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63" r:id="rId5"/>
    <p:sldId id="264" r:id="rId6"/>
    <p:sldId id="258" r:id="rId7"/>
    <p:sldId id="265" r:id="rId8"/>
    <p:sldId id="261" r:id="rId9"/>
    <p:sldId id="266" r:id="rId10"/>
    <p:sldId id="260" r:id="rId11"/>
    <p:sldId id="25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CB0E96-94DD-47D9-B821-2A88918639AB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60340C-682F-42F0-A10F-4B4B39239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B0E96-94DD-47D9-B821-2A88918639AB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60340C-682F-42F0-A10F-4B4B39239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B0E96-94DD-47D9-B821-2A88918639AB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60340C-682F-42F0-A10F-4B4B39239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B0E96-94DD-47D9-B821-2A88918639AB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65760" cy="365125"/>
          </a:xfrm>
        </p:spPr>
        <p:txBody>
          <a:bodyPr/>
          <a:lstStyle>
            <a:extLst/>
          </a:lstStyle>
          <a:p>
            <a:fld id="{6960340C-682F-42F0-A10F-4B4B39239B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 descr="NewNRAO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0" y="6172200"/>
            <a:ext cx="442246" cy="5762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B0E96-94DD-47D9-B821-2A88918639AB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60340C-682F-42F0-A10F-4B4B39239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B0E96-94DD-47D9-B821-2A88918639AB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60340C-682F-42F0-A10F-4B4B39239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B0E96-94DD-47D9-B821-2A88918639AB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60340C-682F-42F0-A10F-4B4B39239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B0E96-94DD-47D9-B821-2A88918639AB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60340C-682F-42F0-A10F-4B4B39239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B0E96-94DD-47D9-B821-2A88918639AB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60340C-682F-42F0-A10F-4B4B39239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CB0E96-94DD-47D9-B821-2A88918639AB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60340C-682F-42F0-A10F-4B4B39239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CB0E96-94DD-47D9-B821-2A88918639AB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60340C-682F-42F0-A10F-4B4B39239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CB0E96-94DD-47D9-B821-2A88918639AB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960340C-682F-42F0-A10F-4B4B39239B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logoALMA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924800" y="6172200"/>
            <a:ext cx="381000" cy="5533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Lessons from ALMA Software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Jeff Kern</a:t>
            </a:r>
          </a:p>
          <a:p>
            <a:r>
              <a:rPr lang="en-US" dirty="0" smtClean="0"/>
              <a:t>NRAO/ALMA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Integration is the careful assembly of the software components into a working whole.</a:t>
            </a:r>
          </a:p>
          <a:p>
            <a:pPr lvl="1"/>
            <a:r>
              <a:rPr lang="en-US" dirty="0" smtClean="0"/>
              <a:t>More to this than a simple build and test process.</a:t>
            </a:r>
          </a:p>
          <a:p>
            <a:r>
              <a:rPr lang="en-US" dirty="0" smtClean="0"/>
              <a:t>Integration team should know:</a:t>
            </a:r>
          </a:p>
          <a:p>
            <a:pPr lvl="1"/>
            <a:r>
              <a:rPr lang="en-US" dirty="0" smtClean="0"/>
              <a:t>What the software is supposed to do.</a:t>
            </a:r>
          </a:p>
          <a:p>
            <a:pPr lvl="1"/>
            <a:r>
              <a:rPr lang="en-US" dirty="0" smtClean="0"/>
              <a:t>How it is supposed to work.</a:t>
            </a:r>
          </a:p>
          <a:p>
            <a:pPr lvl="1"/>
            <a:r>
              <a:rPr lang="en-US" dirty="0" smtClean="0"/>
              <a:t>The use cases of the clients in detail.</a:t>
            </a:r>
          </a:p>
          <a:p>
            <a:pPr lvl="1"/>
            <a:r>
              <a:rPr lang="en-US" dirty="0" smtClean="0"/>
              <a:t>How to determine why it’s not working when it fails.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accent4"/>
                </a:solidFill>
              </a:rPr>
              <a:t>I advocate transitioning the architecture team to an integration role as the system matures.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Mitigation: Integration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157472"/>
          </a:xfrm>
        </p:spPr>
        <p:txBody>
          <a:bodyPr>
            <a:normAutofit/>
          </a:bodyPr>
          <a:lstStyle/>
          <a:p>
            <a:r>
              <a:rPr lang="en-US" dirty="0" smtClean="0"/>
              <a:t>Cannot commission a system from Scheduling Blocks.</a:t>
            </a:r>
          </a:p>
          <a:p>
            <a:pPr lvl="1"/>
            <a:r>
              <a:rPr lang="en-US" dirty="0" smtClean="0"/>
              <a:t>Low level hardware control</a:t>
            </a:r>
          </a:p>
          <a:p>
            <a:pPr lvl="1"/>
            <a:r>
              <a:rPr lang="en-US" dirty="0" smtClean="0"/>
              <a:t>Very different exception handling</a:t>
            </a:r>
          </a:p>
          <a:p>
            <a:pPr lvl="1"/>
            <a:r>
              <a:rPr lang="en-US" dirty="0" smtClean="0"/>
              <a:t>Different use cases.</a:t>
            </a:r>
          </a:p>
          <a:p>
            <a:r>
              <a:rPr lang="en-US" dirty="0" smtClean="0"/>
              <a:t>Most Difficult Problems Come First</a:t>
            </a:r>
          </a:p>
          <a:p>
            <a:pPr lvl="1"/>
            <a:r>
              <a:rPr lang="en-US" dirty="0" smtClean="0"/>
              <a:t>Fastest data acquisition</a:t>
            </a:r>
          </a:p>
          <a:p>
            <a:pPr lvl="1"/>
            <a:r>
              <a:rPr lang="en-US" dirty="0" smtClean="0"/>
              <a:t>Debugging hardware and software simultaneously, need lots of monitoring and logging.</a:t>
            </a:r>
          </a:p>
          <a:p>
            <a:pPr lvl="1"/>
            <a:r>
              <a:rPr lang="en-US" dirty="0" smtClean="0"/>
              <a:t>Edge cases of the system, missing hardware </a:t>
            </a:r>
            <a:r>
              <a:rPr lang="en-US" i="1" dirty="0" smtClean="0"/>
              <a:t>etc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Commissioning Comes Before Operations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715000"/>
            <a:ext cx="8229600" cy="563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Mitigation: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 in time travel?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0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Configuration Management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Project level issue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Include this from the beginning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Careful requirements capture with all stakeholders.</a:t>
            </a: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Distributed Development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Integration Team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Matrix Management</a:t>
            </a: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Commissioning Comes Before Operations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Plan accordingly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Online Telescope Software Not a Solved Problem?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105400" y="3048000"/>
            <a:ext cx="3780367" cy="3048000"/>
            <a:chOff x="5105400" y="3276600"/>
            <a:chExt cx="3704167" cy="3200400"/>
          </a:xfrm>
        </p:grpSpPr>
        <p:pic>
          <p:nvPicPr>
            <p:cNvPr id="19" name="Picture 18" descr="laptop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0" y="3276600"/>
              <a:ext cx="3704167" cy="32004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638800" y="3886200"/>
              <a:ext cx="16764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19499990" rev="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</a:rPr>
                <a:t>SKA</a:t>
              </a:r>
              <a:endParaRPr lang="en-US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96000" y="5715000"/>
              <a:ext cx="914400" cy="4572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1145761" lon="3332893" rev="2139934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USB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Scaling and Complexity</a:t>
            </a:r>
          </a:p>
          <a:p>
            <a:pPr lvl="1"/>
            <a:r>
              <a:rPr lang="en-US" dirty="0" smtClean="0"/>
              <a:t>SKA is not just a bigger version of existing systems</a:t>
            </a:r>
          </a:p>
          <a:p>
            <a:r>
              <a:rPr lang="en-US" dirty="0" smtClean="0"/>
              <a:t>Higher Expectations</a:t>
            </a:r>
          </a:p>
          <a:p>
            <a:r>
              <a:rPr lang="en-US" dirty="0" smtClean="0"/>
              <a:t>End to End Systems</a:t>
            </a:r>
          </a:p>
          <a:p>
            <a:r>
              <a:rPr lang="en-US" dirty="0" smtClean="0"/>
              <a:t>Archive Services</a:t>
            </a:r>
          </a:p>
          <a:p>
            <a:r>
              <a:rPr lang="en-US" dirty="0" smtClean="0"/>
              <a:t>VO Applications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971800" y="4114800"/>
            <a:ext cx="2469960" cy="2491967"/>
            <a:chOff x="5791200" y="3429000"/>
            <a:chExt cx="2469960" cy="2491967"/>
          </a:xfrm>
          <a:scene3d>
            <a:camera prst="orthographicFront">
              <a:rot lat="0" lon="0" rev="0"/>
            </a:camera>
            <a:lightRig rig="threePt" dir="t"/>
          </a:scene3d>
        </p:grpSpPr>
        <p:pic>
          <p:nvPicPr>
            <p:cNvPr id="8" name="Picture 2" descr="C:\Documents and Settings\jkern\Local Settings\Temporary Internet Files\Content.IE5\CDQF45IF\MCj0351821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9000" y="3810000"/>
              <a:ext cx="641160" cy="739367"/>
            </a:xfrm>
            <a:prstGeom prst="rect">
              <a:avLst/>
            </a:prstGeom>
            <a:noFill/>
          </p:spPr>
        </p:pic>
        <p:pic>
          <p:nvPicPr>
            <p:cNvPr id="9" name="Picture 2" descr="C:\Documents and Settings\jkern\Local Settings\Temporary Internet Files\Content.IE5\CDQF45IF\MCj0351821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0" y="4191000"/>
              <a:ext cx="641160" cy="739367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jkern\Local Settings\Temporary Internet Files\Content.IE5\CDQF45IF\MCj0351821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3429000"/>
              <a:ext cx="641160" cy="739367"/>
            </a:xfrm>
            <a:prstGeom prst="rect">
              <a:avLst/>
            </a:prstGeom>
            <a:noFill/>
          </p:spPr>
        </p:pic>
        <p:pic>
          <p:nvPicPr>
            <p:cNvPr id="11" name="Picture 2" descr="C:\Documents and Settings\jkern\Local Settings\Temporary Internet Files\Content.IE5\CDQF45IF\MCj0351821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4267200"/>
              <a:ext cx="641160" cy="739367"/>
            </a:xfrm>
            <a:prstGeom prst="rect">
              <a:avLst/>
            </a:prstGeom>
            <a:noFill/>
          </p:spPr>
        </p:pic>
        <p:pic>
          <p:nvPicPr>
            <p:cNvPr id="12" name="Picture 2" descr="C:\Documents and Settings\jkern\Local Settings\Temporary Internet Files\Content.IE5\CDQF45IF\MCj0351821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4648200"/>
              <a:ext cx="641160" cy="739367"/>
            </a:xfrm>
            <a:prstGeom prst="rect">
              <a:avLst/>
            </a:prstGeom>
            <a:noFill/>
          </p:spPr>
        </p:pic>
        <p:pic>
          <p:nvPicPr>
            <p:cNvPr id="13" name="Picture 2" descr="C:\Documents and Settings\jkern\Local Settings\Temporary Internet Files\Content.IE5\CDQF45IF\MCj0351821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3886200"/>
              <a:ext cx="641160" cy="739367"/>
            </a:xfrm>
            <a:prstGeom prst="rect">
              <a:avLst/>
            </a:prstGeom>
            <a:noFill/>
          </p:spPr>
        </p:pic>
        <p:pic>
          <p:nvPicPr>
            <p:cNvPr id="14" name="Picture 2" descr="C:\Documents and Settings\jkern\Local Settings\Temporary Internet Files\Content.IE5\CDQF45IF\MCj0351821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0" y="4800600"/>
              <a:ext cx="641160" cy="739367"/>
            </a:xfrm>
            <a:prstGeom prst="rect">
              <a:avLst/>
            </a:prstGeom>
            <a:noFill/>
          </p:spPr>
        </p:pic>
        <p:pic>
          <p:nvPicPr>
            <p:cNvPr id="15" name="Picture 2" descr="C:\Documents and Settings\jkern\Local Settings\Temporary Internet Files\Content.IE5\CDQF45IF\MCj0351821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200" y="5181600"/>
              <a:ext cx="641160" cy="739367"/>
            </a:xfrm>
            <a:prstGeom prst="rect">
              <a:avLst/>
            </a:prstGeom>
            <a:noFill/>
          </p:spPr>
        </p:pic>
        <p:pic>
          <p:nvPicPr>
            <p:cNvPr id="16" name="Picture 2" descr="C:\Documents and Settings\jkern\Local Settings\Temporary Internet Files\Content.IE5\CDQF45IF\MCj0351821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4419600"/>
              <a:ext cx="641160" cy="739367"/>
            </a:xfrm>
            <a:prstGeom prst="rect">
              <a:avLst/>
            </a:prstGeom>
            <a:noFill/>
          </p:spPr>
        </p:pic>
      </p:grpSp>
      <p:sp>
        <p:nvSpPr>
          <p:cNvPr id="32" name="Freeform 31"/>
          <p:cNvSpPr/>
          <p:nvPr/>
        </p:nvSpPr>
        <p:spPr>
          <a:xfrm>
            <a:off x="4356100" y="5778500"/>
            <a:ext cx="2362200" cy="986367"/>
          </a:xfrm>
          <a:custGeom>
            <a:avLst/>
            <a:gdLst>
              <a:gd name="connsiteX0" fmla="*/ 0 w 2362200"/>
              <a:gd name="connsiteY0" fmla="*/ 812800 h 986367"/>
              <a:gd name="connsiteX1" fmla="*/ 1308100 w 2362200"/>
              <a:gd name="connsiteY1" fmla="*/ 850900 h 986367"/>
              <a:gd name="connsiteX2" fmla="*/ 2362200 w 2362200"/>
              <a:gd name="connsiteY2" fmla="*/ 0 h 986367"/>
              <a:gd name="connsiteX3" fmla="*/ 2362200 w 2362200"/>
              <a:gd name="connsiteY3" fmla="*/ 0 h 98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2200" h="986367">
                <a:moveTo>
                  <a:pt x="0" y="812800"/>
                </a:moveTo>
                <a:cubicBezTo>
                  <a:pt x="457200" y="899583"/>
                  <a:pt x="914400" y="986367"/>
                  <a:pt x="1308100" y="850900"/>
                </a:cubicBezTo>
                <a:cubicBezTo>
                  <a:pt x="1701800" y="715433"/>
                  <a:pt x="2362200" y="0"/>
                  <a:pt x="2362200" y="0"/>
                </a:cubicBezTo>
                <a:lnTo>
                  <a:pt x="2362200" y="0"/>
                </a:lnTo>
              </a:path>
            </a:pathLst>
          </a:cu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889500" y="5778500"/>
            <a:ext cx="1841500" cy="874183"/>
          </a:xfrm>
          <a:custGeom>
            <a:avLst/>
            <a:gdLst>
              <a:gd name="connsiteX0" fmla="*/ 0 w 1841500"/>
              <a:gd name="connsiteY0" fmla="*/ 292100 h 874183"/>
              <a:gd name="connsiteX1" fmla="*/ 812800 w 1841500"/>
              <a:gd name="connsiteY1" fmla="*/ 825500 h 874183"/>
              <a:gd name="connsiteX2" fmla="*/ 1841500 w 1841500"/>
              <a:gd name="connsiteY2" fmla="*/ 0 h 87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1500" h="874183">
                <a:moveTo>
                  <a:pt x="0" y="292100"/>
                </a:moveTo>
                <a:cubicBezTo>
                  <a:pt x="252941" y="583141"/>
                  <a:pt x="505883" y="874183"/>
                  <a:pt x="812800" y="825500"/>
                </a:cubicBezTo>
                <a:cubicBezTo>
                  <a:pt x="1119717" y="776817"/>
                  <a:pt x="1480608" y="388408"/>
                  <a:pt x="1841500" y="0"/>
                </a:cubicBezTo>
              </a:path>
            </a:pathLst>
          </a:cu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384800" y="5600700"/>
            <a:ext cx="1333500" cy="876300"/>
          </a:xfrm>
          <a:custGeom>
            <a:avLst/>
            <a:gdLst>
              <a:gd name="connsiteX0" fmla="*/ 0 w 1333500"/>
              <a:gd name="connsiteY0" fmla="*/ 0 h 1022350"/>
              <a:gd name="connsiteX1" fmla="*/ 419100 w 1333500"/>
              <a:gd name="connsiteY1" fmla="*/ 990600 h 1022350"/>
              <a:gd name="connsiteX2" fmla="*/ 1333500 w 1333500"/>
              <a:gd name="connsiteY2" fmla="*/ 190500 h 1022350"/>
              <a:gd name="connsiteX0" fmla="*/ 0 w 1333500"/>
              <a:gd name="connsiteY0" fmla="*/ 0 h 908050"/>
              <a:gd name="connsiteX1" fmla="*/ 558800 w 1333500"/>
              <a:gd name="connsiteY1" fmla="*/ 876300 h 908050"/>
              <a:gd name="connsiteX2" fmla="*/ 1333500 w 1333500"/>
              <a:gd name="connsiteY2" fmla="*/ 190500 h 908050"/>
              <a:gd name="connsiteX0" fmla="*/ 0 w 1333500"/>
              <a:gd name="connsiteY0" fmla="*/ 0 h 876300"/>
              <a:gd name="connsiteX1" fmla="*/ 558800 w 1333500"/>
              <a:gd name="connsiteY1" fmla="*/ 876300 h 876300"/>
              <a:gd name="connsiteX2" fmla="*/ 1333500 w 1333500"/>
              <a:gd name="connsiteY2" fmla="*/ 1905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0" h="876300">
                <a:moveTo>
                  <a:pt x="0" y="0"/>
                </a:moveTo>
                <a:cubicBezTo>
                  <a:pt x="98425" y="479425"/>
                  <a:pt x="336550" y="844550"/>
                  <a:pt x="558800" y="876300"/>
                </a:cubicBezTo>
                <a:cubicBezTo>
                  <a:pt x="781050" y="831850"/>
                  <a:pt x="987425" y="606425"/>
                  <a:pt x="1333500" y="190500"/>
                </a:cubicBezTo>
              </a:path>
            </a:pathLst>
          </a:cu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191000" cy="4525963"/>
          </a:xfrm>
        </p:spPr>
        <p:txBody>
          <a:bodyPr/>
          <a:lstStyle/>
          <a:p>
            <a:r>
              <a:rPr lang="en-US" dirty="0" smtClean="0"/>
              <a:t>Largest Ground Based Radio Astronomy Project</a:t>
            </a:r>
          </a:p>
          <a:p>
            <a:r>
              <a:rPr lang="en-US" dirty="0" smtClean="0"/>
              <a:t>International Collaboration</a:t>
            </a:r>
          </a:p>
          <a:p>
            <a:pPr lvl="1"/>
            <a:r>
              <a:rPr lang="en-US" dirty="0" smtClean="0"/>
              <a:t>NAOJ / ESO / NRAO</a:t>
            </a:r>
          </a:p>
          <a:p>
            <a:r>
              <a:rPr lang="en-US" dirty="0" smtClean="0"/>
              <a:t>Remote Deployment </a:t>
            </a:r>
          </a:p>
          <a:p>
            <a:r>
              <a:rPr lang="en-US" dirty="0" smtClean="0"/>
              <a:t>Distributed Development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</a:t>
            </a:r>
            <a:endParaRPr lang="en-US" dirty="0"/>
          </a:p>
        </p:txBody>
      </p:sp>
      <p:pic>
        <p:nvPicPr>
          <p:cNvPr id="4" name="Picture 3" descr="img_0316.jpg"/>
          <p:cNvPicPr>
            <a:picLocks noChangeAspect="1"/>
          </p:cNvPicPr>
          <p:nvPr/>
        </p:nvPicPr>
        <p:blipFill>
          <a:blip r:embed="rId2" cstate="print"/>
          <a:srcRect l="50833" t="22222"/>
          <a:stretch>
            <a:fillRect/>
          </a:stretch>
        </p:blipFill>
        <p:spPr>
          <a:xfrm>
            <a:off x="4800600" y="1371600"/>
            <a:ext cx="3810000" cy="452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ALMA I would estimate at least a third of our issues have been </a:t>
            </a:r>
            <a:r>
              <a:rPr lang="en-US" i="1" u="sng" dirty="0" smtClean="0"/>
              <a:t>just </a:t>
            </a:r>
            <a:r>
              <a:rPr lang="en-US" dirty="0" smtClean="0"/>
              <a:t>a configuration issue.</a:t>
            </a:r>
          </a:p>
          <a:p>
            <a:r>
              <a:rPr lang="en-US" dirty="0" smtClean="0"/>
              <a:t>Configuration is a decentralized problem</a:t>
            </a:r>
          </a:p>
          <a:p>
            <a:pPr lvl="1"/>
            <a:r>
              <a:rPr lang="en-US" dirty="0" smtClean="0"/>
              <a:t>Depends on both development and deployment</a:t>
            </a:r>
          </a:p>
          <a:p>
            <a:r>
              <a:rPr lang="en-US" dirty="0" smtClean="0"/>
              <a:t>Time Dependent</a:t>
            </a:r>
          </a:p>
          <a:p>
            <a:pPr lvl="1"/>
            <a:r>
              <a:rPr lang="en-US" dirty="0" smtClean="0"/>
              <a:t>Not constrained to a “Release Cycle”</a:t>
            </a:r>
          </a:p>
          <a:p>
            <a:r>
              <a:rPr lang="en-US" dirty="0" smtClean="0"/>
              <a:t>Crosses many project boundaries</a:t>
            </a:r>
          </a:p>
          <a:p>
            <a:pPr lvl="1"/>
            <a:r>
              <a:rPr lang="en-US" dirty="0" smtClean="0"/>
              <a:t>Software, Hardware, Operations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219201"/>
            <a:ext cx="82296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“Oh the code works fine, that’s just a configuration issue.”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Computational tasks are usually easy.</a:t>
            </a:r>
          </a:p>
          <a:p>
            <a:pPr lvl="1"/>
            <a:r>
              <a:rPr lang="en-US" dirty="0" smtClean="0"/>
              <a:t>Interesting, lots of research on these types of problems.</a:t>
            </a:r>
          </a:p>
          <a:p>
            <a:pPr lvl="1"/>
            <a:r>
              <a:rPr lang="en-US" dirty="0" smtClean="0"/>
              <a:t>Centralized, one developer can usually solve the problem.</a:t>
            </a:r>
          </a:p>
          <a:p>
            <a:pPr lvl="1"/>
            <a:r>
              <a:rPr lang="en-US" dirty="0" smtClean="0"/>
              <a:t>Scaling can be a problem, but can design for it.</a:t>
            </a:r>
          </a:p>
          <a:p>
            <a:r>
              <a:rPr lang="en-US" dirty="0" smtClean="0"/>
              <a:t>Information flow causes problems.</a:t>
            </a:r>
          </a:p>
          <a:p>
            <a:pPr lvl="1"/>
            <a:r>
              <a:rPr lang="en-US" dirty="0" smtClean="0"/>
              <a:t>Coordinating the information to be stored and agreeing on format.</a:t>
            </a:r>
          </a:p>
          <a:p>
            <a:pPr lvl="1"/>
            <a:r>
              <a:rPr lang="en-US" dirty="0" smtClean="0"/>
              <a:t>Synchronization across a large distributed system.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so hard… it’s just data.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99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ALMA Configuration Depends on: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Issue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3886201"/>
            <a:ext cx="7391400" cy="1752599"/>
          </a:xfrm>
          <a:prstGeom prst="rect">
            <a:avLst/>
          </a:prstGeom>
        </p:spPr>
        <p:txBody>
          <a:bodyPr vert="horz" numCol="2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ourier New" pitchFamily="49" charset="0"/>
              <a:buChar char="o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Hardware Engineer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ourier New" pitchFamily="49" charset="0"/>
              <a:buChar char="o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 System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ourier New" pitchFamily="49" charset="0"/>
              <a:buChar char="o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Maintenance System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ourier New" pitchFamily="49" charset="0"/>
              <a:buChar char="o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Scheduling System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ourier New" pitchFamily="49" charset="0"/>
              <a:buChar char="o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Observing Preparation Tool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ourier New" pitchFamily="49" charset="0"/>
              <a:buChar char="o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Operations Staff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981200"/>
            <a:ext cx="7391400" cy="1371600"/>
          </a:xfrm>
          <a:prstGeom prst="rect">
            <a:avLst/>
          </a:prstGeom>
        </p:spPr>
        <p:txBody>
          <a:bodyPr vert="horz" numCol="2">
            <a:normAutofit lnSpcReduction="10000"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Courier New" pitchFamily="49" charset="0"/>
              <a:buChar char="o"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Hardware Version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Courier New" pitchFamily="49" charset="0"/>
              <a:buChar char="o"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Firmware Version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ourier New" pitchFamily="49" charset="0"/>
              <a:buChar char="o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Calibration Data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ourier New" pitchFamily="49" charset="0"/>
              <a:buChar char="o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 Version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ourier New" pitchFamily="49" charset="0"/>
              <a:buChar char="o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Deployment Scenario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429000"/>
            <a:ext cx="8153400" cy="49987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ALMA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Configuration is needed by: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project task, not just a computing team issue .</a:t>
            </a:r>
          </a:p>
          <a:p>
            <a:r>
              <a:rPr lang="en-US" dirty="0" smtClean="0"/>
              <a:t>Comprehensive Requirements Capture.</a:t>
            </a:r>
          </a:p>
          <a:p>
            <a:pPr lvl="1"/>
            <a:r>
              <a:rPr lang="en-US" dirty="0" smtClean="0"/>
              <a:t>Strong, well staffed System Engineering team.</a:t>
            </a:r>
          </a:p>
          <a:p>
            <a:pPr lvl="1"/>
            <a:r>
              <a:rPr lang="en-US" dirty="0" smtClean="0"/>
              <a:t>Design the configuration management system with all stakeholders from start of project.</a:t>
            </a:r>
          </a:p>
          <a:p>
            <a:pPr lvl="1"/>
            <a:r>
              <a:rPr lang="en-US" dirty="0" smtClean="0"/>
              <a:t>Do a few key use cases in detail.</a:t>
            </a:r>
          </a:p>
          <a:p>
            <a:r>
              <a:rPr lang="en-US" dirty="0" smtClean="0"/>
              <a:t>Interface Control Documents</a:t>
            </a:r>
          </a:p>
          <a:p>
            <a:pPr lvl="1"/>
            <a:r>
              <a:rPr lang="en-US" dirty="0" smtClean="0"/>
              <a:t>Need responsive change control system to be effective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Should include “Theory of Operations”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ALMA’s Approach</a:t>
            </a:r>
          </a:p>
          <a:p>
            <a:pPr lvl="1"/>
            <a:r>
              <a:rPr lang="en-US" dirty="0" smtClean="0"/>
              <a:t>Concentrations of people in the larger teams with a few people at other locations to cross-pollinate.</a:t>
            </a:r>
          </a:p>
          <a:p>
            <a:pPr lvl="1"/>
            <a:r>
              <a:rPr lang="en-US" dirty="0" smtClean="0"/>
              <a:t>Smaller teams are fairly isolated.</a:t>
            </a:r>
          </a:p>
          <a:p>
            <a:pPr lvl="1"/>
            <a:r>
              <a:rPr lang="en-US" dirty="0" smtClean="0"/>
              <a:t>Some people split amongst teams.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Intra-team communication good.</a:t>
            </a:r>
          </a:p>
          <a:p>
            <a:pPr lvl="1"/>
            <a:r>
              <a:rPr lang="en-US" dirty="0" smtClean="0"/>
              <a:t>Collocated hardware and software expertise.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Us vs. Them mentality very easy to fall into.</a:t>
            </a:r>
          </a:p>
          <a:p>
            <a:pPr lvl="1"/>
            <a:r>
              <a:rPr lang="en-US" dirty="0" smtClean="0"/>
              <a:t>Integration and release is very difficult.</a:t>
            </a:r>
          </a:p>
          <a:p>
            <a:pPr lvl="1"/>
            <a:r>
              <a:rPr lang="en-US" dirty="0" smtClean="0"/>
              <a:t>Split effort is less effective.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advantages of collocating a team are too great to ignore.</a:t>
            </a:r>
          </a:p>
          <a:p>
            <a:r>
              <a:rPr lang="en-US" dirty="0" smtClean="0"/>
              <a:t>Break down the “Us vs. Them” mentality by forming cross team groups to deliver specific functionality.</a:t>
            </a:r>
          </a:p>
          <a:p>
            <a:pPr lvl="1"/>
            <a:r>
              <a:rPr lang="en-US" dirty="0" smtClean="0"/>
              <a:t>In ALMA jargon: </a:t>
            </a:r>
            <a:r>
              <a:rPr lang="en-US" dirty="0" smtClean="0">
                <a:solidFill>
                  <a:schemeClr val="accent4"/>
                </a:solidFill>
              </a:rPr>
              <a:t>Function Based Teams. </a:t>
            </a:r>
          </a:p>
          <a:p>
            <a:pPr lvl="1"/>
            <a:r>
              <a:rPr lang="en-US" dirty="0" smtClean="0"/>
              <a:t>3-6 Month spans (ALMA targets 2 months)</a:t>
            </a:r>
          </a:p>
          <a:p>
            <a:pPr lvl="1"/>
            <a:r>
              <a:rPr lang="en-US" dirty="0" smtClean="0"/>
              <a:t>At least one, and sometimes two face to face meetings.</a:t>
            </a:r>
          </a:p>
          <a:p>
            <a:r>
              <a:rPr lang="en-US" dirty="0" smtClean="0"/>
              <a:t>Could be expanded beyond the Computing team (i.e. a </a:t>
            </a:r>
            <a:r>
              <a:rPr lang="en-US" dirty="0" smtClean="0"/>
              <a:t>team </a:t>
            </a:r>
            <a:r>
              <a:rPr lang="en-US" dirty="0" smtClean="0"/>
              <a:t>to deliver a hardware component).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Mitigation: Matrix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469</TotalTime>
  <Words>630</Words>
  <Application>Microsoft Office PowerPoint</Application>
  <PresentationFormat>On-screen Show (4:3)</PresentationFormat>
  <Paragraphs>107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Lessons from ALMA Software Development</vt:lpstr>
      <vt:lpstr>Why is Online Telescope Software Not a Solved Problem?</vt:lpstr>
      <vt:lpstr>ALMA</vt:lpstr>
      <vt:lpstr>Configuration Management</vt:lpstr>
      <vt:lpstr>What’s so hard… it’s just data.</vt:lpstr>
      <vt:lpstr>Scope of the Issue</vt:lpstr>
      <vt:lpstr>Mitigation</vt:lpstr>
      <vt:lpstr>Distributed Development</vt:lpstr>
      <vt:lpstr>Mitigation: Matrix Management</vt:lpstr>
      <vt:lpstr>Mitigation: Integration Team</vt:lpstr>
      <vt:lpstr>Commissioning Comes Before Operations</vt:lpstr>
      <vt:lpstr>Summary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Kern</dc:creator>
  <cp:lastModifiedBy>Jeff Kern</cp:lastModifiedBy>
  <cp:revision>48</cp:revision>
  <dcterms:created xsi:type="dcterms:W3CDTF">2010-03-11T16:41:36Z</dcterms:created>
  <dcterms:modified xsi:type="dcterms:W3CDTF">2010-03-23T10:58:05Z</dcterms:modified>
</cp:coreProperties>
</file>