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56" r:id="rId2"/>
    <p:sldId id="466" r:id="rId3"/>
    <p:sldId id="463" r:id="rId4"/>
    <p:sldId id="464" r:id="rId5"/>
    <p:sldId id="465" r:id="rId6"/>
    <p:sldId id="467" r:id="rId7"/>
    <p:sldId id="468" r:id="rId8"/>
    <p:sldId id="469" r:id="rId9"/>
    <p:sldId id="470" r:id="rId10"/>
    <p:sldId id="471" r:id="rId11"/>
    <p:sldId id="472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jaard, Cornelius" initials="TC" lastIdx="1" clrIdx="0">
    <p:extLst>
      <p:ext uri="{19B8F6BF-5375-455C-9EA6-DF929625EA0E}">
        <p15:presenceInfo xmlns:p15="http://schemas.microsoft.com/office/powerpoint/2012/main" userId="S-1-5-21-3338309782-2000011580-806882641-2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2059" y="67"/>
      </p:cViewPr>
      <p:guideLst>
        <p:guide orient="horz" pos="3816"/>
        <p:guide pos="2880"/>
      </p:guideLst>
    </p:cSldViewPr>
  </p:slideViewPr>
  <p:outlineViewPr>
    <p:cViewPr>
      <p:scale>
        <a:sx n="33" d="100"/>
        <a:sy n="33" d="100"/>
      </p:scale>
      <p:origin x="0" y="-249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47688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sz="2500" dirty="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415454" y="6427787"/>
            <a:ext cx="51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85A0F6-3FFE-486E-88E9-F2AA4B751DA7}" type="slidenum">
              <a:rPr lang="en-GB" sz="1400" b="1" smtClean="0">
                <a:solidFill>
                  <a:srgbClr val="00688A"/>
                </a:solidFill>
                <a:latin typeface="+mn-lt"/>
                <a:cs typeface="Arial" panose="020B0604020202020204" pitchFamily="34" charset="0"/>
              </a:rPr>
              <a:pPr algn="r"/>
              <a:t>‹#›</a:t>
            </a:fld>
            <a:endParaRPr lang="en-GB" sz="1400" b="1" dirty="0">
              <a:solidFill>
                <a:srgbClr val="00688A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7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" y="2545"/>
            <a:ext cx="9147687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30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Operations Perspective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4924" y="1100255"/>
            <a:ext cx="6276872" cy="577056"/>
          </a:xfrm>
        </p:spPr>
        <p:txBody>
          <a:bodyPr/>
          <a:lstStyle/>
          <a:p>
            <a:r>
              <a:rPr lang="en-US" dirty="0" err="1" smtClean="0"/>
              <a:t>SAFe</a:t>
            </a:r>
            <a:r>
              <a:rPr lang="en-US" dirty="0" smtClean="0"/>
              <a:t> Construction Planning Workshop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1927" y="5943600"/>
            <a:ext cx="3433865" cy="389467"/>
          </a:xfrm>
        </p:spPr>
        <p:txBody>
          <a:bodyPr/>
          <a:lstStyle/>
          <a:p>
            <a:r>
              <a:rPr lang="en-GB" dirty="0" smtClean="0"/>
              <a:t> Gary Davis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02200" y="6333067"/>
            <a:ext cx="3802029" cy="354613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factors</a:t>
            </a:r>
          </a:p>
          <a:p>
            <a:pPr lvl="2"/>
            <a:r>
              <a:rPr lang="en-GB" dirty="0" smtClean="0"/>
              <a:t>ineffective project management – no control over cost, schedule, performance</a:t>
            </a:r>
          </a:p>
          <a:p>
            <a:pPr lvl="2"/>
            <a:r>
              <a:rPr lang="en-GB" dirty="0" smtClean="0"/>
              <a:t>dependence on developments elsewhere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just want software that works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It’s up to the software engineering part of the project to determine how best to deliver this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6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objective of this project is not to build two telescopes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It is to do transformational science with the two telescopes we will build</a:t>
            </a:r>
          </a:p>
          <a:p>
            <a:pPr lvl="2"/>
            <a:r>
              <a:rPr lang="en-GB" dirty="0" smtClean="0"/>
              <a:t>over a 50-year lifetime</a:t>
            </a:r>
          </a:p>
          <a:p>
            <a:pPr lvl="2"/>
            <a:r>
              <a:rPr lang="en-GB" dirty="0" smtClean="0"/>
              <a:t>design &amp; construction is only the first step</a:t>
            </a:r>
          </a:p>
          <a:p>
            <a:pPr lvl="2"/>
            <a:endParaRPr lang="en-GB" sz="1200" dirty="0" smtClean="0"/>
          </a:p>
          <a:p>
            <a:pPr lvl="2"/>
            <a:endParaRPr lang="en-GB" sz="1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501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…We need software that works</a:t>
            </a:r>
          </a:p>
          <a:p>
            <a:pPr lvl="2"/>
            <a:r>
              <a:rPr lang="en-GB" dirty="0" smtClean="0"/>
              <a:t>that does what it is supposed to do </a:t>
            </a:r>
          </a:p>
          <a:p>
            <a:pPr lvl="2"/>
            <a:r>
              <a:rPr lang="en-GB" dirty="0" smtClean="0"/>
              <a:t>that is reliable </a:t>
            </a:r>
          </a:p>
          <a:p>
            <a:pPr lvl="2"/>
            <a:r>
              <a:rPr lang="en-GB" dirty="0" smtClean="0"/>
              <a:t>that is (mostly) free of bugs</a:t>
            </a:r>
          </a:p>
          <a:p>
            <a:pPr lvl="2"/>
            <a:r>
              <a:rPr lang="en-GB" dirty="0" smtClean="0"/>
              <a:t>that is easily maintained, modified and scaled</a:t>
            </a:r>
          </a:p>
          <a:p>
            <a:pPr lvl="2"/>
            <a:r>
              <a:rPr lang="en-GB" dirty="0" smtClean="0"/>
              <a:t>that is well documented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Extensive software re-work or de-bugging in early operations would be a serious 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For This To Happen…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5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Standard techniques:</a:t>
            </a:r>
          </a:p>
          <a:p>
            <a:pPr lvl="2"/>
            <a:r>
              <a:rPr lang="en-GB" dirty="0" smtClean="0"/>
              <a:t>FMECA = Failure Modes, Effects and Criticality Analysis</a:t>
            </a:r>
          </a:p>
          <a:p>
            <a:pPr lvl="2"/>
            <a:r>
              <a:rPr lang="en-GB" dirty="0" smtClean="0"/>
              <a:t>RAM = Reliability, Availability and Maintainability</a:t>
            </a:r>
          </a:p>
          <a:p>
            <a:r>
              <a:rPr lang="en-GB" dirty="0" smtClean="0"/>
              <a:t>If done properly, hardware design should be reliable to within system-level requirements</a:t>
            </a:r>
          </a:p>
          <a:p>
            <a:r>
              <a:rPr lang="en-GB" dirty="0" smtClean="0"/>
              <a:t>Reliability in the field then depends on fabrication and installation</a:t>
            </a:r>
          </a:p>
          <a:p>
            <a:r>
              <a:rPr lang="en-GB" dirty="0" smtClean="0"/>
              <a:t>We need something equivalent for software…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Reliability in Hardware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1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39011"/>
          </a:xfrm>
        </p:spPr>
        <p:txBody>
          <a:bodyPr>
            <a:normAutofit/>
          </a:bodyPr>
          <a:lstStyle/>
          <a:p>
            <a:r>
              <a:rPr lang="en-GB" dirty="0" smtClean="0"/>
              <a:t>Software projects are notorious for failing to deliver</a:t>
            </a:r>
          </a:p>
          <a:p>
            <a:pPr lvl="2"/>
            <a:r>
              <a:rPr lang="en-GB" dirty="0" smtClean="0"/>
              <a:t>including, but not limited to, astronomy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“Project A”</a:t>
            </a:r>
          </a:p>
          <a:p>
            <a:pPr lvl="2"/>
            <a:r>
              <a:rPr lang="en-GB" dirty="0" smtClean="0"/>
              <a:t>data reduction software for new correlator</a:t>
            </a:r>
          </a:p>
          <a:p>
            <a:pPr lvl="2"/>
            <a:r>
              <a:rPr lang="en-GB" dirty="0" smtClean="0"/>
              <a:t>software was delivered to the observatory as part of the correlator development project</a:t>
            </a:r>
          </a:p>
          <a:p>
            <a:pPr lvl="2"/>
            <a:r>
              <a:rPr lang="en-GB" dirty="0" smtClean="0"/>
              <a:t>it was discarded by the observatory and re-written from scratch, at significant cost</a:t>
            </a:r>
          </a:p>
          <a:p>
            <a:pPr lvl="2"/>
            <a:r>
              <a:rPr lang="en-GB" dirty="0" smtClean="0"/>
              <a:t>why did this happen?</a:t>
            </a:r>
          </a:p>
          <a:p>
            <a:pPr lvl="2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9015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Pace of technology</a:t>
            </a:r>
          </a:p>
          <a:p>
            <a:pPr lvl="2"/>
            <a:r>
              <a:rPr lang="en-GB" dirty="0" smtClean="0"/>
              <a:t>project ran late – computing capacity increased in the meantime</a:t>
            </a:r>
          </a:p>
          <a:p>
            <a:pPr lvl="2"/>
            <a:r>
              <a:rPr lang="en-GB" dirty="0" smtClean="0"/>
              <a:t>enabled a completely different (and superior) design by the time it was delivered</a:t>
            </a:r>
          </a:p>
          <a:p>
            <a:pPr lvl="2"/>
            <a:r>
              <a:rPr lang="en-GB" dirty="0" smtClean="0"/>
              <a:t>developer was not sufficiently flexible to accommodate this – driven by initial requirements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Solution</a:t>
            </a:r>
          </a:p>
          <a:p>
            <a:pPr lvl="2"/>
            <a:r>
              <a:rPr lang="en-GB" dirty="0" smtClean="0"/>
              <a:t>aim for best solution at point of delivery, not at point of tender</a:t>
            </a:r>
          </a:p>
          <a:p>
            <a:pPr lvl="2"/>
            <a:r>
              <a:rPr lang="en-GB" dirty="0" smtClean="0"/>
              <a:t>difficult to define in advance – flexibility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54642"/>
          </a:xfrm>
        </p:spPr>
        <p:txBody>
          <a:bodyPr>
            <a:normAutofit/>
          </a:bodyPr>
          <a:lstStyle/>
          <a:p>
            <a:r>
              <a:rPr lang="en-GB" dirty="0" smtClean="0"/>
              <a:t>Lack of effective collaboration between the developer and the observatory</a:t>
            </a:r>
          </a:p>
          <a:p>
            <a:pPr lvl="2"/>
            <a:r>
              <a:rPr lang="en-GB" dirty="0" smtClean="0"/>
              <a:t>poor &amp; difficult communications</a:t>
            </a:r>
          </a:p>
          <a:p>
            <a:pPr lvl="2"/>
            <a:r>
              <a:rPr lang="en-GB" dirty="0" smtClean="0"/>
              <a:t>“them and us” mentality</a:t>
            </a:r>
          </a:p>
          <a:p>
            <a:pPr lvl="2"/>
            <a:r>
              <a:rPr lang="en-GB" dirty="0" smtClean="0"/>
              <a:t>developer did not understand software environment at observatory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Solution</a:t>
            </a:r>
          </a:p>
          <a:p>
            <a:pPr lvl="2"/>
            <a:r>
              <a:rPr lang="en-GB" dirty="0" smtClean="0"/>
              <a:t>getting this relationship right is critical</a:t>
            </a:r>
          </a:p>
          <a:p>
            <a:pPr lvl="2"/>
            <a:r>
              <a:rPr lang="en-GB" dirty="0" smtClean="0"/>
              <a:t>the delivered software must be what the customer wants, not what the developer thinks we want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Lack of high-level commitment to the project</a:t>
            </a:r>
          </a:p>
          <a:p>
            <a:pPr lvl="2"/>
            <a:r>
              <a:rPr lang="en-GB" dirty="0" smtClean="0"/>
              <a:t>developer didn’t really want to do it anyway</a:t>
            </a:r>
          </a:p>
          <a:p>
            <a:pPr lvl="2"/>
            <a:r>
              <a:rPr lang="en-GB" dirty="0" smtClean="0"/>
              <a:t>affected commitment of resource – both quality and quantity</a:t>
            </a:r>
          </a:p>
          <a:p>
            <a:pPr lvl="2"/>
            <a:r>
              <a:rPr lang="en-GB" dirty="0" smtClean="0"/>
              <a:t>resistance to changing direction, </a:t>
            </a:r>
            <a:r>
              <a:rPr lang="en-GB" dirty="0"/>
              <a:t>lack of interest in</a:t>
            </a:r>
            <a:r>
              <a:rPr lang="en-GB" dirty="0" smtClean="0"/>
              <a:t> solving problems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Solution</a:t>
            </a:r>
          </a:p>
          <a:p>
            <a:pPr lvl="2"/>
            <a:r>
              <a:rPr lang="en-GB" dirty="0" smtClean="0"/>
              <a:t>need ability to change developer if it’s not working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3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quality software</a:t>
            </a:r>
          </a:p>
          <a:p>
            <a:pPr lvl="2"/>
            <a:r>
              <a:rPr lang="en-GB" dirty="0" smtClean="0"/>
              <a:t>delivered software was full of bugs and had to be cleaned up by observatory</a:t>
            </a:r>
          </a:p>
          <a:p>
            <a:pPr lvl="2"/>
            <a:r>
              <a:rPr lang="en-GB" dirty="0" smtClean="0"/>
              <a:t>painful process, took time and resource</a:t>
            </a:r>
          </a:p>
          <a:p>
            <a:pPr lvl="2"/>
            <a:endParaRPr lang="en-GB" sz="1200" dirty="0" smtClean="0"/>
          </a:p>
          <a:p>
            <a:r>
              <a:rPr lang="en-GB" dirty="0" smtClean="0"/>
              <a:t>Solution</a:t>
            </a:r>
          </a:p>
          <a:p>
            <a:pPr lvl="2"/>
            <a:r>
              <a:rPr lang="en-GB" dirty="0" smtClean="0"/>
              <a:t>need ability to replace programmers if they are not producing software to the required standard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2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6537</TotalTime>
  <Words>468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1_SKA_PowerPoint Template Update 150dpi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G.Davis@skatelescope.org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G.Davis@skatelescope.org</dc:creator>
  <cp:lastModifiedBy>Davis, Gary</cp:lastModifiedBy>
  <cp:revision>694</cp:revision>
  <dcterms:created xsi:type="dcterms:W3CDTF">2014-02-11T10:41:18Z</dcterms:created>
  <dcterms:modified xsi:type="dcterms:W3CDTF">2017-09-29T13:13:58Z</dcterms:modified>
</cp:coreProperties>
</file>