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2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7"/>
    <p:restoredTop sz="88921"/>
  </p:normalViewPr>
  <p:slideViewPr>
    <p:cSldViewPr snapToGrid="0" snapToObjects="1">
      <p:cViewPr varScale="1">
        <p:scale>
          <a:sx n="105" d="100"/>
          <a:sy n="105" d="100"/>
        </p:scale>
        <p:origin x="1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A22E-ED93-764E-B204-BE493A82133D}" type="datetimeFigureOut">
              <a:rPr lang="en-US" smtClean="0"/>
              <a:t>10/1/17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8F2AA-B92E-704E-B959-850995E8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4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690FB-1A22-794E-8CC1-1C3FD2DF6E5A}" type="datetimeFigureOut">
              <a:rPr lang="en-US" smtClean="0"/>
              <a:t>10/1/17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1E7C0-793C-B84D-A80C-E035D4E51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3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6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200" y="417600"/>
            <a:ext cx="6278400" cy="619200"/>
          </a:xfrm>
        </p:spPr>
        <p:txBody>
          <a:bodyPr anchor="b">
            <a:normAutofit/>
          </a:bodyPr>
          <a:lstStyle>
            <a:lvl1pPr algn="l">
              <a:defRPr lang="en-US" sz="3200" b="1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200" y="1036800"/>
            <a:ext cx="6278400" cy="640800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56000" y="5940000"/>
            <a:ext cx="3420000" cy="36000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1" kern="1200" dirty="0" smtClean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256000" y="6300000"/>
            <a:ext cx="3420000" cy="360000"/>
          </a:xfrm>
        </p:spPr>
        <p:txBody>
          <a:bodyPr anchor="t">
            <a:noAutofit/>
          </a:bodyPr>
          <a:lstStyle>
            <a:lvl1pPr marL="0" indent="0" algn="r">
              <a:buNone/>
              <a:defRPr lang="en-US" sz="1800" b="0" kern="1200" dirty="0" smtClean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196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470900" y="640079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688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41374-03AE-924F-9568-6EE3990F01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1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470900" y="640079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688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41374-03AE-924F-9568-6EE3990F01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3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4140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440000"/>
            <a:ext cx="4140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470900" y="640079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688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41374-03AE-924F-9568-6EE3990F01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8470900" y="640079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688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41374-03AE-924F-9568-6EE3990F01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470900" y="640079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688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41374-03AE-924F-9568-6EE3990F01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72000"/>
            <a:ext cx="8460000" cy="4500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5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6278400" cy="6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40000"/>
            <a:ext cx="846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64008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rgbClr val="00688A"/>
          </a:solidFill>
          <a:latin typeface="Arial"/>
          <a:ea typeface="+mn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Nick Rees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 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The </a:t>
            </a:r>
            <a:r>
              <a:rPr lang="en-ZA" dirty="0"/>
              <a:t>evidence is </a:t>
            </a:r>
            <a:r>
              <a:rPr lang="en-ZA" dirty="0" smtClean="0"/>
              <a:t>that no matter how good we are at design definition, defined deliverable software contracts carry a high risk.</a:t>
            </a:r>
          </a:p>
          <a:p>
            <a:pPr lvl="1"/>
            <a:r>
              <a:rPr lang="en-ZA" dirty="0" smtClean="0"/>
              <a:t>Basically, there are a lot </a:t>
            </a:r>
            <a:r>
              <a:rPr lang="en-ZA" dirty="0"/>
              <a:t>of </a:t>
            </a:r>
            <a:r>
              <a:rPr lang="en-ZA" dirty="0" smtClean="0"/>
              <a:t>unknowns</a:t>
            </a:r>
          </a:p>
          <a:p>
            <a:pPr lvl="1"/>
            <a:r>
              <a:rPr lang="en-ZA" dirty="0" smtClean="0"/>
              <a:t>Consequently, agility is </a:t>
            </a:r>
            <a:r>
              <a:rPr lang="en-ZA" dirty="0"/>
              <a:t>essential for </a:t>
            </a:r>
            <a:r>
              <a:rPr lang="en-ZA" dirty="0" smtClean="0"/>
              <a:t>software construction</a:t>
            </a:r>
          </a:p>
          <a:p>
            <a:r>
              <a:rPr lang="en-ZA" dirty="0" smtClean="0"/>
              <a:t>Agility allows maximum flexibility to manage risk</a:t>
            </a:r>
            <a:endParaRPr lang="en-ZA" dirty="0"/>
          </a:p>
          <a:p>
            <a:pPr lvl="1"/>
            <a:r>
              <a:rPr lang="en-ZA" dirty="0" smtClean="0"/>
              <a:t>Requires </a:t>
            </a:r>
            <a:r>
              <a:rPr lang="en-ZA" dirty="0"/>
              <a:t>close stakeholder </a:t>
            </a:r>
            <a:r>
              <a:rPr lang="en-ZA" dirty="0" smtClean="0"/>
              <a:t>interaction </a:t>
            </a:r>
            <a:r>
              <a:rPr lang="en-ZA" dirty="0"/>
              <a:t>to do trade-offs</a:t>
            </a:r>
          </a:p>
          <a:p>
            <a:r>
              <a:rPr lang="en-ZA" dirty="0" smtClean="0"/>
              <a:t>This requires us to have appropriate relationships</a:t>
            </a:r>
            <a:endParaRPr lang="en-ZA" dirty="0"/>
          </a:p>
          <a:p>
            <a:pPr lvl="1"/>
            <a:r>
              <a:rPr lang="en-ZA" dirty="0" smtClean="0"/>
              <a:t>Must avoid the us/them relationship that traditional </a:t>
            </a:r>
            <a:r>
              <a:rPr lang="en-ZA" smtClean="0"/>
              <a:t>contracting sometimes finds </a:t>
            </a:r>
            <a:r>
              <a:rPr lang="en-ZA" dirty="0" smtClean="0"/>
              <a:t>hard to avoid.</a:t>
            </a:r>
          </a:p>
          <a:p>
            <a:pPr lvl="1"/>
            <a:r>
              <a:rPr lang="en-ZA" dirty="0"/>
              <a:t>Focus </a:t>
            </a:r>
            <a:r>
              <a:rPr lang="en-ZA" dirty="0" smtClean="0"/>
              <a:t>must be on customer </a:t>
            </a:r>
            <a:r>
              <a:rPr lang="en-ZA" dirty="0"/>
              <a:t>needs, rather than </a:t>
            </a:r>
            <a:r>
              <a:rPr lang="en-ZA" dirty="0" smtClean="0"/>
              <a:t>pre-defined deliverables.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22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Conway’s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Because Fred Brooks referred to (and named) it in his famous paper “The Mythical Man Month”, many people know “Conway’s Law” (from 1968):</a:t>
            </a:r>
          </a:p>
          <a:p>
            <a:pPr lvl="1"/>
            <a:r>
              <a:rPr lang="en-US" dirty="0" smtClean="0"/>
              <a:t>“organizations </a:t>
            </a:r>
            <a:r>
              <a:rPr lang="en-US" dirty="0"/>
              <a:t>which design systems 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  <a:r>
              <a:rPr lang="en-US" dirty="0"/>
              <a:t>are constrained to produce designs which are copies of the communication structures of these </a:t>
            </a:r>
            <a:r>
              <a:rPr lang="en-US" dirty="0" smtClean="0"/>
              <a:t>organizations”.</a:t>
            </a:r>
          </a:p>
          <a:p>
            <a:r>
              <a:rPr lang="en-US" dirty="0" smtClean="0"/>
              <a:t>For some reason not many people remember his conclusion, two paragraphs later:</a:t>
            </a:r>
          </a:p>
          <a:p>
            <a:pPr lvl="1"/>
            <a:r>
              <a:rPr lang="en-US" dirty="0" smtClean="0"/>
              <a:t>“Ways </a:t>
            </a:r>
            <a:r>
              <a:rPr lang="en-US" dirty="0"/>
              <a:t>must be found to reward design managers for keeping their organizations lean and flexible. There is need for a philosophy of system design management which is not based on the assumption that adding manpower simply adds to productivity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for the morning</a:t>
            </a:r>
          </a:p>
          <a:p>
            <a:pPr lvl="1"/>
            <a:r>
              <a:rPr lang="en-US" dirty="0" smtClean="0"/>
              <a:t>Ian Spence and the office to describe where we have got to.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sk question when you need to clarify what we say.</a:t>
            </a:r>
          </a:p>
          <a:p>
            <a:r>
              <a:rPr lang="en-US" dirty="0" smtClean="0"/>
              <a:t>Goals for the afternoon</a:t>
            </a:r>
          </a:p>
          <a:p>
            <a:pPr lvl="1"/>
            <a:r>
              <a:rPr lang="en-US" dirty="0" smtClean="0"/>
              <a:t>You to describe what you understandings and concerns are.</a:t>
            </a:r>
          </a:p>
          <a:p>
            <a:pPr lvl="1"/>
            <a:r>
              <a:rPr lang="en-US" dirty="0" smtClean="0"/>
              <a:t>All of us to work together to reach a consensus on the answers.</a:t>
            </a:r>
          </a:p>
          <a:p>
            <a:pPr lvl="1"/>
            <a:r>
              <a:rPr lang="en-US" dirty="0" smtClean="0"/>
              <a:t>Aim to converge on some basic guidelines</a:t>
            </a:r>
          </a:p>
          <a:p>
            <a:pPr lvl="2"/>
            <a:r>
              <a:rPr lang="en-US" dirty="0" smtClean="0"/>
              <a:t>How we start the trains rolling</a:t>
            </a:r>
          </a:p>
          <a:p>
            <a:pPr lvl="2"/>
            <a:r>
              <a:rPr lang="en-US" dirty="0" smtClean="0"/>
              <a:t>How we align our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3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4140000" cy="50116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Introduce </a:t>
            </a:r>
            <a:r>
              <a:rPr lang="en-US" dirty="0" err="1"/>
              <a:t>SAFe</a:t>
            </a:r>
            <a:r>
              <a:rPr lang="en-US" dirty="0"/>
              <a:t> process to consortia</a:t>
            </a:r>
          </a:p>
          <a:p>
            <a:r>
              <a:rPr lang="en-US" dirty="0"/>
              <a:t>Being informed about the </a:t>
            </a:r>
            <a:r>
              <a:rPr lang="en-US" dirty="0" err="1"/>
              <a:t>SaFE</a:t>
            </a:r>
            <a:r>
              <a:rPr lang="en-US" dirty="0"/>
              <a:t> process and especially how it fits in the construction.</a:t>
            </a:r>
          </a:p>
          <a:p>
            <a:r>
              <a:rPr lang="en-US" dirty="0"/>
              <a:t>Need to understand how the </a:t>
            </a:r>
            <a:r>
              <a:rPr lang="en-US" dirty="0" err="1"/>
              <a:t>SAFe</a:t>
            </a:r>
            <a:r>
              <a:rPr lang="en-US" dirty="0"/>
              <a:t> and non-</a:t>
            </a:r>
            <a:r>
              <a:rPr lang="en-US" dirty="0" err="1"/>
              <a:t>SAFe</a:t>
            </a:r>
            <a:r>
              <a:rPr lang="en-US" dirty="0"/>
              <a:t> parts of the project can be aligned for planning purposes</a:t>
            </a:r>
          </a:p>
          <a:p>
            <a:r>
              <a:rPr lang="en-US" dirty="0"/>
              <a:t>Discuss implementation of </a:t>
            </a:r>
            <a:r>
              <a:rPr lang="en-US" dirty="0" err="1"/>
              <a:t>SAFe</a:t>
            </a:r>
            <a:r>
              <a:rPr lang="en-US" dirty="0"/>
              <a:t> for SDP and the SKA project.</a:t>
            </a:r>
          </a:p>
          <a:p>
            <a:r>
              <a:rPr lang="en-US" dirty="0"/>
              <a:t>Build on my rudimentary knowledge of the subject.</a:t>
            </a:r>
          </a:p>
          <a:p>
            <a:r>
              <a:rPr lang="en-US" dirty="0"/>
              <a:t>understanding the actual implementation of safe and how it will be supported and rolled out.</a:t>
            </a:r>
          </a:p>
          <a:p>
            <a:r>
              <a:rPr lang="en-US" dirty="0"/>
              <a:t>Obtain an improved understanding of </a:t>
            </a:r>
            <a:r>
              <a:rPr lang="en-US" dirty="0" err="1"/>
              <a:t>SAFe</a:t>
            </a:r>
            <a:r>
              <a:rPr lang="en-US" dirty="0"/>
              <a:t> and its implementation for SKA.</a:t>
            </a:r>
          </a:p>
          <a:p>
            <a:r>
              <a:rPr lang="en-US" dirty="0"/>
              <a:t>Obtain an improved understanding of the integrated scheduled for construction, including dependencies \ assumptions.</a:t>
            </a:r>
          </a:p>
          <a:p>
            <a:r>
              <a:rPr lang="en-US" dirty="0"/>
              <a:t>Leave Manchester with a firm understanding of the integrated construction plan, and be in a position to complete the TM Construction Plan.</a:t>
            </a:r>
          </a:p>
          <a:p>
            <a:r>
              <a:rPr lang="en-US" dirty="0"/>
              <a:t>To see how SKAO will be implementing </a:t>
            </a:r>
            <a:r>
              <a:rPr lang="en-US" dirty="0" err="1"/>
              <a:t>SAFe</a:t>
            </a:r>
            <a:r>
              <a:rPr lang="en-US" dirty="0"/>
              <a:t>.</a:t>
            </a:r>
          </a:p>
          <a:p>
            <a:r>
              <a:rPr lang="en-US" dirty="0"/>
              <a:t>To see how other consortia are approaching </a:t>
            </a:r>
            <a:r>
              <a:rPr lang="en-US" dirty="0" err="1"/>
              <a:t>SAFe</a:t>
            </a:r>
            <a:r>
              <a:rPr lang="en-US" dirty="0"/>
              <a:t> and their construction in general.</a:t>
            </a:r>
          </a:p>
          <a:p>
            <a:r>
              <a:rPr lang="en-US" dirty="0"/>
              <a:t>To soundboard the SDP approach to construction with others</a:t>
            </a:r>
            <a:r>
              <a:rPr lang="en-US" dirty="0" smtClean="0"/>
              <a:t>.</a:t>
            </a:r>
          </a:p>
          <a:p>
            <a:r>
              <a:rPr lang="en-US" dirty="0"/>
              <a:t>To get direct exposure to </a:t>
            </a:r>
            <a:r>
              <a:rPr lang="en-US" dirty="0" err="1"/>
              <a:t>SAFe</a:t>
            </a:r>
            <a:r>
              <a:rPr lang="en-US" dirty="0"/>
              <a:t> consultants.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Understanding </a:t>
            </a:r>
            <a:r>
              <a:rPr lang="en-US" dirty="0"/>
              <a:t>the key concepts of </a:t>
            </a:r>
            <a:r>
              <a:rPr lang="en-US" dirty="0" err="1"/>
              <a:t>SAFe</a:t>
            </a:r>
            <a:r>
              <a:rPr lang="en-US" dirty="0"/>
              <a:t>, to ensure they are accurately reflected in the Roll-Out Plan documents.</a:t>
            </a:r>
          </a:p>
          <a:p>
            <a:r>
              <a:rPr lang="en-US" dirty="0"/>
              <a:t>I want to understand how best to combine the </a:t>
            </a:r>
            <a:r>
              <a:rPr lang="en-US" dirty="0" err="1"/>
              <a:t>SAFe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and waterfall in project </a:t>
            </a:r>
            <a:r>
              <a:rPr lang="en-US" dirty="0" err="1"/>
              <a:t>manangement</a:t>
            </a:r>
            <a:r>
              <a:rPr lang="en-US" dirty="0"/>
              <a:t> processes especially scheduling.</a:t>
            </a:r>
          </a:p>
          <a:p>
            <a:r>
              <a:rPr lang="en-US" dirty="0"/>
              <a:t>Find out more about </a:t>
            </a:r>
            <a:r>
              <a:rPr lang="en-US" dirty="0" err="1"/>
              <a:t>SAFe</a:t>
            </a:r>
            <a:r>
              <a:rPr lang="en-US" dirty="0"/>
              <a:t> and in particular its application to the construction of SKA1.</a:t>
            </a:r>
          </a:p>
          <a:p>
            <a:r>
              <a:rPr lang="en-US" dirty="0"/>
              <a:t>Understanding the principles behind </a:t>
            </a:r>
            <a:r>
              <a:rPr lang="en-US" dirty="0" err="1"/>
              <a:t>SAFe</a:t>
            </a:r>
            <a:r>
              <a:rPr lang="en-US" dirty="0"/>
              <a:t> </a:t>
            </a:r>
            <a:r>
              <a:rPr lang="en-US" dirty="0" err="1"/>
              <a:t>sw</a:t>
            </a:r>
            <a:r>
              <a:rPr lang="en-US" dirty="0"/>
              <a:t> deployment and how that effects the ITF and AIV work.</a:t>
            </a:r>
          </a:p>
          <a:p>
            <a:r>
              <a:rPr lang="en-US" dirty="0"/>
              <a:t>Increase understanding of  the overall approach, i.e. how </a:t>
            </a:r>
            <a:r>
              <a:rPr lang="en-US" dirty="0" err="1"/>
              <a:t>SAFe</a:t>
            </a:r>
            <a:r>
              <a:rPr lang="en-US" dirty="0"/>
              <a:t> will be implemented and supported by SKAO.</a:t>
            </a:r>
          </a:p>
          <a:p>
            <a:r>
              <a:rPr lang="en-US" dirty="0"/>
              <a:t>Better align AIV documents with the Construction planning</a:t>
            </a:r>
          </a:p>
          <a:p>
            <a:r>
              <a:rPr lang="en-US" dirty="0"/>
              <a:t>Learning more on how SKA wants to apply SAFE. Understanding the impact on Consortium construction management activities and teams</a:t>
            </a:r>
          </a:p>
          <a:p>
            <a:r>
              <a:rPr lang="en-US" dirty="0"/>
              <a:t>Share ideas and try to figure out an SKA-wide model for adopting </a:t>
            </a:r>
            <a:r>
              <a:rPr lang="en-US" dirty="0" err="1"/>
              <a:t>SAFe</a:t>
            </a:r>
            <a:endParaRPr lang="en-US" dirty="0"/>
          </a:p>
          <a:p>
            <a:r>
              <a:rPr lang="en-US" dirty="0"/>
              <a:t>To better understand the potential impact on the Construction Schedule and increases in project management overhead and financial costs associated with the implementation of such a framework particularly for SADT and CSP PSS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5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4140000" cy="5011600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How </a:t>
            </a:r>
            <a:r>
              <a:rPr lang="en-US" dirty="0"/>
              <a:t>do we manage the relationship between the </a:t>
            </a:r>
            <a:r>
              <a:rPr lang="en-US" dirty="0" err="1"/>
              <a:t>SAFe</a:t>
            </a:r>
            <a:r>
              <a:rPr lang="en-US" dirty="0"/>
              <a:t> and non-</a:t>
            </a:r>
            <a:r>
              <a:rPr lang="en-US" dirty="0" err="1"/>
              <a:t>SAFe</a:t>
            </a:r>
            <a:r>
              <a:rPr lang="en-US" dirty="0"/>
              <a:t> areas of the project.</a:t>
            </a:r>
          </a:p>
          <a:p>
            <a:r>
              <a:rPr lang="en-US" dirty="0"/>
              <a:t>How do we handle convergence on distant future milestones - traditional project </a:t>
            </a:r>
            <a:r>
              <a:rPr lang="en-US" dirty="0" err="1"/>
              <a:t>mgt</a:t>
            </a:r>
            <a:r>
              <a:rPr lang="en-US" dirty="0"/>
              <a:t> does this well with critical path analysis, but there is clearly a gap between the three PI roadmap and the long term milestone. Is WSJF really enough to solve these sorts of problems?"</a:t>
            </a:r>
          </a:p>
          <a:p>
            <a:r>
              <a:rPr lang="en-US" dirty="0" smtClean="0"/>
              <a:t>How </a:t>
            </a:r>
            <a:r>
              <a:rPr lang="en-US" dirty="0"/>
              <a:t>is software delivered to site?</a:t>
            </a:r>
          </a:p>
          <a:p>
            <a:r>
              <a:rPr lang="en-US" dirty="0"/>
              <a:t>How is software delivery attached to hardware roll-out."</a:t>
            </a:r>
          </a:p>
          <a:p>
            <a:r>
              <a:rPr lang="en-US" dirty="0"/>
              <a:t>How best to map </a:t>
            </a:r>
            <a:r>
              <a:rPr lang="en-US" dirty="0" err="1"/>
              <a:t>SAFe</a:t>
            </a:r>
            <a:r>
              <a:rPr lang="en-US" dirty="0"/>
              <a:t> roles and responsibilities between SKAO and contractors, and also within contractors if they comprise multiple </a:t>
            </a:r>
            <a:r>
              <a:rPr lang="en-US" dirty="0" smtClean="0"/>
              <a:t>organizations; </a:t>
            </a:r>
            <a:r>
              <a:rPr lang="en-US" dirty="0"/>
              <a:t>how to procure/get best value for money; how to track and report progress </a:t>
            </a:r>
            <a:r>
              <a:rPr lang="en-US" dirty="0" smtClean="0"/>
              <a:t>(e.g. </a:t>
            </a:r>
            <a:r>
              <a:rPr lang="en-US" dirty="0"/>
              <a:t>earned value, estimated completion).</a:t>
            </a:r>
          </a:p>
          <a:p>
            <a:r>
              <a:rPr lang="en-US" dirty="0"/>
              <a:t>Advice or best practice on using </a:t>
            </a:r>
            <a:r>
              <a:rPr lang="en-US" dirty="0" err="1"/>
              <a:t>SAFe</a:t>
            </a:r>
            <a:r>
              <a:rPr lang="en-US" dirty="0"/>
              <a:t> in a geographically distributed </a:t>
            </a:r>
            <a:r>
              <a:rPr lang="en-US" dirty="0" smtClean="0"/>
              <a:t>organization/project</a:t>
            </a:r>
            <a:endParaRPr lang="en-US" dirty="0"/>
          </a:p>
          <a:p>
            <a:r>
              <a:rPr lang="en-US" dirty="0" smtClean="0"/>
              <a:t>Would </a:t>
            </a:r>
            <a:r>
              <a:rPr lang="en-US" dirty="0"/>
              <a:t>like to learn more about the practical implementation of </a:t>
            </a:r>
            <a:r>
              <a:rPr lang="en-US" dirty="0" err="1"/>
              <a:t>SAFe</a:t>
            </a:r>
            <a:r>
              <a:rPr lang="en-US" dirty="0"/>
              <a:t>, I have read about the theory, but it would be great to hear about\from </a:t>
            </a:r>
            <a:r>
              <a:rPr lang="en-US" dirty="0" smtClean="0"/>
              <a:t>organizations </a:t>
            </a:r>
            <a:r>
              <a:rPr lang="en-US" dirty="0"/>
              <a:t>that have implemented it and the lessons learnt.</a:t>
            </a:r>
          </a:p>
          <a:p>
            <a:r>
              <a:rPr lang="en-US" dirty="0" smtClean="0"/>
              <a:t>Case </a:t>
            </a:r>
            <a:r>
              <a:rPr lang="en-US" dirty="0"/>
              <a:t>studies (especially if it was ever used in radio astronomy).</a:t>
            </a:r>
          </a:p>
          <a:p>
            <a:r>
              <a:rPr lang="en-US" dirty="0"/>
              <a:t>How would the consultants combine the SKA waterfall model with </a:t>
            </a:r>
            <a:r>
              <a:rPr lang="en-US" dirty="0" err="1"/>
              <a:t>SAFe</a:t>
            </a:r>
            <a:r>
              <a:rPr lang="en-US" dirty="0"/>
              <a:t>?</a:t>
            </a:r>
          </a:p>
          <a:p>
            <a:r>
              <a:rPr lang="en-US" dirty="0" smtClean="0"/>
              <a:t>I'm </a:t>
            </a:r>
            <a:r>
              <a:rPr lang="en-US" dirty="0"/>
              <a:t>keen to further define the roles &amp;amp; responsibilities of key stakeholders in the </a:t>
            </a:r>
            <a:r>
              <a:rPr lang="en-US" dirty="0" err="1"/>
              <a:t>SAFe</a:t>
            </a:r>
            <a:r>
              <a:rPr lang="en-US" dirty="0"/>
              <a:t> process.</a:t>
            </a:r>
          </a:p>
          <a:p>
            <a:r>
              <a:rPr lang="en-US" dirty="0" smtClean="0"/>
              <a:t>How </a:t>
            </a:r>
            <a:r>
              <a:rPr lang="en-US" dirty="0"/>
              <a:t>to address the </a:t>
            </a:r>
            <a:r>
              <a:rPr lang="en-US" dirty="0" smtClean="0"/>
              <a:t>separate </a:t>
            </a:r>
            <a:r>
              <a:rPr lang="en-US" dirty="0"/>
              <a:t>development of the software to the hardware e.g. if delivered by different countries.</a:t>
            </a:r>
          </a:p>
          <a:p>
            <a:r>
              <a:rPr lang="en-US" dirty="0"/>
              <a:t>How </a:t>
            </a:r>
            <a:r>
              <a:rPr lang="en-US" dirty="0" err="1"/>
              <a:t>SAFe</a:t>
            </a:r>
            <a:r>
              <a:rPr lang="en-US" dirty="0"/>
              <a:t> will work with distributed teams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How the separation of responsibilities outlined in the </a:t>
            </a:r>
            <a:r>
              <a:rPr lang="en-US" dirty="0" err="1"/>
              <a:t>SAFe</a:t>
            </a:r>
            <a:r>
              <a:rPr lang="en-US" dirty="0"/>
              <a:t> method will be applied in </a:t>
            </a:r>
            <a:endParaRPr lang="en-US" dirty="0" smtClean="0"/>
          </a:p>
          <a:p>
            <a:r>
              <a:rPr lang="en-US" dirty="0" smtClean="0"/>
              <a:t>SKA1construction</a:t>
            </a:r>
            <a:r>
              <a:rPr lang="en-US" dirty="0"/>
              <a:t>. Who will be responsible for what and where?  Application of the process to a highly distributed team.</a:t>
            </a:r>
          </a:p>
          <a:p>
            <a:r>
              <a:rPr lang="en-US" dirty="0"/>
              <a:t>How the major releases and minor releases are deployed between the AA milestone and AR milestone, secondly what the time required will be between the AR and the AA milestone.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439999"/>
            <a:ext cx="4140000" cy="5147067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is expected from each Element (team). Responsibility of SKAO vs. Element (team). I  hope that this workshop will help us  with definition of the development plan and schedule (CDR deliverables).</a:t>
            </a:r>
          </a:p>
          <a:p>
            <a:r>
              <a:rPr lang="en-US" dirty="0" smtClean="0"/>
              <a:t>Mapping </a:t>
            </a:r>
            <a:r>
              <a:rPr lang="en-US" dirty="0"/>
              <a:t>of roles between </a:t>
            </a:r>
            <a:r>
              <a:rPr lang="en-US" dirty="0" err="1"/>
              <a:t>SAFe</a:t>
            </a:r>
            <a:r>
              <a:rPr lang="en-US" dirty="0"/>
              <a:t> process and SKA org</a:t>
            </a:r>
          </a:p>
          <a:p>
            <a:r>
              <a:rPr lang="en-US" dirty="0" smtClean="0"/>
              <a:t>Tools </a:t>
            </a:r>
            <a:r>
              <a:rPr lang="en-US" dirty="0"/>
              <a:t>to integrate SW project management/development with non-software part of the </a:t>
            </a:r>
            <a:r>
              <a:rPr lang="en-US" dirty="0" smtClean="0"/>
              <a:t>project</a:t>
            </a:r>
            <a:endParaRPr lang="en-US" dirty="0"/>
          </a:p>
          <a:p>
            <a:r>
              <a:rPr lang="en-US" dirty="0"/>
              <a:t>None that won't be covered by discussing my main goals as above.</a:t>
            </a:r>
          </a:p>
          <a:p>
            <a:r>
              <a:rPr lang="en-US" dirty="0"/>
              <a:t>How do we </a:t>
            </a:r>
            <a:r>
              <a:rPr lang="en-US" dirty="0" err="1"/>
              <a:t>maximise</a:t>
            </a:r>
            <a:r>
              <a:rPr lang="en-US" dirty="0"/>
              <a:t> the utility of all the pre-construction work whilst still remaining agile when we need to be?</a:t>
            </a:r>
          </a:p>
          <a:p>
            <a:r>
              <a:rPr lang="en-US" dirty="0"/>
              <a:t>How do you verify the array to its specified capability while releasing new software continuously?  i.e. how do you </a:t>
            </a:r>
            <a:r>
              <a:rPr lang="en-US" dirty="0" err="1"/>
              <a:t>minimise</a:t>
            </a:r>
            <a:r>
              <a:rPr lang="en-US" dirty="0"/>
              <a:t> the amount of re-testing? Problem statement: while the functionality of </a:t>
            </a:r>
            <a:r>
              <a:rPr lang="en-US" dirty="0" err="1"/>
              <a:t>AAx</a:t>
            </a:r>
            <a:r>
              <a:rPr lang="en-US" dirty="0"/>
              <a:t> is being verified, you don’t want to not interrupt the verification work by having to test new software functionality regularly.  But also don’t want to end up with a “Waterfall” problem of having a big disruption with loads of new software being tested for the first time on the hardware after a long period (1 year).</a:t>
            </a:r>
          </a:p>
          <a:p>
            <a:r>
              <a:rPr lang="en-US" dirty="0"/>
              <a:t>How will the correlator development be split up between </a:t>
            </a:r>
            <a:r>
              <a:rPr lang="en-US" dirty="0" err="1"/>
              <a:t>SAFe</a:t>
            </a:r>
            <a:r>
              <a:rPr lang="en-US" dirty="0"/>
              <a:t> and Waterfall approach? </a:t>
            </a:r>
          </a:p>
          <a:p>
            <a:r>
              <a:rPr lang="en-US" dirty="0"/>
              <a:t>Can you plan to meet a waterfall project milestone with the </a:t>
            </a:r>
            <a:r>
              <a:rPr lang="en-US" dirty="0" err="1"/>
              <a:t>SAFe</a:t>
            </a:r>
            <a:r>
              <a:rPr lang="en-US" dirty="0"/>
              <a:t> approach?</a:t>
            </a:r>
          </a:p>
          <a:p>
            <a:r>
              <a:rPr lang="en-US" dirty="0" err="1"/>
              <a:t>SAFe</a:t>
            </a:r>
            <a:r>
              <a:rPr lang="en-US" dirty="0"/>
              <a:t> talks about “release on demand” for software.  Is that limited to the end of a “sprint”, or how often can you expect software releases on site?</a:t>
            </a:r>
          </a:p>
          <a:p>
            <a:r>
              <a:rPr lang="en-US" dirty="0"/>
              <a:t>Software configuration </a:t>
            </a:r>
            <a:r>
              <a:rPr lang="en-US" dirty="0" smtClean="0"/>
              <a:t>management </a:t>
            </a:r>
            <a:r>
              <a:rPr lang="en-US" dirty="0"/>
              <a:t>will be very important.  We need to be able to roll back to a previous working version quickly as AIV time is limited.  How do we make sure we get that compliance from the contractors?  What requirements do we need – do we need to be aware of certain terminology?</a:t>
            </a:r>
          </a:p>
          <a:p>
            <a:r>
              <a:rPr lang="en-US" dirty="0"/>
              <a:t>How to obtain the feedback needed in the </a:t>
            </a:r>
            <a:r>
              <a:rPr lang="en-US" dirty="0" err="1"/>
              <a:t>SAFe</a:t>
            </a:r>
            <a:r>
              <a:rPr lang="en-US" dirty="0"/>
              <a:t> approach?  I.e. who is the “customer”, how do we engage them in the development of software?</a:t>
            </a:r>
          </a:p>
          <a:p>
            <a:r>
              <a:rPr lang="en-US" dirty="0"/>
              <a:t>What are our risks with </a:t>
            </a:r>
            <a:r>
              <a:rPr lang="en-US" dirty="0" err="1"/>
              <a:t>SAFe</a:t>
            </a:r>
            <a:r>
              <a:rPr lang="en-US" dirty="0"/>
              <a:t> – considering our procurement landscape and the fact that we will need to implement this process for the first time.</a:t>
            </a:r>
          </a:p>
          <a:p>
            <a:r>
              <a:rPr lang="en-US" dirty="0"/>
              <a:t>What are the explicit communication channels between the </a:t>
            </a:r>
            <a:r>
              <a:rPr lang="en-US" dirty="0" err="1"/>
              <a:t>SAFe</a:t>
            </a:r>
            <a:r>
              <a:rPr lang="en-US" dirty="0"/>
              <a:t> and non-</a:t>
            </a:r>
            <a:r>
              <a:rPr lang="en-US" dirty="0" err="1"/>
              <a:t>SAFe</a:t>
            </a:r>
            <a:r>
              <a:rPr lang="en-US" dirty="0"/>
              <a:t> areas (e.g. AIV). </a:t>
            </a:r>
          </a:p>
          <a:p>
            <a:r>
              <a:rPr lang="en-US" dirty="0"/>
              <a:t>Relationship between </a:t>
            </a:r>
            <a:r>
              <a:rPr lang="en-US" dirty="0" err="1"/>
              <a:t>SAFe</a:t>
            </a:r>
            <a:r>
              <a:rPr lang="en-US" dirty="0"/>
              <a:t> and configuration management.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4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questions were general.</a:t>
            </a:r>
          </a:p>
          <a:p>
            <a:pPr lvl="1"/>
            <a:r>
              <a:rPr lang="en-US" dirty="0" smtClean="0"/>
              <a:t>E.g. Best practices about implementing </a:t>
            </a:r>
            <a:r>
              <a:rPr lang="en-US" dirty="0" err="1" smtClean="0"/>
              <a:t>SAFe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are very specific:</a:t>
            </a:r>
          </a:p>
          <a:p>
            <a:pPr lvl="1"/>
            <a:r>
              <a:rPr lang="en-US" dirty="0" smtClean="0"/>
              <a:t>E.g. How will the development of my design be managed?</a:t>
            </a:r>
          </a:p>
          <a:p>
            <a:r>
              <a:rPr lang="en-US" dirty="0" smtClean="0"/>
              <a:t>Some aren’t really the topic for today:</a:t>
            </a:r>
          </a:p>
          <a:p>
            <a:pPr lvl="1"/>
            <a:r>
              <a:rPr lang="en-US" dirty="0" smtClean="0"/>
              <a:t>E.g. System wide uncertainties about how testing happens.</a:t>
            </a:r>
          </a:p>
          <a:p>
            <a:r>
              <a:rPr lang="en-US" dirty="0" smtClean="0"/>
              <a:t>Some are not about </a:t>
            </a:r>
            <a:r>
              <a:rPr lang="en-US" dirty="0" err="1" smtClean="0"/>
              <a:t>SAFe</a:t>
            </a:r>
            <a:r>
              <a:rPr lang="en-US" dirty="0" smtClean="0"/>
              <a:t>, but I hope today helps:</a:t>
            </a:r>
          </a:p>
          <a:p>
            <a:pPr lvl="1"/>
            <a:r>
              <a:rPr lang="en-US" dirty="0" smtClean="0"/>
              <a:t>E.g. Uncertainty about agile methods in general.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5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F6F527-51BB-8041-B3B0-44A394A67F2D}" vid="{0025D62D-8260-B243-AD1D-A0DD4A901D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SKA PowerPoint</Template>
  <TotalTime>5238</TotalTime>
  <Words>1391</Words>
  <Application>Microsoft Macintosh PowerPoint</Application>
  <PresentationFormat>On-screen Show (4:3)</PresentationFormat>
  <Paragraphs>91</Paragraphs>
  <Slides>7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Introduction</vt:lpstr>
      <vt:lpstr>Why?</vt:lpstr>
      <vt:lpstr>Conway’s Law</vt:lpstr>
      <vt:lpstr>Goals</vt:lpstr>
      <vt:lpstr>Goals</vt:lpstr>
      <vt:lpstr>Questions</vt:lpstr>
      <vt:lpstr>Summary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 and SAFe</dc:title>
  <dc:creator>Rees, Nick</dc:creator>
  <cp:lastModifiedBy>Rees, Nick</cp:lastModifiedBy>
  <cp:revision>38</cp:revision>
  <dcterms:created xsi:type="dcterms:W3CDTF">2017-09-14T12:20:30Z</dcterms:created>
  <dcterms:modified xsi:type="dcterms:W3CDTF">2017-10-01T20:45:15Z</dcterms:modified>
</cp:coreProperties>
</file>