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2" r:id="rId4"/>
    <p:sldId id="264" r:id="rId5"/>
    <p:sldId id="260" r:id="rId6"/>
    <p:sldId id="263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A"/>
    <a:srgbClr val="00A800"/>
    <a:srgbClr val="008000"/>
    <a:srgbClr val="FA910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88688" autoAdjust="0"/>
  </p:normalViewPr>
  <p:slideViewPr>
    <p:cSldViewPr snapToGrid="0" snapToObjects="1">
      <p:cViewPr varScale="1">
        <p:scale>
          <a:sx n="78" d="100"/>
          <a:sy n="78" d="100"/>
        </p:scale>
        <p:origin x="-155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15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2BCB-A711-8C4C-8CC9-DDF647D24E6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80FF-E367-7347-ADA0-0E0277F7D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15AD-1F91-4043-A1E1-A04B73D9D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9F34-ECF3-2B49-9473-28679C16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-16130"/>
            <a:ext cx="9173209" cy="68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4927" y="417968"/>
            <a:ext cx="6906210" cy="619941"/>
          </a:xfrm>
        </p:spPr>
        <p:txBody>
          <a:bodyPr/>
          <a:lstStyle/>
          <a:p>
            <a:r>
              <a:rPr lang="en-US" sz="2700" dirty="0" err="1" smtClean="0"/>
              <a:t>SAFe</a:t>
            </a:r>
            <a:r>
              <a:rPr lang="en-US" sz="2700" dirty="0" smtClean="0"/>
              <a:t> Construction Planning Workshop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AIV 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Richard Lord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AIV embraces the agile approach to software development and roll-out</a:t>
            </a:r>
          </a:p>
          <a:p>
            <a:pPr lvl="1"/>
            <a:r>
              <a:rPr lang="en-ZA" dirty="0"/>
              <a:t>Integrate often</a:t>
            </a:r>
          </a:p>
          <a:p>
            <a:pPr lvl="1"/>
            <a:r>
              <a:rPr lang="en-ZA" dirty="0"/>
              <a:t>Release as needed</a:t>
            </a:r>
          </a:p>
          <a:p>
            <a:pPr lvl="1"/>
            <a:r>
              <a:rPr lang="en-ZA" dirty="0"/>
              <a:t>Software functionality adapted according to the availability of products</a:t>
            </a:r>
          </a:p>
          <a:p>
            <a:pPr lvl="1"/>
            <a:r>
              <a:rPr lang="en-ZA" dirty="0"/>
              <a:t>System verification adapted to the availability of software </a:t>
            </a:r>
            <a:r>
              <a:rPr lang="en-ZA" dirty="0" smtClean="0"/>
              <a:t>functionality</a:t>
            </a:r>
          </a:p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 smtClean="0"/>
              <a:t>Overview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008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Assume that AIV is represented in the System </a:t>
            </a:r>
            <a:r>
              <a:rPr lang="en-ZA" dirty="0" smtClean="0"/>
              <a:t>Team</a:t>
            </a:r>
          </a:p>
          <a:p>
            <a:pPr lvl="1"/>
            <a:r>
              <a:rPr lang="en-ZA" dirty="0" smtClean="0"/>
              <a:t>Reminder: The roll-out of software functionality should be </a:t>
            </a:r>
            <a:r>
              <a:rPr lang="en-ZA" dirty="0"/>
              <a:t>dictated </a:t>
            </a:r>
            <a:r>
              <a:rPr lang="en-ZA" dirty="0" smtClean="0"/>
              <a:t>primarily by commissioning objectives</a:t>
            </a:r>
          </a:p>
          <a:p>
            <a:r>
              <a:rPr lang="en-ZA" dirty="0" smtClean="0"/>
              <a:t>Need </a:t>
            </a:r>
            <a:r>
              <a:rPr lang="en-ZA" dirty="0"/>
              <a:t>to clarify AIV's roles &amp; responsibilities</a:t>
            </a:r>
          </a:p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 smtClean="0"/>
              <a:t>Roles &amp; Responsibilities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945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 smtClean="0"/>
              <a:t>Roll-Out Plan Rev 5 (discuss)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0" y="6330519"/>
            <a:ext cx="9144000" cy="378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15" y="1381330"/>
            <a:ext cx="7244507" cy="51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73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 smtClean="0"/>
              <a:t>Roll-Out Plan Rev 6 (discuss)</a:t>
            </a:r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3378742" y="1536968"/>
            <a:ext cx="2363822" cy="15758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68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Software Development Environment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2865" y="4520136"/>
            <a:ext cx="2363822" cy="15758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Virtual ITF </a:t>
            </a:r>
            <a:r>
              <a:rPr lang="en-ZA" baseline="30000" dirty="0" smtClean="0">
                <a:solidFill>
                  <a:schemeClr val="tx1"/>
                </a:solidFill>
              </a:rPr>
              <a:t>(*)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(Cloud Environment)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8742" y="4520136"/>
            <a:ext cx="2363822" cy="15758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System ITF</a:t>
            </a:r>
          </a:p>
        </p:txBody>
      </p:sp>
      <p:sp>
        <p:nvSpPr>
          <p:cNvPr id="7" name="Oval 6"/>
          <p:cNvSpPr/>
          <p:nvPr/>
        </p:nvSpPr>
        <p:spPr>
          <a:xfrm>
            <a:off x="6293794" y="4520136"/>
            <a:ext cx="2363822" cy="15758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On-Site</a:t>
            </a:r>
          </a:p>
        </p:txBody>
      </p:sp>
      <p:cxnSp>
        <p:nvCxnSpPr>
          <p:cNvPr id="9" name="Straight Connector 8"/>
          <p:cNvCxnSpPr>
            <a:stCxn id="4" idx="3"/>
            <a:endCxn id="5" idx="0"/>
          </p:cNvCxnSpPr>
          <p:nvPr/>
        </p:nvCxnSpPr>
        <p:spPr>
          <a:xfrm flipH="1">
            <a:off x="1674776" y="2882067"/>
            <a:ext cx="2050140" cy="1638069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4"/>
            <a:endCxn id="6" idx="0"/>
          </p:cNvCxnSpPr>
          <p:nvPr/>
        </p:nvCxnSpPr>
        <p:spPr>
          <a:xfrm>
            <a:off x="4560653" y="3112849"/>
            <a:ext cx="0" cy="140728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5"/>
            <a:endCxn id="7" idx="0"/>
          </p:cNvCxnSpPr>
          <p:nvPr/>
        </p:nvCxnSpPr>
        <p:spPr>
          <a:xfrm>
            <a:off x="5396390" y="2882067"/>
            <a:ext cx="2079315" cy="1638069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796" y="3513316"/>
            <a:ext cx="135165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Continuous</a:t>
            </a:r>
          </a:p>
          <a:p>
            <a:pPr algn="ctr"/>
            <a:r>
              <a:rPr lang="en-ZA" dirty="0" smtClean="0"/>
              <a:t>Integration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3875759" y="3513316"/>
            <a:ext cx="13773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Release</a:t>
            </a:r>
          </a:p>
          <a:p>
            <a:pPr algn="ctr"/>
            <a:r>
              <a:rPr lang="en-ZA" dirty="0"/>
              <a:t>o</a:t>
            </a:r>
            <a:r>
              <a:rPr lang="en-ZA" dirty="0" smtClean="0"/>
              <a:t>n Demand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5918328" y="3513316"/>
            <a:ext cx="13773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Release</a:t>
            </a:r>
          </a:p>
          <a:p>
            <a:pPr algn="ctr"/>
            <a:r>
              <a:rPr lang="en-ZA" dirty="0"/>
              <a:t>on Demand</a:t>
            </a:r>
            <a:endParaRPr lang="en-ZA" dirty="0"/>
          </a:p>
        </p:txBody>
      </p:sp>
      <p:sp>
        <p:nvSpPr>
          <p:cNvPr id="13" name="Rectangle 12"/>
          <p:cNvSpPr/>
          <p:nvPr/>
        </p:nvSpPr>
        <p:spPr>
          <a:xfrm>
            <a:off x="0" y="6330519"/>
            <a:ext cx="9144000" cy="378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115429" y="6284069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aseline="30000" dirty="0" smtClean="0"/>
              <a:t>(*)</a:t>
            </a:r>
            <a:r>
              <a:rPr lang="en-ZA" dirty="0" smtClean="0"/>
              <a:t> Has this been costed for?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125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term “Revision Control” might be more applicable than “Change Control”</a:t>
            </a:r>
          </a:p>
          <a:p>
            <a:r>
              <a:rPr lang="en-ZA" dirty="0" smtClean="0"/>
              <a:t>Software needs to be able to roll-back to a previous stable release</a:t>
            </a:r>
          </a:p>
          <a:p>
            <a:r>
              <a:rPr lang="en-ZA" dirty="0" smtClean="0"/>
              <a:t>The revision of software needs to be known as part of documenting test configurations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 smtClean="0"/>
              <a:t>Configuration Management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292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Not many</a:t>
            </a:r>
          </a:p>
          <a:p>
            <a:r>
              <a:rPr lang="en-ZA" dirty="0" smtClean="0"/>
              <a:t>Agreeing on an agile software development approach does not mean we can defer proper </a:t>
            </a:r>
            <a:r>
              <a:rPr lang="en-ZA" dirty="0" smtClean="0"/>
              <a:t>planning</a:t>
            </a:r>
          </a:p>
          <a:p>
            <a:r>
              <a:rPr lang="en-ZA" dirty="0" smtClean="0"/>
              <a:t>Program Increment Meetings: Need to be managed well to reach their objectives (many people involved)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 smtClean="0"/>
              <a:t>Concerns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212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09775"/>
            <a:ext cx="9144000" cy="343598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ZA" sz="9600" baseline="30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ZA" sz="9600" baseline="30000" dirty="0" smtClean="0"/>
              <a:t>Thank You</a:t>
            </a:r>
            <a:endParaRPr lang="en-ZA" sz="9600" baseline="30000" dirty="0"/>
          </a:p>
        </p:txBody>
      </p:sp>
    </p:spTree>
    <p:extLst>
      <p:ext uri="{BB962C8B-B14F-4D97-AF65-F5344CB8AC3E}">
        <p14:creationId xmlns:p14="http://schemas.microsoft.com/office/powerpoint/2010/main" val="85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KA theme">
      <a:dk1>
        <a:sysClr val="windowText" lastClr="000000"/>
      </a:dk1>
      <a:lt1>
        <a:sysClr val="window" lastClr="FFFFFF"/>
      </a:lt1>
      <a:dk2>
        <a:srgbClr val="0068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</TotalTime>
  <Words>202</Words>
  <Application>Microsoft Office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Footitt</dc:creator>
  <cp:lastModifiedBy>Windows User</cp:lastModifiedBy>
  <cp:revision>254</cp:revision>
  <dcterms:created xsi:type="dcterms:W3CDTF">2014-02-11T10:41:18Z</dcterms:created>
  <dcterms:modified xsi:type="dcterms:W3CDTF">2017-10-02T12:00:34Z</dcterms:modified>
</cp:coreProperties>
</file>