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2" r:id="rId2"/>
  </p:sldMasterIdLst>
  <p:notesMasterIdLst>
    <p:notesMasterId r:id="rId14"/>
  </p:notesMasterIdLst>
  <p:sldIdLst>
    <p:sldId id="289" r:id="rId3"/>
    <p:sldId id="302" r:id="rId4"/>
    <p:sldId id="285" r:id="rId5"/>
    <p:sldId id="294" r:id="rId6"/>
    <p:sldId id="296" r:id="rId7"/>
    <p:sldId id="299" r:id="rId8"/>
    <p:sldId id="300" r:id="rId9"/>
    <p:sldId id="295" r:id="rId10"/>
    <p:sldId id="284" r:id="rId11"/>
    <p:sldId id="301" r:id="rId12"/>
    <p:sldId id="288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00CCFF"/>
    <a:srgbClr val="FFCC99"/>
    <a:srgbClr val="EAB200"/>
    <a:srgbClr val="FFD966"/>
    <a:srgbClr val="FFD9AC"/>
    <a:srgbClr val="82326B"/>
    <a:srgbClr val="FF9797"/>
    <a:srgbClr val="E8D1C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830D-5DAC-4056-B035-E1833B0C011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A9D6-67CA-411D-8D42-6728F5129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9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77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84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3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7498" y="1546158"/>
            <a:ext cx="111711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81285" y="521800"/>
            <a:ext cx="8369163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7252901" y="6410520"/>
            <a:ext cx="4578487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6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" y="2546"/>
            <a:ext cx="12230955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7498" y="1863686"/>
            <a:ext cx="1117110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250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5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" y="2542"/>
            <a:ext cx="12230956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7498" y="1546158"/>
            <a:ext cx="111711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81285" y="521800"/>
            <a:ext cx="8369163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7970587" y="6431537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76006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4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37" y="417969"/>
            <a:ext cx="8369163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13232" y="1037910"/>
            <a:ext cx="8369163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7029237" y="5987209"/>
            <a:ext cx="4578487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153" y="6272185"/>
            <a:ext cx="4578487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7498" y="1546158"/>
            <a:ext cx="111711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81285" y="521800"/>
            <a:ext cx="8369163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7252901" y="6410520"/>
            <a:ext cx="4578487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4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24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7498" y="1863686"/>
            <a:ext cx="1117110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3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94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12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4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17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5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8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3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60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0F1B-666E-407F-BC57-1D36481682B9}" type="datetimeFigureOut">
              <a:rPr lang="en-GB" smtClean="0"/>
              <a:t>02/10/2017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C560-30F9-49DC-8240-FB2D51CD7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3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61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E8CB28-735D-4FF7-9194-CE618846C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PM view of </a:t>
            </a:r>
            <a:r>
              <a:rPr lang="en-GB" dirty="0" err="1"/>
              <a:t>SAFe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29A24-A855-415E-853C-DC3CD8432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SAFe</a:t>
            </a:r>
            <a:r>
              <a:rPr lang="en-GB" dirty="0"/>
              <a:t> Construction Planning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340D9-7299-45AB-873C-0D8BEA36B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 J Casson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6BE75-8D90-4B32-BF65-D04C2D380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October 2017</a:t>
            </a:r>
          </a:p>
        </p:txBody>
      </p:sp>
    </p:spTree>
    <p:extLst>
      <p:ext uri="{BB962C8B-B14F-4D97-AF65-F5344CB8AC3E}">
        <p14:creationId xmlns:p14="http://schemas.microsoft.com/office/powerpoint/2010/main" val="30329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ACF9-BC95-41F4-BBE2-D85157BE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25" y="1204252"/>
            <a:ext cx="11171101" cy="5206268"/>
          </a:xfrm>
        </p:spPr>
        <p:txBody>
          <a:bodyPr>
            <a:normAutofit/>
          </a:bodyPr>
          <a:lstStyle/>
          <a:p>
            <a:r>
              <a:rPr lang="en-GB" sz="1800" dirty="0"/>
              <a:t>The Work Breakdown Structure (WBS) defines the entire scope of the SKA1 Construction project and so covers all the work needed:</a:t>
            </a:r>
          </a:p>
          <a:p>
            <a:pPr lvl="1"/>
            <a:r>
              <a:rPr lang="en-GB" sz="1600" dirty="0"/>
              <a:t>Office project and engineering management</a:t>
            </a:r>
          </a:p>
          <a:p>
            <a:pPr lvl="1"/>
            <a:r>
              <a:rPr lang="en-GB" sz="1600" dirty="0"/>
              <a:t>construction of the elements via in-kind or commercial contracts</a:t>
            </a:r>
          </a:p>
          <a:p>
            <a:pPr lvl="1"/>
            <a:r>
              <a:rPr lang="en-GB" sz="1600" dirty="0"/>
              <a:t>host country deliverables</a:t>
            </a:r>
          </a:p>
          <a:p>
            <a:r>
              <a:rPr lang="en-GB" sz="1800" dirty="0"/>
              <a:t>It therefore covers the delivery of the entire Product Breakdown Structure (PBS) and also includes all the management activities</a:t>
            </a:r>
          </a:p>
          <a:p>
            <a:r>
              <a:rPr lang="en-GB" sz="1800" dirty="0"/>
              <a:t>Top level SKA1 Construction WBS:</a:t>
            </a:r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77B2B-3A14-4D4F-8700-E8CFFCF945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85" y="521800"/>
            <a:ext cx="8693195" cy="619941"/>
          </a:xfrm>
        </p:spPr>
        <p:txBody>
          <a:bodyPr>
            <a:normAutofit/>
          </a:bodyPr>
          <a:lstStyle/>
          <a:p>
            <a:r>
              <a:rPr lang="en-GB" dirty="0"/>
              <a:t>Work Breakdown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44FC4-9852-441A-B4D1-C9F09B33B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456AC0-8CD5-46AF-9732-0C31BFEB63A0}"/>
              </a:ext>
            </a:extLst>
          </p:cNvPr>
          <p:cNvGrpSpPr/>
          <p:nvPr/>
        </p:nvGrpSpPr>
        <p:grpSpPr>
          <a:xfrm>
            <a:off x="480273" y="3807386"/>
            <a:ext cx="11101603" cy="818984"/>
            <a:chOff x="348533" y="2222940"/>
            <a:chExt cx="11101603" cy="8189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29DEB5-64DE-459D-87F3-F7140A77BC7A}"/>
                </a:ext>
              </a:extLst>
            </p:cNvPr>
            <p:cNvSpPr/>
            <p:nvPr/>
          </p:nvSpPr>
          <p:spPr>
            <a:xfrm>
              <a:off x="34853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1.1 Project Office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18F526-A39C-4141-896C-417DA1BBA416}"/>
                </a:ext>
              </a:extLst>
            </p:cNvPr>
            <p:cNvSpPr/>
            <p:nvPr/>
          </p:nvSpPr>
          <p:spPr>
            <a:xfrm>
              <a:off x="221046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1.2 MID Telescope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97E46D-1F17-47B0-819D-7A0F7310ACD7}"/>
                </a:ext>
              </a:extLst>
            </p:cNvPr>
            <p:cNvSpPr/>
            <p:nvPr/>
          </p:nvSpPr>
          <p:spPr>
            <a:xfrm>
              <a:off x="407239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1.3 LOW Telescope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FB65FF-2522-4E60-BBBE-3432A798EE7C}"/>
                </a:ext>
              </a:extLst>
            </p:cNvPr>
            <p:cNvSpPr/>
            <p:nvPr/>
          </p:nvSpPr>
          <p:spPr>
            <a:xfrm>
              <a:off x="593432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1.4 Computing &amp; Software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896282-DF01-4D0A-962C-E321434065A5}"/>
                </a:ext>
              </a:extLst>
            </p:cNvPr>
            <p:cNvSpPr/>
            <p:nvPr/>
          </p:nvSpPr>
          <p:spPr>
            <a:xfrm>
              <a:off x="7832614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1.5 Verification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A04615-3752-4F43-8C33-2959513384F3}"/>
                </a:ext>
              </a:extLst>
            </p:cNvPr>
            <p:cNvSpPr/>
            <p:nvPr/>
          </p:nvSpPr>
          <p:spPr>
            <a:xfrm>
              <a:off x="9740606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1.6 Integrated Logistic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3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498" y="1546158"/>
            <a:ext cx="11171101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Construction Schedule (using ROP v5)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8E65EA-4D66-4C11-9BFE-FD81562AB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02212"/>
              </p:ext>
            </p:extLst>
          </p:nvPr>
        </p:nvGraphicFramePr>
        <p:xfrm>
          <a:off x="769620" y="1320364"/>
          <a:ext cx="5956644" cy="1691685"/>
        </p:xfrm>
        <a:graphic>
          <a:graphicData uri="http://schemas.openxmlformats.org/drawingml/2006/table">
            <a:tbl>
              <a:tblPr/>
              <a:tblGrid>
                <a:gridCol w="3997430">
                  <a:extLst>
                    <a:ext uri="{9D8B030D-6E8A-4147-A177-3AD203B41FA5}">
                      <a16:colId xmlns:a16="http://schemas.microsoft.com/office/drawing/2014/main" val="2365095379"/>
                    </a:ext>
                  </a:extLst>
                </a:gridCol>
                <a:gridCol w="1959214">
                  <a:extLst>
                    <a:ext uri="{9D8B030D-6E8A-4147-A177-3AD203B41FA5}">
                      <a16:colId xmlns:a16="http://schemas.microsoft.com/office/drawing/2014/main" val="799773620"/>
                    </a:ext>
                  </a:extLst>
                </a:gridCol>
              </a:tblGrid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MID System ITF Qualification Testing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18/07/2022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35587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MID AA1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11/09/2023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2880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MID AA2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07/07/2024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3144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MID AA3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03/05/2025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02319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MID AA4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27/02/2026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541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4EDBD8-CEC5-421E-9A68-BAF27ABE6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88056"/>
              </p:ext>
            </p:extLst>
          </p:nvPr>
        </p:nvGraphicFramePr>
        <p:xfrm>
          <a:off x="769620" y="3237843"/>
          <a:ext cx="5956644" cy="1691685"/>
        </p:xfrm>
        <a:graphic>
          <a:graphicData uri="http://schemas.openxmlformats.org/drawingml/2006/table">
            <a:tbl>
              <a:tblPr/>
              <a:tblGrid>
                <a:gridCol w="4010070">
                  <a:extLst>
                    <a:ext uri="{9D8B030D-6E8A-4147-A177-3AD203B41FA5}">
                      <a16:colId xmlns:a16="http://schemas.microsoft.com/office/drawing/2014/main" val="2082731951"/>
                    </a:ext>
                  </a:extLst>
                </a:gridCol>
                <a:gridCol w="1946574">
                  <a:extLst>
                    <a:ext uri="{9D8B030D-6E8A-4147-A177-3AD203B41FA5}">
                      <a16:colId xmlns:a16="http://schemas.microsoft.com/office/drawing/2014/main" val="1363458842"/>
                    </a:ext>
                  </a:extLst>
                </a:gridCol>
              </a:tblGrid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LOW System ITF qualification testing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17/08/2022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38089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LOW AA1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10/11/2023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25043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LOW AA2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05/09/2024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14923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LOW AA3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03/05/2025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59815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LOW AA4 integration and verification completed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27/02/2026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072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AF9CF6-FC4B-46B4-BCB5-A859D019C6A3}"/>
              </a:ext>
            </a:extLst>
          </p:cNvPr>
          <p:cNvSpPr txBox="1"/>
          <p:nvPr/>
        </p:nvSpPr>
        <p:spPr>
          <a:xfrm>
            <a:off x="7857641" y="1713214"/>
            <a:ext cx="2198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AR1 8 dishes</a:t>
            </a:r>
          </a:p>
          <a:p>
            <a:r>
              <a:rPr lang="en-GB" dirty="0"/>
              <a:t>AR2 64</a:t>
            </a:r>
          </a:p>
          <a:p>
            <a:r>
              <a:rPr lang="en-GB" dirty="0"/>
              <a:t>AR3 128 (incl. 8 MK)</a:t>
            </a:r>
          </a:p>
          <a:p>
            <a:r>
              <a:rPr lang="en-GB" dirty="0"/>
              <a:t>AR4 197 (incl. 64 MK)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F54C6-B538-4925-BDA0-C5480AB7AF8D}"/>
              </a:ext>
            </a:extLst>
          </p:cNvPr>
          <p:cNvSpPr txBox="1"/>
          <p:nvPr/>
        </p:nvSpPr>
        <p:spPr>
          <a:xfrm>
            <a:off x="7902776" y="3345021"/>
            <a:ext cx="17368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ITF QE 4 stations</a:t>
            </a:r>
          </a:p>
          <a:p>
            <a:r>
              <a:rPr lang="en-GB" dirty="0"/>
              <a:t>AR1 18 stations</a:t>
            </a:r>
          </a:p>
          <a:p>
            <a:r>
              <a:rPr lang="en-GB" dirty="0"/>
              <a:t>AR2 64</a:t>
            </a:r>
          </a:p>
          <a:p>
            <a:r>
              <a:rPr lang="en-GB" dirty="0"/>
              <a:t>AR3 256</a:t>
            </a:r>
          </a:p>
          <a:p>
            <a:r>
              <a:rPr lang="en-GB" dirty="0"/>
              <a:t>AR4 512 </a:t>
            </a:r>
          </a:p>
        </p:txBody>
      </p:sp>
    </p:spTree>
    <p:extLst>
      <p:ext uri="{BB962C8B-B14F-4D97-AF65-F5344CB8AC3E}">
        <p14:creationId xmlns:p14="http://schemas.microsoft.com/office/powerpoint/2010/main" val="37376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C2DD63-FF15-436A-A9D5-36CA7C89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All review participants agreed that: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Agile is a misunderstood term. 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The company environment has to be ready: customer access and effort, senior management support, a good team and flexible culture.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Multi-function people and co-location are ideal.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Communications and ways of working take more effort with agile than waterfall: invest in team building and designing processes upfront.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Self-organising teams need help: environment, support and access to the customer.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It’s all about delivering small but delivering often.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Planning and reviews have to be done but can be fun.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 Measure and track! It’s important to get metrics for visibility as well as control.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11C6-E6F9-4DFE-B108-ED2F0C26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85" y="521800"/>
            <a:ext cx="8369163" cy="8396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Association for Project Management on the Practical Adoption of Agile Methodologies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F58E-D3D5-44CE-9EB2-31B21C3EF0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1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ACF9-BC95-41F4-BBE2-D85157BE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25" y="1204252"/>
            <a:ext cx="11171101" cy="5206268"/>
          </a:xfrm>
        </p:spPr>
        <p:txBody>
          <a:bodyPr>
            <a:noAutofit/>
          </a:bodyPr>
          <a:lstStyle/>
          <a:p>
            <a:r>
              <a:rPr lang="en-GB" sz="2000" dirty="0"/>
              <a:t>Top level SKA1 Construction WBS: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The project as a whole is a waterfall (phase gate) project whereby we proceed through phases linearly: concept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requirements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preliminary design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detailed design &amp; development </a:t>
            </a:r>
            <a:r>
              <a:rPr lang="en-GB" sz="2000" dirty="0">
                <a:sym typeface="Wingdings" panose="05000000000000000000" pitchFamily="2" charset="2"/>
              </a:rPr>
              <a:t> procurement  </a:t>
            </a:r>
            <a:r>
              <a:rPr lang="en-GB" sz="2000" dirty="0"/>
              <a:t>construction/manufacturing </a:t>
            </a:r>
            <a:r>
              <a:rPr lang="en-GB" sz="2000" dirty="0">
                <a:sym typeface="Wingdings" panose="05000000000000000000" pitchFamily="2" charset="2"/>
              </a:rPr>
              <a:t> shipping  contractor’s assembly, integration &amp; verification on site </a:t>
            </a:r>
            <a:r>
              <a:rPr lang="en-GB" sz="2000" dirty="0"/>
              <a:t> system AIV </a:t>
            </a:r>
            <a:r>
              <a:rPr lang="en-GB" sz="2000" dirty="0">
                <a:sym typeface="Wingdings" panose="05000000000000000000" pitchFamily="2" charset="2"/>
              </a:rPr>
              <a:t> handover to</a:t>
            </a:r>
            <a:r>
              <a:rPr lang="en-GB" sz="2000" dirty="0"/>
              <a:t> operations</a:t>
            </a:r>
          </a:p>
          <a:p>
            <a:r>
              <a:rPr lang="en-GB" sz="2000" dirty="0"/>
              <a:t>Because the software in particular is high risk it makes sense to use a more agile approach such as </a:t>
            </a:r>
            <a:r>
              <a:rPr lang="en-GB" sz="2000" dirty="0" err="1"/>
              <a:t>SAFe</a:t>
            </a:r>
            <a:r>
              <a:rPr lang="en-GB" sz="2000" dirty="0"/>
              <a:t> during the Construction phase and beyond</a:t>
            </a:r>
          </a:p>
          <a:p>
            <a:r>
              <a:rPr lang="en-GB" sz="2000" dirty="0" err="1"/>
              <a:t>SAFe</a:t>
            </a:r>
            <a:r>
              <a:rPr lang="en-GB" sz="2000" dirty="0"/>
              <a:t> will apply only to parts of 1.4 Computing &amp; Software</a:t>
            </a:r>
          </a:p>
          <a:p>
            <a:r>
              <a:rPr lang="en-GB" sz="2000" dirty="0"/>
              <a:t>However, the 3 monthly Program Increment cadence will apply to the whole of the construction project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77B2B-3A14-4D4F-8700-E8CFFCF945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85" y="521800"/>
            <a:ext cx="8693195" cy="619941"/>
          </a:xfrm>
        </p:spPr>
        <p:txBody>
          <a:bodyPr>
            <a:normAutofit/>
          </a:bodyPr>
          <a:lstStyle/>
          <a:p>
            <a:r>
              <a:rPr lang="en-GB" dirty="0"/>
              <a:t>SKA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44FC4-9852-441A-B4D1-C9F09B33B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456AC0-8CD5-46AF-9732-0C31BFEB63A0}"/>
              </a:ext>
            </a:extLst>
          </p:cNvPr>
          <p:cNvGrpSpPr/>
          <p:nvPr/>
        </p:nvGrpSpPr>
        <p:grpSpPr>
          <a:xfrm>
            <a:off x="445525" y="1731654"/>
            <a:ext cx="11101603" cy="818984"/>
            <a:chOff x="348533" y="2222940"/>
            <a:chExt cx="11101603" cy="8189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29DEB5-64DE-459D-87F3-F7140A77BC7A}"/>
                </a:ext>
              </a:extLst>
            </p:cNvPr>
            <p:cNvSpPr/>
            <p:nvPr/>
          </p:nvSpPr>
          <p:spPr>
            <a:xfrm>
              <a:off x="34853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1.1 Project Office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18F526-A39C-4141-896C-417DA1BBA416}"/>
                </a:ext>
              </a:extLst>
            </p:cNvPr>
            <p:cNvSpPr/>
            <p:nvPr/>
          </p:nvSpPr>
          <p:spPr>
            <a:xfrm>
              <a:off x="221046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1.2 MID Telescope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97E46D-1F17-47B0-819D-7A0F7310ACD7}"/>
                </a:ext>
              </a:extLst>
            </p:cNvPr>
            <p:cNvSpPr/>
            <p:nvPr/>
          </p:nvSpPr>
          <p:spPr>
            <a:xfrm>
              <a:off x="407239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1.3 LOW Telescope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FB65FF-2522-4E60-BBBE-3432A798EE7C}"/>
                </a:ext>
              </a:extLst>
            </p:cNvPr>
            <p:cNvSpPr/>
            <p:nvPr/>
          </p:nvSpPr>
          <p:spPr>
            <a:xfrm>
              <a:off x="5934323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1.4 Computing &amp; Software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896282-DF01-4D0A-962C-E321434065A5}"/>
                </a:ext>
              </a:extLst>
            </p:cNvPr>
            <p:cNvSpPr/>
            <p:nvPr/>
          </p:nvSpPr>
          <p:spPr>
            <a:xfrm>
              <a:off x="7832614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1.5 Verification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A04615-3752-4F43-8C33-2959513384F3}"/>
                </a:ext>
              </a:extLst>
            </p:cNvPr>
            <p:cNvSpPr/>
            <p:nvPr/>
          </p:nvSpPr>
          <p:spPr>
            <a:xfrm>
              <a:off x="9740606" y="2222940"/>
              <a:ext cx="1709530" cy="818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1.6 Integrated Logistic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9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C805D9-F168-4451-8B1D-7E8A5C1C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99" y="1546158"/>
            <a:ext cx="6299222" cy="452596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GB" dirty="0"/>
              <a:t>1.4 Computing and Software </a:t>
            </a:r>
          </a:p>
          <a:p>
            <a:pPr marL="457200" lvl="1" indent="0">
              <a:buNone/>
            </a:pPr>
            <a:r>
              <a:rPr lang="en-GB" dirty="0"/>
              <a:t>1.4.1 SKA Software Solution Support</a:t>
            </a:r>
          </a:p>
          <a:p>
            <a:pPr marL="457200" lvl="1" indent="0">
              <a:buNone/>
            </a:pPr>
            <a:r>
              <a:rPr lang="en-GB" dirty="0"/>
              <a:t>1.4.2 Science Data Processor </a:t>
            </a:r>
          </a:p>
          <a:p>
            <a:pPr marL="914400" lvl="2" indent="0">
              <a:buNone/>
            </a:pPr>
            <a:r>
              <a:rPr lang="en-GB" dirty="0"/>
              <a:t>1.4.2.1 SDP Software Programme Support</a:t>
            </a:r>
          </a:p>
          <a:p>
            <a:pPr marL="914400" lvl="2" indent="0">
              <a:buNone/>
            </a:pPr>
            <a:r>
              <a:rPr lang="en-GB" dirty="0"/>
              <a:t>1.4.2.2 SDP Agile Team 1</a:t>
            </a:r>
          </a:p>
          <a:p>
            <a:pPr marL="457200" lvl="1" indent="0">
              <a:buNone/>
            </a:pPr>
            <a:r>
              <a:rPr lang="en-GB" dirty="0"/>
              <a:t>1.4.3 Telescope Manager </a:t>
            </a:r>
          </a:p>
          <a:p>
            <a:pPr marL="914400" lvl="2" indent="0">
              <a:buNone/>
            </a:pPr>
            <a:r>
              <a:rPr lang="en-GB" dirty="0"/>
              <a:t>1.4.3.1 TM Software Programme Support</a:t>
            </a:r>
          </a:p>
          <a:p>
            <a:pPr marL="914400" lvl="2" indent="0">
              <a:buNone/>
            </a:pPr>
            <a:r>
              <a:rPr lang="en-GB" dirty="0"/>
              <a:t>1.4.3.2 TM Agile Team 1</a:t>
            </a:r>
          </a:p>
          <a:p>
            <a:pPr marL="457200" lvl="1" indent="0">
              <a:buNone/>
            </a:pPr>
            <a:r>
              <a:rPr lang="en-GB" dirty="0"/>
              <a:t>1.4.4 Central Signal Processor Common </a:t>
            </a:r>
          </a:p>
          <a:p>
            <a:pPr marL="914400" lvl="2" indent="0">
              <a:buNone/>
            </a:pPr>
            <a:r>
              <a:rPr lang="en-GB" dirty="0"/>
              <a:t>1.4.4.1 CSP Common Programme Support</a:t>
            </a:r>
          </a:p>
          <a:p>
            <a:pPr marL="914400" lvl="2" indent="0">
              <a:buNone/>
            </a:pPr>
            <a:r>
              <a:rPr lang="en-GB" dirty="0"/>
              <a:t>1.4.4.2 PSS Delivery</a:t>
            </a:r>
          </a:p>
          <a:p>
            <a:pPr marL="914400" lvl="2" indent="0">
              <a:buNone/>
            </a:pPr>
            <a:r>
              <a:rPr lang="en-GB" dirty="0"/>
              <a:t>1.4.4.3 PST Delivery</a:t>
            </a:r>
          </a:p>
          <a:p>
            <a:pPr marL="914400" lvl="2" indent="0">
              <a:buNone/>
            </a:pPr>
            <a:r>
              <a:rPr lang="en-GB" dirty="0"/>
              <a:t>1.4.4.4 LMC Delivery</a:t>
            </a:r>
          </a:p>
          <a:p>
            <a:pPr marL="457200" lvl="1" indent="0">
              <a:buNone/>
            </a:pPr>
            <a:r>
              <a:rPr lang="en-GB" dirty="0"/>
              <a:t>1.4.5 Element LMC and Common Software </a:t>
            </a:r>
          </a:p>
          <a:p>
            <a:pPr marL="914400" lvl="2" indent="0">
              <a:buNone/>
            </a:pPr>
            <a:r>
              <a:rPr lang="en-GB" dirty="0"/>
              <a:t>1.4.5.1 Element LMC and Common Software Programme Support</a:t>
            </a:r>
          </a:p>
          <a:p>
            <a:pPr marL="914400" lvl="2" indent="0">
              <a:buNone/>
            </a:pPr>
            <a:r>
              <a:rPr lang="en-GB" dirty="0"/>
              <a:t>1.4.5.2 Element LMC and Common Software Agile Team 1</a:t>
            </a:r>
          </a:p>
          <a:p>
            <a:pPr marL="457200" lvl="1" indent="0">
              <a:buNone/>
            </a:pPr>
            <a:r>
              <a:rPr lang="en-GB" dirty="0"/>
              <a:t>1.4.6 Computing Procurement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C049A-26D5-4AAD-9E36-D6C8F2853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85" y="521800"/>
            <a:ext cx="9561875" cy="619941"/>
          </a:xfrm>
        </p:spPr>
        <p:txBody>
          <a:bodyPr/>
          <a:lstStyle/>
          <a:p>
            <a:r>
              <a:rPr lang="en-GB" dirty="0"/>
              <a:t>WBS: 1.4 Computing &amp; Software (incomplete)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7B59D-AB93-4050-A1EF-49241D3C0C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9EC6E90-D55A-4B42-8253-36CFF73F3BCB}"/>
              </a:ext>
            </a:extLst>
          </p:cNvPr>
          <p:cNvSpPr/>
          <p:nvPr/>
        </p:nvSpPr>
        <p:spPr>
          <a:xfrm>
            <a:off x="4803183" y="1772392"/>
            <a:ext cx="2297277" cy="3511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169764B-A5A8-451B-8A9A-90D5FA14EB82}"/>
              </a:ext>
            </a:extLst>
          </p:cNvPr>
          <p:cNvSpPr/>
          <p:nvPr/>
        </p:nvSpPr>
        <p:spPr>
          <a:xfrm rot="989832">
            <a:off x="4778358" y="2451764"/>
            <a:ext cx="2368727" cy="39191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4833715-3C6A-41B8-AD6A-250CBC528607}"/>
              </a:ext>
            </a:extLst>
          </p:cNvPr>
          <p:cNvSpPr/>
          <p:nvPr/>
        </p:nvSpPr>
        <p:spPr>
          <a:xfrm rot="290184">
            <a:off x="4774588" y="2951234"/>
            <a:ext cx="2256095" cy="38092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6792FEF-C139-4164-B5F2-7DFC9B6031F8}"/>
              </a:ext>
            </a:extLst>
          </p:cNvPr>
          <p:cNvSpPr/>
          <p:nvPr/>
        </p:nvSpPr>
        <p:spPr>
          <a:xfrm rot="21309703">
            <a:off x="4825067" y="3467298"/>
            <a:ext cx="2266387" cy="3092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EFF79587-2C08-4928-87BB-0FC379D2FA8C}"/>
              </a:ext>
            </a:extLst>
          </p:cNvPr>
          <p:cNvSpPr/>
          <p:nvPr/>
        </p:nvSpPr>
        <p:spPr>
          <a:xfrm rot="19854001">
            <a:off x="4871791" y="4171924"/>
            <a:ext cx="2357842" cy="30084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EBCD0D5C-82D6-4695-906A-D99353A13EB5}"/>
              </a:ext>
            </a:extLst>
          </p:cNvPr>
          <p:cNvSpPr/>
          <p:nvPr/>
        </p:nvSpPr>
        <p:spPr>
          <a:xfrm>
            <a:off x="4893933" y="5524026"/>
            <a:ext cx="2206527" cy="27852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03C0D-661E-49C4-92EB-C45F3CBDDFAC}"/>
              </a:ext>
            </a:extLst>
          </p:cNvPr>
          <p:cNvSpPr txBox="1"/>
          <p:nvPr/>
        </p:nvSpPr>
        <p:spPr>
          <a:xfrm>
            <a:off x="7153975" y="1775686"/>
            <a:ext cx="423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SAFe</a:t>
            </a:r>
            <a:r>
              <a:rPr lang="en-GB" dirty="0"/>
              <a:t> Solution layer: Office performed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C7FA19-31A1-4F41-84B5-E021A0AF89B5}"/>
              </a:ext>
            </a:extLst>
          </p:cNvPr>
          <p:cNvSpPr txBox="1"/>
          <p:nvPr/>
        </p:nvSpPr>
        <p:spPr>
          <a:xfrm>
            <a:off x="7153975" y="3141696"/>
            <a:ext cx="464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SAFe</a:t>
            </a:r>
            <a:r>
              <a:rPr lang="en-GB" dirty="0"/>
              <a:t> Programs: work performed by Contractors</a:t>
            </a:r>
          </a:p>
          <a:p>
            <a:r>
              <a:rPr lang="en-GB" dirty="0"/>
              <a:t>with multiple agile teams within each program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A938F-53F6-47F2-B942-3BD17D35DFE5}"/>
              </a:ext>
            </a:extLst>
          </p:cNvPr>
          <p:cNvSpPr txBox="1"/>
          <p:nvPr/>
        </p:nvSpPr>
        <p:spPr>
          <a:xfrm>
            <a:off x="7153975" y="5478623"/>
            <a:ext cx="329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</a:t>
            </a:r>
            <a:r>
              <a:rPr lang="en-GB" dirty="0" err="1"/>
              <a:t>SAFe</a:t>
            </a:r>
            <a:r>
              <a:rPr lang="en-GB" dirty="0"/>
              <a:t> Office performed work</a:t>
            </a:r>
          </a:p>
        </p:txBody>
      </p:sp>
    </p:spTree>
    <p:extLst>
      <p:ext uri="{BB962C8B-B14F-4D97-AF65-F5344CB8AC3E}">
        <p14:creationId xmlns:p14="http://schemas.microsoft.com/office/powerpoint/2010/main" val="371551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EE37F-1F39-4A43-A940-3F6A9770B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1.4 delivers into 1.2 (Mid Telescope), 1.3 (Low Telescope) and 1.5 (Verification) at appropriate times and with appropriate scopes to meet the Mid and Low Roll-out Plans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telescopes only take software releases when they need to (on demand), not every sprint nor every Program Increment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All parts of the WBS will be represented at some level at each Program Increment meeting to share status and issues, help prioritise next PI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49C82-0245-4E84-9651-4D30036DB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077C2-5D70-4F32-878E-7A37CDC67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17E048-6D2D-4818-A8F1-86F3BC789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51682"/>
              </p:ext>
            </p:extLst>
          </p:nvPr>
        </p:nvGraphicFramePr>
        <p:xfrm>
          <a:off x="481285" y="1141741"/>
          <a:ext cx="1135010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194">
                  <a:extLst>
                    <a:ext uri="{9D8B030D-6E8A-4147-A177-3AD203B41FA5}">
                      <a16:colId xmlns:a16="http://schemas.microsoft.com/office/drawing/2014/main" val="489318675"/>
                    </a:ext>
                  </a:extLst>
                </a:gridCol>
                <a:gridCol w="3947311">
                  <a:extLst>
                    <a:ext uri="{9D8B030D-6E8A-4147-A177-3AD203B41FA5}">
                      <a16:colId xmlns:a16="http://schemas.microsoft.com/office/drawing/2014/main" val="3617549584"/>
                    </a:ext>
                  </a:extLst>
                </a:gridCol>
                <a:gridCol w="4001632">
                  <a:extLst>
                    <a:ext uri="{9D8B030D-6E8A-4147-A177-3AD203B41FA5}">
                      <a16:colId xmlns:a16="http://schemas.microsoft.com/office/drawing/2014/main" val="1157151908"/>
                    </a:ext>
                  </a:extLst>
                </a:gridCol>
                <a:gridCol w="2107966">
                  <a:extLst>
                    <a:ext uri="{9D8B030D-6E8A-4147-A177-3AD203B41FA5}">
                      <a16:colId xmlns:a16="http://schemas.microsoft.com/office/drawing/2014/main" val="2319404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Currently in Pre-Construction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Changes in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SAFe</a:t>
                      </a:r>
                      <a:r>
                        <a:rPr lang="en-GB" sz="1600" dirty="0"/>
                        <a:t> specific change?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7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Scope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GB" sz="1600" dirty="0"/>
                        <a:t>Statements of Work, applicable documents such as L1 requirements and Baseline Design controlled by ECP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New </a:t>
                      </a:r>
                      <a:r>
                        <a:rPr lang="en-GB" sz="1600" dirty="0" err="1"/>
                        <a:t>SoWs</a:t>
                      </a:r>
                      <a:r>
                        <a:rPr lang="en-GB" sz="1600" dirty="0"/>
                        <a:t> and applicable documents managed via contracting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90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Planning &amp;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Consortia manage within their scope, at Pre-Construction </a:t>
                      </a:r>
                      <a:r>
                        <a:rPr lang="en-GB" sz="1600" dirty="0" err="1"/>
                        <a:t>workpackage</a:t>
                      </a:r>
                      <a:r>
                        <a:rPr lang="en-GB" sz="1600" dirty="0"/>
                        <a:t> level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Office manages at project level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Formal and informal progress meetings and reviews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Milestone reviews and certificates leading to earned value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Management reporting (Dashboard, Board reports, reports to SEAC, </a:t>
                      </a:r>
                      <a:r>
                        <a:rPr lang="en-GB" sz="1600" dirty="0" err="1"/>
                        <a:t>StratCom</a:t>
                      </a:r>
                      <a:r>
                        <a:rPr lang="en-GB" sz="1600" dirty="0"/>
                        <a:t>, Finance Committee etc)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Contractors manage within their scope, at contract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Office manages at project level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Align some progress meetings with Program Increment meetings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Milestone reviews leading to earned value or payment by milestone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Reports to IGO Council &amp; appropriate committees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Partly - timing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Partly -  1.4 value measurement TBD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Partly – some new metrics needed for 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6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Resourcing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Office &amp; Consortia roles and responsibilities defined in PMPs, change of key consortia roles subject to Office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New Office PMP; contractor key roles agreed and managed via contracting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Partly – new </a:t>
                      </a:r>
                      <a:r>
                        <a:rPr lang="en-GB" sz="1600" dirty="0" err="1"/>
                        <a:t>SAFe</a:t>
                      </a:r>
                      <a:r>
                        <a:rPr lang="en-GB" sz="1600" dirty="0"/>
                        <a:t> roles &amp; training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9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Cost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Consortia partners manage their own budgets; Office manages its own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Office manages cost cap budget whether cash or in-kind, and manages own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0529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26E93-E389-4806-9221-394F168C4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PM Processes 1</a:t>
            </a:r>
          </a:p>
        </p:txBody>
      </p:sp>
    </p:spTree>
    <p:extLst>
      <p:ext uri="{BB962C8B-B14F-4D97-AF65-F5344CB8AC3E}">
        <p14:creationId xmlns:p14="http://schemas.microsoft.com/office/powerpoint/2010/main" val="120558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95F061-C3FB-434B-BBD0-8C1EE0CD1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783749"/>
              </p:ext>
            </p:extLst>
          </p:nvPr>
        </p:nvGraphicFramePr>
        <p:xfrm>
          <a:off x="414464" y="944880"/>
          <a:ext cx="1153610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556">
                  <a:extLst>
                    <a:ext uri="{9D8B030D-6E8A-4147-A177-3AD203B41FA5}">
                      <a16:colId xmlns:a16="http://schemas.microsoft.com/office/drawing/2014/main" val="4044237972"/>
                    </a:ext>
                  </a:extLst>
                </a:gridCol>
                <a:gridCol w="4180080">
                  <a:extLst>
                    <a:ext uri="{9D8B030D-6E8A-4147-A177-3AD203B41FA5}">
                      <a16:colId xmlns:a16="http://schemas.microsoft.com/office/drawing/2014/main" val="2729429986"/>
                    </a:ext>
                  </a:extLst>
                </a:gridCol>
                <a:gridCol w="4061172">
                  <a:extLst>
                    <a:ext uri="{9D8B030D-6E8A-4147-A177-3AD203B41FA5}">
                      <a16:colId xmlns:a16="http://schemas.microsoft.com/office/drawing/2014/main" val="1408319007"/>
                    </a:ext>
                  </a:extLst>
                </a:gridCol>
                <a:gridCol w="1701301">
                  <a:extLst>
                    <a:ext uri="{9D8B030D-6E8A-4147-A177-3AD203B41FA5}">
                      <a16:colId xmlns:a16="http://schemas.microsoft.com/office/drawing/2014/main" val="3255330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Currently in Pre-Construction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Changes in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SAFe</a:t>
                      </a:r>
                      <a:r>
                        <a:rPr lang="en-GB" sz="1600" dirty="0"/>
                        <a:t> specific change?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70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Schedule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Consortia manage own schedules within overall project schedule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Office tracks key milestones including element level reviews, key dependencies including ICDs, and own milestones including system level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Contractors manage own schedules within overall project schedule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Office tracks key milestones and dependencies and reviews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PI meetings increase visibility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Partly – PI cadence, release on demand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4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Progress meetings &amp; reports, CL meetings, Confluence/collaboration spaces, PM Forum, SKA website, IETs, JIRA, CCB, Telescope Teams, Board papers…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Change from consortia to contractors will mean contract reviews replace some current methods, IGO Council replaces Board, other changes to be confirmed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Partly – PI meetings, 1.4 common software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7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Risks and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Consortia manage these at element level and escalate via progress &amp; risk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Office manages these at project level and escalate via Dashboard, PB Issue Log, Risk Review, Red Flags and Board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Contractors manage these within their  contracts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Contract reviews and IGO Council reports form parts of escalation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Partly – PI meetings help identify, 1.4 prioritised backlogs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9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Change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Consortia manage within their scope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Office manages system level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Contractors manage within their scope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Office manages project level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Lessons Learned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Captured for PDRs, via deliverable reviews, progress meetings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Contract reviews, PI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Partly – sprints and PIs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030588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E2CE5-95C9-40EA-BD29-ABE97064EC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464" y="340731"/>
            <a:ext cx="8369163" cy="619941"/>
          </a:xfrm>
        </p:spPr>
        <p:txBody>
          <a:bodyPr/>
          <a:lstStyle/>
          <a:p>
            <a:r>
              <a:rPr lang="en-GB" dirty="0"/>
              <a:t>PM Processes 2</a:t>
            </a:r>
          </a:p>
        </p:txBody>
      </p:sp>
    </p:spTree>
    <p:extLst>
      <p:ext uri="{BB962C8B-B14F-4D97-AF65-F5344CB8AC3E}">
        <p14:creationId xmlns:p14="http://schemas.microsoft.com/office/powerpoint/2010/main" val="322321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FD5B2-1D0D-46EC-8FDE-AF7FBB07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We’ll be running a waterfall project with an agile part</a:t>
            </a:r>
          </a:p>
          <a:p>
            <a:r>
              <a:rPr lang="en-GB" dirty="0"/>
              <a:t>The increased transparency and flexibility </a:t>
            </a:r>
            <a:r>
              <a:rPr lang="en-GB" dirty="0" err="1"/>
              <a:t>SAFe</a:t>
            </a:r>
            <a:r>
              <a:rPr lang="en-GB" dirty="0"/>
              <a:t> gives us </a:t>
            </a:r>
            <a:r>
              <a:rPr lang="en-GB" dirty="0" err="1"/>
              <a:t>wrt</a:t>
            </a:r>
            <a:r>
              <a:rPr lang="en-GB" dirty="0"/>
              <a:t> the software delivery should be beneficial</a:t>
            </a:r>
          </a:p>
          <a:p>
            <a:r>
              <a:rPr lang="en-GB" dirty="0"/>
              <a:t>The agile cadence affects the wider project</a:t>
            </a:r>
          </a:p>
          <a:p>
            <a:r>
              <a:rPr lang="en-GB" dirty="0"/>
              <a:t>This cadence gives us opportunities to improve communications, increase engagement, dispel misconceptions, uncover issues earlier etc.</a:t>
            </a:r>
          </a:p>
          <a:p>
            <a:r>
              <a:rPr lang="en-GB" dirty="0"/>
              <a:t>Some PM processes will need to change, but they are changing anyway for Construction</a:t>
            </a:r>
          </a:p>
          <a:p>
            <a:r>
              <a:rPr lang="en-GB" dirty="0"/>
              <a:t>More thinking is needed, particularly around roles and responsibilities, tools and reporting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DF93B-B507-43D6-BB67-8F38A659D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BF88D9-E817-4156-83E4-128207FF1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0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7953</TotalTime>
  <Words>1254</Words>
  <Application>Microsoft Office PowerPoint</Application>
  <PresentationFormat>Widescreen</PresentationFormat>
  <Paragraphs>174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SKA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Casson, Andrea</dc:creator>
  <cp:lastModifiedBy>Casson, Andrea</cp:lastModifiedBy>
  <cp:revision>547</cp:revision>
  <cp:lastPrinted>2017-09-05T12:45:24Z</cp:lastPrinted>
  <dcterms:created xsi:type="dcterms:W3CDTF">2014-06-13T07:58:57Z</dcterms:created>
  <dcterms:modified xsi:type="dcterms:W3CDTF">2017-10-02T10:06:29Z</dcterms:modified>
</cp:coreProperties>
</file>