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00" autoAdjust="0"/>
    <p:restoredTop sz="96925" autoAdjust="0"/>
  </p:normalViewPr>
  <p:slideViewPr>
    <p:cSldViewPr snapToGrid="0" snapToObjects="1">
      <p:cViewPr varScale="1">
        <p:scale>
          <a:sx n="132" d="100"/>
          <a:sy n="132" d="100"/>
        </p:scale>
        <p:origin x="79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72BCB-A711-8C4C-8CC9-DDF647D24E6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B80FF-E367-7347-ADA0-0E0277F7D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6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915AD-1F91-4043-A1E1-A04B73D9DF7B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9F34-ECF3-2B49-9473-28679C164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6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A9F34-ECF3-2B49-9473-28679C164A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1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236"/>
          </a:xfrm>
          <a:prstGeom prst="rect">
            <a:avLst/>
          </a:prstGeom>
        </p:spPr>
      </p:pic>
      <p:sp>
        <p:nvSpPr>
          <p:cNvPr id="2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28" y="417968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84924" y="1037909"/>
            <a:ext cx="6276872" cy="63940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subtitle</a:t>
            </a:r>
            <a:endParaRPr lang="en-US" dirty="0"/>
          </a:p>
        </p:txBody>
      </p:sp>
      <p:sp>
        <p:nvSpPr>
          <p:cNvPr id="2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5271927" y="5987208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name</a:t>
            </a:r>
            <a:endParaRPr lang="en-US" dirty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70364" y="6272184"/>
            <a:ext cx="3433865" cy="354613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800" b="0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" y="2542"/>
            <a:ext cx="9173217" cy="68771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8123" y="1546159"/>
            <a:ext cx="8378326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GB" sz="2500" smtClean="0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60964" y="521799"/>
            <a:ext cx="6276872" cy="6199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b="1">
                <a:solidFill>
                  <a:srgbClr val="00688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688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688A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688A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688A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Slide Title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977940" y="6431536"/>
            <a:ext cx="25691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688A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70900" y="639235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688A"/>
                </a:solidFill>
              </a:defRPr>
            </a:lvl1pPr>
          </a:lstStyle>
          <a:p>
            <a:fld id="{4FC41374-03AE-924F-9568-6EE3990F01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2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443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123" y="1863686"/>
            <a:ext cx="8378326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sz="2500" smtClean="0">
                <a:solidFill>
                  <a:schemeClr val="bg1"/>
                </a:solidFill>
                <a:latin typeface="Arial"/>
                <a:cs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0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470900" y="639235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688A"/>
                </a:solidFill>
              </a:defRPr>
            </a:lvl1pPr>
          </a:lstStyle>
          <a:p>
            <a:fld id="{4FC41374-03AE-924F-9568-6EE3990F01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SAFe</a:t>
            </a:r>
            <a:r>
              <a:rPr lang="en-US" dirty="0" smtClean="0"/>
              <a:t> Procurement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Ian Hastings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Oct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 A long term relationship between purchaser and supplier is necessary for best economy”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- W. Edward Deming (Deming Institute)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C41374-03AE-924F-9568-6EE3990F01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supplier </a:t>
            </a:r>
            <a:r>
              <a:rPr lang="en-US" dirty="0" smtClean="0"/>
              <a:t>delivers </a:t>
            </a:r>
            <a:r>
              <a:rPr lang="en-US" dirty="0"/>
              <a:t>components, subsystems and services that help </a:t>
            </a:r>
            <a:r>
              <a:rPr lang="en-US" b="1" i="1" dirty="0"/>
              <a:t>Solution Trains</a:t>
            </a:r>
            <a:r>
              <a:rPr lang="en-US" dirty="0"/>
              <a:t> provide Solutions to their </a:t>
            </a:r>
            <a:r>
              <a:rPr lang="en-US" dirty="0" smtClean="0"/>
              <a:t>customers</a:t>
            </a:r>
            <a:endParaRPr lang="en-US" dirty="0"/>
          </a:p>
          <a:p>
            <a:r>
              <a:rPr lang="en-GB" dirty="0" smtClean="0"/>
              <a:t>Suppliers have competencies, skills and solutions, </a:t>
            </a:r>
            <a:r>
              <a:rPr lang="en-GB" b="1" i="1" dirty="0" smtClean="0"/>
              <a:t>they are experts in their technology</a:t>
            </a:r>
          </a:p>
          <a:p>
            <a:r>
              <a:rPr lang="en-GB" dirty="0" smtClean="0"/>
              <a:t>Suppliers participate in most </a:t>
            </a:r>
            <a:r>
              <a:rPr lang="en-GB" b="1" i="1" dirty="0" smtClean="0"/>
              <a:t>Solution Trains</a:t>
            </a:r>
            <a:r>
              <a:rPr lang="en-GB" dirty="0" smtClean="0"/>
              <a:t>, often treated like an </a:t>
            </a:r>
            <a:r>
              <a:rPr lang="en-GB" b="1" i="1" dirty="0" smtClean="0"/>
              <a:t>Agile Release Train (ART)</a:t>
            </a:r>
            <a:endParaRPr lang="en-GB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 is a Supplier?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C41374-03AE-924F-9568-6EE3990F01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3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SAFe</a:t>
            </a:r>
            <a:r>
              <a:rPr lang="en-US" dirty="0" smtClean="0"/>
              <a:t> treats suppliers as </a:t>
            </a:r>
            <a:r>
              <a:rPr lang="en-US" b="1" i="1" dirty="0" smtClean="0"/>
              <a:t>long term partners</a:t>
            </a:r>
          </a:p>
          <a:p>
            <a:r>
              <a:rPr lang="en-US" dirty="0" err="1" smtClean="0"/>
              <a:t>SAFe</a:t>
            </a:r>
            <a:r>
              <a:rPr lang="en-US" dirty="0" smtClean="0"/>
              <a:t> moves the focus away from </a:t>
            </a:r>
            <a:r>
              <a:rPr lang="en-US" b="1" i="1" dirty="0" smtClean="0"/>
              <a:t>price</a:t>
            </a:r>
            <a:r>
              <a:rPr lang="en-US" b="1" dirty="0" smtClean="0"/>
              <a:t> </a:t>
            </a:r>
            <a:r>
              <a:rPr lang="en-US" dirty="0" smtClean="0"/>
              <a:t>towards a focus on </a:t>
            </a:r>
            <a:r>
              <a:rPr lang="en-US" b="1" i="1" dirty="0" smtClean="0"/>
              <a:t>value</a:t>
            </a:r>
            <a:endParaRPr lang="en-GB" b="1" i="1" dirty="0"/>
          </a:p>
          <a:p>
            <a:r>
              <a:rPr lang="en-GB" dirty="0" smtClean="0"/>
              <a:t>Seeks a more </a:t>
            </a:r>
            <a:r>
              <a:rPr lang="en-GB" b="1" dirty="0" smtClean="0"/>
              <a:t>transparent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b="1" dirty="0" smtClean="0"/>
              <a:t>collaborative</a:t>
            </a:r>
            <a:r>
              <a:rPr lang="en-GB" dirty="0" smtClean="0"/>
              <a:t> commercial relationship </a:t>
            </a:r>
          </a:p>
          <a:p>
            <a:r>
              <a:rPr lang="en-GB" dirty="0" smtClean="0"/>
              <a:t>SKA computing is going </a:t>
            </a:r>
            <a:r>
              <a:rPr lang="en-GB" b="1" i="1" dirty="0" smtClean="0"/>
              <a:t>Lean Agile</a:t>
            </a:r>
            <a:r>
              <a:rPr lang="en-GB" b="1" dirty="0" smtClean="0"/>
              <a:t> </a:t>
            </a:r>
            <a:r>
              <a:rPr lang="en-GB" dirty="0" smtClean="0"/>
              <a:t>and we want to work with suppliers who share this </a:t>
            </a:r>
            <a:r>
              <a:rPr lang="en-GB" dirty="0" err="1" smtClean="0"/>
              <a:t>mindset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How is </a:t>
            </a:r>
            <a:r>
              <a:rPr lang="en-GB" dirty="0" err="1" smtClean="0"/>
              <a:t>SAFe</a:t>
            </a:r>
            <a:r>
              <a:rPr lang="en-GB" dirty="0" smtClean="0"/>
              <a:t> different?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C41374-03AE-924F-9568-6EE3990F011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9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Future Suppliers are expected to:</a:t>
            </a:r>
          </a:p>
          <a:p>
            <a:r>
              <a:rPr lang="en-GB" dirty="0" smtClean="0"/>
              <a:t>Work collaboratively</a:t>
            </a:r>
          </a:p>
          <a:p>
            <a:r>
              <a:rPr lang="en-GB" dirty="0" smtClean="0"/>
              <a:t>Participate in Program Increment (PI) and post PI Planning</a:t>
            </a:r>
          </a:p>
          <a:p>
            <a:r>
              <a:rPr lang="en-GB" dirty="0" smtClean="0"/>
              <a:t>Participate in Inspect and Adapt (I&amp;A) in order to constantly improve the value chain</a:t>
            </a:r>
          </a:p>
          <a:p>
            <a:r>
              <a:rPr lang="en-GB" dirty="0" smtClean="0"/>
              <a:t>Act strategically not transitionally</a:t>
            </a:r>
          </a:p>
          <a:p>
            <a:r>
              <a:rPr lang="en-GB" dirty="0" smtClean="0"/>
              <a:t>Be able to work in a “</a:t>
            </a:r>
            <a:r>
              <a:rPr lang="en-GB" b="1" i="1" dirty="0" smtClean="0"/>
              <a:t>trust and verify</a:t>
            </a:r>
            <a:r>
              <a:rPr lang="en-GB" dirty="0" smtClean="0"/>
              <a:t>” environment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Expectations…..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C41374-03AE-924F-9568-6EE3990F01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1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What does this all mean in practice?</a:t>
            </a:r>
          </a:p>
          <a:p>
            <a:r>
              <a:rPr lang="en-GB" dirty="0" smtClean="0"/>
              <a:t>3 Agile Release Trains (ARTs) = 3 work packages, each administered collaboratively</a:t>
            </a:r>
          </a:p>
          <a:p>
            <a:r>
              <a:rPr lang="en-GB" dirty="0" smtClean="0"/>
              <a:t>Each ART will have integrated staff from SKA, including a financial coordinator</a:t>
            </a:r>
          </a:p>
          <a:p>
            <a:r>
              <a:rPr lang="en-GB" dirty="0" smtClean="0"/>
              <a:t>Project cadence will be common across hardware and software</a:t>
            </a:r>
          </a:p>
          <a:p>
            <a:r>
              <a:rPr lang="en-GB" dirty="0" smtClean="0"/>
              <a:t>An ART can be </a:t>
            </a:r>
            <a:r>
              <a:rPr lang="en-GB" b="1" i="1" dirty="0" smtClean="0"/>
              <a:t>lead</a:t>
            </a:r>
            <a:r>
              <a:rPr lang="en-GB" dirty="0" smtClean="0"/>
              <a:t> by a commercial supplier or a Member nation (in kind)</a:t>
            </a:r>
          </a:p>
          <a:p>
            <a:r>
              <a:rPr lang="en-GB" dirty="0" smtClean="0"/>
              <a:t>Each ART will be able to bring in resource from multiple sources (commercial entities, institutions, individual contractors etc.)</a:t>
            </a:r>
          </a:p>
          <a:p>
            <a:r>
              <a:rPr lang="en-GB" dirty="0" smtClean="0"/>
              <a:t>Insofar as there is progress and budget an ART will be able to issue </a:t>
            </a:r>
            <a:r>
              <a:rPr lang="en-GB" b="1" i="1" dirty="0" smtClean="0"/>
              <a:t>release purchase orders </a:t>
            </a:r>
            <a:r>
              <a:rPr lang="en-GB" dirty="0" smtClean="0"/>
              <a:t>against agreed framework agreements 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Contracting structure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C41374-03AE-924F-9568-6EE3990F01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3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ART lead organisations </a:t>
            </a:r>
          </a:p>
          <a:p>
            <a:r>
              <a:rPr lang="en-GB" dirty="0"/>
              <a:t>C</a:t>
            </a:r>
            <a:r>
              <a:rPr lang="en-GB" dirty="0" smtClean="0"/>
              <a:t>ompetitive </a:t>
            </a:r>
          </a:p>
          <a:p>
            <a:r>
              <a:rPr lang="en-GB" dirty="0" smtClean="0"/>
              <a:t>In Kind </a:t>
            </a:r>
            <a:r>
              <a:rPr lang="en-GB" dirty="0"/>
              <a:t>a</a:t>
            </a:r>
            <a:r>
              <a:rPr lang="en-GB" dirty="0" smtClean="0"/>
              <a:t>greement or commercial contract</a:t>
            </a:r>
          </a:p>
          <a:p>
            <a:r>
              <a:rPr lang="en-GB" b="1" i="1" dirty="0" smtClean="0"/>
              <a:t>“In it for the long haul” </a:t>
            </a:r>
          </a:p>
          <a:p>
            <a:r>
              <a:rPr lang="en-GB" dirty="0" smtClean="0"/>
              <a:t>Named individuals </a:t>
            </a:r>
          </a:p>
          <a:p>
            <a:r>
              <a:rPr lang="en-GB" dirty="0" smtClean="0"/>
              <a:t>Possibly target cost incentive fee or cost plus (might require open-book)</a:t>
            </a:r>
          </a:p>
          <a:p>
            <a:r>
              <a:rPr lang="en-GB" dirty="0" smtClean="0"/>
              <a:t>Shared risk and reward</a:t>
            </a:r>
          </a:p>
          <a:p>
            <a:r>
              <a:rPr lang="en-GB" dirty="0" smtClean="0"/>
              <a:t>Contract type that builds trust between parties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Other Resource</a:t>
            </a:r>
          </a:p>
          <a:p>
            <a:r>
              <a:rPr lang="en-GB" dirty="0" smtClean="0"/>
              <a:t>Negotiated non-exclusive commercial frameworks</a:t>
            </a:r>
          </a:p>
          <a:p>
            <a:r>
              <a:rPr lang="en-GB" dirty="0" smtClean="0"/>
              <a:t>Release purchase orders</a:t>
            </a:r>
          </a:p>
          <a:p>
            <a:r>
              <a:rPr lang="en-GB" dirty="0" smtClean="0"/>
              <a:t>Three monthly blocks of work, no guarantees</a:t>
            </a:r>
          </a:p>
          <a:p>
            <a:r>
              <a:rPr lang="en-GB" dirty="0" smtClean="0"/>
              <a:t>Named individuals</a:t>
            </a:r>
          </a:p>
          <a:p>
            <a:r>
              <a:rPr lang="en-GB" dirty="0" smtClean="0"/>
              <a:t>Very low level risk to supplier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Commercial Arrangements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C41374-03AE-924F-9568-6EE3990F01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0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C41374-03AE-924F-9568-6EE3990F01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88796"/>
      </p:ext>
    </p:extLst>
  </p:cSld>
  <p:clrMapOvr>
    <a:masterClrMapping/>
  </p:clrMapOvr>
</p:sld>
</file>

<file path=ppt/theme/theme1.xml><?xml version="1.0" encoding="utf-8"?>
<a:theme xmlns:a="http://schemas.openxmlformats.org/drawingml/2006/main" name="SKA_PowerPoint Template Update 150dp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A_PowerPoint Template Update-jan2016[1] (Read-Only)" id="{D3FBC1F7-B323-5E44-9119-325B241C6368}" vid="{5C4FE7F7-09C6-E147-AAF2-DB235A21B3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SKA_PowerPoint Template July 2016</Template>
  <TotalTime>75</TotalTime>
  <Words>365</Words>
  <Application>Microsoft Office PowerPoint</Application>
  <PresentationFormat>On-screen Show (4:3)</PresentationFormat>
  <Paragraphs>56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SKA_PowerPoint Template Update 150dpi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Hastings, Ian</cp:lastModifiedBy>
  <cp:revision>11</cp:revision>
  <dcterms:created xsi:type="dcterms:W3CDTF">2016-07-06T13:51:07Z</dcterms:created>
  <dcterms:modified xsi:type="dcterms:W3CDTF">2017-10-02T08:20:56Z</dcterms:modified>
</cp:coreProperties>
</file>