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75" r:id="rId3"/>
    <p:sldId id="305" r:id="rId4"/>
    <p:sldId id="306" r:id="rId5"/>
    <p:sldId id="308" r:id="rId6"/>
    <p:sldId id="303" r:id="rId7"/>
    <p:sldId id="301" r:id="rId8"/>
    <p:sldId id="298" r:id="rId9"/>
    <p:sldId id="300" r:id="rId10"/>
    <p:sldId id="304" r:id="rId11"/>
    <p:sldId id="307" r:id="rId12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MS PGothic" charset="0"/>
        <a:cs typeface="MS PGothic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3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9280"/>
    <a:srgbClr val="F2B50C"/>
    <a:srgbClr val="91FE0A"/>
    <a:srgbClr val="E2CA5C"/>
    <a:srgbClr val="2F4C85"/>
    <a:srgbClr val="474789"/>
    <a:srgbClr val="4676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157" autoAdjust="0"/>
  </p:normalViewPr>
  <p:slideViewPr>
    <p:cSldViewPr snapToGrid="0" snapToObjects="1">
      <p:cViewPr varScale="1">
        <p:scale>
          <a:sx n="87" d="100"/>
          <a:sy n="87" d="100"/>
        </p:scale>
        <p:origin x="1392" y="78"/>
      </p:cViewPr>
      <p:guideLst>
        <p:guide orient="horz" pos="2160"/>
        <p:guide pos="63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9E2CD10E-858A-F04C-8C5E-6A7E29E5B3F8}" type="datetimeFigureOut">
              <a:rPr lang="en-US"/>
              <a:pPr/>
              <a:t>10/2/2017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732D7CEE-5D0C-BB44-9122-1A1B74F1894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1265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6C6AE4D0-B05E-ED47-8C15-02429EBA2E7B}" type="datetimeFigureOut">
              <a:rPr lang="en-US"/>
              <a:pPr/>
              <a:t>10/2/2017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DD81197D-7D9F-8745-9954-BACB5950BAD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580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1197D-7D9F-8745-9954-BACB5950BAD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4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1197D-7D9F-8745-9954-BACB5950BAD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507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1197D-7D9F-8745-9954-BACB5950BAD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618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1197D-7D9F-8745-9954-BACB5950BAD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11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2 track approach:</a:t>
            </a:r>
          </a:p>
          <a:p>
            <a:r>
              <a:rPr lang="en-ZA" dirty="0"/>
              <a:t>SDP Commissioning &amp; AIV support system</a:t>
            </a:r>
          </a:p>
          <a:p>
            <a:r>
              <a:rPr lang="en-ZA" dirty="0"/>
              <a:t> - To support commissioning &amp; AIV activities as required</a:t>
            </a:r>
          </a:p>
          <a:p>
            <a:r>
              <a:rPr lang="en-ZA" dirty="0"/>
              <a:t> - on-site system (ITF, MID &amp; LOW)</a:t>
            </a:r>
          </a:p>
          <a:p>
            <a:r>
              <a:rPr lang="en-ZA" dirty="0"/>
              <a:t>SDP Operational System</a:t>
            </a:r>
          </a:p>
          <a:p>
            <a:r>
              <a:rPr lang="en-ZA" dirty="0"/>
              <a:t> - MVP in 9 months – first significant solution level integration</a:t>
            </a:r>
          </a:p>
          <a:p>
            <a:r>
              <a:rPr lang="en-ZA" dirty="0"/>
              <a:t> - Performance Verification testing ~6 months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1197D-7D9F-8745-9954-BACB5950BAD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830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1197D-7D9F-8745-9954-BACB5950BAD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038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1197D-7D9F-8745-9954-BACB5950BAD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2352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1197D-7D9F-8745-9954-BACB5950BAD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7397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81197D-7D9F-8745-9954-BACB5950BAD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166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63531A-54C6-A54B-8737-E5330F0FBDFC}" type="datetime1">
              <a:rPr lang="en-GB"/>
              <a:pPr/>
              <a:t>02/10/2017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452AB0-0E4C-CD4C-80B2-93F8D126551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51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73D08C-CB68-974C-84C0-9657D432BDAF}" type="datetime1">
              <a:rPr lang="en-GB"/>
              <a:pPr/>
              <a:t>02/10/2017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68CA6-7495-A646-BE90-D88299EFF1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47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3A548C-AAB8-AB44-A02A-FFEC105726C2}" type="datetime1">
              <a:rPr lang="en-GB"/>
              <a:pPr/>
              <a:t>02/10/2017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9D319-1808-104E-A265-1A3807C234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746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0B1CFE-3F4D-47CD-9ABF-3E81A8AB47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E55319-A34E-4FDF-85ED-9E7A9F9111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507D78-95CB-4A51-9616-ADE22FA7D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F03A-9C06-425A-B37B-DF156616F827}" type="datetimeFigureOut">
              <a:rPr lang="en-ZA" smtClean="0"/>
              <a:t>02-10-2017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FD437-DBF7-43B2-A10B-624B9C0B2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3CC23B-04D9-4919-826E-8B2BF0A76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8F6AB-6B51-4C45-813E-99E74F3C498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13314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2F8BF-481F-4337-B8A7-F4846299B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57808-B95E-4A10-870F-95C0E67A27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B0457E-14D0-464B-811C-B9613D1DB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F03A-9C06-425A-B37B-DF156616F827}" type="datetimeFigureOut">
              <a:rPr lang="en-ZA" smtClean="0"/>
              <a:t>02-10-2017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A0868-1A31-4CA2-90FC-3D4EEEC3B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A54469-2747-4115-AE9D-2E6AE07FA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8F6AB-6B51-4C45-813E-99E74F3C498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02644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971FD-D54F-4976-8CDF-7CD0CAEE6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D35D4B-1C0B-4448-82CB-9F4C72041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2B4228-316B-45D9-AE24-5B03615A1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F03A-9C06-425A-B37B-DF156616F827}" type="datetimeFigureOut">
              <a:rPr lang="en-ZA" smtClean="0"/>
              <a:t>02-10-2017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7E0392-0E89-4659-8605-6862A76EB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4EAD8-D977-4191-9B3F-D6A7FE46B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8F6AB-6B51-4C45-813E-99E74F3C498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016567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4D419-2677-4103-BC21-A0C3AA507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FB5943-52EE-45EB-82F8-806BD9E978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91D09A-ADCE-4851-B314-7BD7E4E284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5B2830-5FB3-4EC2-AD18-68FC26D10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F03A-9C06-425A-B37B-DF156616F827}" type="datetimeFigureOut">
              <a:rPr lang="en-ZA" smtClean="0"/>
              <a:t>02-10-2017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FEA59A-79BB-41C6-8E44-CDA2436C7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71443F-FAE3-4B86-AA6F-1CCE1B0E7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8F6AB-6B51-4C45-813E-99E74F3C498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89220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01E1A-ECAD-44CF-ABAA-3CB96186A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AE0BB5-2F42-46E1-BDDD-E5C7DDDFFA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491995-704F-486D-AAAD-B6DCF3D202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7812EE-CA63-427B-9C5D-AE8F2169FC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D28CE5-EC77-4FC8-91F5-7A1C9C7CA8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A0B828-B4EA-4EE9-8822-475555BB0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F03A-9C06-425A-B37B-DF156616F827}" type="datetimeFigureOut">
              <a:rPr lang="en-ZA" smtClean="0"/>
              <a:t>02-10-2017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26F1C6-2E4E-44BA-8437-151B8E2B3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FFDEA3-BFD8-472F-80AE-15449AF2A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8F6AB-6B51-4C45-813E-99E74F3C498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333782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96EF2-1E8D-4BFE-A0D8-09AFDF756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721006-7942-494A-8C97-9D4F43F9C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F03A-9C06-425A-B37B-DF156616F827}" type="datetimeFigureOut">
              <a:rPr lang="en-ZA" smtClean="0"/>
              <a:t>02-10-2017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9EBA70-CE93-4CA2-8F91-30C7DDEC0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732DAD-9C03-4BF4-8B6F-91A05680E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8F6AB-6B51-4C45-813E-99E74F3C498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313774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C1E5E7-2D40-4464-ACCC-8FC0D1627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F03A-9C06-425A-B37B-DF156616F827}" type="datetimeFigureOut">
              <a:rPr lang="en-ZA" smtClean="0"/>
              <a:t>02-10-2017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71B493-F083-4037-9532-39B99E7DD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A181B0-4F49-4787-8CCB-0FCD3AB6B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8F6AB-6B51-4C45-813E-99E74F3C498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524745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07016-8FC4-4157-B881-811DF673F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59DDAF-F3E4-41BE-8F0C-1CCCA41BA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7F03D8-C43D-4104-AE12-405C5E7220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3523E7-51B5-4C2C-A018-353E4D92A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F03A-9C06-425A-B37B-DF156616F827}" type="datetimeFigureOut">
              <a:rPr lang="en-ZA" smtClean="0"/>
              <a:t>02-10-2017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359B2B-5B86-4160-B0F5-280984688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9A1FAE-B7C2-4EE7-AD42-587D56684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8F6AB-6B51-4C45-813E-99E74F3C498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32861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48376"/>
          </a:xfrm>
        </p:spPr>
        <p:txBody>
          <a:bodyPr>
            <a:normAutofit/>
          </a:bodyPr>
          <a:lstStyle>
            <a:lvl1pPr algn="l"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DC404C-7F1B-1644-8555-28AF3DBA871E}" type="datetime1">
              <a:rPr lang="en-GB"/>
              <a:pPr/>
              <a:t>02/10/2017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96183-C784-EB40-A448-ECC6E46E23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9335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A36BD-798F-4D80-8394-5C83D5DA4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B8813B-B268-417F-ADD0-D45A97EDC1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C2D2E5-F847-4E97-92F6-FA7B743EDA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1224C8-82BC-42A4-A3A3-CF22B2AB0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F03A-9C06-425A-B37B-DF156616F827}" type="datetimeFigureOut">
              <a:rPr lang="en-ZA" smtClean="0"/>
              <a:t>02-10-2017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F6985D-52C1-4A2A-A48E-FFB0CB641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E72509-3CDA-4F1A-BA82-9BFBD4790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8F6AB-6B51-4C45-813E-99E74F3C498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606213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CEAD3-38BC-41B5-8E70-E9A82924D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7EC161-BD94-4C70-ACCC-151D943879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B164F-34F2-4FC3-A7D3-916E980F0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F03A-9C06-425A-B37B-DF156616F827}" type="datetimeFigureOut">
              <a:rPr lang="en-ZA" smtClean="0"/>
              <a:t>02-10-2017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4B373-DCDA-444E-9D87-E21822E6D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36982B-8B04-4BD5-9079-906BABA72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8F6AB-6B51-4C45-813E-99E74F3C498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887136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69F9B3-4C49-491F-8642-A62AB19BDD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6BA56A-5376-4EAA-8829-2933D257E8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809681-2BDD-4375-81FB-4BD3F1B8A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DF03A-9C06-425A-B37B-DF156616F827}" type="datetimeFigureOut">
              <a:rPr lang="en-ZA" smtClean="0"/>
              <a:t>02-10-2017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EE98E-D767-4DD5-B58C-15C36F608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5FEA4-59AB-404D-98A6-A0ADA41D8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68F6AB-6B51-4C45-813E-99E74F3C498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42260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2098F1F-2908-E24B-BB3A-1B5E93F5C502}" type="datetime1">
              <a:rPr lang="en-GB"/>
              <a:pPr/>
              <a:t>02/10/2017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E3C24-9433-4C4E-9FA9-201F67A5BA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20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5605"/>
            <a:ext cx="8940800" cy="803048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56CEB5-A265-9849-97C4-B13B92AF630A}" type="datetime1">
              <a:rPr lang="en-GB"/>
              <a:pPr/>
              <a:t>02/10/2017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D93B1F-CAD6-2142-83BE-DFD46E6EE1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212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91FBAA-1BD4-5F48-A395-470A6682CA05}" type="datetime1">
              <a:rPr lang="en-GB"/>
              <a:pPr/>
              <a:t>02/10/2017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731BA0-8268-9146-8EBC-6CB16C317D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70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05FED9-0FFC-5A4D-A74B-ECA677A481A6}" type="datetime1">
              <a:rPr lang="en-GB"/>
              <a:pPr/>
              <a:t>02/10/2017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D7D90C-2401-484B-BB24-6A8D7365D8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46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4D3F14-235C-044A-B8D6-AF19090C9E5A}" type="datetime1">
              <a:rPr lang="en-GB"/>
              <a:pPr/>
              <a:t>02/10/2017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0255B4-16F9-114E-8CF2-8CC4FB99E3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355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63879BF-A161-424F-8D69-685D5BDC83FB}" type="datetime1">
              <a:rPr lang="en-GB"/>
              <a:pPr/>
              <a:t>02/10/2017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9FB048-E73E-2E41-A0F5-DF1DC4DFD5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83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0C7002-E1D2-0245-9697-3682BAA22815}" type="datetime1">
              <a:rPr lang="en-GB"/>
              <a:pPr/>
              <a:t>02/10/2017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1B136A-A66E-B544-BD86-DC2E448925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46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9CC6D27B-D0FB-C345-969B-B4A09C653E6A}" type="datetime1">
              <a:rPr lang="en-GB"/>
              <a:pPr/>
              <a:t>02/10/2017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DE92C73-F3AB-9041-A075-004CF858C860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6" descr="ppt.pdf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575"/>
            <a:ext cx="12253384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2108" y="-94372"/>
            <a:ext cx="2661276" cy="18810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ea typeface="MS PGothic" panose="020B0600070205080204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A6A1F4-13E3-486E-A234-5F24EE4BD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C19384-DB5E-43BC-8208-3D0E46D02C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060B30-03A8-4645-BE58-967F63D818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DF03A-9C06-425A-B37B-DF156616F827}" type="datetimeFigureOut">
              <a:rPr lang="en-ZA" smtClean="0"/>
              <a:t>02-10-2017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64A71-B2A0-4AEE-89F2-A220E008B9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1EF7CD-00D1-445D-9607-DA93D427E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8F6AB-6B51-4C45-813E-99E74F3C4987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7328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ppt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8575"/>
            <a:ext cx="12282310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6756" y="3876578"/>
            <a:ext cx="4258561" cy="3009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100" name="Title 3"/>
          <p:cNvSpPr>
            <a:spLocks noGrp="1"/>
          </p:cNvSpPr>
          <p:nvPr>
            <p:ph type="ctrTitle"/>
          </p:nvPr>
        </p:nvSpPr>
        <p:spPr>
          <a:xfrm>
            <a:off x="2122488" y="1462088"/>
            <a:ext cx="4184650" cy="1689100"/>
          </a:xfrm>
        </p:spPr>
        <p:txBody>
          <a:bodyPr/>
          <a:lstStyle/>
          <a:p>
            <a:pPr eaLnBrk="1" hangingPunct="1"/>
            <a:r>
              <a:rPr lang="en-GB" sz="3200" dirty="0" err="1">
                <a:solidFill>
                  <a:schemeClr val="bg1"/>
                </a:solidFill>
                <a:latin typeface="Arial" charset="0"/>
                <a:ea typeface="MS PGothic" charset="0"/>
              </a:rPr>
              <a:t>SAFe</a:t>
            </a:r>
            <a:r>
              <a:rPr lang="en-GB" sz="3200" dirty="0">
                <a:solidFill>
                  <a:schemeClr val="bg1"/>
                </a:solidFill>
                <a:latin typeface="Arial" charset="0"/>
                <a:ea typeface="MS PGothic" charset="0"/>
              </a:rPr>
              <a:t> Workshop</a:t>
            </a:r>
            <a:br>
              <a:rPr lang="en-GB" sz="3200" dirty="0">
                <a:solidFill>
                  <a:schemeClr val="bg1"/>
                </a:solidFill>
                <a:latin typeface="Arial" charset="0"/>
                <a:ea typeface="MS PGothic" charset="0"/>
              </a:rPr>
            </a:br>
            <a:r>
              <a:rPr lang="en-GB" sz="3200" dirty="0">
                <a:solidFill>
                  <a:schemeClr val="bg1"/>
                </a:solidFill>
                <a:latin typeface="Arial" charset="0"/>
                <a:ea typeface="MS PGothic" charset="0"/>
              </a:rPr>
              <a:t>SDP</a:t>
            </a:r>
          </a:p>
        </p:txBody>
      </p:sp>
      <p:sp>
        <p:nvSpPr>
          <p:cNvPr id="4101" name="TextBox 1"/>
          <p:cNvSpPr txBox="1">
            <a:spLocks noChangeArrowheads="1"/>
          </p:cNvSpPr>
          <p:nvPr/>
        </p:nvSpPr>
        <p:spPr bwMode="auto">
          <a:xfrm>
            <a:off x="2931560" y="4910139"/>
            <a:ext cx="264271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1800" dirty="0">
                <a:solidFill>
                  <a:srgbClr val="FFFFFF"/>
                </a:solidFill>
              </a:rPr>
              <a:t>Ferdl Graser</a:t>
            </a:r>
          </a:p>
          <a:p>
            <a:pPr algn="ctr" eaLnBrk="1" hangingPunct="1"/>
            <a:r>
              <a:rPr lang="en-US" sz="1800" dirty="0">
                <a:solidFill>
                  <a:srgbClr val="FFFFFF"/>
                </a:solidFill>
              </a:rPr>
              <a:t>SDP Systems Engineer</a:t>
            </a:r>
          </a:p>
          <a:p>
            <a:pPr algn="ctr" eaLnBrk="1" hangingPunct="1"/>
            <a:endParaRPr lang="en-US" sz="1800" dirty="0">
              <a:solidFill>
                <a:srgbClr val="FFFFFF"/>
              </a:solidFill>
            </a:endParaRPr>
          </a:p>
          <a:p>
            <a:pPr algn="ctr" eaLnBrk="1" hangingPunct="1"/>
            <a:r>
              <a:rPr lang="en-US" sz="1800" dirty="0">
                <a:solidFill>
                  <a:srgbClr val="FFFFFF"/>
                </a:solidFill>
              </a:rPr>
              <a:t>2 October 2017</a:t>
            </a:r>
          </a:p>
        </p:txBody>
      </p:sp>
      <p:sp>
        <p:nvSpPr>
          <p:cNvPr id="4102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0DE40233-A3C8-1C4C-8B93-DC98EE638D5A}" type="slidenum">
              <a:rPr lang="en-US" sz="1200">
                <a:solidFill>
                  <a:srgbClr val="898989"/>
                </a:solidFill>
              </a:rPr>
              <a:pPr/>
              <a:t>1</a:t>
            </a:fld>
            <a:endParaRPr lang="en-US" sz="12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Program Solution Intent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sz="2000" i="1" dirty="0"/>
              <a:t>Solution intent is the repository for storing, managing, and communicating the knowledge of current and intended Solution </a:t>
            </a:r>
            <a:r>
              <a:rPr lang="en-ZA" sz="2000" i="1" dirty="0" err="1"/>
              <a:t>behavior</a:t>
            </a:r>
            <a:r>
              <a:rPr lang="en-ZA" sz="2000" i="1" dirty="0"/>
              <a:t>. Where required, this includes documented, fixed, and variable specifications and designs; reference to applicable standards, system models, functional and </a:t>
            </a:r>
            <a:r>
              <a:rPr lang="en-ZA" sz="2000" i="1" dirty="0" err="1"/>
              <a:t>nonfunctional</a:t>
            </a:r>
            <a:r>
              <a:rPr lang="en-ZA" sz="2000" i="1" dirty="0"/>
              <a:t> tests; and traceability.</a:t>
            </a:r>
          </a:p>
          <a:p>
            <a:r>
              <a:rPr lang="en-ZA" b="1" dirty="0"/>
              <a:t>Specifications:</a:t>
            </a:r>
            <a:r>
              <a:rPr lang="en-ZA" dirty="0"/>
              <a:t> L2 requirements (</a:t>
            </a:r>
            <a:r>
              <a:rPr lang="en-ZA" dirty="0" err="1"/>
              <a:t>incl</a:t>
            </a:r>
            <a:r>
              <a:rPr lang="en-ZA" dirty="0"/>
              <a:t> ASRs), ICDs</a:t>
            </a:r>
          </a:p>
          <a:p>
            <a:r>
              <a:rPr lang="en-ZA" b="1" dirty="0"/>
              <a:t>Design:</a:t>
            </a:r>
            <a:r>
              <a:rPr lang="en-ZA" dirty="0"/>
              <a:t> Architecture documentation (views &amp; beyond) &amp; supporting documentation, analysis, etc.</a:t>
            </a:r>
          </a:p>
          <a:p>
            <a:r>
              <a:rPr lang="en-ZA" b="1" dirty="0"/>
              <a:t>Tests:</a:t>
            </a:r>
            <a:r>
              <a:rPr lang="en-ZA" dirty="0"/>
              <a:t> functional &amp; performance verification/testing documentation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6183-C784-EB40-A448-ECC6E46E23D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43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Milestones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err="1"/>
              <a:t>SAFe</a:t>
            </a:r>
            <a:r>
              <a:rPr lang="en-ZA" dirty="0"/>
              <a:t> defines 3 types of milestones</a:t>
            </a:r>
          </a:p>
          <a:p>
            <a:pPr lvl="1"/>
            <a:r>
              <a:rPr lang="en-ZA" b="1" dirty="0"/>
              <a:t>PI milestones</a:t>
            </a:r>
            <a:r>
              <a:rPr lang="en-ZA" dirty="0"/>
              <a:t>: objectively evaluate progress towards the technical or business hypothesis. Occur at PI cadence.</a:t>
            </a:r>
          </a:p>
          <a:p>
            <a:pPr lvl="1"/>
            <a:r>
              <a:rPr lang="en-ZA" b="1" dirty="0"/>
              <a:t>Fixed-date milestones</a:t>
            </a:r>
            <a:r>
              <a:rPr lang="en-ZA" dirty="0"/>
              <a:t>: milestones driven by external events, third-party deliverables, external constraints, etc. These often call for fixed-date milestones that are distinct from the development cadence.</a:t>
            </a:r>
          </a:p>
          <a:p>
            <a:pPr lvl="1"/>
            <a:r>
              <a:rPr lang="en-ZA" b="1" dirty="0"/>
              <a:t>Learning milestones</a:t>
            </a:r>
            <a:r>
              <a:rPr lang="en-ZA" dirty="0"/>
              <a:t>: demonstrate evidence of the viability of the current in-process solution.</a:t>
            </a:r>
          </a:p>
          <a:p>
            <a:pPr lvl="1"/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6183-C784-EB40-A448-ECC6E46E23D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45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Milestones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PI &amp; Learning Milestones</a:t>
            </a:r>
          </a:p>
          <a:p>
            <a:pPr lvl="1"/>
            <a:r>
              <a:rPr lang="en-ZA" dirty="0"/>
              <a:t>Provide objective evidence of working systems</a:t>
            </a:r>
          </a:p>
          <a:p>
            <a:pPr lvl="1"/>
            <a:r>
              <a:rPr lang="en-ZA" dirty="0"/>
              <a:t>Performance Verification milestones</a:t>
            </a:r>
          </a:p>
          <a:p>
            <a:pPr lvl="2"/>
            <a:r>
              <a:rPr lang="en-ZA" dirty="0"/>
              <a:t>Risk driven step-wise performance evaluation of SDP at scale</a:t>
            </a:r>
          </a:p>
          <a:p>
            <a:pPr lvl="2"/>
            <a:r>
              <a:rPr lang="en-ZA" dirty="0"/>
              <a:t>Evaluation of alternative design options (set-based design)</a:t>
            </a:r>
          </a:p>
          <a:p>
            <a:pPr lvl="1"/>
            <a:r>
              <a:rPr lang="en-ZA" dirty="0"/>
              <a:t>The specific date at which these milestones occur is not important, rather the value added by objective measurement of a working system.</a:t>
            </a:r>
          </a:p>
          <a:p>
            <a:pPr lvl="1"/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6183-C784-EB40-A448-ECC6E46E23D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262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Milestones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6183-C784-EB40-A448-ECC6E46E23D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5BCFFC5-9562-4BE5-8E17-B77167C11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en-ZA" dirty="0"/>
              <a:t>Milestone background:</a:t>
            </a:r>
          </a:p>
          <a:p>
            <a:r>
              <a:rPr lang="en-ZA" dirty="0"/>
              <a:t>No reviews, sign-offs or formal baselines</a:t>
            </a:r>
          </a:p>
          <a:p>
            <a:r>
              <a:rPr lang="en-ZA" dirty="0"/>
              <a:t>Minimal Viable Product as early as possible</a:t>
            </a:r>
          </a:p>
          <a:p>
            <a:r>
              <a:rPr lang="en-ZA" dirty="0"/>
              <a:t>Incremental build-up of content</a:t>
            </a:r>
          </a:p>
          <a:p>
            <a:r>
              <a:rPr lang="en-ZA" dirty="0"/>
              <a:t>Working and tested systems</a:t>
            </a:r>
          </a:p>
          <a:p>
            <a:r>
              <a:rPr lang="en-ZA" dirty="0"/>
              <a:t>plan/milestones </a:t>
            </a:r>
            <a:r>
              <a:rPr lang="en-ZA" b="1" dirty="0"/>
              <a:t>will</a:t>
            </a:r>
            <a:r>
              <a:rPr lang="en-ZA" dirty="0"/>
              <a:t> change</a:t>
            </a:r>
          </a:p>
          <a:p>
            <a:pPr lvl="1"/>
            <a:r>
              <a:rPr lang="en-ZA" dirty="0"/>
              <a:t>Based on output of learning milestones</a:t>
            </a:r>
          </a:p>
          <a:p>
            <a:pPr lvl="1"/>
            <a:r>
              <a:rPr lang="en-ZA" dirty="0"/>
              <a:t>Continuous improvement: removing waste (non value adding activities)</a:t>
            </a:r>
          </a:p>
          <a:p>
            <a:pPr lvl="1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2031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C9F4F5E-F485-4FBB-8AA1-4CEF419F71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584" y="45553"/>
            <a:ext cx="11434575" cy="6812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124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Construction pre-meeting material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6183-C784-EB40-A448-ECC6E46E23D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97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Construction Plan Vision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6183-C784-EB40-A448-ECC6E46E23D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5BCFFC5-9562-4BE5-8E17-B77167C11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r>
              <a:rPr lang="en-ZA" dirty="0" err="1"/>
              <a:t>SAFe</a:t>
            </a:r>
            <a:r>
              <a:rPr lang="en-ZA" dirty="0"/>
              <a:t> is essential for SDP construction</a:t>
            </a:r>
          </a:p>
          <a:p>
            <a:pPr lvl="1"/>
            <a:r>
              <a:rPr lang="en-ZA" dirty="0"/>
              <a:t>Risk driven</a:t>
            </a:r>
          </a:p>
          <a:p>
            <a:pPr lvl="2"/>
            <a:r>
              <a:rPr lang="en-ZA" dirty="0"/>
              <a:t>Balance lifetime cost against performance</a:t>
            </a:r>
          </a:p>
          <a:p>
            <a:pPr lvl="2"/>
            <a:r>
              <a:rPr lang="en-ZA" dirty="0"/>
              <a:t>Requires close stakeholder (SKAO) interaction to do trade-offs</a:t>
            </a:r>
          </a:p>
          <a:p>
            <a:pPr lvl="1"/>
            <a:r>
              <a:rPr lang="en-ZA" dirty="0"/>
              <a:t>Lots of unknowns</a:t>
            </a:r>
          </a:p>
          <a:p>
            <a:r>
              <a:rPr lang="en-ZA" dirty="0"/>
              <a:t>Construction Plan has been designed to minimise cost and risk</a:t>
            </a:r>
          </a:p>
          <a:p>
            <a:pPr lvl="1"/>
            <a:r>
              <a:rPr lang="en-ZA" dirty="0"/>
              <a:t>SDP Cost Estimate is based on the same principles and plan</a:t>
            </a:r>
          </a:p>
          <a:p>
            <a:r>
              <a:rPr lang="en-ZA" dirty="0"/>
              <a:t>Based on experience and risk register from SDP pre-construction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61021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Construction Plan 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2 track s/w construction approach</a:t>
            </a:r>
          </a:p>
          <a:p>
            <a:pPr lvl="1"/>
            <a:r>
              <a:rPr lang="en-ZA" dirty="0"/>
              <a:t>SDP Commissioning and AIV support system</a:t>
            </a:r>
          </a:p>
          <a:p>
            <a:pPr lvl="1"/>
            <a:r>
              <a:rPr lang="en-ZA" dirty="0"/>
              <a:t>SDP Operational System</a:t>
            </a:r>
          </a:p>
          <a:p>
            <a:pPr lvl="2"/>
            <a:r>
              <a:rPr lang="en-ZA" dirty="0"/>
              <a:t>Minimal viable product established early on</a:t>
            </a:r>
          </a:p>
          <a:p>
            <a:pPr lvl="2"/>
            <a:r>
              <a:rPr lang="en-ZA" dirty="0"/>
              <a:t>Functionality and performance added according to WSJF (driven by science value)</a:t>
            </a:r>
          </a:p>
          <a:p>
            <a:r>
              <a:rPr lang="en-ZA" dirty="0"/>
              <a:t>Set-based design and construction elements</a:t>
            </a:r>
          </a:p>
          <a:p>
            <a:pPr lvl="1"/>
            <a:r>
              <a:rPr lang="en-ZA" dirty="0"/>
              <a:t>Execution Frameworks</a:t>
            </a:r>
          </a:p>
          <a:p>
            <a:r>
              <a:rPr lang="en-ZA" dirty="0"/>
              <a:t>Continued  architecture refinement and detailed design through to product delivery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6183-C784-EB40-A448-ECC6E46E23D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64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Construction Plan 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/>
              <a:t>Verification and testing approach</a:t>
            </a:r>
          </a:p>
          <a:p>
            <a:pPr lvl="1"/>
            <a:r>
              <a:rPr lang="en-ZA" dirty="0"/>
              <a:t>Bulk of functional verification will be done via System Demos</a:t>
            </a:r>
          </a:p>
          <a:p>
            <a:pPr lvl="1"/>
            <a:r>
              <a:rPr lang="en-ZA" dirty="0"/>
              <a:t>Performance verification will be larger tests, see performance verification milestones</a:t>
            </a:r>
          </a:p>
          <a:p>
            <a:r>
              <a:rPr lang="en-ZA" dirty="0"/>
              <a:t>Transition between Construction and Operations can be a soft transition</a:t>
            </a:r>
          </a:p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96183-C784-EB40-A448-ECC6E46E23D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47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71057</TotalTime>
  <Words>501</Words>
  <Application>Microsoft Office PowerPoint</Application>
  <PresentationFormat>Widescreen</PresentationFormat>
  <Paragraphs>80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MS PGothic</vt:lpstr>
      <vt:lpstr>Arial</vt:lpstr>
      <vt:lpstr>Calibri</vt:lpstr>
      <vt:lpstr>Calibri Light</vt:lpstr>
      <vt:lpstr>Office Theme</vt:lpstr>
      <vt:lpstr>Custom Design</vt:lpstr>
      <vt:lpstr>SAFe Workshop SDP</vt:lpstr>
      <vt:lpstr>Milestones</vt:lpstr>
      <vt:lpstr>Milestones</vt:lpstr>
      <vt:lpstr>Milestones</vt:lpstr>
      <vt:lpstr>PowerPoint Presentation</vt:lpstr>
      <vt:lpstr>Construction pre-meeting material</vt:lpstr>
      <vt:lpstr>Construction Plan Vision</vt:lpstr>
      <vt:lpstr>Construction Plan Vision</vt:lpstr>
      <vt:lpstr>Construction Plan Vision</vt:lpstr>
      <vt:lpstr>Program Solution Intent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ASTRON F2F prep</dc:title>
  <dc:subject/>
  <dc:creator>J Coles</dc:creator>
  <cp:keywords/>
  <dc:description/>
  <cp:lastModifiedBy>Ferdl Graser</cp:lastModifiedBy>
  <cp:revision>386</cp:revision>
  <dcterms:created xsi:type="dcterms:W3CDTF">2013-04-10T09:39:08Z</dcterms:created>
  <dcterms:modified xsi:type="dcterms:W3CDTF">2017-10-02T12:02:42Z</dcterms:modified>
  <cp:category/>
</cp:coreProperties>
</file>