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63" r:id="rId3"/>
    <p:sldId id="282" r:id="rId4"/>
    <p:sldId id="297" r:id="rId5"/>
    <p:sldId id="290" r:id="rId6"/>
    <p:sldId id="292" r:id="rId7"/>
    <p:sldId id="291" r:id="rId8"/>
    <p:sldId id="293" r:id="rId9"/>
    <p:sldId id="283" r:id="rId10"/>
    <p:sldId id="294" r:id="rId11"/>
    <p:sldId id="295" r:id="rId12"/>
    <p:sldId id="298" r:id="rId13"/>
    <p:sldId id="286" r:id="rId14"/>
    <p:sldId id="285" r:id="rId15"/>
    <p:sldId id="296" r:id="rId16"/>
  </p:sldIdLst>
  <p:sldSz cx="9906000" cy="6858000" type="A4"/>
  <p:notesSz cx="6669088" cy="9775825"/>
  <p:defaultTextStyle>
    <a:defPPr>
      <a:defRPr lang="en-US"/>
    </a:defPPr>
    <a:lvl1pPr marL="0" algn="l" defTabSz="9577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67" algn="l" defTabSz="9577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734" algn="l" defTabSz="9577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601" algn="l" defTabSz="9577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467" algn="l" defTabSz="9577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334" algn="l" defTabSz="9577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201" algn="l" defTabSz="9577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068" algn="l" defTabSz="9577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0935" algn="l" defTabSz="9577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53"/>
    <a:srgbClr val="FA8114"/>
    <a:srgbClr val="700E2B"/>
    <a:srgbClr val="9C212C"/>
    <a:srgbClr val="05C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5" autoAdjust="0"/>
  </p:normalViewPr>
  <p:slideViewPr>
    <p:cSldViewPr showGuides="1">
      <p:cViewPr varScale="1">
        <p:scale>
          <a:sx n="105" d="100"/>
          <a:sy n="105" d="100"/>
        </p:scale>
        <p:origin x="-1428" y="-84"/>
      </p:cViewPr>
      <p:guideLst>
        <p:guide orient="horz" pos="2160"/>
        <p:guide pos="3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63868-683F-4F92-969C-0F7497EDC43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733425"/>
            <a:ext cx="52943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988ED-2A13-4421-9ECA-4F44251D9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6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F6EE6B-514D-4DB2-8CFD-1F5C152E56F6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33425"/>
            <a:ext cx="5294312" cy="366553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3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733425"/>
            <a:ext cx="5294312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733425"/>
            <a:ext cx="5294312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733425"/>
            <a:ext cx="5294312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3" b="24037"/>
          <a:stretch/>
        </p:blipFill>
        <p:spPr>
          <a:xfrm>
            <a:off x="-13645" y="0"/>
            <a:ext cx="9933290" cy="10036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8" b="30469"/>
          <a:stretch/>
        </p:blipFill>
        <p:spPr>
          <a:xfrm>
            <a:off x="-16578" y="6576154"/>
            <a:ext cx="9933290" cy="3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7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2F00-0841-4F4A-8245-C900DE278696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AF98-AC74-426A-839A-2E1CAD00A2F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950" y="1557338"/>
            <a:ext cx="8856663" cy="453548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2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2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81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2F00-0841-4F4A-8245-C900DE278696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AF98-AC74-426A-839A-2E1CAD00A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1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</p:spPr>
        <p:txBody>
          <a:bodyPr wrap="square" lIns="107269" tIns="107269" rIns="107269" bIns="107269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</p:spPr>
        <p:txBody>
          <a:bodyPr wrap="square" lIns="107269" tIns="107269" rIns="107269" bIns="107269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wrap="square" lIns="107269" tIns="107269" rIns="107269" bIns="107269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7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73" tIns="47887" rIns="95773" bIns="478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73" tIns="47887" rIns="95773" bIns="4788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5773" tIns="47887" rIns="95773" bIns="478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72F00-0841-4F4A-8245-C900DE278696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5773" tIns="47887" rIns="95773" bIns="478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5773" tIns="47887" rIns="95773" bIns="478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AF98-AC74-426A-839A-2E1CAD00A2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2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5" r:id="rId5"/>
    <p:sldLayoutId id="2147483653" r:id="rId6"/>
  </p:sldLayoutIdLst>
  <p:txStyles>
    <p:titleStyle>
      <a:lvl1pPr algn="ctr" defTabSz="957734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50" indent="-359150" algn="l" defTabSz="957734" rtl="0" eaLnBrk="1" latinLnBrk="0" hangingPunct="1">
        <a:spcBef>
          <a:spcPct val="20000"/>
        </a:spcBef>
        <a:buFont typeface="Wingdings" panose="05000000000000000000" pitchFamily="2" charset="2"/>
        <a:buChar char="Ø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159" indent="-299292" algn="l" defTabSz="957734" rtl="0" eaLnBrk="1" latinLnBrk="0" hangingPunct="1">
        <a:spcBef>
          <a:spcPct val="20000"/>
        </a:spcBef>
        <a:buFont typeface="Wingdings" panose="05000000000000000000" pitchFamily="2" charset="2"/>
        <a:buChar char="v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167" indent="-239433" algn="l" defTabSz="957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034" indent="-239433" algn="l" defTabSz="957734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901" indent="-239433" algn="l" defTabSz="957734" rtl="0" eaLnBrk="1" latinLnBrk="0" hangingPunct="1">
        <a:spcBef>
          <a:spcPct val="20000"/>
        </a:spcBef>
        <a:buFont typeface="Wingdings" panose="05000000000000000000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768" indent="-239433" algn="l" defTabSz="957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635" indent="-239433" algn="l" defTabSz="957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501" indent="-239433" algn="l" defTabSz="957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368" indent="-239433" algn="l" defTabSz="957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67" algn="l" defTabSz="957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34" algn="l" defTabSz="957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01" algn="l" defTabSz="957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67" algn="l" defTabSz="957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34" algn="l" defTabSz="957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201" algn="l" defTabSz="957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068" algn="l" defTabSz="957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935" algn="l" defTabSz="957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inaf.it/it/sedi/sede-centrale-nuova/presidenza/ufficio-relazioni-con-il-pubblico-e-la-stampa/uso%20del%20logo/immagini/T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49" y="4424067"/>
            <a:ext cx="2308978" cy="14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" y="1186523"/>
            <a:ext cx="990599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99"/>
                </a:solidFill>
                <a:latin typeface="Calibri"/>
                <a:cs typeface="Calibri"/>
              </a:rPr>
              <a:t>Aperture Array Design &amp; Construction Consortium</a:t>
            </a:r>
          </a:p>
          <a:p>
            <a:pPr algn="ctr"/>
            <a:r>
              <a:rPr lang="en-US" sz="2400" dirty="0" smtClean="0">
                <a:solidFill>
                  <a:srgbClr val="003399"/>
                </a:solidFill>
                <a:latin typeface="Calibri"/>
                <a:cs typeface="Calibri"/>
              </a:rPr>
              <a:t>Low Frequency Aperture Array (LFAA)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3200" b="1" dirty="0" smtClean="0">
                <a:solidFill>
                  <a:srgbClr val="003399"/>
                </a:solidFill>
                <a:latin typeface="Calibri"/>
                <a:cs typeface="Calibri"/>
              </a:rPr>
              <a:t>LFAA </a:t>
            </a:r>
            <a:r>
              <a:rPr lang="en-US" sz="3200" b="1" dirty="0" smtClean="0">
                <a:solidFill>
                  <a:srgbClr val="003399"/>
                </a:solidFill>
                <a:latin typeface="Calibri"/>
                <a:cs typeface="Calibri"/>
              </a:rPr>
              <a:t>Software Development </a:t>
            </a:r>
            <a:endParaRPr lang="en-US" sz="3200" b="1" dirty="0" smtClean="0">
              <a:solidFill>
                <a:srgbClr val="003399"/>
              </a:solidFill>
              <a:latin typeface="Calibri"/>
              <a:cs typeface="Calibri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3200" b="1" dirty="0" smtClean="0">
                <a:solidFill>
                  <a:srgbClr val="003399"/>
                </a:solidFill>
                <a:latin typeface="Calibri"/>
                <a:cs typeface="Calibri"/>
              </a:rPr>
              <a:t>STFC (UK ATC)</a:t>
            </a:r>
          </a:p>
          <a:p>
            <a:pPr algn="ctr"/>
            <a:r>
              <a:rPr lang="en-US" sz="1800" dirty="0" smtClean="0">
                <a:solidFill>
                  <a:srgbClr val="C00000"/>
                </a:solidFill>
                <a:latin typeface="Calibri"/>
                <a:cs typeface="Calibri"/>
              </a:rPr>
              <a:t>Prepared by: Hermine </a:t>
            </a:r>
            <a:r>
              <a:rPr lang="en-US" sz="1800" dirty="0" smtClean="0">
                <a:solidFill>
                  <a:srgbClr val="C00000"/>
                </a:solidFill>
                <a:latin typeface="Calibri"/>
                <a:cs typeface="Calibri"/>
              </a:rPr>
              <a:t>Schnetler and Alessio Margo</a:t>
            </a:r>
            <a:endParaRPr lang="en-US" sz="180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38" y="5568372"/>
            <a:ext cx="2356774" cy="775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4" y="4914551"/>
            <a:ext cx="1754371" cy="439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53" y="4733830"/>
            <a:ext cx="1420121" cy="666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43" y="5789311"/>
            <a:ext cx="2129095" cy="414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11" y="5708078"/>
            <a:ext cx="1754371" cy="495822"/>
          </a:xfrm>
          <a:prstGeom prst="rect">
            <a:avLst/>
          </a:prstGeom>
        </p:spPr>
      </p:pic>
      <p:pic>
        <p:nvPicPr>
          <p:cNvPr id="10" name="图片 6" descr="实验室LOGO副本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03" y="4914552"/>
            <a:ext cx="2391703" cy="531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3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16632"/>
            <a:ext cx="89154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WP1812 SW Delivery:</a:t>
            </a:r>
            <a:br>
              <a:rPr lang="en-GB" sz="3600" dirty="0" smtClean="0"/>
            </a:br>
            <a:r>
              <a:rPr lang="en-GB" sz="3600" dirty="0" smtClean="0"/>
              <a:t>Monitor, Control &amp; Calibration Sub-system</a:t>
            </a:r>
            <a:endParaRPr lang="en-GB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47" y="1349180"/>
            <a:ext cx="7258769" cy="53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8" y="2420888"/>
            <a:ext cx="4566163" cy="34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SW 1812 Software Delivery</a:t>
            </a:r>
            <a:br>
              <a:rPr lang="en-GB" dirty="0" smtClean="0"/>
            </a:br>
            <a:r>
              <a:rPr lang="en-GB" dirty="0" smtClean="0"/>
              <a:t>SPS Software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80" y="1603995"/>
            <a:ext cx="8479832" cy="47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1" y="3700979"/>
            <a:ext cx="3545766" cy="26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568276"/>
            <a:ext cx="9027740" cy="481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TPM FPGA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44488" y="5472"/>
            <a:ext cx="9230650" cy="763600"/>
          </a:xfrm>
          <a:prstGeom prst="rect">
            <a:avLst/>
          </a:prstGeom>
        </p:spPr>
        <p:txBody>
          <a:bodyPr wrap="square" lIns="107269" tIns="107269" rIns="107269" bIns="107269" anchor="t" anchorCtr="0">
            <a:noAutofit/>
          </a:bodyPr>
          <a:lstStyle/>
          <a:p>
            <a:r>
              <a:rPr lang="en-GB" dirty="0" smtClean="0"/>
              <a:t>Tile Processing Modules (TPM)</a:t>
            </a:r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71025" y="764704"/>
            <a:ext cx="9230650" cy="6093296"/>
          </a:xfrm>
          <a:prstGeom prst="rect">
            <a:avLst/>
          </a:prstGeom>
        </p:spPr>
        <p:txBody>
          <a:bodyPr wrap="square" lIns="107269" tIns="107269" rIns="107269" bIns="107269" anchor="t" anchorCtr="0">
            <a:noAutofit/>
          </a:bodyPr>
          <a:lstStyle/>
          <a:p>
            <a:pPr marL="533400" lvl="1" indent="-533400">
              <a:lnSpc>
                <a:spcPct val="115000"/>
              </a:lnSpc>
              <a:spcAft>
                <a:spcPts val="1877"/>
              </a:spcAft>
            </a:pPr>
            <a:r>
              <a:rPr lang="en-GB" sz="2400" dirty="0" smtClean="0"/>
              <a:t>The </a:t>
            </a:r>
            <a:r>
              <a:rPr lang="en-GB" sz="2400" dirty="0"/>
              <a:t>software which controls the TPM is quite complex and difficult to simulate. </a:t>
            </a:r>
          </a:p>
          <a:p>
            <a:pPr marL="533400" lvl="1" indent="-533400">
              <a:lnSpc>
                <a:spcPct val="115000"/>
              </a:lnSpc>
              <a:spcAft>
                <a:spcPts val="1877"/>
              </a:spcAft>
            </a:pPr>
            <a:r>
              <a:rPr lang="en-GB" sz="2400" dirty="0"/>
              <a:t>For operating within a station, 16 TPMs need to be initialised and synchronised together. In order for incrementally updating the </a:t>
            </a:r>
            <a:r>
              <a:rPr lang="en-GB" sz="2400" dirty="0" smtClean="0"/>
              <a:t>software (FPGA) for </a:t>
            </a:r>
            <a:r>
              <a:rPr lang="en-GB" sz="2400" dirty="0"/>
              <a:t>this we need either:</a:t>
            </a:r>
          </a:p>
          <a:p>
            <a:pPr marL="896938" lvl="2" indent="-363538">
              <a:lnSpc>
                <a:spcPct val="115000"/>
              </a:lnSpc>
              <a:spcAft>
                <a:spcPts val="1877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A separate setup for continuous testing of new updates and features, or</a:t>
            </a:r>
          </a:p>
          <a:p>
            <a:pPr marL="896938" lvl="2" indent="-363538">
              <a:lnSpc>
                <a:spcPct val="115000"/>
              </a:lnSpc>
              <a:spcAft>
                <a:spcPts val="1877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The possibility of using a subset of the deployed array and TPMs which is made available for this (can be scheduled as a “testing observation” from an operational point of view)</a:t>
            </a:r>
          </a:p>
          <a:p>
            <a:pPr marL="533400" lvl="1" indent="-533400">
              <a:lnSpc>
                <a:spcPct val="115000"/>
              </a:lnSpc>
              <a:spcAft>
                <a:spcPts val="1877"/>
              </a:spcAft>
            </a:pPr>
            <a:r>
              <a:rPr lang="en-GB" sz="2400" dirty="0"/>
              <a:t>Additionally, TPM firmware updates need to be reflected with associated software updates (can be tested in the same way as above)</a:t>
            </a:r>
          </a:p>
        </p:txBody>
      </p:sp>
    </p:spTree>
    <p:extLst>
      <p:ext uri="{BB962C8B-B14F-4D97-AF65-F5344CB8AC3E}">
        <p14:creationId xmlns:p14="http://schemas.microsoft.com/office/powerpoint/2010/main" val="13483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6496" y="260648"/>
            <a:ext cx="4669854" cy="763600"/>
          </a:xfrm>
          <a:prstGeom prst="rect">
            <a:avLst/>
          </a:prstGeom>
        </p:spPr>
        <p:txBody>
          <a:bodyPr wrap="square" lIns="107269" tIns="107269" rIns="107269" bIns="107269" anchor="t" anchorCtr="0">
            <a:noAutofit/>
          </a:bodyPr>
          <a:lstStyle/>
          <a:p>
            <a:r>
              <a:rPr lang="en-GB" dirty="0" smtClean="0"/>
              <a:t>Additional points</a:t>
            </a: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72480" y="2120336"/>
            <a:ext cx="9230650" cy="4477016"/>
          </a:xfrm>
          <a:prstGeom prst="rect">
            <a:avLst/>
          </a:prstGeom>
        </p:spPr>
        <p:txBody>
          <a:bodyPr wrap="square" lIns="107269" tIns="107269" rIns="107269" bIns="107269" anchor="t" anchorCtr="0">
            <a:noAutofit/>
          </a:bodyPr>
          <a:lstStyle/>
          <a:p>
            <a:pPr marL="534988" lvl="1" indent="-534988">
              <a:buFont typeface="Wingdings" panose="05000000000000000000" pitchFamily="2" charset="2"/>
              <a:buChar char="Ø"/>
            </a:pPr>
            <a:r>
              <a:rPr lang="en-GB" sz="2800" dirty="0"/>
              <a:t>Operations which require real-time data from the TPM (such as calibration) need data delivered from a TPM (probably can be simulated, but a digital board is very good at not sending packets in bursts, so this behaviour needs to be simulated as well). </a:t>
            </a:r>
          </a:p>
          <a:p>
            <a:pPr marL="534988" lvl="1" indent="-534988">
              <a:buFont typeface="Wingdings" panose="05000000000000000000" pitchFamily="2" charset="2"/>
              <a:buChar char="Ø"/>
            </a:pPr>
            <a:r>
              <a:rPr lang="en-GB" sz="2800" dirty="0"/>
              <a:t>Hardware control (switches, PDUs </a:t>
            </a:r>
            <a:r>
              <a:rPr lang="en-GB" sz="2800" dirty="0"/>
              <a:t>etc. </a:t>
            </a:r>
            <a:r>
              <a:rPr lang="en-GB" sz="2800" dirty="0"/>
              <a:t>software updates need to be tested as well (on deployed hardware or separate setup for tests)? </a:t>
            </a:r>
            <a:endParaRPr lang="en-GB" sz="2800" dirty="0" smtClean="0"/>
          </a:p>
          <a:p>
            <a:pPr marL="534988" lvl="1" indent="-534988">
              <a:buFont typeface="Wingdings" panose="05000000000000000000" pitchFamily="2" charset="2"/>
              <a:buChar char="Ø"/>
            </a:pPr>
            <a:r>
              <a:rPr lang="en-GB" sz="2800" dirty="0" smtClean="0"/>
              <a:t>Probably </a:t>
            </a:r>
            <a:r>
              <a:rPr lang="en-GB" sz="2800" dirty="0"/>
              <a:t>best to be able to perform hardware-centric tests on parts of the deployed </a:t>
            </a:r>
            <a:r>
              <a:rPr lang="en-GB" sz="2800" dirty="0" smtClean="0"/>
              <a:t>system or gold standard HW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46" y="1"/>
            <a:ext cx="1319705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57120"/>
            <a:ext cx="9433048" cy="666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1196752"/>
            <a:ext cx="2520280" cy="27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88640"/>
            <a:ext cx="8774310" cy="656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448944" y="116632"/>
            <a:ext cx="36004" cy="6632644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5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5" y="349602"/>
            <a:ext cx="904748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5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245065"/>
            <a:ext cx="9649072" cy="477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9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71487" y="260648"/>
            <a:ext cx="9229725" cy="7635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LFAA Product Breakdown Structure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628800"/>
            <a:ext cx="8681417" cy="340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424608" y="1052736"/>
            <a:ext cx="8208912" cy="4464496"/>
            <a:chOff x="128464" y="1124744"/>
            <a:chExt cx="5832648" cy="5274817"/>
          </a:xfrm>
        </p:grpSpPr>
        <p:sp>
          <p:nvSpPr>
            <p:cNvPr id="8" name="Rectangle 7"/>
            <p:cNvSpPr/>
            <p:nvPr/>
          </p:nvSpPr>
          <p:spPr>
            <a:xfrm>
              <a:off x="128464" y="1124744"/>
              <a:ext cx="5832648" cy="5274817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6188" y="1139087"/>
              <a:ext cx="1764924" cy="235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smtClean="0"/>
                <a:t>WP1811 Contract Management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35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202073"/>
            <a:ext cx="5714033" cy="645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664968" y="116632"/>
            <a:ext cx="4824536" cy="6696743"/>
            <a:chOff x="1424608" y="1408814"/>
            <a:chExt cx="4176464" cy="1732154"/>
          </a:xfrm>
        </p:grpSpPr>
        <p:sp>
          <p:nvSpPr>
            <p:cNvPr id="13" name="TextBox 12"/>
            <p:cNvSpPr txBox="1"/>
            <p:nvPr/>
          </p:nvSpPr>
          <p:spPr>
            <a:xfrm>
              <a:off x="3791510" y="1408814"/>
              <a:ext cx="1788727" cy="235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/>
                <a:t>WP1814 Field Installation</a:t>
              </a:r>
              <a:endParaRPr lang="en-GB" sz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24608" y="1416086"/>
              <a:ext cx="4176464" cy="172488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523359" y="872508"/>
            <a:ext cx="936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rot="10800000">
            <a:off x="7786713" y="1988840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10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258"/>
            <a:ext cx="9906000" cy="811454"/>
          </a:xfrm>
        </p:spPr>
        <p:txBody>
          <a:bodyPr/>
          <a:lstStyle/>
          <a:p>
            <a:r>
              <a:rPr lang="en-GB" dirty="0" smtClean="0"/>
              <a:t>Digital System (DS)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428811"/>
            <a:ext cx="7723336" cy="477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944888" y="1221433"/>
            <a:ext cx="5832648" cy="5517232"/>
            <a:chOff x="1496616" y="3239811"/>
            <a:chExt cx="4104456" cy="2709470"/>
          </a:xfrm>
        </p:grpSpPr>
        <p:sp>
          <p:nvSpPr>
            <p:cNvPr id="9" name="Rectangle 8"/>
            <p:cNvSpPr/>
            <p:nvPr/>
          </p:nvSpPr>
          <p:spPr>
            <a:xfrm>
              <a:off x="1496616" y="3239811"/>
              <a:ext cx="4104456" cy="270947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57734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867" algn="l" defTabSz="957734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734" algn="l" defTabSz="957734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601" algn="l" defTabSz="957734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467" algn="l" defTabSz="957734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334" algn="l" defTabSz="957734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201" algn="l" defTabSz="957734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068" algn="l" defTabSz="957734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0935" algn="l" defTabSz="957734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1496616" y="5739740"/>
              <a:ext cx="4104456" cy="20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5773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8867" algn="l" defTabSz="95773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7734" algn="l" defTabSz="95773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36601" algn="l" defTabSz="95773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15467" algn="l" defTabSz="95773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94334" algn="l" defTabSz="95773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73201" algn="l" defTabSz="95773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52068" algn="l" defTabSz="95773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30935" algn="l" defTabSz="957734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 smtClean="0"/>
                <a:t>WP1813 LFAA Digital System Assembly and Testing</a:t>
              </a:r>
              <a:endParaRPr lang="en-GB" sz="12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056599" y="836712"/>
            <a:ext cx="584386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WP 1813 Assembly and Testing of </a:t>
            </a:r>
            <a:r>
              <a:rPr lang="en-GB" dirty="0" smtClean="0"/>
              <a:t>LFAA Digital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4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62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Software Configuration Items</a:t>
            </a:r>
            <a:endParaRPr lang="en-GB" dirty="0"/>
          </a:p>
        </p:txBody>
      </p:sp>
      <p:sp>
        <p:nvSpPr>
          <p:cNvPr id="6" name="TextBox 7"/>
          <p:cNvSpPr txBox="1"/>
          <p:nvPr/>
        </p:nvSpPr>
        <p:spPr>
          <a:xfrm>
            <a:off x="7329264" y="868650"/>
            <a:ext cx="235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577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867" algn="l" defTabSz="9577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34" algn="l" defTabSz="9577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01" algn="l" defTabSz="9577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467" algn="l" defTabSz="9577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334" algn="l" defTabSz="9577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201" algn="l" defTabSz="9577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068" algn="l" defTabSz="9577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0935" algn="l" defTabSz="9577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WP1812 SW </a:t>
            </a:r>
            <a:r>
              <a:rPr lang="en-GB" sz="2000" dirty="0" smtClean="0"/>
              <a:t>delivery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5086350" y="836712"/>
            <a:ext cx="4691186" cy="53285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" y="958543"/>
            <a:ext cx="9748153" cy="545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503185" y="1278047"/>
            <a:ext cx="2005816" cy="2045504"/>
            <a:chOff x="2580432" y="1628800"/>
            <a:chExt cx="1709290" cy="17425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432" y="1700808"/>
              <a:ext cx="1670588" cy="16705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580432" y="1758412"/>
              <a:ext cx="43614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SA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70028" y="1758411"/>
              <a:ext cx="51969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PM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12655" y="1628800"/>
              <a:ext cx="552587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070C0"/>
                  </a:solidFill>
                </a:rPr>
                <a:t>RTE</a:t>
              </a:r>
              <a:endParaRPr lang="en-GB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1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71025" y="116632"/>
            <a:ext cx="9230650" cy="763600"/>
          </a:xfrm>
          <a:prstGeom prst="rect">
            <a:avLst/>
          </a:prstGeom>
        </p:spPr>
        <p:txBody>
          <a:bodyPr wrap="square" lIns="107269" tIns="107269" rIns="107269" bIns="107269" anchor="t" anchorCtr="0">
            <a:noAutofit/>
          </a:bodyPr>
          <a:lstStyle/>
          <a:p>
            <a:r>
              <a:rPr lang="en-GB" dirty="0" smtClean="0"/>
              <a:t>LFAA Software Configuration Items</a:t>
            </a: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44488" y="980728"/>
            <a:ext cx="9230650" cy="5544616"/>
          </a:xfrm>
          <a:prstGeom prst="rect">
            <a:avLst/>
          </a:prstGeom>
        </p:spPr>
        <p:txBody>
          <a:bodyPr wrap="square" lIns="107269" tIns="107269" rIns="107269" bIns="107269" anchor="t" anchorCtr="0">
            <a:noAutofit/>
          </a:bodyPr>
          <a:lstStyle/>
          <a:p>
            <a:pPr marL="534988" indent="-534988"/>
            <a:r>
              <a:rPr lang="en-GB" sz="2800" dirty="0"/>
              <a:t>Many aspects of the software for the LFAA can fall in-line with the operational/commissioning setup standardised for the SKA as a whole. These include:</a:t>
            </a:r>
          </a:p>
          <a:p>
            <a:pPr marL="1071563" lvl="1" indent="-538163"/>
            <a:r>
              <a:rPr lang="en-GB" sz="2400" dirty="0"/>
              <a:t>LMC system</a:t>
            </a:r>
          </a:p>
          <a:p>
            <a:pPr marL="1071563" lvl="1" indent="-538163"/>
            <a:r>
              <a:rPr lang="en-GB" sz="2400" dirty="0"/>
              <a:t>Hardware platforms and OS</a:t>
            </a:r>
          </a:p>
          <a:p>
            <a:pPr marL="1071563" lvl="1" indent="-538163"/>
            <a:r>
              <a:rPr lang="en-GB" sz="2400" dirty="0"/>
              <a:t>Most software products (correlation for calibration, calibration, signal diagnosis)</a:t>
            </a:r>
          </a:p>
          <a:p>
            <a:pPr marL="1071563" lvl="1" indent="-538163"/>
            <a:r>
              <a:rPr lang="en-GB" sz="2400" dirty="0"/>
              <a:t>Software development </a:t>
            </a:r>
            <a:r>
              <a:rPr lang="en-GB" sz="2400" dirty="0" smtClean="0"/>
              <a:t>life-cycle </a:t>
            </a:r>
            <a:r>
              <a:rPr lang="en-GB" sz="2400" dirty="0"/>
              <a:t>(we currently use Scrum)</a:t>
            </a:r>
          </a:p>
          <a:p>
            <a:pPr marL="1071563" lvl="1" indent="-538163"/>
            <a:r>
              <a:rPr lang="en-GB" sz="2400" dirty="0" smtClean="0"/>
              <a:t>Continuous </a:t>
            </a:r>
            <a:r>
              <a:rPr lang="en-GB" sz="2400" dirty="0"/>
              <a:t>integration </a:t>
            </a:r>
            <a:r>
              <a:rPr lang="en-GB" sz="2400" dirty="0" smtClean="0"/>
              <a:t>and testing </a:t>
            </a:r>
          </a:p>
          <a:p>
            <a:pPr marL="1071563" lvl="1" indent="-538163"/>
            <a:r>
              <a:rPr lang="en-GB" sz="2400" dirty="0" smtClean="0"/>
              <a:t>Continuous product assurance of software products</a:t>
            </a:r>
          </a:p>
          <a:p>
            <a:pPr marL="1071563" lvl="1" indent="-538163"/>
            <a:r>
              <a:rPr lang="en-GB" sz="2400" dirty="0" smtClean="0"/>
              <a:t>Incremental </a:t>
            </a:r>
            <a:r>
              <a:rPr lang="en-GB" sz="2400" dirty="0"/>
              <a:t>development, release management </a:t>
            </a:r>
            <a:r>
              <a:rPr lang="en-GB" sz="2400" dirty="0" smtClean="0"/>
              <a:t>etc.</a:t>
            </a:r>
            <a:endParaRPr lang="en-GB" sz="2400" dirty="0"/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2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375</Words>
  <Application>Microsoft Office PowerPoint</Application>
  <PresentationFormat>A4 Paper (210x297 mm)</PresentationFormat>
  <Paragraphs>42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LFAA Product Breakdown Structure</vt:lpstr>
      <vt:lpstr>PowerPoint Presentation</vt:lpstr>
      <vt:lpstr>Digital System (DS)</vt:lpstr>
      <vt:lpstr>Software Configuration Items</vt:lpstr>
      <vt:lpstr>LFAA Software Configuration Items</vt:lpstr>
      <vt:lpstr>WP1812 SW Delivery: Monitor, Control &amp; Calibration Sub-system</vt:lpstr>
      <vt:lpstr>SW 1812 Software Delivery SPS Software</vt:lpstr>
      <vt:lpstr>TPM FPGA</vt:lpstr>
      <vt:lpstr>Tile Processing Modules (TPM)</vt:lpstr>
      <vt:lpstr>Additional points</vt:lpstr>
      <vt:lpstr>PowerPoint Presentation</vt:lpstr>
    </vt:vector>
  </TitlesOfParts>
  <Company>ROE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Schnetler, Hermine (STFC,ROE,UKATC)</dc:creator>
  <cp:lastModifiedBy>Schnetler, Hermine (STFC,ROE,UKATC)</cp:lastModifiedBy>
  <cp:revision>116</cp:revision>
  <cp:lastPrinted>2017-06-09T14:51:58Z</cp:lastPrinted>
  <dcterms:created xsi:type="dcterms:W3CDTF">2017-06-08T12:54:45Z</dcterms:created>
  <dcterms:modified xsi:type="dcterms:W3CDTF">2017-10-02T14:40:31Z</dcterms:modified>
</cp:coreProperties>
</file>