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15" r:id="rId3"/>
    <p:sldId id="318" r:id="rId4"/>
    <p:sldId id="319" r:id="rId5"/>
    <p:sldId id="320" r:id="rId6"/>
    <p:sldId id="331" r:id="rId7"/>
    <p:sldId id="311" r:id="rId8"/>
    <p:sldId id="314" r:id="rId9"/>
    <p:sldId id="336" r:id="rId10"/>
    <p:sldId id="324" r:id="rId11"/>
    <p:sldId id="325" r:id="rId12"/>
    <p:sldId id="326" r:id="rId13"/>
    <p:sldId id="332" r:id="rId14"/>
    <p:sldId id="327" r:id="rId15"/>
    <p:sldId id="328" r:id="rId16"/>
    <p:sldId id="329" r:id="rId17"/>
    <p:sldId id="323" r:id="rId18"/>
    <p:sldId id="330" r:id="rId19"/>
    <p:sldId id="333" r:id="rId20"/>
    <p:sldId id="334" r:id="rId21"/>
    <p:sldId id="285" r:id="rId22"/>
    <p:sldId id="338" r:id="rId23"/>
    <p:sldId id="273"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1A1"/>
    <a:srgbClr val="009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890" autoAdjust="0"/>
    <p:restoredTop sz="94613" autoAdjust="0"/>
  </p:normalViewPr>
  <p:slideViewPr>
    <p:cSldViewPr>
      <p:cViewPr varScale="1">
        <p:scale>
          <a:sx n="51" d="100"/>
          <a:sy n="51" d="100"/>
        </p:scale>
        <p:origin x="-888" y="-77"/>
      </p:cViewPr>
      <p:guideLst>
        <p:guide orient="horz" pos="192"/>
        <p:guide pos="5520"/>
      </p:guideLst>
    </p:cSldViewPr>
  </p:slideViewPr>
  <p:outlineViewPr>
    <p:cViewPr>
      <p:scale>
        <a:sx n="33" d="100"/>
        <a:sy n="33" d="100"/>
      </p:scale>
      <p:origin x="0" y="119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2E9206-2468-4F0C-B908-169CE8B6EF2C}" type="datetimeFigureOut">
              <a:rPr lang="en-US" smtClean="0"/>
              <a:pPr/>
              <a:t>02-Oct-17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BDCAC9-656E-44D4-A4E0-697FA80202FB}" type="slidenum">
              <a:rPr lang="en-US" smtClean="0"/>
              <a:pPr/>
              <a:t>‹#›</a:t>
            </a:fld>
            <a:endParaRPr lang="en-US"/>
          </a:p>
        </p:txBody>
      </p:sp>
    </p:spTree>
    <p:extLst>
      <p:ext uri="{BB962C8B-B14F-4D97-AF65-F5344CB8AC3E}">
        <p14:creationId xmlns:p14="http://schemas.microsoft.com/office/powerpoint/2010/main" val="364591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BDCAC9-656E-44D4-A4E0-697FA80202FB}" type="slidenum">
              <a:rPr lang="en-US" smtClean="0"/>
              <a:pPr/>
              <a:t>1</a:t>
            </a:fld>
            <a:endParaRPr lang="en-US"/>
          </a:p>
        </p:txBody>
      </p:sp>
    </p:spTree>
    <p:extLst>
      <p:ext uri="{BB962C8B-B14F-4D97-AF65-F5344CB8AC3E}">
        <p14:creationId xmlns:p14="http://schemas.microsoft.com/office/powerpoint/2010/main" val="282040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BDCAC9-656E-44D4-A4E0-697FA80202FB}" type="slidenum">
              <a:rPr lang="en-US" smtClean="0"/>
              <a:pPr/>
              <a:t>23</a:t>
            </a:fld>
            <a:endParaRPr lang="en-US"/>
          </a:p>
        </p:txBody>
      </p:sp>
    </p:spTree>
    <p:extLst>
      <p:ext uri="{BB962C8B-B14F-4D97-AF65-F5344CB8AC3E}">
        <p14:creationId xmlns:p14="http://schemas.microsoft.com/office/powerpoint/2010/main" val="803927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CFHT_2009_W2-1920x1200_mod_duotone_PPT_size.jpg"/>
          <p:cNvPicPr>
            <a:picLocks noChangeAspect="1"/>
          </p:cNvPicPr>
          <p:nvPr userDrawn="1"/>
        </p:nvPicPr>
        <p:blipFill>
          <a:blip r:embed="rId2" cstate="print"/>
          <a:srcRect t="5000" b="1250"/>
          <a:stretch>
            <a:fillRect/>
          </a:stretch>
        </p:blipFill>
        <p:spPr>
          <a:xfrm>
            <a:off x="0" y="0"/>
            <a:ext cx="9144000" cy="6858075"/>
          </a:xfrm>
          <a:prstGeom prst="rect">
            <a:avLst/>
          </a:prstGeom>
        </p:spPr>
      </p:pic>
      <p:sp>
        <p:nvSpPr>
          <p:cNvPr id="2" name="Title 1"/>
          <p:cNvSpPr>
            <a:spLocks noGrp="1"/>
          </p:cNvSpPr>
          <p:nvPr>
            <p:ph type="ctrTitle" hasCustomPrompt="1"/>
          </p:nvPr>
        </p:nvSpPr>
        <p:spPr>
          <a:xfrm>
            <a:off x="457200" y="1676401"/>
            <a:ext cx="6096000" cy="2686050"/>
          </a:xfrm>
        </p:spPr>
        <p:txBody>
          <a:bodyPr anchor="b">
            <a:normAutofit/>
          </a:bodyPr>
          <a:lstStyle>
            <a:lvl1pPr algn="l">
              <a:defRPr sz="3200" b="1">
                <a:solidFill>
                  <a:schemeClr val="bg1"/>
                </a:solidFill>
                <a:latin typeface="Arial" pitchFamily="34" charset="0"/>
                <a:cs typeface="Arial" pitchFamily="34" charset="0"/>
              </a:defRPr>
            </a:lvl1pPr>
          </a:lstStyle>
          <a:p>
            <a:r>
              <a:rPr lang="en-US" dirty="0" smtClean="0"/>
              <a:t>Click to edit Master title style</a:t>
            </a:r>
            <a:br>
              <a:rPr lang="en-US" dirty="0" smtClean="0"/>
            </a:br>
            <a:r>
              <a:rPr lang="en-US" dirty="0" smtClean="0"/>
              <a:t>two lines possible</a:t>
            </a:r>
            <a:endParaRPr lang="en-US" dirty="0"/>
          </a:p>
        </p:txBody>
      </p:sp>
      <p:sp>
        <p:nvSpPr>
          <p:cNvPr id="3" name="Subtitle 2"/>
          <p:cNvSpPr>
            <a:spLocks noGrp="1"/>
          </p:cNvSpPr>
          <p:nvPr>
            <p:ph type="subTitle" idx="1"/>
          </p:nvPr>
        </p:nvSpPr>
        <p:spPr>
          <a:xfrm>
            <a:off x="457200" y="4648200"/>
            <a:ext cx="5410200" cy="1447800"/>
          </a:xfrm>
        </p:spPr>
        <p:txBody>
          <a:bodyPr>
            <a:normAutofit/>
          </a:bodyPr>
          <a:lstStyle>
            <a:lvl1pPr marL="0" indent="0" algn="l">
              <a:buNone/>
              <a:defRPr sz="18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bwMode="gray">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invGray">
          <a:xfrm>
            <a:off x="0" y="0"/>
            <a:ext cx="9144000" cy="502920"/>
          </a:xfrm>
          <a:prstGeom prst="rect">
            <a:avLst/>
          </a:prstGeom>
          <a:solidFill>
            <a:srgbClr val="7C5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bwMode="gray">
          <a:xfrm>
            <a:off x="0" y="493776"/>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nrc-logotype-e.png"/>
          <p:cNvPicPr>
            <a:picLocks noChangeAspect="1"/>
          </p:cNvPicPr>
          <p:nvPr userDrawn="1"/>
        </p:nvPicPr>
        <p:blipFill>
          <a:blip r:embed="rId3" cstate="screen"/>
          <a:stretch>
            <a:fillRect/>
          </a:stretch>
        </p:blipFill>
        <p:spPr>
          <a:xfrm>
            <a:off x="7162800" y="128016"/>
            <a:ext cx="1549457" cy="243668"/>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6364224"/>
            <a:ext cx="8229617" cy="30480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8683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305800" cy="4525963"/>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371600" y="6477001"/>
            <a:ext cx="2895600" cy="381000"/>
          </a:xfrm>
        </p:spPr>
        <p:txBody>
          <a:bodyPr/>
          <a:lstStyle/>
          <a:p>
            <a:endParaRPr lang="en-US" dirty="0"/>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88085"/>
            <a:ext cx="9144000" cy="5181600"/>
          </a:xfrm>
          <a:prstGeom prst="rect">
            <a:avLst/>
          </a:prstGeom>
        </p:spPr>
      </p:pic>
      <p:sp>
        <p:nvSpPr>
          <p:cNvPr id="8" name="Rectangle 7"/>
          <p:cNvSpPr/>
          <p:nvPr userDrawn="1"/>
        </p:nvSpPr>
        <p:spPr>
          <a:xfrm>
            <a:off x="0" y="1295400"/>
            <a:ext cx="9144000" cy="3733800"/>
          </a:xfrm>
          <a:prstGeom prst="rect">
            <a:avLst/>
          </a:prstGeom>
          <a:gradFill>
            <a:gsLst>
              <a:gs pos="0">
                <a:schemeClr val="bg1">
                  <a:alpha val="0"/>
                </a:schemeClr>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305800" cy="8683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305800" cy="4525963"/>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371600" y="6477001"/>
            <a:ext cx="2895600" cy="381000"/>
          </a:xfrm>
        </p:spPr>
        <p:txBody>
          <a:bodyPr/>
          <a:lstStyle/>
          <a:p>
            <a:endParaRPr lang="en-US" dirty="0"/>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80D42-4309-42CB-9101-536F0D1551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580D42-4309-42CB-9101-536F0D1551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ark bkgrnd">
    <p:spTree>
      <p:nvGrpSpPr>
        <p:cNvPr id="1" name=""/>
        <p:cNvGrpSpPr/>
        <p:nvPr/>
      </p:nvGrpSpPr>
      <p:grpSpPr>
        <a:xfrm>
          <a:off x="0" y="0"/>
          <a:ext cx="0" cy="0"/>
          <a:chOff x="0" y="0"/>
          <a:chExt cx="0" cy="0"/>
        </a:xfrm>
      </p:grpSpPr>
      <p:pic>
        <p:nvPicPr>
          <p:cNvPr id="11" name="Picture 10" descr="CFHT_2009_W2-1920x1200_mod_duotone_PPT_size.jpg"/>
          <p:cNvPicPr>
            <a:picLocks noChangeAspect="1"/>
          </p:cNvPicPr>
          <p:nvPr userDrawn="1"/>
        </p:nvPicPr>
        <p:blipFill>
          <a:blip r:embed="rId2" cstate="print"/>
          <a:srcRect t="5000" b="5000"/>
          <a:stretch>
            <a:fillRect/>
          </a:stretch>
        </p:blipFill>
        <p:spPr>
          <a:xfrm>
            <a:off x="0" y="0"/>
            <a:ext cx="9144000" cy="6583681"/>
          </a:xfrm>
          <a:prstGeom prst="rect">
            <a:avLst/>
          </a:prstGeom>
        </p:spPr>
      </p:pic>
      <p:sp>
        <p:nvSpPr>
          <p:cNvPr id="8" name="Rectangle 7"/>
          <p:cNvSpPr/>
          <p:nvPr userDrawn="1"/>
        </p:nvSpPr>
        <p:spPr bwMode="invGray">
          <a:xfrm>
            <a:off x="0" y="6477000"/>
            <a:ext cx="9144000" cy="381000"/>
          </a:xfrm>
          <a:prstGeom prst="rect">
            <a:avLst/>
          </a:prstGeom>
          <a:solidFill>
            <a:srgbClr val="7C51A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580D42-4309-42CB-9101-536F0D1551A5}" type="slidenum">
              <a:rPr lang="en-US" smtClean="0"/>
              <a:pPr/>
              <a:t>‹#›</a:t>
            </a:fld>
            <a:endParaRPr lang="en-US" dirty="0"/>
          </a:p>
        </p:txBody>
      </p:sp>
      <p:pic>
        <p:nvPicPr>
          <p:cNvPr id="9" name="Picture 8" descr="nrc-logotype-e.png"/>
          <p:cNvPicPr>
            <a:picLocks noChangeAspect="1"/>
          </p:cNvPicPr>
          <p:nvPr userDrawn="1"/>
        </p:nvPicPr>
        <p:blipFill>
          <a:blip r:embed="rId3" cstate="screen"/>
          <a:stretch>
            <a:fillRect/>
          </a:stretch>
        </p:blipFill>
        <p:spPr>
          <a:xfrm>
            <a:off x="7509640" y="6584730"/>
            <a:ext cx="1219200" cy="191732"/>
          </a:xfrm>
          <a:prstGeom prst="rect">
            <a:avLst/>
          </a:prstGeom>
        </p:spPr>
      </p:pic>
      <p:sp>
        <p:nvSpPr>
          <p:cNvPr id="10" name="Rectangle 9"/>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blue bakgrnd">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0">
                <a:srgbClr val="89DAFF"/>
              </a:gs>
              <a:gs pos="100000">
                <a:schemeClr val="bg1"/>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bwMode="invGray">
          <a:xfrm>
            <a:off x="0" y="6477000"/>
            <a:ext cx="9144000" cy="381000"/>
          </a:xfrm>
          <a:prstGeom prst="rect">
            <a:avLst/>
          </a:prstGeom>
          <a:solidFill>
            <a:srgbClr val="7C51A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9" name="Picture 8" descr="nrc-logotype-e.png"/>
          <p:cNvPicPr>
            <a:picLocks noChangeAspect="1"/>
          </p:cNvPicPr>
          <p:nvPr userDrawn="1"/>
        </p:nvPicPr>
        <p:blipFill>
          <a:blip r:embed="rId2" cstate="screen"/>
          <a:stretch>
            <a:fillRect/>
          </a:stretch>
        </p:blipFill>
        <p:spPr>
          <a:xfrm>
            <a:off x="7509640" y="6584730"/>
            <a:ext cx="1219200" cy="191732"/>
          </a:xfrm>
          <a:prstGeom prst="rect">
            <a:avLst/>
          </a:prstGeom>
        </p:spPr>
      </p:pic>
      <p:sp>
        <p:nvSpPr>
          <p:cNvPr id="2" name="Title 1"/>
          <p:cNvSpPr>
            <a:spLocks noGrp="1"/>
          </p:cNvSpPr>
          <p:nvPr>
            <p:ph type="title"/>
          </p:nvPr>
        </p:nvSpPr>
        <p:spPr>
          <a:xfrm>
            <a:off x="457200" y="5334000"/>
            <a:ext cx="8305800" cy="868362"/>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1371600" y="6477001"/>
            <a:ext cx="2895600" cy="381000"/>
          </a:xfrm>
        </p:spPr>
        <p:txBody>
          <a:bodyPr/>
          <a:lstStyle/>
          <a:p>
            <a:endParaRPr lang="en-US" dirty="0"/>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pPr/>
              <a:t>‹#›</a:t>
            </a:fld>
            <a:endParaRPr lang="en-US" dirty="0"/>
          </a:p>
        </p:txBody>
      </p:sp>
      <p:sp>
        <p:nvSpPr>
          <p:cNvPr id="10" name="Rectangle 9"/>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header">
    <p:spTree>
      <p:nvGrpSpPr>
        <p:cNvPr id="1" name=""/>
        <p:cNvGrpSpPr/>
        <p:nvPr/>
      </p:nvGrpSpPr>
      <p:grpSpPr>
        <a:xfrm>
          <a:off x="0" y="0"/>
          <a:ext cx="0" cy="0"/>
          <a:chOff x="0" y="0"/>
          <a:chExt cx="0" cy="0"/>
        </a:xfrm>
      </p:grpSpPr>
      <p:sp>
        <p:nvSpPr>
          <p:cNvPr id="6" name="Rectangle 5"/>
          <p:cNvSpPr/>
          <p:nvPr userDrawn="1"/>
        </p:nvSpPr>
        <p:spPr bwMode="gray">
          <a:xfrm>
            <a:off x="0" y="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580D42-4309-42CB-9101-536F0D1551A5}" type="slidenum">
              <a:rPr lang="en-US" smtClean="0"/>
              <a:pPr/>
              <a:t>‹#›</a:t>
            </a:fld>
            <a:endParaRPr lang="en-US" dirty="0"/>
          </a:p>
        </p:txBody>
      </p:sp>
      <p:sp>
        <p:nvSpPr>
          <p:cNvPr id="7" name="Rectangle 6"/>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sic content slide wt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slide title</a:t>
            </a:r>
            <a:endParaRPr lang="en-US" dirty="0"/>
          </a:p>
        </p:txBody>
      </p:sp>
      <p:sp>
        <p:nvSpPr>
          <p:cNvPr id="7" name="Text Placeholder 6"/>
          <p:cNvSpPr>
            <a:spLocks noGrp="1"/>
          </p:cNvSpPr>
          <p:nvPr>
            <p:ph type="body" sz="quarter" idx="11"/>
          </p:nvPr>
        </p:nvSpPr>
        <p:spPr>
          <a:xfrm>
            <a:off x="228600" y="1600200"/>
            <a:ext cx="86868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931231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77000"/>
            <a:ext cx="9144000" cy="381000"/>
          </a:xfrm>
          <a:prstGeom prst="rect">
            <a:avLst/>
          </a:prstGeom>
          <a:solidFill>
            <a:srgbClr val="7C51A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descr="nrc-logotype-e.png"/>
          <p:cNvPicPr>
            <a:picLocks noChangeAspect="1"/>
          </p:cNvPicPr>
          <p:nvPr userDrawn="1"/>
        </p:nvPicPr>
        <p:blipFill>
          <a:blip r:embed="rId11" cstate="screen"/>
          <a:stretch>
            <a:fillRect/>
          </a:stretch>
        </p:blipFill>
        <p:spPr>
          <a:xfrm>
            <a:off x="7509640" y="6584730"/>
            <a:ext cx="1219200" cy="191732"/>
          </a:xfrm>
          <a:prstGeom prst="rect">
            <a:avLst/>
          </a:prstGeom>
        </p:spPr>
      </p:pic>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371600" y="6477001"/>
            <a:ext cx="2895600" cy="381000"/>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457200" y="6477000"/>
            <a:ext cx="762000" cy="381000"/>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fld id="{A5580D42-4309-42CB-9101-536F0D1551A5}" type="slidenum">
              <a:rPr lang="en-US" smtClean="0"/>
              <a:pPr/>
              <a:t>‹#›</a:t>
            </a:fld>
            <a:endParaRPr lang="en-US" dirty="0"/>
          </a:p>
        </p:txBody>
      </p:sp>
      <p:sp>
        <p:nvSpPr>
          <p:cNvPr id="11" name="Rectangle 10"/>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FHT_2009_W2-1920x1200_mod_duotone_PPT_size.jpg"/>
          <p:cNvPicPr>
            <a:picLocks noChangeAspect="1"/>
          </p:cNvPicPr>
          <p:nvPr userDrawn="1"/>
        </p:nvPicPr>
        <p:blipFill>
          <a:blip r:embed="rId12" cstate="print"/>
          <a:srcRect t="31875" b="50437"/>
          <a:stretch>
            <a:fillRect/>
          </a:stretch>
        </p:blipFill>
        <p:spPr>
          <a:xfrm>
            <a:off x="0" y="0"/>
            <a:ext cx="9144000" cy="12937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7" r:id="rId6"/>
    <p:sldLayoutId id="2147483662" r:id="rId7"/>
    <p:sldLayoutId id="2147483654" r:id="rId8"/>
    <p:sldLayoutId id="2147483663" r:id="rId9"/>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227013" indent="-227013" algn="l" defTabSz="914400"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1pPr>
      <a:lvl2pPr marL="461963" indent="-234950" algn="l" defTabSz="914400"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2pPr>
      <a:lvl3pPr marL="687388" indent="-225425" algn="l" defTabSz="914400"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3pPr>
      <a:lvl4pPr marL="914400" indent="-227013" algn="l" defTabSz="914400"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4pPr>
      <a:lvl5pPr marL="1141413" indent="-227013" algn="l" defTabSz="914400"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1"/>
            <a:ext cx="7239000" cy="2686050"/>
          </a:xfrm>
        </p:spPr>
        <p:txBody>
          <a:bodyPr/>
          <a:lstStyle/>
          <a:p>
            <a:r>
              <a:rPr lang="en-US" sz="2800" dirty="0" err="1"/>
              <a:t>SAFe</a:t>
            </a:r>
            <a:r>
              <a:rPr lang="en-US" sz="2800" dirty="0"/>
              <a:t> Workshop </a:t>
            </a:r>
            <a:r>
              <a:rPr lang="en-US" sz="2800" dirty="0" smtClean="0"/>
              <a:t/>
            </a:r>
            <a:br>
              <a:rPr lang="en-US" sz="2800" dirty="0" smtClean="0"/>
            </a:br>
            <a:r>
              <a:rPr lang="en-US" sz="2800" dirty="0" smtClean="0"/>
              <a:t>SKA CSP Approach and Plan</a:t>
            </a:r>
            <a:endParaRPr lang="en-US" sz="2800" dirty="0"/>
          </a:p>
        </p:txBody>
      </p:sp>
      <p:sp>
        <p:nvSpPr>
          <p:cNvPr id="3" name="Subtitle 2"/>
          <p:cNvSpPr>
            <a:spLocks noGrp="1"/>
          </p:cNvSpPr>
          <p:nvPr>
            <p:ph type="subTitle" idx="1"/>
          </p:nvPr>
        </p:nvSpPr>
        <p:spPr/>
        <p:txBody>
          <a:bodyPr>
            <a:normAutofit/>
          </a:bodyPr>
          <a:lstStyle/>
          <a:p>
            <a:r>
              <a:rPr lang="en-US" sz="1600" dirty="0" smtClean="0"/>
              <a:t>Sonja Vrcic</a:t>
            </a:r>
          </a:p>
          <a:p>
            <a:r>
              <a:rPr lang="en-US" sz="1600" dirty="0" smtClean="0"/>
              <a:t>Oct. 2, 2017</a:t>
            </a:r>
          </a:p>
          <a:p>
            <a:r>
              <a:rPr lang="en-US" sz="1600" dirty="0" smtClean="0"/>
              <a:t>Jodrell Bank</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Low.CBF</a:t>
            </a:r>
            <a:r>
              <a:rPr lang="en-US" dirty="0"/>
              <a:t> and </a:t>
            </a:r>
            <a:r>
              <a:rPr lang="en-US" dirty="0" err="1" smtClean="0"/>
              <a:t>Mid.CBF</a:t>
            </a:r>
            <a:endParaRPr lang="en-US" dirty="0"/>
          </a:p>
        </p:txBody>
      </p:sp>
      <p:sp>
        <p:nvSpPr>
          <p:cNvPr id="3" name="Content Placeholder 2"/>
          <p:cNvSpPr>
            <a:spLocks noGrp="1"/>
          </p:cNvSpPr>
          <p:nvPr>
            <p:ph idx="1"/>
          </p:nvPr>
        </p:nvSpPr>
        <p:spPr/>
        <p:txBody>
          <a:bodyPr>
            <a:normAutofit fontScale="92500"/>
          </a:bodyPr>
          <a:lstStyle/>
          <a:p>
            <a:r>
              <a:rPr lang="en-US" sz="2200" dirty="0" smtClean="0"/>
              <a:t>FPGA-based solutions: </a:t>
            </a:r>
          </a:p>
          <a:p>
            <a:pPr lvl="2">
              <a:buFont typeface="Courier New" panose="02070309020205020404" pitchFamily="49" charset="0"/>
              <a:buChar char="o"/>
            </a:pPr>
            <a:r>
              <a:rPr lang="en-US" sz="2200" dirty="0"/>
              <a:t>Custom hardware</a:t>
            </a:r>
            <a:r>
              <a:rPr lang="en-US" sz="2200" dirty="0" smtClean="0"/>
              <a:t>.</a:t>
            </a:r>
          </a:p>
          <a:p>
            <a:pPr lvl="2">
              <a:buFont typeface="Courier New" panose="02070309020205020404" pitchFamily="49" charset="0"/>
              <a:buChar char="o"/>
            </a:pPr>
            <a:r>
              <a:rPr lang="en-US" sz="2200" dirty="0"/>
              <a:t>S</a:t>
            </a:r>
            <a:r>
              <a:rPr lang="en-US" sz="2200" dirty="0" smtClean="0"/>
              <a:t>ignal processing is performed in FPGAs.</a:t>
            </a:r>
          </a:p>
          <a:p>
            <a:pPr lvl="2">
              <a:buFont typeface="Courier New" panose="02070309020205020404" pitchFamily="49" charset="0"/>
              <a:buChar char="o"/>
            </a:pPr>
            <a:r>
              <a:rPr lang="en-US" sz="2200" dirty="0"/>
              <a:t>Software provides monitor and control functionality.  </a:t>
            </a:r>
            <a:endParaRPr lang="en-US" sz="2200" dirty="0" smtClean="0"/>
          </a:p>
          <a:p>
            <a:pPr lvl="2">
              <a:buFont typeface="Courier New" panose="02070309020205020404" pitchFamily="49" charset="0"/>
              <a:buChar char="o"/>
            </a:pPr>
            <a:r>
              <a:rPr lang="en-US" sz="2200" dirty="0" smtClean="0"/>
              <a:t>Monitor and control software running on COTS servers and, in the case of MID, on embedded processors (System-on-Chip).</a:t>
            </a:r>
          </a:p>
          <a:p>
            <a:r>
              <a:rPr lang="en-US" sz="2200" dirty="0" smtClean="0"/>
              <a:t>Significant part of software development effort is support for testing of  h/w and f/w (GUIs, tools). Some of the tools developed during construction will be used in operations for diagnostics and maintenance. </a:t>
            </a:r>
          </a:p>
          <a:p>
            <a:r>
              <a:rPr lang="en-US" sz="2200" dirty="0" smtClean="0"/>
              <a:t>S/w schedule is driven by hardware and firmware design and testing.  </a:t>
            </a:r>
          </a:p>
          <a:p>
            <a:r>
              <a:rPr lang="en-US" sz="2200" dirty="0" smtClean="0"/>
              <a:t>Schedule as defined for 5 major releases (ITF and 4 Array Releases).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10</a:t>
            </a:fld>
            <a:endParaRPr lang="en-US" dirty="0"/>
          </a:p>
        </p:txBody>
      </p:sp>
    </p:spTree>
    <p:extLst>
      <p:ext uri="{BB962C8B-B14F-4D97-AF65-F5344CB8AC3E}">
        <p14:creationId xmlns:p14="http://schemas.microsoft.com/office/powerpoint/2010/main" val="3483843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Low.CBF</a:t>
            </a:r>
            <a:r>
              <a:rPr lang="en-US" dirty="0"/>
              <a:t> and </a:t>
            </a:r>
            <a:r>
              <a:rPr lang="en-US" dirty="0" err="1" smtClean="0"/>
              <a:t>Mid.CBF</a:t>
            </a:r>
            <a:r>
              <a:rPr lang="en-US" dirty="0" smtClean="0"/>
              <a:t>  (2)</a:t>
            </a:r>
            <a:endParaRPr lang="en-US" dirty="0"/>
          </a:p>
        </p:txBody>
      </p:sp>
      <p:sp>
        <p:nvSpPr>
          <p:cNvPr id="3" name="Content Placeholder 2"/>
          <p:cNvSpPr>
            <a:spLocks noGrp="1"/>
          </p:cNvSpPr>
          <p:nvPr>
            <p:ph idx="1"/>
          </p:nvPr>
        </p:nvSpPr>
        <p:spPr>
          <a:xfrm>
            <a:off x="457200" y="1295400"/>
            <a:ext cx="8305800" cy="5181600"/>
          </a:xfrm>
        </p:spPr>
        <p:txBody>
          <a:bodyPr>
            <a:normAutofit/>
          </a:bodyPr>
          <a:lstStyle/>
          <a:p>
            <a:r>
              <a:rPr lang="en-US" b="1" dirty="0" smtClean="0"/>
              <a:t>At </a:t>
            </a:r>
            <a:r>
              <a:rPr lang="en-US" b="1" dirty="0"/>
              <a:t>this time </a:t>
            </a:r>
            <a:r>
              <a:rPr lang="en-US" b="1" dirty="0" err="1"/>
              <a:t>Low.CBF</a:t>
            </a:r>
            <a:r>
              <a:rPr lang="en-US" b="1" dirty="0"/>
              <a:t> and </a:t>
            </a:r>
            <a:r>
              <a:rPr lang="en-US" b="1" dirty="0" err="1"/>
              <a:t>Mid.CBF</a:t>
            </a:r>
            <a:r>
              <a:rPr lang="en-US" b="1" dirty="0"/>
              <a:t> do not plan inclusion in the SKA </a:t>
            </a:r>
            <a:r>
              <a:rPr lang="en-US" b="1" dirty="0" err="1"/>
              <a:t>SAFe</a:t>
            </a:r>
            <a:r>
              <a:rPr lang="en-US" b="1" dirty="0"/>
              <a:t> </a:t>
            </a:r>
            <a:r>
              <a:rPr lang="en-US" b="1" dirty="0" smtClean="0"/>
              <a:t>continuous </a:t>
            </a:r>
            <a:r>
              <a:rPr lang="en-US" b="1" dirty="0"/>
              <a:t>integration.</a:t>
            </a:r>
          </a:p>
          <a:p>
            <a:pPr lvl="0"/>
            <a:r>
              <a:rPr lang="en-CA" b="1" dirty="0"/>
              <a:t>F</a:t>
            </a:r>
            <a:r>
              <a:rPr lang="en-CA" b="1" dirty="0" smtClean="0"/>
              <a:t>ollow </a:t>
            </a:r>
            <a:r>
              <a:rPr lang="en-CA" b="1" dirty="0"/>
              <a:t>the standard formal test and sell-off flow at L3 and </a:t>
            </a:r>
            <a:r>
              <a:rPr lang="en-CA" b="1" dirty="0" smtClean="0"/>
              <a:t>L2.</a:t>
            </a:r>
          </a:p>
          <a:p>
            <a:pPr lvl="0"/>
            <a:r>
              <a:rPr lang="en-CA" b="1" dirty="0" smtClean="0"/>
              <a:t>No preliminary </a:t>
            </a:r>
            <a:r>
              <a:rPr lang="en-CA" b="1" dirty="0"/>
              <a:t>or “beta” releases to the System ITF or </a:t>
            </a:r>
            <a:r>
              <a:rPr lang="en-CA" b="1" dirty="0" smtClean="0"/>
              <a:t>SITE.</a:t>
            </a:r>
          </a:p>
          <a:p>
            <a:pPr marL="0" lvl="0" indent="0">
              <a:buNone/>
            </a:pPr>
            <a:r>
              <a:rPr lang="en-US" dirty="0" smtClean="0"/>
              <a:t>Rationale: </a:t>
            </a:r>
          </a:p>
          <a:p>
            <a:pPr lvl="1"/>
            <a:r>
              <a:rPr lang="en-US" dirty="0" smtClean="0"/>
              <a:t>Construction schedule is dominated by h/w and f/w development.</a:t>
            </a:r>
          </a:p>
          <a:p>
            <a:pPr lvl="1"/>
            <a:r>
              <a:rPr lang="en-US" dirty="0" smtClean="0"/>
              <a:t>Significant part of s/w development effort is support for testing and integration of h/w and f/w; s/w development schedule is driven by h/w and f/w needs.</a:t>
            </a:r>
          </a:p>
          <a:p>
            <a:pPr lvl="1"/>
            <a:r>
              <a:rPr lang="en-US" dirty="0" smtClean="0"/>
              <a:t>Automated testing would not test signal chain; signal chain simulation would require  lots of effort and would not verify the actual implementation. </a:t>
            </a:r>
          </a:p>
          <a:p>
            <a:pPr lvl="1"/>
            <a:r>
              <a:rPr lang="en-US" dirty="0" smtClean="0"/>
              <a:t>Concern that participation in </a:t>
            </a:r>
            <a:r>
              <a:rPr lang="en-US" dirty="0" err="1" smtClean="0"/>
              <a:t>SAFe</a:t>
            </a:r>
            <a:r>
              <a:rPr lang="en-US" dirty="0" smtClean="0"/>
              <a:t> would be a distraction.</a:t>
            </a:r>
          </a:p>
        </p:txBody>
      </p:sp>
      <p:sp>
        <p:nvSpPr>
          <p:cNvPr id="4" name="Slide Number Placeholder 3"/>
          <p:cNvSpPr>
            <a:spLocks noGrp="1"/>
          </p:cNvSpPr>
          <p:nvPr>
            <p:ph type="sldNum" sz="quarter" idx="12"/>
          </p:nvPr>
        </p:nvSpPr>
        <p:spPr/>
        <p:txBody>
          <a:bodyPr/>
          <a:lstStyle/>
          <a:p>
            <a:fld id="{A5580D42-4309-42CB-9101-536F0D1551A5}" type="slidenum">
              <a:rPr lang="en-US" smtClean="0"/>
              <a:pPr/>
              <a:t>11</a:t>
            </a:fld>
            <a:endParaRPr lang="en-US" dirty="0"/>
          </a:p>
        </p:txBody>
      </p:sp>
    </p:spTree>
    <p:extLst>
      <p:ext uri="{BB962C8B-B14F-4D97-AF65-F5344CB8AC3E}">
        <p14:creationId xmlns:p14="http://schemas.microsoft.com/office/powerpoint/2010/main" val="1594330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Low.CBF</a:t>
            </a:r>
            <a:r>
              <a:rPr lang="en-US" dirty="0"/>
              <a:t> and </a:t>
            </a:r>
            <a:r>
              <a:rPr lang="en-US" dirty="0" err="1"/>
              <a:t>Mid.CBF</a:t>
            </a:r>
            <a:r>
              <a:rPr lang="en-US" dirty="0"/>
              <a:t> (cont.)</a:t>
            </a:r>
          </a:p>
        </p:txBody>
      </p:sp>
      <p:sp>
        <p:nvSpPr>
          <p:cNvPr id="3" name="Content Placeholder 2"/>
          <p:cNvSpPr>
            <a:spLocks noGrp="1"/>
          </p:cNvSpPr>
          <p:nvPr>
            <p:ph idx="1"/>
          </p:nvPr>
        </p:nvSpPr>
        <p:spPr>
          <a:xfrm>
            <a:off x="457200" y="1524000"/>
            <a:ext cx="8305800" cy="4525963"/>
          </a:xfrm>
        </p:spPr>
        <p:txBody>
          <a:bodyPr/>
          <a:lstStyle/>
          <a:p>
            <a:r>
              <a:rPr lang="en-US" dirty="0" smtClean="0"/>
              <a:t>If, when </a:t>
            </a:r>
            <a:r>
              <a:rPr lang="en-US" dirty="0" err="1" smtClean="0"/>
              <a:t>SAFe</a:t>
            </a:r>
            <a:r>
              <a:rPr lang="en-US" dirty="0" smtClean="0"/>
              <a:t> is better defined and understood,  the CBF teams find that benefits of being part of </a:t>
            </a:r>
            <a:r>
              <a:rPr lang="en-US" dirty="0" err="1" smtClean="0"/>
              <a:t>SAFe</a:t>
            </a:r>
            <a:r>
              <a:rPr lang="en-US" dirty="0" smtClean="0"/>
              <a:t> framework </a:t>
            </a:r>
            <a:r>
              <a:rPr lang="en-US" dirty="0" err="1" smtClean="0"/>
              <a:t>outweight</a:t>
            </a:r>
            <a:r>
              <a:rPr lang="en-US" dirty="0" smtClean="0"/>
              <a:t> drawbacks, CBF teams may decide to join.</a:t>
            </a:r>
          </a:p>
          <a:p>
            <a:r>
              <a:rPr lang="en-US" dirty="0" smtClean="0"/>
              <a:t>The latest (October) cost estimate assumes no inclusion in </a:t>
            </a:r>
            <a:r>
              <a:rPr lang="en-US" dirty="0" err="1" smtClean="0"/>
              <a:t>SAFe</a:t>
            </a:r>
            <a:r>
              <a:rPr lang="en-US" dirty="0" smtClean="0"/>
              <a:t>.</a:t>
            </a:r>
          </a:p>
          <a:p>
            <a:r>
              <a:rPr lang="en-US" dirty="0" smtClean="0"/>
              <a:t>Note: User </a:t>
            </a:r>
            <a:r>
              <a:rPr lang="en-US" dirty="0"/>
              <a:t>stories may be useful for development of GUIs and </a:t>
            </a:r>
            <a:r>
              <a:rPr lang="en-US" dirty="0" smtClean="0"/>
              <a:t>tools, but note that ‘customers’ are mainly CBF team members – wider community, even AIV team, may not understand design to a level of detail to generate user stories during development. </a:t>
            </a:r>
          </a:p>
          <a:p>
            <a:pPr marL="0" indent="0">
              <a:buNone/>
            </a:pPr>
            <a:endParaRPr lang="en-US" dirty="0"/>
          </a:p>
          <a:p>
            <a:pPr marL="0" indent="0">
              <a:buNone/>
            </a:pPr>
            <a:r>
              <a:rPr lang="en-US" dirty="0" smtClean="0"/>
              <a:t> </a:t>
            </a:r>
          </a:p>
          <a:p>
            <a:pPr marL="0" indent="0">
              <a:buNone/>
            </a:pPr>
            <a:endParaRPr lang="en-US" dirty="0" smtClean="0"/>
          </a:p>
        </p:txBody>
      </p:sp>
      <p:sp>
        <p:nvSpPr>
          <p:cNvPr id="4" name="Slide Number Placeholder 3"/>
          <p:cNvSpPr>
            <a:spLocks noGrp="1"/>
          </p:cNvSpPr>
          <p:nvPr>
            <p:ph type="sldNum" sz="quarter" idx="12"/>
          </p:nvPr>
        </p:nvSpPr>
        <p:spPr/>
        <p:txBody>
          <a:bodyPr/>
          <a:lstStyle/>
          <a:p>
            <a:fld id="{A5580D42-4309-42CB-9101-536F0D1551A5}" type="slidenum">
              <a:rPr lang="en-US" smtClean="0"/>
              <a:pPr/>
              <a:t>12</a:t>
            </a:fld>
            <a:endParaRPr lang="en-US" dirty="0"/>
          </a:p>
        </p:txBody>
      </p:sp>
    </p:spTree>
    <p:extLst>
      <p:ext uri="{BB962C8B-B14F-4D97-AF65-F5344CB8AC3E}">
        <p14:creationId xmlns:p14="http://schemas.microsoft.com/office/powerpoint/2010/main" val="3139963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PST</a:t>
            </a:r>
            <a:endParaRPr lang="en-US" dirty="0"/>
          </a:p>
        </p:txBody>
      </p:sp>
      <p:sp>
        <p:nvSpPr>
          <p:cNvPr id="3" name="Content Placeholder 2"/>
          <p:cNvSpPr>
            <a:spLocks noGrp="1"/>
          </p:cNvSpPr>
          <p:nvPr>
            <p:ph idx="1"/>
          </p:nvPr>
        </p:nvSpPr>
        <p:spPr/>
        <p:txBody>
          <a:bodyPr/>
          <a:lstStyle/>
          <a:p>
            <a:r>
              <a:rPr lang="en-US" dirty="0"/>
              <a:t>COTS hardware. </a:t>
            </a:r>
          </a:p>
          <a:p>
            <a:r>
              <a:rPr lang="en-US" dirty="0"/>
              <a:t>CPU+GPU+FPGA.</a:t>
            </a:r>
          </a:p>
          <a:p>
            <a:r>
              <a:rPr lang="en-US" dirty="0"/>
              <a:t>Much of the signal processing </a:t>
            </a:r>
            <a:r>
              <a:rPr lang="en-US" dirty="0" smtClean="0"/>
              <a:t>software </a:t>
            </a:r>
            <a:r>
              <a:rPr lang="en-US" dirty="0"/>
              <a:t>has already been </a:t>
            </a:r>
            <a:r>
              <a:rPr lang="en-US" dirty="0" smtClean="0"/>
              <a:t>developed - need </a:t>
            </a:r>
            <a:r>
              <a:rPr lang="en-US" dirty="0"/>
              <a:t>to ‘productize’ software so that it can run  continuously without human intervention. </a:t>
            </a:r>
            <a:endParaRPr lang="en-US" dirty="0" smtClean="0"/>
          </a:p>
          <a:p>
            <a:r>
              <a:rPr lang="en-US" dirty="0" smtClean="0"/>
              <a:t>Two releases – first is part of ITF.</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13</a:t>
            </a:fld>
            <a:endParaRPr lang="en-US" dirty="0"/>
          </a:p>
        </p:txBody>
      </p:sp>
    </p:spTree>
    <p:extLst>
      <p:ext uri="{BB962C8B-B14F-4D97-AF65-F5344CB8AC3E}">
        <p14:creationId xmlns:p14="http://schemas.microsoft.com/office/powerpoint/2010/main" val="269025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PST approach to </a:t>
            </a:r>
            <a:r>
              <a:rPr lang="en-US" dirty="0" err="1" smtClean="0"/>
              <a:t>SAFe</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sz="2200" dirty="0"/>
              <a:t>As both </a:t>
            </a:r>
            <a:r>
              <a:rPr lang="en-US" sz="2200" dirty="0" err="1"/>
              <a:t>Mid.CBF</a:t>
            </a:r>
            <a:r>
              <a:rPr lang="en-US" sz="2200" dirty="0"/>
              <a:t> and </a:t>
            </a:r>
            <a:r>
              <a:rPr lang="en-US" sz="2200" dirty="0" err="1"/>
              <a:t>Low.CBF</a:t>
            </a:r>
            <a:r>
              <a:rPr lang="en-US" sz="2200" dirty="0"/>
              <a:t> will not be using </a:t>
            </a:r>
            <a:r>
              <a:rPr lang="en-US" sz="2200" dirty="0" err="1"/>
              <a:t>SAFe</a:t>
            </a:r>
            <a:r>
              <a:rPr lang="en-US" sz="2200" dirty="0"/>
              <a:t>, </a:t>
            </a:r>
            <a:r>
              <a:rPr lang="en-US" sz="2200" dirty="0" smtClean="0"/>
              <a:t>PST team does  not </a:t>
            </a:r>
            <a:r>
              <a:rPr lang="en-US" sz="2200" dirty="0"/>
              <a:t>see much value for using </a:t>
            </a:r>
            <a:r>
              <a:rPr lang="en-US" sz="2200" dirty="0" err="1"/>
              <a:t>SAFe</a:t>
            </a:r>
            <a:r>
              <a:rPr lang="en-US" sz="2200" dirty="0"/>
              <a:t> in the digital signal processing (DSP) parts of the PST. </a:t>
            </a:r>
            <a:endParaRPr lang="en-US" sz="2200" dirty="0" smtClean="0"/>
          </a:p>
          <a:p>
            <a:r>
              <a:rPr lang="en-US" sz="2200" dirty="0" smtClean="0"/>
              <a:t>Inclusion in </a:t>
            </a:r>
            <a:r>
              <a:rPr lang="en-US" sz="2200" dirty="0" err="1" smtClean="0"/>
              <a:t>SAFe</a:t>
            </a:r>
            <a:r>
              <a:rPr lang="en-US" sz="2200" dirty="0" smtClean="0"/>
              <a:t> may be useful for PST monitor and control software - </a:t>
            </a:r>
            <a:r>
              <a:rPr lang="en-US" sz="2200" dirty="0"/>
              <a:t>i.e. all of the TANGO devices, LMC interfaces, etc. </a:t>
            </a:r>
          </a:p>
          <a:p>
            <a:r>
              <a:rPr lang="en-US" sz="2200" dirty="0" smtClean="0"/>
              <a:t>Proposed approach: PST to develop </a:t>
            </a:r>
            <a:r>
              <a:rPr lang="en-US" sz="2200" dirty="0"/>
              <a:t>the DSP components using a waterfall, or other similar approach that more </a:t>
            </a:r>
            <a:r>
              <a:rPr lang="en-US" sz="2200" dirty="0" smtClean="0"/>
              <a:t>naturally aligns </a:t>
            </a:r>
            <a:r>
              <a:rPr lang="en-US" sz="2200" dirty="0"/>
              <a:t>with the sparser release cycle for each integration event.  This split of development processes across software CI’s would allow the PST’s LMC interface to be built, integrated and tested using the same development cycle as CSP.LMC and TM</a:t>
            </a:r>
            <a:r>
              <a:rPr lang="en-US" sz="2200" dirty="0" smtClean="0"/>
              <a:t>.</a:t>
            </a:r>
            <a:endParaRPr lang="en-US" sz="2200" dirty="0"/>
          </a:p>
          <a:p>
            <a:r>
              <a:rPr lang="en-US" sz="2200" dirty="0"/>
              <a:t>T</a:t>
            </a:r>
            <a:r>
              <a:rPr lang="en-US" sz="2200" dirty="0" smtClean="0"/>
              <a:t>here </a:t>
            </a:r>
            <a:r>
              <a:rPr lang="en-US" sz="2200" dirty="0"/>
              <a:t>is </a:t>
            </a:r>
            <a:r>
              <a:rPr lang="en-US" sz="2200" dirty="0" smtClean="0"/>
              <a:t>no time, resources </a:t>
            </a:r>
            <a:r>
              <a:rPr lang="en-US" sz="2200" dirty="0"/>
              <a:t>and expertise to include </a:t>
            </a:r>
            <a:r>
              <a:rPr lang="en-US" sz="2200" dirty="0" err="1"/>
              <a:t>SAFe</a:t>
            </a:r>
            <a:r>
              <a:rPr lang="en-US" sz="2200" dirty="0"/>
              <a:t> in </a:t>
            </a:r>
            <a:r>
              <a:rPr lang="en-US" sz="2200" dirty="0" smtClean="0"/>
              <a:t>PST </a:t>
            </a:r>
            <a:r>
              <a:rPr lang="en-US" sz="2200" dirty="0"/>
              <a:t>development plan </a:t>
            </a:r>
            <a:r>
              <a:rPr lang="en-US" sz="2200" dirty="0" smtClean="0"/>
              <a:t>and </a:t>
            </a:r>
            <a:r>
              <a:rPr lang="en-US" sz="2200" dirty="0"/>
              <a:t>construction cost estimate </a:t>
            </a:r>
            <a:r>
              <a:rPr lang="en-US" sz="2200" dirty="0" smtClean="0"/>
              <a:t>for PST </a:t>
            </a:r>
            <a:r>
              <a:rPr lang="en-US" sz="2200" dirty="0"/>
              <a:t>s</a:t>
            </a:r>
            <a:r>
              <a:rPr lang="en-US" sz="2200" dirty="0" smtClean="0"/>
              <a:t>ub-element </a:t>
            </a:r>
            <a:r>
              <a:rPr lang="en-US" sz="2200" dirty="0"/>
              <a:t>CDR </a:t>
            </a:r>
            <a:r>
              <a:rPr lang="en-US" sz="2200" dirty="0" smtClean="0"/>
              <a:t>submission </a:t>
            </a:r>
            <a:r>
              <a:rPr lang="en-US" sz="2200" dirty="0"/>
              <a:t>on 20 December 2017. </a:t>
            </a:r>
          </a:p>
          <a:p>
            <a:r>
              <a:rPr lang="en-US" sz="2200" dirty="0" smtClean="0"/>
              <a:t>PST team will be able to </a:t>
            </a:r>
            <a:r>
              <a:rPr lang="en-US" sz="2200" dirty="0"/>
              <a:t>adjust </a:t>
            </a:r>
            <a:r>
              <a:rPr lang="en-US" sz="2200" dirty="0" smtClean="0"/>
              <a:t>the </a:t>
            </a:r>
            <a:r>
              <a:rPr lang="en-US" sz="2200" dirty="0"/>
              <a:t>construction plan and cost estimate after </a:t>
            </a:r>
            <a:r>
              <a:rPr lang="en-US" sz="2200" dirty="0" smtClean="0"/>
              <a:t>sub-element CDR</a:t>
            </a:r>
            <a:r>
              <a:rPr lang="en-US" sz="2200" dirty="0"/>
              <a:t>, starting in February 2018.</a:t>
            </a:r>
          </a:p>
          <a:p>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14</a:t>
            </a:fld>
            <a:endParaRPr lang="en-US" dirty="0"/>
          </a:p>
        </p:txBody>
      </p:sp>
    </p:spTree>
    <p:extLst>
      <p:ext uri="{BB962C8B-B14F-4D97-AF65-F5344CB8AC3E}">
        <p14:creationId xmlns:p14="http://schemas.microsoft.com/office/powerpoint/2010/main" val="2038414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 </a:t>
            </a:r>
            <a:endParaRPr lang="en-US" dirty="0"/>
          </a:p>
        </p:txBody>
      </p:sp>
      <p:sp>
        <p:nvSpPr>
          <p:cNvPr id="3" name="Content Placeholder 2"/>
          <p:cNvSpPr>
            <a:spLocks noGrp="1"/>
          </p:cNvSpPr>
          <p:nvPr>
            <p:ph idx="1"/>
          </p:nvPr>
        </p:nvSpPr>
        <p:spPr/>
        <p:txBody>
          <a:bodyPr/>
          <a:lstStyle/>
          <a:p>
            <a:r>
              <a:rPr lang="en-US" dirty="0" smtClean="0"/>
              <a:t>COTS hardware. </a:t>
            </a:r>
          </a:p>
          <a:p>
            <a:r>
              <a:rPr lang="en-US" dirty="0" smtClean="0"/>
              <a:t>CPU+GPU+FPGA.</a:t>
            </a:r>
          </a:p>
          <a:p>
            <a:r>
              <a:rPr lang="en-US" dirty="0" smtClean="0"/>
              <a:t>Much of the signal processing software (pipeline) has already been developed, but need to ‘productize’ software so that it can run  continuously without human intervention. </a:t>
            </a:r>
          </a:p>
          <a:p>
            <a:r>
              <a:rPr lang="en-US" dirty="0" smtClean="0"/>
              <a:t>Add new functionality and optimize the existing. </a:t>
            </a:r>
          </a:p>
          <a:p>
            <a:pPr marL="0" indent="0">
              <a:buNone/>
            </a:pPr>
            <a:endParaRPr lang="en-US" dirty="0" smtClean="0"/>
          </a:p>
        </p:txBody>
      </p:sp>
      <p:sp>
        <p:nvSpPr>
          <p:cNvPr id="4" name="Slide Number Placeholder 3"/>
          <p:cNvSpPr>
            <a:spLocks noGrp="1"/>
          </p:cNvSpPr>
          <p:nvPr>
            <p:ph type="sldNum" sz="quarter" idx="12"/>
          </p:nvPr>
        </p:nvSpPr>
        <p:spPr/>
        <p:txBody>
          <a:bodyPr/>
          <a:lstStyle/>
          <a:p>
            <a:fld id="{A5580D42-4309-42CB-9101-536F0D1551A5}" type="slidenum">
              <a:rPr lang="en-US" smtClean="0"/>
              <a:pPr/>
              <a:t>15</a:t>
            </a:fld>
            <a:endParaRPr lang="en-US" dirty="0"/>
          </a:p>
        </p:txBody>
      </p:sp>
    </p:spTree>
    <p:extLst>
      <p:ext uri="{BB962C8B-B14F-4D97-AF65-F5344CB8AC3E}">
        <p14:creationId xmlns:p14="http://schemas.microsoft.com/office/powerpoint/2010/main" val="760768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  </a:t>
            </a:r>
            <a:r>
              <a:rPr lang="en-US" dirty="0" smtClean="0"/>
              <a:t>approach </a:t>
            </a:r>
            <a:r>
              <a:rPr lang="en-US" dirty="0" smtClean="0"/>
              <a:t>to </a:t>
            </a:r>
            <a:r>
              <a:rPr lang="en-US" dirty="0" err="1" smtClean="0"/>
              <a:t>SAFe</a:t>
            </a:r>
            <a:r>
              <a:rPr lang="en-US" dirty="0" smtClean="0"/>
              <a:t> </a:t>
            </a:r>
            <a:endParaRPr lang="en-US" dirty="0"/>
          </a:p>
        </p:txBody>
      </p:sp>
      <p:sp>
        <p:nvSpPr>
          <p:cNvPr id="3" name="Content Placeholder 2"/>
          <p:cNvSpPr>
            <a:spLocks noGrp="1"/>
          </p:cNvSpPr>
          <p:nvPr>
            <p:ph idx="1"/>
          </p:nvPr>
        </p:nvSpPr>
        <p:spPr>
          <a:xfrm>
            <a:off x="457200" y="1447800"/>
            <a:ext cx="8305800" cy="4800600"/>
          </a:xfrm>
        </p:spPr>
        <p:txBody>
          <a:bodyPr>
            <a:normAutofit/>
          </a:bodyPr>
          <a:lstStyle/>
          <a:p>
            <a:r>
              <a:rPr lang="en-US" dirty="0" smtClean="0"/>
              <a:t>For the October  costing cycle PSS cost includes  </a:t>
            </a:r>
            <a:r>
              <a:rPr lang="en-US" dirty="0"/>
              <a:t>internal effort for PSS continuous </a:t>
            </a:r>
            <a:r>
              <a:rPr lang="en-US" dirty="0" smtClean="0"/>
              <a:t>integration; not </a:t>
            </a:r>
            <a:r>
              <a:rPr lang="en-US" dirty="0"/>
              <a:t>effort for a telescope wide </a:t>
            </a:r>
            <a:r>
              <a:rPr lang="en-US" dirty="0" err="1"/>
              <a:t>SAFe</a:t>
            </a:r>
            <a:r>
              <a:rPr lang="en-US" dirty="0"/>
              <a:t> </a:t>
            </a:r>
            <a:r>
              <a:rPr lang="en-US" dirty="0" smtClean="0"/>
              <a:t>process.</a:t>
            </a:r>
          </a:p>
          <a:p>
            <a:r>
              <a:rPr lang="en-US" dirty="0" smtClean="0"/>
              <a:t>PSS developed </a:t>
            </a:r>
            <a:r>
              <a:rPr lang="en-US" dirty="0" smtClean="0"/>
              <a:t>verification </a:t>
            </a:r>
            <a:r>
              <a:rPr lang="en-US" dirty="0" smtClean="0"/>
              <a:t>environment which uses a ‘reference platform’ </a:t>
            </a:r>
            <a:r>
              <a:rPr lang="en-US" dirty="0"/>
              <a:t>to build and run the unit test suite over night. </a:t>
            </a:r>
            <a:r>
              <a:rPr lang="en-US" dirty="0" smtClean="0"/>
              <a:t>At </a:t>
            </a:r>
            <a:r>
              <a:rPr lang="en-US" dirty="0"/>
              <a:t>the moment it only supports </a:t>
            </a:r>
            <a:r>
              <a:rPr lang="en-US" dirty="0" smtClean="0"/>
              <a:t>GPUs, plan to add </a:t>
            </a:r>
            <a:r>
              <a:rPr lang="en-US" dirty="0"/>
              <a:t>FPGA </a:t>
            </a:r>
            <a:r>
              <a:rPr lang="en-US" dirty="0" smtClean="0"/>
              <a:t>support.</a:t>
            </a:r>
            <a:endParaRPr lang="en-US" dirty="0"/>
          </a:p>
          <a:p>
            <a:r>
              <a:rPr lang="en-US" dirty="0"/>
              <a:t>A</a:t>
            </a:r>
            <a:r>
              <a:rPr lang="en-US" dirty="0" smtClean="0"/>
              <a:t>utomated </a:t>
            </a:r>
            <a:r>
              <a:rPr lang="en-US" dirty="0"/>
              <a:t>tests use simulated data. At the moment these are only unit/integration test level and the data is generated on the </a:t>
            </a:r>
            <a:r>
              <a:rPr lang="en-US" dirty="0" smtClean="0"/>
              <a:t>fly.</a:t>
            </a:r>
          </a:p>
          <a:p>
            <a:r>
              <a:rPr lang="en-US" dirty="0" smtClean="0"/>
              <a:t>M&amp;C functionality not included in the automated testing </a:t>
            </a:r>
            <a:r>
              <a:rPr lang="en-US" dirty="0"/>
              <a:t>(</a:t>
            </a:r>
            <a:r>
              <a:rPr lang="en-US" dirty="0" smtClean="0"/>
              <a:t>PSS might benefit from inclusion in </a:t>
            </a:r>
            <a:r>
              <a:rPr lang="en-US" dirty="0" err="1" smtClean="0"/>
              <a:t>SAFe</a:t>
            </a:r>
            <a:r>
              <a:rPr lang="en-US" dirty="0" smtClean="0"/>
              <a:t>). </a:t>
            </a:r>
          </a:p>
          <a:p>
            <a:r>
              <a:rPr lang="en-US" b="1" dirty="0" smtClean="0"/>
              <a:t>Depending on the implementation model, the </a:t>
            </a:r>
            <a:r>
              <a:rPr lang="en-US" b="1" dirty="0" err="1"/>
              <a:t>SAFe</a:t>
            </a:r>
            <a:r>
              <a:rPr lang="en-US" b="1" dirty="0"/>
              <a:t> framework has the potential to significantly leverage </a:t>
            </a:r>
            <a:r>
              <a:rPr lang="en-US" b="1" dirty="0" smtClean="0"/>
              <a:t>PSS efforts.</a:t>
            </a:r>
          </a:p>
          <a:p>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16</a:t>
            </a:fld>
            <a:endParaRPr lang="en-US" dirty="0"/>
          </a:p>
        </p:txBody>
      </p:sp>
    </p:spTree>
    <p:extLst>
      <p:ext uri="{BB962C8B-B14F-4D97-AF65-F5344CB8AC3E}">
        <p14:creationId xmlns:p14="http://schemas.microsoft.com/office/powerpoint/2010/main" val="4266094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SKA &amp; CSP already adhere to most </a:t>
            </a:r>
            <a:r>
              <a:rPr lang="en-US" dirty="0" err="1" smtClean="0"/>
              <a:t>SAFe</a:t>
            </a:r>
            <a:r>
              <a:rPr lang="en-US" dirty="0" smtClean="0"/>
              <a:t> principles</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ü"/>
            </a:pPr>
            <a:r>
              <a:rPr lang="en-US" sz="2200" dirty="0" smtClean="0"/>
              <a:t>Virtually all ART principles are already applied.</a:t>
            </a:r>
          </a:p>
          <a:p>
            <a:pPr>
              <a:buFont typeface="Wingdings" panose="05000000000000000000" pitchFamily="2" charset="2"/>
              <a:buChar char="ü"/>
            </a:pPr>
            <a:r>
              <a:rPr lang="en-US" sz="2200" dirty="0" smtClean="0"/>
              <a:t>Virtually all principles of Lean User Experience (UX) are already applied. </a:t>
            </a:r>
          </a:p>
          <a:p>
            <a:pPr>
              <a:buFont typeface="Wingdings" panose="05000000000000000000" pitchFamily="2" charset="2"/>
              <a:buChar char="ü"/>
            </a:pPr>
            <a:r>
              <a:rPr lang="en-US" sz="2200" dirty="0" smtClean="0"/>
              <a:t>Sub-element teams are interdisciplinary – and small - perhaps too small </a:t>
            </a:r>
            <a:r>
              <a:rPr lang="en-US" sz="2200" dirty="0" smtClean="0">
                <a:sym typeface="Wingdings" panose="05000000000000000000" pitchFamily="2" charset="2"/>
              </a:rPr>
              <a:t>  3-4 s/w designers/developers</a:t>
            </a:r>
            <a:endParaRPr lang="en-US" sz="2200" dirty="0" smtClean="0"/>
          </a:p>
          <a:p>
            <a:pPr>
              <a:buFont typeface="Wingdings" panose="05000000000000000000" pitchFamily="2" charset="2"/>
              <a:buChar char="ü"/>
            </a:pPr>
            <a:r>
              <a:rPr lang="en-US" sz="2200" dirty="0" smtClean="0"/>
              <a:t>Delivery in five releases – the releases are defined to incrementally add value. Releases are defined to match the project needs.</a:t>
            </a:r>
          </a:p>
          <a:p>
            <a:r>
              <a:rPr lang="en-US" sz="2200" dirty="0" smtClean="0"/>
              <a:t>Suggestion: Array Releases should be considered as PI demos – it would be challenging to support both.</a:t>
            </a:r>
          </a:p>
          <a:p>
            <a:r>
              <a:rPr lang="en-US" sz="2200" dirty="0" smtClean="0"/>
              <a:t>Manufacturing readiness gate is necessary. </a:t>
            </a:r>
          </a:p>
          <a:p>
            <a:pPr>
              <a:buFont typeface="Wingdings" panose="05000000000000000000" pitchFamily="2" charset="2"/>
              <a:buChar char="ü"/>
            </a:pPr>
            <a:r>
              <a:rPr lang="en-US" sz="2200" dirty="0" smtClean="0"/>
              <a:t>De-centralization of decision making – decisions are delegated to Elements and sub-elements.</a:t>
            </a:r>
          </a:p>
          <a:p>
            <a:pPr>
              <a:buFont typeface="Wingdings" panose="05000000000000000000" pitchFamily="2" charset="2"/>
              <a:buChar char="ü"/>
            </a:pPr>
            <a:r>
              <a:rPr lang="en-US" sz="2200" dirty="0" smtClean="0"/>
              <a:t>Centralize strategic decisions – SKAO, ECP board </a:t>
            </a:r>
          </a:p>
          <a:p>
            <a:pPr marL="0" indent="0">
              <a:buNone/>
            </a:pPr>
            <a:endParaRPr lang="en-US" dirty="0" smtClean="0"/>
          </a:p>
          <a:p>
            <a:pPr marL="0" indent="0">
              <a:buNone/>
            </a:pPr>
            <a:endParaRPr lang="en-US" dirty="0" smtClean="0"/>
          </a:p>
          <a:p>
            <a:pPr lvl="1"/>
            <a:endParaRPr lang="en-US" dirty="0" smtClean="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17</a:t>
            </a:fld>
            <a:endParaRPr lang="en-US" dirty="0"/>
          </a:p>
        </p:txBody>
      </p:sp>
    </p:spTree>
    <p:extLst>
      <p:ext uri="{BB962C8B-B14F-4D97-AF65-F5344CB8AC3E}">
        <p14:creationId xmlns:p14="http://schemas.microsoft.com/office/powerpoint/2010/main" val="3818371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CSP.LMC</a:t>
            </a:r>
            <a:endParaRPr lang="en-US" dirty="0"/>
          </a:p>
        </p:txBody>
      </p:sp>
      <p:sp>
        <p:nvSpPr>
          <p:cNvPr id="3" name="Content Placeholder 2"/>
          <p:cNvSpPr>
            <a:spLocks noGrp="1"/>
          </p:cNvSpPr>
          <p:nvPr>
            <p:ph idx="1"/>
          </p:nvPr>
        </p:nvSpPr>
        <p:spPr>
          <a:xfrm>
            <a:off x="457200" y="1371600"/>
            <a:ext cx="8305800" cy="4953000"/>
          </a:xfrm>
        </p:spPr>
        <p:txBody>
          <a:bodyPr>
            <a:normAutofit/>
          </a:bodyPr>
          <a:lstStyle/>
          <a:p>
            <a:r>
              <a:rPr lang="en-US" dirty="0" smtClean="0"/>
              <a:t>Software running on COTS servers.</a:t>
            </a:r>
          </a:p>
          <a:p>
            <a:r>
              <a:rPr lang="en-US" dirty="0" smtClean="0"/>
              <a:t>Based on TANGO. </a:t>
            </a:r>
          </a:p>
          <a:p>
            <a:r>
              <a:rPr lang="en-US" dirty="0" smtClean="0"/>
              <a:t>Assumption is that CSP LMC uses the standard set of the SKA  base classes (TANGO Devices and Device Servers). </a:t>
            </a:r>
          </a:p>
          <a:p>
            <a:r>
              <a:rPr lang="en-US" dirty="0" smtClean="0"/>
              <a:t>Three work packages (WBS items):</a:t>
            </a:r>
          </a:p>
          <a:p>
            <a:pPr marL="227013" lvl="1" indent="0">
              <a:buNone/>
            </a:pPr>
            <a:r>
              <a:rPr lang="en-US" dirty="0" smtClean="0"/>
              <a:t>CSP.LMC Common, CSP_Low.LMC, CSP_Mid.LMC</a:t>
            </a:r>
          </a:p>
          <a:p>
            <a:r>
              <a:rPr lang="en-US" dirty="0" smtClean="0"/>
              <a:t>All there packages are part of </a:t>
            </a:r>
            <a:r>
              <a:rPr lang="en-US" dirty="0" err="1" smtClean="0"/>
              <a:t>SAFe</a:t>
            </a:r>
            <a:r>
              <a:rPr lang="en-US" dirty="0" smtClean="0"/>
              <a:t> framework. </a:t>
            </a:r>
          </a:p>
          <a:p>
            <a:r>
              <a:rPr lang="en-US" dirty="0" smtClean="0"/>
              <a:t>However, note that for CSP.LMC priority is support for CSP integration and testing.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18</a:t>
            </a:fld>
            <a:endParaRPr lang="en-US" dirty="0"/>
          </a:p>
        </p:txBody>
      </p:sp>
    </p:spTree>
    <p:extLst>
      <p:ext uri="{BB962C8B-B14F-4D97-AF65-F5344CB8AC3E}">
        <p14:creationId xmlns:p14="http://schemas.microsoft.com/office/powerpoint/2010/main" val="3121514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CSP.LMC Simulators / emulators </a:t>
            </a:r>
            <a:endParaRPr lang="en-US" dirty="0"/>
          </a:p>
        </p:txBody>
      </p:sp>
      <p:sp>
        <p:nvSpPr>
          <p:cNvPr id="3" name="Content Placeholder 2"/>
          <p:cNvSpPr>
            <a:spLocks noGrp="1"/>
          </p:cNvSpPr>
          <p:nvPr>
            <p:ph idx="1"/>
          </p:nvPr>
        </p:nvSpPr>
        <p:spPr/>
        <p:txBody>
          <a:bodyPr/>
          <a:lstStyle/>
          <a:p>
            <a:r>
              <a:rPr lang="en-US" dirty="0"/>
              <a:t>Plan is that CSP.LMC provides TM emulator and CSP.LMC emulator to other CSP sub-elements.</a:t>
            </a:r>
          </a:p>
          <a:p>
            <a:r>
              <a:rPr lang="en-US" dirty="0"/>
              <a:t>Current costing does not include cost to develop sophisticated CBF, PSS and PST simulators (for testing monitor and control functionality). </a:t>
            </a:r>
            <a:endParaRPr lang="en-US" dirty="0" smtClean="0"/>
          </a:p>
          <a:p>
            <a:r>
              <a:rPr lang="en-US" dirty="0" smtClean="0"/>
              <a:t>There is a “promise” that the SKA TANGO framework will  provide mechanism for some degree of automation (for generation of simulators).</a:t>
            </a:r>
          </a:p>
          <a:p>
            <a:r>
              <a:rPr lang="en-US" dirty="0" smtClean="0"/>
              <a:t>It is worth noting that the full set of CSP hardware will be available only on site for AR4, which means that real-time effects related to monitor and control will be fully tested only when equipment is delivered to the site for AR4.</a:t>
            </a:r>
          </a:p>
          <a:p>
            <a:endParaRPr lang="en-US" dirty="0"/>
          </a:p>
          <a:p>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19</a:t>
            </a:fld>
            <a:endParaRPr lang="en-US" dirty="0"/>
          </a:p>
        </p:txBody>
      </p:sp>
    </p:spTree>
    <p:extLst>
      <p:ext uri="{BB962C8B-B14F-4D97-AF65-F5344CB8AC3E}">
        <p14:creationId xmlns:p14="http://schemas.microsoft.com/office/powerpoint/2010/main" val="2958492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p:txBody>
          <a:bodyPr/>
          <a:lstStyle/>
          <a:p>
            <a:r>
              <a:rPr lang="en-US" dirty="0" smtClean="0"/>
              <a:t>Brief overview of the CSP design.</a:t>
            </a:r>
          </a:p>
          <a:p>
            <a:r>
              <a:rPr lang="en-US" dirty="0" smtClean="0"/>
              <a:t>Current plan for construction and inclusion of </a:t>
            </a:r>
            <a:r>
              <a:rPr lang="en-US" dirty="0" err="1" smtClean="0"/>
              <a:t>SAFe</a:t>
            </a:r>
            <a:r>
              <a:rPr lang="en-US" dirty="0" smtClean="0"/>
              <a: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2</a:t>
            </a:fld>
            <a:endParaRPr lang="en-US" dirty="0"/>
          </a:p>
        </p:txBody>
      </p:sp>
    </p:spTree>
    <p:extLst>
      <p:ext uri="{BB962C8B-B14F-4D97-AF65-F5344CB8AC3E}">
        <p14:creationId xmlns:p14="http://schemas.microsoft.com/office/powerpoint/2010/main" val="3638668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CSP.LMC  - organization</a:t>
            </a:r>
            <a:endParaRPr lang="en-US" dirty="0"/>
          </a:p>
        </p:txBody>
      </p:sp>
      <p:sp>
        <p:nvSpPr>
          <p:cNvPr id="3" name="Content Placeholder 2"/>
          <p:cNvSpPr>
            <a:spLocks noGrp="1"/>
          </p:cNvSpPr>
          <p:nvPr>
            <p:ph idx="1"/>
          </p:nvPr>
        </p:nvSpPr>
        <p:spPr>
          <a:xfrm>
            <a:off x="533400" y="1447800"/>
            <a:ext cx="8305800" cy="4983163"/>
          </a:xfrm>
        </p:spPr>
        <p:txBody>
          <a:bodyPr>
            <a:normAutofit/>
          </a:bodyPr>
          <a:lstStyle/>
          <a:p>
            <a:r>
              <a:rPr lang="en-US" dirty="0" smtClean="0"/>
              <a:t>CSP.LMC Work </a:t>
            </a:r>
            <a:r>
              <a:rPr lang="en-US" dirty="0"/>
              <a:t>P</a:t>
            </a:r>
            <a:r>
              <a:rPr lang="en-US" dirty="0" smtClean="0"/>
              <a:t>ackages are relatively small. </a:t>
            </a:r>
          </a:p>
          <a:p>
            <a:r>
              <a:rPr lang="en-US" dirty="0" smtClean="0"/>
              <a:t>The submitted cost assumes that these WPs will be executed by the same contractors as </a:t>
            </a:r>
            <a:r>
              <a:rPr lang="en-US" dirty="0" err="1" smtClean="0"/>
              <a:t>Mid.CBF</a:t>
            </a:r>
            <a:r>
              <a:rPr lang="en-US" dirty="0" smtClean="0"/>
              <a:t> (to reduce cost).</a:t>
            </a:r>
          </a:p>
          <a:p>
            <a:r>
              <a:rPr lang="en-US" dirty="0" smtClean="0"/>
              <a:t>Some Project Management support is included in CSP.LMC cost. </a:t>
            </a:r>
            <a:endParaRPr lang="en-US" dirty="0"/>
          </a:p>
          <a:p>
            <a:r>
              <a:rPr lang="en-US" dirty="0" smtClean="0"/>
              <a:t>To optimize use of resources, all 3 work packages can be executed by a single Agile Team. </a:t>
            </a:r>
          </a:p>
          <a:p>
            <a:r>
              <a:rPr lang="en-US" dirty="0" smtClean="0"/>
              <a:t>What is the plan for Monitor and Control ARTs? </a:t>
            </a:r>
          </a:p>
          <a:p>
            <a:r>
              <a:rPr lang="en-US" dirty="0" smtClean="0"/>
              <a:t>Is all work on Element LMCs part of the same ART</a:t>
            </a:r>
            <a:r>
              <a:rPr lang="en-US" dirty="0" smtClean="0"/>
              <a:t>?</a:t>
            </a:r>
          </a:p>
          <a:p>
            <a:r>
              <a:rPr lang="en-US" dirty="0" smtClean="0"/>
              <a:t>Or should CSP define and run CSP ART ? </a:t>
            </a:r>
            <a:endParaRPr lang="en-US" dirty="0" smtClean="0"/>
          </a:p>
          <a:p>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20</a:t>
            </a:fld>
            <a:endParaRPr lang="en-US" dirty="0"/>
          </a:p>
        </p:txBody>
      </p:sp>
    </p:spTree>
    <p:extLst>
      <p:ext uri="{BB962C8B-B14F-4D97-AF65-F5344CB8AC3E}">
        <p14:creationId xmlns:p14="http://schemas.microsoft.com/office/powerpoint/2010/main" val="2526496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0" y="6477000"/>
            <a:ext cx="762000" cy="381000"/>
          </a:xfrm>
        </p:spPr>
        <p:txBody>
          <a:bodyPr/>
          <a:lstStyle/>
          <a:p>
            <a:fld id="{A5580D42-4309-42CB-9101-536F0D1551A5}" type="slidenum">
              <a:rPr lang="en-US" smtClean="0"/>
              <a:pPr/>
              <a:t>21</a:t>
            </a:fld>
            <a:endParaRPr lang="en-US"/>
          </a:p>
        </p:txBody>
      </p:sp>
      <p:sp>
        <p:nvSpPr>
          <p:cNvPr id="6" name="Slide Number Placeholder 3"/>
          <p:cNvSpPr txBox="1">
            <a:spLocks/>
          </p:cNvSpPr>
          <p:nvPr/>
        </p:nvSpPr>
        <p:spPr>
          <a:xfrm>
            <a:off x="457200" y="6477000"/>
            <a:ext cx="762000" cy="381000"/>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0D42-4309-42CB-9101-536F0D1551A5}" type="slidenum">
              <a:rPr lang="en-US" smtClean="0"/>
              <a:pPr/>
              <a:t>21</a:t>
            </a:fld>
            <a:endParaRPr lang="en-US"/>
          </a:p>
        </p:txBody>
      </p:sp>
      <p:sp>
        <p:nvSpPr>
          <p:cNvPr id="8" name="Rectangle 7"/>
          <p:cNvSpPr/>
          <p:nvPr/>
        </p:nvSpPr>
        <p:spPr bwMode="gray">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txBox="1">
            <a:spLocks/>
          </p:cNvSpPr>
          <p:nvPr/>
        </p:nvSpPr>
        <p:spPr>
          <a:xfrm>
            <a:off x="381000" y="3036887"/>
            <a:ext cx="6096000" cy="1382713"/>
          </a:xfrm>
          <a:prstGeom prst="rect">
            <a:avLst/>
          </a:prstGeom>
        </p:spPr>
        <p:txBody>
          <a:bodyPr anchor="b">
            <a:noAutofit/>
          </a:bodyPr>
          <a:lstStyle>
            <a:lvl1pPr marL="0" indent="0" algn="l" defTabSz="914400" rtl="0" eaLnBrk="1" latinLnBrk="0" hangingPunct="1">
              <a:spcBef>
                <a:spcPts val="0"/>
              </a:spcBef>
              <a:buFont typeface="Arial" pitchFamily="34" charset="0"/>
              <a:buNone/>
              <a:defRPr sz="3200" b="1" kern="1200">
                <a:solidFill>
                  <a:schemeClr val="bg1"/>
                </a:solidFill>
                <a:latin typeface="Arial" pitchFamily="34" charset="0"/>
                <a:ea typeface="+mn-ea"/>
                <a:cs typeface="Arial" pitchFamily="34" charset="0"/>
              </a:defRPr>
            </a:lvl1pPr>
            <a:lvl2pPr marL="227013" indent="0" algn="l" defTabSz="914400" rtl="0" eaLnBrk="1" latinLnBrk="0" hangingPunct="1">
              <a:spcBef>
                <a:spcPts val="0"/>
              </a:spcBef>
              <a:buFont typeface="Arial" pitchFamily="34" charset="0"/>
              <a:buNone/>
              <a:defRPr sz="3200" b="1" kern="1200">
                <a:solidFill>
                  <a:schemeClr val="bg1"/>
                </a:solidFill>
                <a:latin typeface="Arial" pitchFamily="34" charset="0"/>
                <a:ea typeface="+mn-ea"/>
                <a:cs typeface="Arial" pitchFamily="34" charset="0"/>
              </a:defRPr>
            </a:lvl2pPr>
            <a:lvl3pPr marL="461963" indent="0" algn="l" defTabSz="914400" rtl="0" eaLnBrk="1" latinLnBrk="0" hangingPunct="1">
              <a:spcBef>
                <a:spcPts val="0"/>
              </a:spcBef>
              <a:buFont typeface="Arial" pitchFamily="34" charset="0"/>
              <a:buNone/>
              <a:defRPr sz="3200" b="1" kern="1200">
                <a:solidFill>
                  <a:schemeClr val="bg1"/>
                </a:solidFill>
                <a:latin typeface="Arial" pitchFamily="34" charset="0"/>
                <a:ea typeface="+mn-ea"/>
                <a:cs typeface="Arial" pitchFamily="34" charset="0"/>
              </a:defRPr>
            </a:lvl3pPr>
            <a:lvl4pPr marL="687387" indent="0" algn="l" defTabSz="914400" rtl="0" eaLnBrk="1" latinLnBrk="0" hangingPunct="1">
              <a:spcBef>
                <a:spcPts val="0"/>
              </a:spcBef>
              <a:buFont typeface="Arial" pitchFamily="34" charset="0"/>
              <a:buNone/>
              <a:defRPr sz="3200" b="1" kern="1200">
                <a:solidFill>
                  <a:schemeClr val="bg1"/>
                </a:solidFill>
                <a:latin typeface="Arial" pitchFamily="34" charset="0"/>
                <a:ea typeface="+mn-ea"/>
                <a:cs typeface="Arial" pitchFamily="34" charset="0"/>
              </a:defRPr>
            </a:lvl4pPr>
            <a:lvl5pPr marL="914400" indent="0" algn="l" defTabSz="914400" rtl="0" eaLnBrk="1" latinLnBrk="0" hangingPunct="1">
              <a:spcBef>
                <a:spcPts val="0"/>
              </a:spcBef>
              <a:buFont typeface="Arial" pitchFamily="34" charset="0"/>
              <a:buNone/>
              <a:defRPr sz="3200" b="1"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Thank you</a:t>
            </a:r>
            <a:endParaRPr lang="en-US" dirty="0"/>
          </a:p>
        </p:txBody>
      </p:sp>
      <p:sp>
        <p:nvSpPr>
          <p:cNvPr id="14" name="Text Placeholder 13"/>
          <p:cNvSpPr txBox="1">
            <a:spLocks/>
          </p:cNvSpPr>
          <p:nvPr/>
        </p:nvSpPr>
        <p:spPr>
          <a:xfrm>
            <a:off x="381000" y="4572000"/>
            <a:ext cx="6096000" cy="1676400"/>
          </a:xfrm>
          <a:prstGeom prst="rect">
            <a:avLst/>
          </a:prstGeom>
        </p:spPr>
        <p:txBody>
          <a:bodyPr>
            <a:normAutofit/>
          </a:bodyPr>
          <a:lstStyle>
            <a:lvl1pPr marL="0" indent="0" algn="l" defTabSz="914400" rtl="0" eaLnBrk="1" latinLnBrk="0" hangingPunct="1">
              <a:spcBef>
                <a:spcPts val="0"/>
              </a:spcBef>
              <a:buFont typeface="Arial" pitchFamily="34" charset="0"/>
              <a:buNone/>
              <a:defRPr sz="1600" b="1" kern="1200">
                <a:solidFill>
                  <a:schemeClr val="bg1"/>
                </a:solidFill>
                <a:latin typeface="Arial" pitchFamily="34" charset="0"/>
                <a:ea typeface="+mn-ea"/>
                <a:cs typeface="Arial" pitchFamily="34" charset="0"/>
              </a:defRPr>
            </a:lvl1pPr>
            <a:lvl2pPr marL="461963" indent="0" algn="l" defTabSz="914400" rtl="0" eaLnBrk="1" latinLnBrk="0" hangingPunct="1">
              <a:spcBef>
                <a:spcPts val="0"/>
              </a:spcBef>
              <a:buFont typeface="Arial" pitchFamily="34" charset="0"/>
              <a:buNone/>
              <a:defRPr sz="1600" b="1" kern="1200">
                <a:solidFill>
                  <a:schemeClr val="bg1"/>
                </a:solidFill>
                <a:latin typeface="Arial" pitchFamily="34" charset="0"/>
                <a:ea typeface="+mn-ea"/>
                <a:cs typeface="Arial" pitchFamily="34" charset="0"/>
              </a:defRPr>
            </a:lvl2pPr>
            <a:lvl3pPr marL="687388" indent="0" algn="l" defTabSz="914400" rtl="0" eaLnBrk="1" latinLnBrk="0" hangingPunct="1">
              <a:spcBef>
                <a:spcPts val="0"/>
              </a:spcBef>
              <a:buFont typeface="Arial" pitchFamily="34" charset="0"/>
              <a:buNone/>
              <a:defRPr sz="1600" b="1" kern="1200">
                <a:solidFill>
                  <a:schemeClr val="bg1"/>
                </a:solidFill>
                <a:latin typeface="Arial" pitchFamily="34" charset="0"/>
                <a:ea typeface="+mn-ea"/>
                <a:cs typeface="Arial" pitchFamily="34" charset="0"/>
              </a:defRPr>
            </a:lvl3pPr>
            <a:lvl4pPr marL="914400" indent="0" algn="l" defTabSz="914400" rtl="0" eaLnBrk="1" latinLnBrk="0" hangingPunct="1">
              <a:spcBef>
                <a:spcPts val="0"/>
              </a:spcBef>
              <a:buFont typeface="Arial" pitchFamily="34" charset="0"/>
              <a:buNone/>
              <a:defRPr sz="1600" b="1" kern="1200">
                <a:solidFill>
                  <a:schemeClr val="bg1"/>
                </a:solidFill>
                <a:latin typeface="Arial" pitchFamily="34" charset="0"/>
                <a:ea typeface="+mn-ea"/>
                <a:cs typeface="Arial" pitchFamily="34" charset="0"/>
              </a:defRPr>
            </a:lvl4pPr>
            <a:lvl5pPr marL="1141413" indent="0" algn="l" defTabSz="914400" rtl="0" eaLnBrk="1" latinLnBrk="0" hangingPunct="1">
              <a:spcBef>
                <a:spcPts val="0"/>
              </a:spcBef>
              <a:buFont typeface="Arial" pitchFamily="34" charset="0"/>
              <a:buNone/>
              <a:defRPr sz="1600" b="1"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Sonja Vrcic</a:t>
            </a:r>
          </a:p>
          <a:p>
            <a:r>
              <a:rPr lang="en-US" b="0" dirty="0" smtClean="0"/>
              <a:t>CSP Mid SE</a:t>
            </a:r>
          </a:p>
          <a:p>
            <a:r>
              <a:rPr lang="en-US" b="0" dirty="0" smtClean="0"/>
              <a:t>Tel: 250-497-2309</a:t>
            </a:r>
          </a:p>
          <a:p>
            <a:r>
              <a:rPr lang="en-US" b="0" dirty="0" smtClean="0"/>
              <a:t>Sonja.Vrcic@nrc-cnrc.gc.ca</a:t>
            </a:r>
          </a:p>
          <a:p>
            <a:r>
              <a:rPr lang="en-US" b="0" dirty="0" smtClean="0"/>
              <a:t>www.nrc-cnrc.gc.ca</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364224"/>
            <a:ext cx="8229617" cy="304801"/>
          </a:xfrm>
          <a:prstGeom prst="rect">
            <a:avLst/>
          </a:prstGeom>
        </p:spPr>
      </p:pic>
    </p:spTree>
    <p:extLst>
      <p:ext uri="{BB962C8B-B14F-4D97-AF65-F5344CB8AC3E}">
        <p14:creationId xmlns:p14="http://schemas.microsoft.com/office/powerpoint/2010/main" val="26978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solidFill>
                  <a:schemeClr val="bg1"/>
                </a:solidFill>
              </a:rPr>
              <a:t>Mid.CBF</a:t>
            </a:r>
            <a:r>
              <a:rPr lang="en-CA" dirty="0" err="1" smtClean="0"/>
              <a:t>re</a:t>
            </a:r>
            <a:r>
              <a:rPr lang="en-CA" dirty="0" smtClean="0"/>
              <a:t> Architecture</a:t>
            </a:r>
            <a:endParaRPr lang="en-CA" dirty="0"/>
          </a:p>
        </p:txBody>
      </p:sp>
      <p:sp>
        <p:nvSpPr>
          <p:cNvPr id="3" name="Text Placeholder 2"/>
          <p:cNvSpPr>
            <a:spLocks noGrp="1"/>
          </p:cNvSpPr>
          <p:nvPr>
            <p:ph type="body" sz="quarter" idx="11"/>
          </p:nvPr>
        </p:nvSpPr>
        <p:spPr>
          <a:xfrm>
            <a:off x="304800" y="1447800"/>
            <a:ext cx="3048000" cy="4572000"/>
          </a:xfrm>
        </p:spPr>
        <p:txBody>
          <a:bodyPr>
            <a:normAutofit/>
          </a:bodyPr>
          <a:lstStyle/>
          <a:p>
            <a:pPr marL="457200" indent="-457200">
              <a:buFont typeface="Arial" panose="020B0604020202020204" pitchFamily="34" charset="0"/>
              <a:buChar char="•"/>
            </a:pPr>
            <a:r>
              <a:rPr lang="en-CA" sz="1800" dirty="0" smtClean="0"/>
              <a:t>TANGO used for communication down to FPGA level (embedded ARM processors in FPGAs)</a:t>
            </a:r>
          </a:p>
          <a:p>
            <a:pPr marL="457200" indent="-457200"/>
            <a:endParaRPr lang="en-CA" sz="1800" dirty="0" smtClean="0"/>
          </a:p>
          <a:p>
            <a:pPr marL="457200" indent="-457200">
              <a:buFont typeface="Arial" panose="020B0604020202020204" pitchFamily="34" charset="0"/>
              <a:buChar char="•"/>
            </a:pPr>
            <a:r>
              <a:rPr lang="en-CA" sz="1800" dirty="0" smtClean="0"/>
              <a:t>Very low latency FPGA register read/write access from ARM processor</a:t>
            </a:r>
          </a:p>
          <a:p>
            <a:pPr marL="457200" indent="-457200"/>
            <a:endParaRPr lang="en-CA" sz="1800" dirty="0" smtClean="0"/>
          </a:p>
          <a:p>
            <a:pPr marL="457200" indent="-457200">
              <a:buFont typeface="Arial" panose="020B0604020202020204" pitchFamily="34" charset="0"/>
              <a:buChar char="•"/>
            </a:pPr>
            <a:r>
              <a:rPr lang="en-CA" sz="1800" dirty="0" smtClean="0"/>
              <a:t>Less monitor and control network traffic and tighter control loops</a:t>
            </a:r>
            <a:endParaRPr lang="en-CA" sz="1800" dirty="0"/>
          </a:p>
        </p:txBody>
      </p:sp>
      <p:sp>
        <p:nvSpPr>
          <p:cNvPr id="33" name="AutoShape 14" descr="Image result for i2c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nvGrpSpPr>
          <p:cNvPr id="4" name="Group 3"/>
          <p:cNvGrpSpPr/>
          <p:nvPr/>
        </p:nvGrpSpPr>
        <p:grpSpPr>
          <a:xfrm>
            <a:off x="3886200" y="1600200"/>
            <a:ext cx="5105400" cy="4463477"/>
            <a:chOff x="3886200" y="990600"/>
            <a:chExt cx="5105400" cy="5073077"/>
          </a:xfrm>
        </p:grpSpPr>
        <p:pic>
          <p:nvPicPr>
            <p:cNvPr id="4098" name="Picture 2" descr="Image result for server box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b="9364"/>
            <a:stretch/>
          </p:blipFill>
          <p:spPr bwMode="auto">
            <a:xfrm>
              <a:off x="4495800" y="2663502"/>
              <a:ext cx="2514600" cy="6130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altera so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020" t="18617" r="22387" b="59213"/>
            <a:stretch/>
          </p:blipFill>
          <p:spPr bwMode="auto">
            <a:xfrm>
              <a:off x="5153526" y="3629526"/>
              <a:ext cx="1171074" cy="117107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tango contro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590800"/>
              <a:ext cx="1295400" cy="41246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qsfp2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503" t="24152" r="10858" b="23291"/>
            <a:stretch/>
          </p:blipFill>
          <p:spPr bwMode="auto">
            <a:xfrm>
              <a:off x="4461075" y="5410200"/>
              <a:ext cx="720525" cy="47549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TI retim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7844" b="17508"/>
            <a:stretch/>
          </p:blipFill>
          <p:spPr bwMode="auto">
            <a:xfrm>
              <a:off x="5257800" y="5327746"/>
              <a:ext cx="990600" cy="64040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LTM467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014" t="14729" r="27128" b="29842"/>
            <a:stretch/>
          </p:blipFill>
          <p:spPr bwMode="auto">
            <a:xfrm>
              <a:off x="6324600" y="5393812"/>
              <a:ext cx="914401" cy="50827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a:endCxn id="4106" idx="0"/>
            </p:cNvCxnSpPr>
            <p:nvPr/>
          </p:nvCxnSpPr>
          <p:spPr>
            <a:xfrm>
              <a:off x="5746081" y="4800600"/>
              <a:ext cx="7019" cy="527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821338" y="4911773"/>
              <a:ext cx="19604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4108" idx="0"/>
            </p:cNvCxnSpPr>
            <p:nvPr/>
          </p:nvCxnSpPr>
          <p:spPr>
            <a:xfrm>
              <a:off x="6781801" y="4911773"/>
              <a:ext cx="0" cy="482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104" idx="0"/>
            </p:cNvCxnSpPr>
            <p:nvPr/>
          </p:nvCxnSpPr>
          <p:spPr>
            <a:xfrm flipH="1" flipV="1">
              <a:off x="4821337" y="4911773"/>
              <a:ext cx="1" cy="498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746081" y="3200400"/>
              <a:ext cx="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720012" y="2286000"/>
              <a:ext cx="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Cloud 25"/>
            <p:cNvSpPr/>
            <p:nvPr/>
          </p:nvSpPr>
          <p:spPr>
            <a:xfrm>
              <a:off x="5105400" y="990600"/>
              <a:ext cx="1219200" cy="1219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LMC</a:t>
              </a:r>
              <a:endParaRPr lang="en-CA" dirty="0"/>
            </a:p>
          </p:txBody>
        </p:sp>
        <p:cxnSp>
          <p:nvCxnSpPr>
            <p:cNvPr id="28" name="Straight Connector 27"/>
            <p:cNvCxnSpPr/>
            <p:nvPr/>
          </p:nvCxnSpPr>
          <p:spPr>
            <a:xfrm>
              <a:off x="3886200" y="2514600"/>
              <a:ext cx="3124200" cy="0"/>
            </a:xfrm>
            <a:prstGeom prst="line">
              <a:avLst/>
            </a:prstGeom>
            <a:ln w="25400">
              <a:prstDash val="dash"/>
            </a:ln>
          </p:spPr>
          <p:style>
            <a:lnRef idx="1">
              <a:schemeClr val="accent2"/>
            </a:lnRef>
            <a:fillRef idx="0">
              <a:schemeClr val="accent2"/>
            </a:fillRef>
            <a:effectRef idx="0">
              <a:schemeClr val="accent2"/>
            </a:effectRef>
            <a:fontRef idx="minor">
              <a:schemeClr val="tx1"/>
            </a:fontRef>
          </p:style>
        </p:cxnSp>
        <p:sp>
          <p:nvSpPr>
            <p:cNvPr id="31" name="Left Brace 30"/>
            <p:cNvSpPr/>
            <p:nvPr/>
          </p:nvSpPr>
          <p:spPr>
            <a:xfrm rot="10800000">
              <a:off x="7239000" y="1066800"/>
              <a:ext cx="457200" cy="345306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9" name="Left Brace 38"/>
            <p:cNvSpPr/>
            <p:nvPr/>
          </p:nvSpPr>
          <p:spPr>
            <a:xfrm rot="10800000">
              <a:off x="7239001" y="4519863"/>
              <a:ext cx="457200" cy="154381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4" name="TextBox 33"/>
            <p:cNvSpPr txBox="1"/>
            <p:nvPr/>
          </p:nvSpPr>
          <p:spPr>
            <a:xfrm>
              <a:off x="7696200" y="5105400"/>
              <a:ext cx="1232773" cy="369332"/>
            </a:xfrm>
            <a:prstGeom prst="rect">
              <a:avLst/>
            </a:prstGeom>
            <a:noFill/>
          </p:spPr>
          <p:txBody>
            <a:bodyPr wrap="none" rtlCol="0">
              <a:spAutoFit/>
            </a:bodyPr>
            <a:lstStyle/>
            <a:p>
              <a:r>
                <a:rPr lang="en-CA" dirty="0" smtClean="0"/>
                <a:t>I</a:t>
              </a:r>
              <a:r>
                <a:rPr lang="en-CA" baseline="30000" dirty="0" smtClean="0"/>
                <a:t>2</a:t>
              </a:r>
              <a:r>
                <a:rPr lang="en-CA" dirty="0" smtClean="0"/>
                <a:t>C, SPI, </a:t>
              </a:r>
              <a:r>
                <a:rPr lang="en-CA" dirty="0" err="1" smtClean="0"/>
                <a:t>etc</a:t>
              </a:r>
              <a:endParaRPr lang="en-CA" dirty="0"/>
            </a:p>
          </p:txBody>
        </p:sp>
        <p:sp>
          <p:nvSpPr>
            <p:cNvPr id="23" name="TextBox 22"/>
            <p:cNvSpPr txBox="1"/>
            <p:nvPr/>
          </p:nvSpPr>
          <p:spPr>
            <a:xfrm>
              <a:off x="3988762" y="2450068"/>
              <a:ext cx="964238" cy="369332"/>
            </a:xfrm>
            <a:prstGeom prst="rect">
              <a:avLst/>
            </a:prstGeom>
            <a:noFill/>
          </p:spPr>
          <p:txBody>
            <a:bodyPr wrap="none" rtlCol="0">
              <a:spAutoFit/>
            </a:bodyPr>
            <a:lstStyle/>
            <a:p>
              <a:r>
                <a:rPr lang="en-CA" dirty="0" smtClean="0"/>
                <a:t>Mid.CBF</a:t>
              </a:r>
              <a:endParaRPr lang="en-CA" dirty="0"/>
            </a:p>
          </p:txBody>
        </p:sp>
      </p:grpSp>
    </p:spTree>
    <p:extLst>
      <p:ext uri="{BB962C8B-B14F-4D97-AF65-F5344CB8AC3E}">
        <p14:creationId xmlns:p14="http://schemas.microsoft.com/office/powerpoint/2010/main" val="1530927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0" name="Slide Number Placeholder 9"/>
          <p:cNvSpPr>
            <a:spLocks noGrp="1"/>
          </p:cNvSpPr>
          <p:nvPr>
            <p:ph type="sldNum" sz="quarter" idx="12"/>
          </p:nvPr>
        </p:nvSpPr>
        <p:spPr/>
        <p:txBody>
          <a:bodyPr/>
          <a:lstStyle/>
          <a:p>
            <a:fld id="{A5580D42-4309-42CB-9101-536F0D1551A5}" type="slidenum">
              <a:rPr lang="en-US" smtClean="0"/>
              <a:pPr/>
              <a:t>23</a:t>
            </a:fld>
            <a:endParaRPr lang="en-US" dirty="0"/>
          </a:p>
        </p:txBody>
      </p:sp>
    </p:spTree>
    <p:extLst>
      <p:ext uri="{BB962C8B-B14F-4D97-AF65-F5344CB8AC3E}">
        <p14:creationId xmlns:p14="http://schemas.microsoft.com/office/powerpoint/2010/main" val="1569132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 sub-elements </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CA" sz="2000" dirty="0"/>
              <a:t>CSP_Low and CSP_Mid each </a:t>
            </a:r>
            <a:r>
              <a:rPr lang="en-CA" sz="2000" dirty="0" smtClean="0"/>
              <a:t>consist of 3 major sub-subsystems (sub-elements or products):</a:t>
            </a:r>
            <a:endParaRPr lang="en-CA" sz="2000" dirty="0"/>
          </a:p>
          <a:p>
            <a:pPr marL="909638" lvl="2" indent="-457200">
              <a:buFont typeface="+mj-lt"/>
              <a:buAutoNum type="arabicPeriod"/>
            </a:pPr>
            <a:r>
              <a:rPr lang="en-CA" sz="2000" b="1" dirty="0"/>
              <a:t>Correlator and Beam-former (CBF)  </a:t>
            </a:r>
          </a:p>
          <a:p>
            <a:pPr marL="909638" lvl="2" indent="-457200">
              <a:buFont typeface="+mj-lt"/>
              <a:buAutoNum type="arabicPeriod"/>
            </a:pPr>
            <a:r>
              <a:rPr lang="en-CA" sz="2000" b="1" dirty="0" smtClean="0"/>
              <a:t>Pulsar </a:t>
            </a:r>
            <a:r>
              <a:rPr lang="en-CA" sz="2000" b="1" dirty="0"/>
              <a:t>Search Engine (PSS) </a:t>
            </a:r>
          </a:p>
          <a:p>
            <a:pPr marL="909638" lvl="2" indent="-457200">
              <a:buFont typeface="+mj-lt"/>
              <a:buAutoNum type="arabicPeriod"/>
            </a:pPr>
            <a:r>
              <a:rPr lang="en-CA" sz="2000" b="1" dirty="0" smtClean="0"/>
              <a:t>Pulsar </a:t>
            </a:r>
            <a:r>
              <a:rPr lang="en-CA" sz="2000" b="1" dirty="0"/>
              <a:t>Timing Engine (PST) </a:t>
            </a:r>
            <a:endParaRPr lang="en-CA" sz="2000" b="1" dirty="0" smtClean="0"/>
          </a:p>
          <a:p>
            <a:pPr marL="452438" lvl="2" indent="0">
              <a:buNone/>
            </a:pPr>
            <a:endParaRPr lang="en-CA" sz="2000" b="1" dirty="0" smtClean="0"/>
          </a:p>
          <a:p>
            <a:pPr marL="0" indent="-7937">
              <a:buNone/>
            </a:pPr>
            <a:r>
              <a:rPr lang="en-CA" sz="2000" dirty="0"/>
              <a:t>T</a:t>
            </a:r>
            <a:r>
              <a:rPr lang="en-CA" sz="2000" dirty="0" smtClean="0"/>
              <a:t>he fourth sub-element </a:t>
            </a:r>
            <a:r>
              <a:rPr lang="en-CA" sz="2000" b="1" dirty="0" smtClean="0"/>
              <a:t>CSP Local Monitor and Control </a:t>
            </a:r>
            <a:r>
              <a:rPr lang="en-CA" sz="2000" dirty="0" smtClean="0"/>
              <a:t>has been added to provide a layer of abstraction so that TM can configure and control Pulsar Search and Pulsar Timing observations without being aware of the details of CSP implementation.</a:t>
            </a:r>
            <a:endParaRPr lang="en-CA" sz="2000" dirty="0"/>
          </a:p>
          <a:p>
            <a:pPr marL="0" indent="0">
              <a:buNone/>
            </a:pPr>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3</a:t>
            </a:fld>
            <a:endParaRPr lang="en-US" dirty="0"/>
          </a:p>
        </p:txBody>
      </p:sp>
    </p:spTree>
    <p:extLst>
      <p:ext uri="{BB962C8B-B14F-4D97-AF65-F5344CB8AC3E}">
        <p14:creationId xmlns:p14="http://schemas.microsoft.com/office/powerpoint/2010/main" val="3620308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 Sub-elements </a:t>
            </a:r>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75" y="3381375"/>
            <a:ext cx="95250" cy="9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842861" y="1828800"/>
            <a:ext cx="3048000" cy="2862322"/>
          </a:xfrm>
          <a:prstGeom prst="rect">
            <a:avLst/>
          </a:prstGeom>
          <a:noFill/>
        </p:spPr>
        <p:txBody>
          <a:bodyPr wrap="square" rtlCol="0">
            <a:spAutoFit/>
          </a:bodyPr>
          <a:lstStyle/>
          <a:p>
            <a:r>
              <a:rPr lang="en-US" dirty="0" smtClean="0">
                <a:solidFill>
                  <a:srgbClr val="0070C0"/>
                </a:solidFill>
              </a:rPr>
              <a:t>Blue</a:t>
            </a:r>
            <a:r>
              <a:rPr lang="en-US" dirty="0" smtClean="0"/>
              <a:t> is used to represent flow of observed astronomical data and  components that perform signal processing.</a:t>
            </a:r>
          </a:p>
          <a:p>
            <a:r>
              <a:rPr lang="en-US" dirty="0" smtClean="0">
                <a:solidFill>
                  <a:srgbClr val="00B050"/>
                </a:solidFill>
              </a:rPr>
              <a:t>Green</a:t>
            </a:r>
            <a:r>
              <a:rPr lang="en-US" dirty="0" smtClean="0"/>
              <a:t> is used to represent flow of monitor and control data and components that implement monitor &amp; control. </a:t>
            </a:r>
            <a:endParaRPr lang="en-US" dirty="0"/>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822753"/>
            <a:ext cx="5060252" cy="286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375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CSP_Mid Hi-level Design Overview </a:t>
            </a:r>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5</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01646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6019800"/>
            <a:ext cx="6705600" cy="369332"/>
          </a:xfrm>
          <a:prstGeom prst="rect">
            <a:avLst/>
          </a:prstGeom>
          <a:noFill/>
        </p:spPr>
        <p:txBody>
          <a:bodyPr wrap="square" rtlCol="0">
            <a:spAutoFit/>
          </a:bodyPr>
          <a:lstStyle/>
          <a:p>
            <a:r>
              <a:rPr lang="en-US" dirty="0" smtClean="0"/>
              <a:t>Canada/NZ                           UK                              AU/NZ</a:t>
            </a:r>
            <a:endParaRPr lang="en-US" dirty="0"/>
          </a:p>
        </p:txBody>
      </p:sp>
    </p:spTree>
    <p:extLst>
      <p:ext uri="{BB962C8B-B14F-4D97-AF65-F5344CB8AC3E}">
        <p14:creationId xmlns:p14="http://schemas.microsoft.com/office/powerpoint/2010/main" val="1809389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CSP_Low Sub-elements </a:t>
            </a:r>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6</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1453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81200" y="6019800"/>
            <a:ext cx="6324600" cy="381000"/>
          </a:xfrm>
          <a:prstGeom prst="rect">
            <a:avLst/>
          </a:prstGeom>
          <a:noFill/>
        </p:spPr>
        <p:txBody>
          <a:bodyPr wrap="square" rtlCol="0">
            <a:spAutoFit/>
          </a:bodyPr>
          <a:lstStyle/>
          <a:p>
            <a:r>
              <a:rPr lang="en-US" dirty="0" smtClean="0"/>
              <a:t>   AU/NL/NZ                                 UK                        AU/NZ</a:t>
            </a:r>
            <a:endParaRPr lang="en-US" dirty="0"/>
          </a:p>
        </p:txBody>
      </p:sp>
    </p:spTree>
    <p:extLst>
      <p:ext uri="{BB962C8B-B14F-4D97-AF65-F5344CB8AC3E}">
        <p14:creationId xmlns:p14="http://schemas.microsoft.com/office/powerpoint/2010/main" val="1839624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CSP Roll-out and Schedule </a:t>
            </a:r>
            <a:endParaRPr lang="en-CA" dirty="0"/>
          </a:p>
        </p:txBody>
      </p:sp>
      <p:sp>
        <p:nvSpPr>
          <p:cNvPr id="3" name="Content Placeholder 2"/>
          <p:cNvSpPr>
            <a:spLocks noGrp="1"/>
          </p:cNvSpPr>
          <p:nvPr>
            <p:ph idx="1"/>
          </p:nvPr>
        </p:nvSpPr>
        <p:spPr/>
        <p:txBody>
          <a:bodyPr>
            <a:normAutofit/>
          </a:bodyPr>
          <a:lstStyle/>
          <a:p>
            <a:r>
              <a:rPr lang="en-CA" sz="1800" dirty="0" smtClean="0"/>
              <a:t>L and M – number of months till hand-off to AIV.</a:t>
            </a:r>
            <a:endParaRPr lang="en-CA" sz="1800"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57276896"/>
              </p:ext>
            </p:extLst>
          </p:nvPr>
        </p:nvGraphicFramePr>
        <p:xfrm>
          <a:off x="381001" y="2057400"/>
          <a:ext cx="8381999" cy="4335780"/>
        </p:xfrm>
        <a:graphic>
          <a:graphicData uri="http://schemas.openxmlformats.org/drawingml/2006/table">
            <a:tbl>
              <a:tblPr firstRow="1" bandRow="1">
                <a:tableStyleId>{5C22544A-7EE6-4342-B048-85BDC9FD1C3A}</a:tableStyleId>
              </a:tblPr>
              <a:tblGrid>
                <a:gridCol w="847618"/>
                <a:gridCol w="565078"/>
                <a:gridCol w="659259"/>
                <a:gridCol w="1789416"/>
                <a:gridCol w="1701228"/>
                <a:gridCol w="1406704"/>
                <a:gridCol w="1412696"/>
              </a:tblGrid>
              <a:tr h="622300">
                <a:tc>
                  <a:txBody>
                    <a:bodyPr/>
                    <a:lstStyle/>
                    <a:p>
                      <a:endParaRPr lang="en-CA" dirty="0"/>
                    </a:p>
                  </a:txBody>
                  <a:tcPr/>
                </a:tc>
                <a:tc>
                  <a:txBody>
                    <a:bodyPr/>
                    <a:lstStyle/>
                    <a:p>
                      <a:pPr algn="ctr"/>
                      <a:r>
                        <a:rPr lang="en-CA" dirty="0" smtClean="0"/>
                        <a:t>L</a:t>
                      </a:r>
                      <a:endParaRPr lang="en-CA" dirty="0"/>
                    </a:p>
                  </a:txBody>
                  <a:tcPr/>
                </a:tc>
                <a:tc>
                  <a:txBody>
                    <a:bodyPr/>
                    <a:lstStyle/>
                    <a:p>
                      <a:pPr algn="ctr"/>
                      <a:r>
                        <a:rPr lang="en-CA" dirty="0" smtClean="0"/>
                        <a:t>M</a:t>
                      </a:r>
                      <a:endParaRPr lang="en-CA" dirty="0"/>
                    </a:p>
                  </a:txBody>
                  <a:tcPr/>
                </a:tc>
                <a:tc>
                  <a:txBody>
                    <a:bodyPr/>
                    <a:lstStyle/>
                    <a:p>
                      <a:r>
                        <a:rPr lang="en-CA" dirty="0" smtClean="0"/>
                        <a:t>CBF</a:t>
                      </a:r>
                      <a:endParaRPr lang="en-CA" dirty="0"/>
                    </a:p>
                  </a:txBody>
                  <a:tcPr/>
                </a:tc>
                <a:tc>
                  <a:txBody>
                    <a:bodyPr/>
                    <a:lstStyle/>
                    <a:p>
                      <a:r>
                        <a:rPr lang="en-CA" dirty="0" smtClean="0"/>
                        <a:t>PSS</a:t>
                      </a:r>
                      <a:endParaRPr lang="en-CA" dirty="0"/>
                    </a:p>
                  </a:txBody>
                  <a:tcPr/>
                </a:tc>
                <a:tc>
                  <a:txBody>
                    <a:bodyPr/>
                    <a:lstStyle/>
                    <a:p>
                      <a:r>
                        <a:rPr lang="en-CA" dirty="0" smtClean="0"/>
                        <a:t>PST</a:t>
                      </a:r>
                      <a:endParaRPr lang="en-CA" dirty="0"/>
                    </a:p>
                  </a:txBody>
                  <a:tcPr/>
                </a:tc>
                <a:tc>
                  <a:txBody>
                    <a:bodyPr/>
                    <a:lstStyle/>
                    <a:p>
                      <a:r>
                        <a:rPr lang="en-CA" dirty="0" smtClean="0"/>
                        <a:t>LMC</a:t>
                      </a:r>
                      <a:endParaRPr lang="en-CA" dirty="0"/>
                    </a:p>
                  </a:txBody>
                  <a:tcPr/>
                </a:tc>
              </a:tr>
              <a:tr h="622300">
                <a:tc>
                  <a:txBody>
                    <a:bodyPr/>
                    <a:lstStyle/>
                    <a:p>
                      <a:r>
                        <a:rPr lang="en-CA" b="1" dirty="0" smtClean="0"/>
                        <a:t>ITF</a:t>
                      </a:r>
                    </a:p>
                  </a:txBody>
                  <a:tcPr>
                    <a:solidFill>
                      <a:schemeClr val="accent1"/>
                    </a:solidFill>
                  </a:tcPr>
                </a:tc>
                <a:tc>
                  <a:txBody>
                    <a:bodyPr/>
                    <a:lstStyle/>
                    <a:p>
                      <a:r>
                        <a:rPr lang="en-CA" b="1" dirty="0" smtClean="0"/>
                        <a:t>24</a:t>
                      </a:r>
                      <a:endParaRPr lang="en-CA" b="1" dirty="0"/>
                    </a:p>
                  </a:txBody>
                  <a:tcPr>
                    <a:solidFill>
                      <a:schemeClr val="accent1"/>
                    </a:solidFill>
                  </a:tcPr>
                </a:tc>
                <a:tc>
                  <a:txBody>
                    <a:bodyPr/>
                    <a:lstStyle/>
                    <a:p>
                      <a:r>
                        <a:rPr lang="en-CA" b="1" dirty="0" smtClean="0"/>
                        <a:t>24</a:t>
                      </a:r>
                      <a:endParaRPr lang="en-CA" b="1" dirty="0"/>
                    </a:p>
                  </a:txBody>
                  <a:tcPr>
                    <a:solidFill>
                      <a:schemeClr val="accent1"/>
                    </a:solidFill>
                  </a:tcPr>
                </a:tc>
                <a:tc>
                  <a:txBody>
                    <a:bodyPr/>
                    <a:lstStyle/>
                    <a:p>
                      <a:pPr algn="ctr"/>
                      <a:r>
                        <a:rPr lang="en-CA" sz="2400" b="1" dirty="0" smtClean="0"/>
                        <a:t>+</a:t>
                      </a:r>
                    </a:p>
                    <a:p>
                      <a:pPr algn="ctr"/>
                      <a:endParaRPr lang="en-CA" sz="2400" b="1" dirty="0"/>
                    </a:p>
                  </a:txBody>
                  <a:tcPr/>
                </a:tc>
                <a:tc>
                  <a:txBody>
                    <a:bodyPr/>
                    <a:lstStyle/>
                    <a:p>
                      <a:pPr algn="ctr"/>
                      <a:r>
                        <a:rPr lang="en-CA" sz="2400" b="1" dirty="0" smtClean="0"/>
                        <a:t>-</a:t>
                      </a:r>
                      <a:endParaRPr lang="en-CA" sz="2400" b="1" dirty="0"/>
                    </a:p>
                  </a:txBody>
                  <a:tcPr/>
                </a:tc>
                <a:tc>
                  <a:txBody>
                    <a:bodyPr/>
                    <a:lstStyle/>
                    <a:p>
                      <a:pPr algn="ctr"/>
                      <a:r>
                        <a:rPr lang="en-CA" sz="2400" b="1" baseline="0" dirty="0" smtClean="0"/>
                        <a:t>+</a:t>
                      </a:r>
                    </a:p>
                  </a:txBody>
                  <a:tcPr/>
                </a:tc>
                <a:tc>
                  <a:txBody>
                    <a:bodyPr/>
                    <a:lstStyle/>
                    <a:p>
                      <a:pPr algn="ctr"/>
                      <a:r>
                        <a:rPr lang="en-CA" sz="2400" b="1" dirty="0" smtClean="0"/>
                        <a:t>+</a:t>
                      </a:r>
                    </a:p>
                  </a:txBody>
                  <a:tcPr/>
                </a:tc>
              </a:tr>
              <a:tr h="718820">
                <a:tc>
                  <a:txBody>
                    <a:bodyPr/>
                    <a:lstStyle/>
                    <a:p>
                      <a:r>
                        <a:rPr lang="en-CA" b="1" dirty="0" smtClean="0"/>
                        <a:t>AR1</a:t>
                      </a:r>
                    </a:p>
                  </a:txBody>
                  <a:tcPr>
                    <a:solidFill>
                      <a:schemeClr val="accent1"/>
                    </a:solidFill>
                  </a:tcPr>
                </a:tc>
                <a:tc>
                  <a:txBody>
                    <a:bodyPr/>
                    <a:lstStyle/>
                    <a:p>
                      <a:r>
                        <a:rPr lang="en-CA" b="1" dirty="0" smtClean="0"/>
                        <a:t>35</a:t>
                      </a:r>
                      <a:endParaRPr lang="en-CA" b="1" dirty="0"/>
                    </a:p>
                  </a:txBody>
                  <a:tcPr>
                    <a:solidFill>
                      <a:schemeClr val="accent1"/>
                    </a:solidFill>
                  </a:tcPr>
                </a:tc>
                <a:tc>
                  <a:txBody>
                    <a:bodyPr/>
                    <a:lstStyle/>
                    <a:p>
                      <a:r>
                        <a:rPr lang="en-CA" b="1" dirty="0" smtClean="0"/>
                        <a:t>34</a:t>
                      </a:r>
                      <a:endParaRPr lang="en-CA" b="1" dirty="0"/>
                    </a:p>
                  </a:txBody>
                  <a:tcPr>
                    <a:solidFill>
                      <a:schemeClr val="accent1"/>
                    </a:solidFill>
                  </a:tcPr>
                </a:tc>
                <a:tc>
                  <a:txBody>
                    <a:bodyPr/>
                    <a:lstStyle/>
                    <a:p>
                      <a:pPr algn="ctr"/>
                      <a:r>
                        <a:rPr lang="en-CA" sz="2400" b="1" dirty="0" smtClean="0"/>
                        <a:t>+</a:t>
                      </a:r>
                    </a:p>
                    <a:p>
                      <a:pPr algn="ctr"/>
                      <a:endParaRPr lang="en-CA" sz="2400" b="1" dirty="0"/>
                    </a:p>
                  </a:txBody>
                  <a:tcPr/>
                </a:tc>
                <a:tc>
                  <a:txBody>
                    <a:bodyPr/>
                    <a:lstStyle/>
                    <a:p>
                      <a:pPr algn="ctr"/>
                      <a:r>
                        <a:rPr lang="en-CA" sz="2400" b="1" dirty="0" smtClean="0"/>
                        <a:t>-</a:t>
                      </a:r>
                      <a:endParaRPr lang="en-CA"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b="1" dirty="0" smtClean="0"/>
                        <a:t>s</a:t>
                      </a:r>
                    </a:p>
                  </a:txBody>
                  <a:tcPr/>
                </a:tc>
                <a:tc>
                  <a:txBody>
                    <a:bodyPr/>
                    <a:lstStyle/>
                    <a:p>
                      <a:pPr algn="ctr"/>
                      <a:r>
                        <a:rPr lang="en-CA" sz="2400" b="1" dirty="0" smtClean="0"/>
                        <a:t>+</a:t>
                      </a:r>
                    </a:p>
                  </a:txBody>
                  <a:tcPr/>
                </a:tc>
              </a:tr>
              <a:tr h="622300">
                <a:tc>
                  <a:txBody>
                    <a:bodyPr/>
                    <a:lstStyle/>
                    <a:p>
                      <a:r>
                        <a:rPr lang="en-CA" b="1" dirty="0" smtClean="0"/>
                        <a:t>AR2 </a:t>
                      </a:r>
                      <a:endParaRPr lang="en-CA" b="1" dirty="0"/>
                    </a:p>
                  </a:txBody>
                  <a:tcPr>
                    <a:solidFill>
                      <a:schemeClr val="accent1"/>
                    </a:solidFill>
                  </a:tcPr>
                </a:tc>
                <a:tc>
                  <a:txBody>
                    <a:bodyPr/>
                    <a:lstStyle/>
                    <a:p>
                      <a:r>
                        <a:rPr lang="en-CA" b="1" dirty="0" smtClean="0"/>
                        <a:t>46</a:t>
                      </a:r>
                      <a:endParaRPr lang="en-CA" b="1" dirty="0"/>
                    </a:p>
                  </a:txBody>
                  <a:tcPr>
                    <a:solidFill>
                      <a:schemeClr val="accent1"/>
                    </a:solidFill>
                  </a:tcPr>
                </a:tc>
                <a:tc>
                  <a:txBody>
                    <a:bodyPr/>
                    <a:lstStyle/>
                    <a:p>
                      <a:r>
                        <a:rPr lang="en-CA" b="1" dirty="0" smtClean="0"/>
                        <a:t>44</a:t>
                      </a:r>
                      <a:endParaRPr lang="en-CA" b="1" dirty="0"/>
                    </a:p>
                  </a:txBody>
                  <a:tcPr>
                    <a:solidFill>
                      <a:schemeClr val="accent1"/>
                    </a:solidFill>
                  </a:tcPr>
                </a:tc>
                <a:tc>
                  <a:txBody>
                    <a:bodyPr/>
                    <a:lstStyle/>
                    <a:p>
                      <a:pPr algn="ctr"/>
                      <a:r>
                        <a:rPr lang="en-CA" sz="2400" b="1" dirty="0" smtClean="0"/>
                        <a:t>+</a:t>
                      </a:r>
                    </a:p>
                  </a:txBody>
                  <a:tcPr/>
                </a:tc>
                <a:tc>
                  <a:txBody>
                    <a:bodyPr/>
                    <a:lstStyle/>
                    <a:p>
                      <a:pPr algn="ctr"/>
                      <a:r>
                        <a:rPr lang="en-CA" sz="2400" b="1" dirty="0" smtClean="0"/>
                        <a:t>+</a:t>
                      </a:r>
                      <a:endParaRPr lang="en-CA" sz="2400" b="1" dirty="0"/>
                    </a:p>
                  </a:txBody>
                  <a:tcPr/>
                </a:tc>
                <a:tc>
                  <a:txBody>
                    <a:bodyPr/>
                    <a:lstStyle/>
                    <a:p>
                      <a:pPr algn="ctr"/>
                      <a:r>
                        <a:rPr lang="en-CA" sz="2400" b="1" dirty="0" smtClean="0"/>
                        <a:t>+</a:t>
                      </a:r>
                      <a:endParaRPr lang="en-CA" sz="2400" b="1" dirty="0"/>
                    </a:p>
                  </a:txBody>
                  <a:tcPr/>
                </a:tc>
                <a:tc>
                  <a:txBody>
                    <a:bodyPr/>
                    <a:lstStyle/>
                    <a:p>
                      <a:pPr algn="ctr"/>
                      <a:r>
                        <a:rPr lang="en-CA" sz="2400" b="1" dirty="0" smtClean="0"/>
                        <a:t>+</a:t>
                      </a:r>
                    </a:p>
                  </a:txBody>
                  <a:tcPr/>
                </a:tc>
              </a:tr>
              <a:tr h="622300">
                <a:tc>
                  <a:txBody>
                    <a:bodyPr/>
                    <a:lstStyle/>
                    <a:p>
                      <a:r>
                        <a:rPr lang="en-CA" b="1" dirty="0" smtClean="0"/>
                        <a:t>AR3 </a:t>
                      </a:r>
                      <a:endParaRPr lang="en-CA" b="1" dirty="0"/>
                    </a:p>
                  </a:txBody>
                  <a:tcPr>
                    <a:solidFill>
                      <a:schemeClr val="accent1"/>
                    </a:solidFill>
                  </a:tcPr>
                </a:tc>
                <a:tc>
                  <a:txBody>
                    <a:bodyPr/>
                    <a:lstStyle/>
                    <a:p>
                      <a:r>
                        <a:rPr lang="en-CA" b="1" dirty="0" smtClean="0"/>
                        <a:t>54</a:t>
                      </a:r>
                      <a:endParaRPr lang="en-CA" b="1" dirty="0"/>
                    </a:p>
                  </a:txBody>
                  <a:tcPr>
                    <a:solidFill>
                      <a:schemeClr val="accent1"/>
                    </a:solidFill>
                  </a:tcPr>
                </a:tc>
                <a:tc>
                  <a:txBody>
                    <a:bodyPr/>
                    <a:lstStyle/>
                    <a:p>
                      <a:r>
                        <a:rPr lang="en-CA" b="1" dirty="0" smtClean="0"/>
                        <a:t>54</a:t>
                      </a:r>
                      <a:endParaRPr lang="en-CA" b="1" dirty="0"/>
                    </a:p>
                  </a:txBody>
                  <a:tcPr>
                    <a:solidFill>
                      <a:schemeClr val="accent1"/>
                    </a:solidFill>
                  </a:tcPr>
                </a:tc>
                <a:tc>
                  <a:txBody>
                    <a:bodyPr/>
                    <a:lstStyle/>
                    <a:p>
                      <a:pPr algn="ctr"/>
                      <a:r>
                        <a:rPr lang="en-CA" sz="2400" b="1" dirty="0" smtClean="0"/>
                        <a:t>+</a:t>
                      </a:r>
                    </a:p>
                    <a:p>
                      <a:pPr algn="ctr"/>
                      <a:endParaRPr lang="en-CA" sz="2400" b="1" dirty="0"/>
                    </a:p>
                  </a:txBody>
                  <a:tcPr/>
                </a:tc>
                <a:tc>
                  <a:txBody>
                    <a:bodyPr/>
                    <a:lstStyle/>
                    <a:p>
                      <a:pPr algn="ctr"/>
                      <a:r>
                        <a:rPr lang="en-CA" sz="2400" b="1" dirty="0" smtClean="0"/>
                        <a:t>+</a:t>
                      </a:r>
                      <a:endParaRPr lang="en-CA" sz="2400" b="1" dirty="0"/>
                    </a:p>
                  </a:txBody>
                  <a:tcPr/>
                </a:tc>
                <a:tc>
                  <a:txBody>
                    <a:bodyPr/>
                    <a:lstStyle/>
                    <a:p>
                      <a:pPr algn="ctr"/>
                      <a:r>
                        <a:rPr lang="en-CA" sz="2400" b="1" dirty="0" smtClean="0"/>
                        <a:t>s</a:t>
                      </a:r>
                      <a:endParaRPr lang="en-CA" sz="2400" b="1" dirty="0"/>
                    </a:p>
                  </a:txBody>
                  <a:tcPr/>
                </a:tc>
                <a:tc>
                  <a:txBody>
                    <a:bodyPr/>
                    <a:lstStyle/>
                    <a:p>
                      <a:pPr algn="ctr"/>
                      <a:r>
                        <a:rPr lang="en-CA" sz="2400" b="1" dirty="0" smtClean="0"/>
                        <a:t>+</a:t>
                      </a:r>
                    </a:p>
                  </a:txBody>
                  <a:tcPr/>
                </a:tc>
              </a:tr>
              <a:tr h="622300">
                <a:tc>
                  <a:txBody>
                    <a:bodyPr/>
                    <a:lstStyle/>
                    <a:p>
                      <a:r>
                        <a:rPr lang="en-CA" b="1" dirty="0" smtClean="0"/>
                        <a:t>AR4</a:t>
                      </a:r>
                      <a:endParaRPr lang="en-CA" b="1" dirty="0"/>
                    </a:p>
                  </a:txBody>
                  <a:tcPr>
                    <a:solidFill>
                      <a:schemeClr val="accent1"/>
                    </a:solidFill>
                  </a:tcPr>
                </a:tc>
                <a:tc>
                  <a:txBody>
                    <a:bodyPr/>
                    <a:lstStyle/>
                    <a:p>
                      <a:r>
                        <a:rPr lang="en-CA" b="1" dirty="0" smtClean="0"/>
                        <a:t>64</a:t>
                      </a:r>
                      <a:endParaRPr lang="en-CA" b="1" dirty="0"/>
                    </a:p>
                  </a:txBody>
                  <a:tcPr>
                    <a:solidFill>
                      <a:schemeClr val="accent1"/>
                    </a:solidFill>
                  </a:tcPr>
                </a:tc>
                <a:tc>
                  <a:txBody>
                    <a:bodyPr/>
                    <a:lstStyle/>
                    <a:p>
                      <a:r>
                        <a:rPr lang="en-CA" b="1" dirty="0" smtClean="0"/>
                        <a:t>64</a:t>
                      </a:r>
                      <a:endParaRPr lang="en-CA" b="1" dirty="0"/>
                    </a:p>
                  </a:txBody>
                  <a:tcPr>
                    <a:solidFill>
                      <a:schemeClr val="accent1"/>
                    </a:solidFill>
                  </a:tcPr>
                </a:tc>
                <a:tc>
                  <a:txBody>
                    <a:bodyPr/>
                    <a:lstStyle/>
                    <a:p>
                      <a:pPr algn="ctr"/>
                      <a:r>
                        <a:rPr lang="en-CA" sz="2400" b="1" dirty="0" smtClean="0"/>
                        <a:t>+</a:t>
                      </a:r>
                      <a:endParaRPr lang="en-CA" sz="2400" b="1" dirty="0"/>
                    </a:p>
                  </a:txBody>
                  <a:tcPr/>
                </a:tc>
                <a:tc>
                  <a:txBody>
                    <a:bodyPr/>
                    <a:lstStyle/>
                    <a:p>
                      <a:pPr algn="ctr"/>
                      <a:r>
                        <a:rPr lang="en-CA" sz="2400" b="1" dirty="0" smtClean="0"/>
                        <a:t>+</a:t>
                      </a:r>
                      <a:endParaRPr lang="en-CA" sz="2400" b="1" dirty="0"/>
                    </a:p>
                  </a:txBody>
                  <a:tcPr/>
                </a:tc>
                <a:tc>
                  <a:txBody>
                    <a:bodyPr/>
                    <a:lstStyle/>
                    <a:p>
                      <a:pPr algn="ctr"/>
                      <a:r>
                        <a:rPr lang="en-CA" sz="2400" b="1" dirty="0" smtClean="0"/>
                        <a:t>s</a:t>
                      </a:r>
                      <a:endParaRPr lang="en-CA" sz="2400" b="1" dirty="0"/>
                    </a:p>
                  </a:txBody>
                  <a:tcPr/>
                </a:tc>
                <a:tc>
                  <a:txBody>
                    <a:bodyPr/>
                    <a:lstStyle/>
                    <a:p>
                      <a:pPr algn="ctr"/>
                      <a:r>
                        <a:rPr lang="en-CA" sz="2400" b="1" dirty="0" smtClean="0"/>
                        <a:t>+</a:t>
                      </a:r>
                      <a:endParaRPr lang="en-CA" sz="2400" b="1" dirty="0"/>
                    </a:p>
                  </a:txBody>
                  <a:tcPr/>
                </a:tc>
              </a:tr>
            </a:tbl>
          </a:graphicData>
        </a:graphic>
      </p:graphicFrame>
    </p:spTree>
    <p:extLst>
      <p:ext uri="{BB962C8B-B14F-4D97-AF65-F5344CB8AC3E}">
        <p14:creationId xmlns:p14="http://schemas.microsoft.com/office/powerpoint/2010/main" val="281792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CSP Construction</a:t>
            </a:r>
            <a:br>
              <a:rPr lang="en-CA" dirty="0"/>
            </a:br>
            <a:r>
              <a:rPr lang="en-CA" dirty="0"/>
              <a:t>General </a:t>
            </a:r>
            <a:r>
              <a:rPr lang="en-CA" dirty="0" smtClean="0"/>
              <a:t>approach for each release </a:t>
            </a:r>
            <a:endParaRPr lang="en-CA" dirty="0"/>
          </a:p>
        </p:txBody>
      </p:sp>
      <p:sp>
        <p:nvSpPr>
          <p:cNvPr id="3" name="Content Placeholder 2"/>
          <p:cNvSpPr>
            <a:spLocks noGrp="1"/>
          </p:cNvSpPr>
          <p:nvPr>
            <p:ph idx="1"/>
          </p:nvPr>
        </p:nvSpPr>
        <p:spPr>
          <a:xfrm>
            <a:off x="457200" y="1295400"/>
            <a:ext cx="8305800" cy="5181600"/>
          </a:xfrm>
        </p:spPr>
        <p:txBody>
          <a:bodyPr>
            <a:noAutofit/>
          </a:bodyPr>
          <a:lstStyle/>
          <a:p>
            <a:pPr lvl="0"/>
            <a:r>
              <a:rPr lang="en-CA" sz="1600" dirty="0"/>
              <a:t>Sub-element L3 </a:t>
            </a:r>
            <a:r>
              <a:rPr lang="en-CA" sz="1600" dirty="0" smtClean="0"/>
              <a:t>Factory Acceptance Testing (FAT). </a:t>
            </a:r>
            <a:endParaRPr lang="en-CA" sz="1600" dirty="0"/>
          </a:p>
          <a:p>
            <a:pPr lvl="0"/>
            <a:r>
              <a:rPr lang="en-CA" sz="1600" dirty="0"/>
              <a:t>CSP ITF: </a:t>
            </a:r>
          </a:p>
          <a:p>
            <a:pPr lvl="2"/>
            <a:r>
              <a:rPr lang="en-CA" sz="1600" dirty="0"/>
              <a:t>S</a:t>
            </a:r>
            <a:r>
              <a:rPr lang="en-CA" sz="1600" dirty="0" smtClean="0"/>
              <a:t>hip </a:t>
            </a:r>
            <a:r>
              <a:rPr lang="en-CA" sz="1600" dirty="0"/>
              <a:t>and </a:t>
            </a:r>
            <a:r>
              <a:rPr lang="en-CA" sz="1600" dirty="0" smtClean="0"/>
              <a:t>install – 6 months before the AIV hand-over.</a:t>
            </a:r>
            <a:endParaRPr lang="en-CA" sz="1600" dirty="0"/>
          </a:p>
          <a:p>
            <a:pPr lvl="2"/>
            <a:r>
              <a:rPr lang="en-CA" sz="1600" dirty="0"/>
              <a:t>Stand-alone verification - verify that the product has not been damaged during shipment and has been installed </a:t>
            </a:r>
            <a:r>
              <a:rPr lang="en-CA" sz="1600" dirty="0" smtClean="0"/>
              <a:t>correctly (a subset of L3 AT).</a:t>
            </a:r>
          </a:p>
          <a:p>
            <a:pPr lvl="2"/>
            <a:r>
              <a:rPr lang="en-CA" sz="1600" dirty="0" smtClean="0"/>
              <a:t>CSP </a:t>
            </a:r>
            <a:r>
              <a:rPr lang="en-CA" sz="1600" dirty="0"/>
              <a:t>L2 integration and testing</a:t>
            </a:r>
            <a:r>
              <a:rPr lang="en-CA" sz="1600" dirty="0" smtClean="0"/>
              <a:t>. </a:t>
            </a:r>
            <a:endParaRPr lang="en-CA" sz="1600" dirty="0"/>
          </a:p>
          <a:p>
            <a:pPr lvl="2"/>
            <a:r>
              <a:rPr lang="en-CA" sz="1600" dirty="0"/>
              <a:t>CSP L2 Acceptance Test.</a:t>
            </a:r>
          </a:p>
          <a:p>
            <a:pPr lvl="0"/>
            <a:r>
              <a:rPr lang="en-CA" sz="1600" dirty="0"/>
              <a:t>System </a:t>
            </a:r>
            <a:r>
              <a:rPr lang="en-CA" sz="1600" dirty="0" smtClean="0"/>
              <a:t>ITF</a:t>
            </a:r>
            <a:endParaRPr lang="en-CA" sz="1600" dirty="0"/>
          </a:p>
          <a:p>
            <a:pPr lvl="2"/>
            <a:r>
              <a:rPr lang="en-CA" sz="1600" dirty="0"/>
              <a:t>Ship and </a:t>
            </a:r>
            <a:r>
              <a:rPr lang="en-CA" sz="1600" dirty="0" smtClean="0"/>
              <a:t>install</a:t>
            </a:r>
            <a:r>
              <a:rPr lang="en-CA" sz="1600" dirty="0"/>
              <a:t> </a:t>
            </a:r>
            <a:r>
              <a:rPr lang="en-CA" sz="1600" dirty="0" smtClean="0"/>
              <a:t>- 3 </a:t>
            </a:r>
            <a:r>
              <a:rPr lang="en-CA" sz="1600" dirty="0"/>
              <a:t>months before the AIV hand-over.</a:t>
            </a:r>
          </a:p>
          <a:p>
            <a:pPr lvl="2"/>
            <a:r>
              <a:rPr lang="en-CA" sz="1600" dirty="0" smtClean="0"/>
              <a:t>Stand-alone verification – not damaged / properly installed. </a:t>
            </a:r>
            <a:endParaRPr lang="en-CA" sz="1600" dirty="0"/>
          </a:p>
          <a:p>
            <a:pPr lvl="2"/>
            <a:r>
              <a:rPr lang="en-CA" sz="1600" dirty="0" smtClean="0"/>
              <a:t>Hand-over to AIV. </a:t>
            </a:r>
          </a:p>
          <a:p>
            <a:pPr lvl="2"/>
            <a:r>
              <a:rPr lang="en-CA" sz="1600" dirty="0" smtClean="0"/>
              <a:t>Support </a:t>
            </a:r>
            <a:r>
              <a:rPr lang="en-CA" sz="1600" dirty="0"/>
              <a:t>AIV testing.</a:t>
            </a:r>
          </a:p>
          <a:p>
            <a:pPr lvl="0"/>
            <a:r>
              <a:rPr lang="en-CA" sz="1600" dirty="0"/>
              <a:t>SITE: </a:t>
            </a:r>
          </a:p>
          <a:p>
            <a:pPr lvl="2"/>
            <a:r>
              <a:rPr lang="en-CA" sz="1600" dirty="0"/>
              <a:t>Ship and </a:t>
            </a:r>
            <a:r>
              <a:rPr lang="en-CA" sz="1600" dirty="0" smtClean="0"/>
              <a:t>install.</a:t>
            </a:r>
            <a:endParaRPr lang="en-CA" sz="1600" dirty="0"/>
          </a:p>
          <a:p>
            <a:pPr lvl="2"/>
            <a:r>
              <a:rPr lang="en-CA" sz="1600" dirty="0" smtClean="0"/>
              <a:t>Stand-alone verification - </a:t>
            </a:r>
            <a:r>
              <a:rPr lang="en-CA" sz="1600" dirty="0"/>
              <a:t>not damaged / properly installed. </a:t>
            </a:r>
            <a:endParaRPr lang="en-CA" sz="1600" dirty="0" smtClean="0"/>
          </a:p>
          <a:p>
            <a:pPr lvl="2"/>
            <a:r>
              <a:rPr lang="en-CA" sz="1600" dirty="0" smtClean="0"/>
              <a:t>Hand-over </a:t>
            </a:r>
            <a:r>
              <a:rPr lang="en-CA" sz="1600" dirty="0"/>
              <a:t>to AIV.</a:t>
            </a:r>
          </a:p>
          <a:p>
            <a:pPr lvl="2"/>
            <a:r>
              <a:rPr lang="en-CA" sz="1600" dirty="0"/>
              <a:t>Support AIV testing.</a:t>
            </a:r>
          </a:p>
          <a:p>
            <a:pPr lvl="0"/>
            <a:r>
              <a:rPr lang="en-CA" sz="1600" dirty="0"/>
              <a:t>1 year warranty for  each release, starts after hand-over to AIV</a:t>
            </a:r>
            <a:r>
              <a:rPr lang="en-CA" sz="1600" dirty="0" smtClean="0"/>
              <a:t>.</a:t>
            </a:r>
            <a:endParaRPr lang="en-CA" sz="1600"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8</a:t>
            </a:fld>
            <a:endParaRPr lang="en-US" dirty="0"/>
          </a:p>
        </p:txBody>
      </p:sp>
    </p:spTree>
    <p:extLst>
      <p:ext uri="{BB962C8B-B14F-4D97-AF65-F5344CB8AC3E}">
        <p14:creationId xmlns:p14="http://schemas.microsoft.com/office/powerpoint/2010/main" val="720065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 Schedule</a:t>
            </a:r>
            <a:endParaRPr lang="en-US"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9</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7735995" cy="293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95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6705</TotalTime>
  <Words>1402</Words>
  <Application>Microsoft Office PowerPoint</Application>
  <PresentationFormat>On-screen Show (4:3)</PresentationFormat>
  <Paragraphs>203</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SAFe Workshop  SKA CSP Approach and Plan</vt:lpstr>
      <vt:lpstr>Overview </vt:lpstr>
      <vt:lpstr>CSP sub-elements </vt:lpstr>
      <vt:lpstr>CSP Sub-elements </vt:lpstr>
      <vt:lpstr>CSP_Mid Hi-level Design Overview </vt:lpstr>
      <vt:lpstr>CSP_Low Sub-elements </vt:lpstr>
      <vt:lpstr>CSP Roll-out and Schedule </vt:lpstr>
      <vt:lpstr>CSP Construction General approach for each release </vt:lpstr>
      <vt:lpstr>CSP Schedule</vt:lpstr>
      <vt:lpstr>Low.CBF and Mid.CBF</vt:lpstr>
      <vt:lpstr>Low.CBF and Mid.CBF  (2)</vt:lpstr>
      <vt:lpstr>Low.CBF and Mid.CBF (cont.)</vt:lpstr>
      <vt:lpstr>PST</vt:lpstr>
      <vt:lpstr>PST approach to SAFe </vt:lpstr>
      <vt:lpstr>PSS </vt:lpstr>
      <vt:lpstr>PSS  approach to SAFe </vt:lpstr>
      <vt:lpstr>SKA &amp; CSP already adhere to most SAFe principles</vt:lpstr>
      <vt:lpstr>CSP.LMC</vt:lpstr>
      <vt:lpstr>CSP.LMC Simulators / emulators </vt:lpstr>
      <vt:lpstr>CSP.LMC  - organization</vt:lpstr>
      <vt:lpstr>PowerPoint Presentation</vt:lpstr>
      <vt:lpstr>Mid.CBFre Architecture</vt:lpstr>
      <vt:lpstr>PowerPoint Presentation</vt:lpstr>
    </vt:vector>
  </TitlesOfParts>
  <Company>NRC - CNRC- CBS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 CSP SAFe Workshop</dc:title>
  <dc:creator>Sonja Vrcic</dc:creator>
  <cp:lastModifiedBy>Sonja Vrcic</cp:lastModifiedBy>
  <cp:revision>244</cp:revision>
  <dcterms:created xsi:type="dcterms:W3CDTF">2013-06-12T14:07:13Z</dcterms:created>
  <dcterms:modified xsi:type="dcterms:W3CDTF">2017-10-02T12:59:56Z</dcterms:modified>
</cp:coreProperties>
</file>