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Lor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or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ora-bold.fntdata"/><Relationship Id="rId6" Type="http://schemas.openxmlformats.org/officeDocument/2006/relationships/slide" Target="slides/slide1.xml"/><Relationship Id="rId18" Type="http://schemas.openxmlformats.org/officeDocument/2006/relationships/font" Target="fonts/Lor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bd66ae6454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bd66ae6454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9bde2f5db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9bde2f5db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9bde2f5db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49bde2f5db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9bde2f5db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9bde2f5db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9bde2f5db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9bde2f5db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980ce80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980ce80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8a5ebeb3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8a5ebeb3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81000" y="273844"/>
            <a:ext cx="8356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81000" y="1369219"/>
            <a:ext cx="8356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730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○"/>
              <a:defRPr/>
            </a:lvl5pPr>
            <a:lvl6pPr indent="-26670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■"/>
              <a:defRPr/>
            </a:lvl6pPr>
            <a:lvl7pPr indent="-26670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●"/>
              <a:defRPr/>
            </a:lvl7pPr>
            <a:lvl8pPr indent="-26670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○"/>
              <a:defRPr/>
            </a:lvl8pPr>
            <a:lvl9pPr indent="-26670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32615" y="4776441"/>
            <a:ext cx="2049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16300" y="9775"/>
            <a:ext cx="9144000" cy="5143500"/>
          </a:xfrm>
          <a:prstGeom prst="rect">
            <a:avLst/>
          </a:prstGeom>
          <a:solidFill>
            <a:srgbClr val="000000">
              <a:alpha val="261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SKACH Consortium Mid-Year Update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Carolyn Marie Crichton</a:t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2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June 1, </a:t>
            </a:r>
            <a:r>
              <a:rPr lang="en" sz="1932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2023</a:t>
            </a:r>
            <a:endParaRPr sz="1932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Progress of the SKACH Consortium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1686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83675" y="1088300"/>
            <a:ext cx="8809800" cy="396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701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69" name="Google Shape;69;p15"/>
          <p:cNvGrpSpPr/>
          <p:nvPr/>
        </p:nvGrpSpPr>
        <p:grpSpPr>
          <a:xfrm>
            <a:off x="484925" y="1957150"/>
            <a:ext cx="1755000" cy="2677850"/>
            <a:chOff x="571525" y="1957150"/>
            <a:chExt cx="1755000" cy="2677850"/>
          </a:xfrm>
        </p:grpSpPr>
        <p:sp>
          <p:nvSpPr>
            <p:cNvPr id="70" name="Google Shape;70;p15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701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70168"/>
                </a:solidFill>
              </a:endParaRPr>
            </a:p>
          </p:txBody>
        </p:sp>
        <p:sp>
          <p:nvSpPr>
            <p:cNvPr id="71" name="Google Shape;71;p15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2021</a:t>
              </a:r>
              <a:endParaRPr b="1"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15"/>
            <p:cNvSpPr txBox="1"/>
            <p:nvPr/>
          </p:nvSpPr>
          <p:spPr>
            <a:xfrm>
              <a:off x="594475" y="2571750"/>
              <a:ext cx="1709100" cy="9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Year 1: </a:t>
              </a:r>
              <a:endParaRPr b="1" sz="10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We started to form as a consortium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15"/>
            <p:cNvSpPr txBox="1"/>
            <p:nvPr/>
          </p:nvSpPr>
          <p:spPr>
            <a:xfrm>
              <a:off x="571525" y="3155400"/>
              <a:ext cx="1755000" cy="14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2571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68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Submitted proposal for SERI to fund the consortium for the SKAO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2571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68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EPFL signed agreement and </a:t>
              </a: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received</a:t>
              </a: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 funds from SERI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2571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68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First meetings of the consortium board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257175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68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Hiring of personnel began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" name="Google Shape;74;p15"/>
          <p:cNvGrpSpPr/>
          <p:nvPr/>
        </p:nvGrpSpPr>
        <p:grpSpPr>
          <a:xfrm>
            <a:off x="2612825" y="1957150"/>
            <a:ext cx="1709100" cy="2882675"/>
            <a:chOff x="2699425" y="1957150"/>
            <a:chExt cx="1709100" cy="2882675"/>
          </a:xfrm>
        </p:grpSpPr>
        <p:sp>
          <p:nvSpPr>
            <p:cNvPr id="75" name="Google Shape;75;p15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701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70168"/>
                </a:solidFill>
              </a:endParaRPr>
            </a:p>
          </p:txBody>
        </p:sp>
        <p:sp>
          <p:nvSpPr>
            <p:cNvPr id="76" name="Google Shape;76;p15"/>
            <p:cNvSpPr txBox="1"/>
            <p:nvPr/>
          </p:nvSpPr>
          <p:spPr>
            <a:xfrm>
              <a:off x="2699425" y="2571750"/>
              <a:ext cx="17091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Year 2: </a:t>
              </a:r>
              <a:endParaRPr b="1" sz="10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We continued to form as a consortium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15"/>
            <p:cNvSpPr txBox="1"/>
            <p:nvPr/>
          </p:nvSpPr>
          <p:spPr>
            <a:xfrm>
              <a:off x="2699425" y="3160725"/>
              <a:ext cx="1709100" cy="167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279400" lvl="0" marL="228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68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Switzerland officially joined the SKAO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228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68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Monthly meetings of the consortium board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228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68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Weekly meetings for the consortium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228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68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Consortium branding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228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68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Kick-off of SKACH programs and reporting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228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68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Attendance</a:t>
              </a: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 to SKAO council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79400" lvl="0" marL="228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0168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International collaboration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3335573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2022</a:t>
              </a:r>
              <a:endParaRPr b="1"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" name="Google Shape;79;p15"/>
          <p:cNvGrpSpPr/>
          <p:nvPr/>
        </p:nvGrpSpPr>
        <p:grpSpPr>
          <a:xfrm>
            <a:off x="4781400" y="1957150"/>
            <a:ext cx="1709100" cy="2903875"/>
            <a:chOff x="4781400" y="1957150"/>
            <a:chExt cx="1709100" cy="2903875"/>
          </a:xfrm>
        </p:grpSpPr>
        <p:sp>
          <p:nvSpPr>
            <p:cNvPr id="80" name="Google Shape;80;p15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00FF"/>
                </a:solidFill>
              </a:endParaRPr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4781400" y="2571750"/>
              <a:ext cx="1709100" cy="9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Year 3:</a:t>
              </a:r>
              <a:endParaRPr b="1" sz="10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Reflection and adjustments of consortium structures</a:t>
              </a:r>
              <a:r>
                <a:rPr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. We are also using this information to plan for the next round of SERI Funding</a:t>
              </a:r>
              <a:endParaRPr sz="8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15"/>
            <p:cNvSpPr txBox="1"/>
            <p:nvPr/>
          </p:nvSpPr>
          <p:spPr>
            <a:xfrm>
              <a:off x="4781400" y="3533825"/>
              <a:ext cx="1709100" cy="132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142875" spcFirstLastPara="1" rIns="91425" wrap="square" tIns="91425">
              <a:noAutofit/>
            </a:bodyPr>
            <a:lstStyle/>
            <a:p>
              <a:pPr indent="-222250" lvl="0" marL="17145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Continuing</a:t>
              </a:r>
              <a:r>
                <a:rPr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 board and weekly meetings</a:t>
              </a:r>
              <a:endParaRPr sz="8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22250" lvl="0" marL="17145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Increased regular meetings for work packages (simulations, SRCs)</a:t>
              </a:r>
              <a:endParaRPr sz="8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22250" lvl="0" marL="17145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2025 + </a:t>
              </a:r>
              <a:r>
                <a:rPr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consortium</a:t>
              </a:r>
              <a:r>
                <a:rPr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 planning</a:t>
              </a:r>
              <a:endParaRPr sz="8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222250" lvl="0" marL="17145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FF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Increased participation in international groups</a:t>
              </a:r>
              <a:endParaRPr sz="8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2023</a:t>
              </a:r>
              <a:endParaRPr b="1" sz="8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6842050" y="1957150"/>
            <a:ext cx="1709100" cy="2903925"/>
            <a:chOff x="6842050" y="1957150"/>
            <a:chExt cx="1709100" cy="2903925"/>
          </a:xfrm>
        </p:grpSpPr>
        <p:sp>
          <p:nvSpPr>
            <p:cNvPr id="85" name="Google Shape;85;p15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6842050" y="2571765"/>
              <a:ext cx="1709100" cy="9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Year 4:</a:t>
              </a:r>
              <a:endParaRPr b="1" sz="10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We expect to see strongly formed collaborations and results from this first round of consortium funding.</a:t>
              </a:r>
              <a:r>
                <a:rPr b="1"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6842050" y="3560875"/>
              <a:ext cx="1709100" cy="13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193675" lvl="0" marL="17145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8585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Continuation and adjustment of consortium structures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93675" lvl="0" marL="17145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8585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Final results of the first round of consortium funding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93675" lvl="0" marL="17145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8585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Reflection of SKACH Activities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193675" lvl="0" marL="17145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58585"/>
                </a:buClr>
                <a:buSzPts val="800"/>
                <a:buFont typeface="Roboto"/>
                <a:buChar char="●"/>
              </a:pP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Preparation</a:t>
              </a:r>
              <a:r>
                <a:rPr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 for next round of activities</a:t>
              </a: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74995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2024</a:t>
              </a:r>
              <a:endParaRPr b="1"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89" name="Google Shape;89;p15"/>
          <p:cNvCxnSpPr/>
          <p:nvPr/>
        </p:nvCxnSpPr>
        <p:spPr>
          <a:xfrm>
            <a:off x="2013425" y="2232225"/>
            <a:ext cx="794100" cy="15900"/>
          </a:xfrm>
          <a:prstGeom prst="straightConnector1">
            <a:avLst/>
          </a:prstGeom>
          <a:noFill/>
          <a:ln cap="flat" cmpd="sng" w="28575">
            <a:solidFill>
              <a:srgbClr val="07016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15"/>
          <p:cNvCxnSpPr/>
          <p:nvPr/>
        </p:nvCxnSpPr>
        <p:spPr>
          <a:xfrm>
            <a:off x="4207250" y="2248125"/>
            <a:ext cx="794100" cy="15900"/>
          </a:xfrm>
          <a:prstGeom prst="straightConnector1">
            <a:avLst/>
          </a:prstGeom>
          <a:noFill/>
          <a:ln cap="flat" cmpd="sng" w="28575">
            <a:solidFill>
              <a:srgbClr val="07016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" name="Google Shape;91;p15"/>
          <p:cNvCxnSpPr/>
          <p:nvPr/>
        </p:nvCxnSpPr>
        <p:spPr>
          <a:xfrm>
            <a:off x="6315775" y="2248125"/>
            <a:ext cx="794100" cy="15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Mid-Year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Progress: Management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1686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83675" y="1088300"/>
            <a:ext cx="8809800" cy="396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701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00"/>
              <a:buFont typeface="Lora"/>
              <a:buChar char="●"/>
            </a:pPr>
            <a:r>
              <a:rPr lang="en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SKAO</a:t>
            </a:r>
            <a:endParaRPr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00"/>
              <a:buFont typeface="Lora"/>
              <a:buChar char="○"/>
            </a:pPr>
            <a:r>
              <a:rPr lang="en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Council Attended in March</a:t>
            </a:r>
            <a:endParaRPr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00"/>
              <a:buFont typeface="Lora"/>
              <a:buChar char="○"/>
            </a:pPr>
            <a:r>
              <a:rPr lang="en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Co-design contract out for bid</a:t>
            </a:r>
            <a:endParaRPr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00"/>
              <a:buFont typeface="Lora"/>
              <a:buChar char="○"/>
            </a:pPr>
            <a:r>
              <a:rPr lang="en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Continued Swiss representation on SEAC, advisory committees, working groups/teams</a:t>
            </a:r>
            <a:endParaRPr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168"/>
              </a:buClr>
              <a:buSzPts val="1400"/>
              <a:buFont typeface="Lora"/>
              <a:buChar char="●"/>
            </a:pPr>
            <a:r>
              <a:rPr lang="en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SERI</a:t>
            </a:r>
            <a:endParaRPr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00"/>
              <a:buFont typeface="Lora"/>
              <a:buChar char="○"/>
            </a:pPr>
            <a:r>
              <a:rPr lang="en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New SERI Representative - Simon Berger</a:t>
            </a:r>
            <a:endParaRPr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168"/>
              </a:buClr>
              <a:buSzPts val="1400"/>
              <a:buFont typeface="Lora"/>
              <a:buChar char="●"/>
            </a:pPr>
            <a:r>
              <a:rPr lang="en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Board</a:t>
            </a:r>
            <a:endParaRPr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00"/>
              <a:buFont typeface="Lora"/>
              <a:buChar char="○"/>
            </a:pPr>
            <a:r>
              <a:rPr lang="en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Focus on next round of SERI funding and continuity of the consortium</a:t>
            </a:r>
            <a:endParaRPr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00"/>
              <a:buFont typeface="Lora"/>
              <a:buChar char="○"/>
            </a:pPr>
            <a:r>
              <a:rPr lang="en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Planning for third party funding and research initiatives</a:t>
            </a:r>
            <a:endParaRPr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168"/>
              </a:buClr>
              <a:buSzPts val="1400"/>
              <a:buFont typeface="Lora"/>
              <a:buChar char="●"/>
            </a:pPr>
            <a:r>
              <a:rPr lang="en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Management </a:t>
            </a:r>
            <a:endParaRPr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00"/>
              <a:buFont typeface="Lora"/>
              <a:buChar char="○"/>
            </a:pPr>
            <a:r>
              <a:rPr lang="en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2022 reporting submitted to SERI and responses to feedback sent</a:t>
            </a:r>
            <a:endParaRPr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400"/>
              <a:buFont typeface="Lora"/>
              <a:buChar char="○"/>
            </a:pPr>
            <a:r>
              <a:rPr lang="en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Communicating with SERI on expectations for funding and reporting in 2025+</a:t>
            </a:r>
            <a:endParaRPr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050" y="2447800"/>
            <a:ext cx="819548" cy="819548"/>
          </a:xfrm>
          <a:prstGeom prst="rect">
            <a:avLst/>
          </a:prstGeom>
          <a:noFill/>
          <a:ln cap="flat" cmpd="sng" w="19050">
            <a:solidFill>
              <a:srgbClr val="07016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Mid-Year Progress: Programs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1686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83675" y="1088300"/>
            <a:ext cx="8809800" cy="396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701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●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Instrumentation -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Working toward System Requirements Review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Collaboration with Sweden (visit March)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Continued work on EBB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●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Computing Platforms and Infrastructure -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Software development efforts for SPH-EXA and Bluebild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Onboarding of SKACH teams into CSCS (e.g. Karaboo, ANSYS, Pinocchio)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Distribution of HPC resources to SKACH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Participation as a facility partner in the SDC3 data challenge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SKAO SRC WG participation (SAFe teams) including requirement analysis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SKACH proto-SRC technical discussions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Attended (and chaired) various Consortium and SKAO meetings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●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Science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20% of the members of WP5000 highly involved in the SKAO Science WGs, but activities within the SKAO SWGs still low.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10 publications related to Swiss SKA activities from 01/2023 to 04/2023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Mid-Year Progress: Programs (Cont.)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1686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83675" y="1088300"/>
            <a:ext cx="8809800" cy="396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701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●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Data Science and Simulations - 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Co-design: Continued work on SCOOP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Imaging: Development, validation, benchmarking and release of HVOX, a python library for high performance computational imaging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Imaging: Major upgrade to Pycsou, a python library for scalable synthesis/analysis of spherical sky maps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SRC: Finished drafting vision document for SRC Science Platform and collecting feedback from reviewers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SRC: developing and deploying data transfer interface at CSCS. Beginning to deploy services for mini-SRC demonstrator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SRC: Use cases and science platform review, setting up JIRA for managing actions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Sky Simulations: Forum meets regularly and development of an analysis pipeline for cosmological simulations continues.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Digital Twin: Monthly software releases (monthly), CSCS-compatible, ETH EULER-	compatible, Packaging/Installation reliability improved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●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Outreach - 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Social media accounts and website created and grown</a:t>
            </a:r>
            <a:endParaRPr sz="11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Participation in SKACON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Making Waves Podcast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Hosting PARI 2024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The Year Ahead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1686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83675" y="1010050"/>
            <a:ext cx="8809800" cy="4098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701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●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Management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SKAO Council in UK in July and 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Australia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 in October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Board to finalise preliminary 2025+ budget and submit to SERI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Board to continue 3rd party funding discussions to support SKACH Activities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●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Programs: Programs will report again in the next half of the year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b="1"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Instrumentation: 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Completion of SRR on Mid-band 6 and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80% of functions of EBB at end 2023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b="1"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Data Science and Simulations: 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Increase usability and capabilities of SDP benchmark suite, improvement on both HVOX and Pycsou, Participation in SRCNet prototyping teams</a:t>
            </a:r>
            <a:r>
              <a:rPr lang="en"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and review of the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 governance model and development roadmap, Integrate more imaging algorithms into Karaboo and improve the code and documentation quality and reliability, 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b="1"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Computing Infrastructure and Platforms: 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Attendance to the governance meeting for SKAO SRCSC.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b="1"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Science: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 Enhance participation in SKA SWGs of Swiss researchers and obtain a global overview of the 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ongoing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 science activities to identify common scientific goals/objectives.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b="1"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Outreach: 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New outreach manager in August 2023. Development of a Swiss strategic comms plan</a:t>
            </a:r>
            <a:endParaRPr b="1"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●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Meetings: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22 June </a:t>
            </a:r>
            <a:r>
              <a:rPr b="1"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Midband 6 Science Meeting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: To discuss Swiss interest in Midband 6 science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6-8 September</a:t>
            </a:r>
            <a:r>
              <a:rPr b="1"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 Swiss SKA Days: 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In addition to our regular themes, we are planning workshops in the 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following areas: SDS3, Outreach, Mid-band 6 Science, Mid-band 6 Instrumentation.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Events 2024 and Beyond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1686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83675" y="1088300"/>
            <a:ext cx="8809800" cy="396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701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●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2024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January 2024 - SKACH Winter Meeting (Location TBD)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March 2024 - 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Cosmology in the Alps (Location TBD)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June 2024 -  SKACH Spring Meeting 2024 - ZHAW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September 2024 - Swiss SKA Days 2024 - UniGe</a:t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November 2024 - </a:t>
            </a:r>
            <a:r>
              <a:rPr lang="en" sz="11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PARI Conference  - Morges with a visit to CERN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●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2025 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January 2025 - SKACH Winter Meeting (Location TBD)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March 2025 - Switzerland set to host SKAO Council Meeting (Location TBD)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June 2024 - SKACH Spring Meeting (Location TBD)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2984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100"/>
              <a:buFont typeface="Lora"/>
              <a:buChar char="○"/>
            </a:pPr>
            <a:r>
              <a:rPr lang="en" sz="11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September 2024 - Swiss SKA Days - ZHAW</a:t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100850" y="159950"/>
            <a:ext cx="3183000" cy="5727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Contact Me</a:t>
            </a:r>
            <a:r>
              <a:rPr b="1" lang="en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: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413" y="877475"/>
            <a:ext cx="4925174" cy="328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/>
          <p:nvPr/>
        </p:nvSpPr>
        <p:spPr>
          <a:xfrm>
            <a:off x="2390400" y="4307350"/>
            <a:ext cx="436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Carolyn.Crichton@EPFL.ch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