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281" r:id="rId4"/>
    <p:sldId id="293" r:id="rId5"/>
    <p:sldId id="297" r:id="rId6"/>
    <p:sldId id="296" r:id="rId7"/>
    <p:sldId id="288" r:id="rId8"/>
    <p:sldId id="289" r:id="rId9"/>
    <p:sldId id="291" r:id="rId10"/>
    <p:sldId id="290" r:id="rId11"/>
    <p:sldId id="284" r:id="rId12"/>
    <p:sldId id="292" r:id="rId13"/>
    <p:sldId id="298" r:id="rId14"/>
    <p:sldId id="305" r:id="rId15"/>
    <p:sldId id="299" r:id="rId16"/>
    <p:sldId id="300" r:id="rId17"/>
    <p:sldId id="285" r:id="rId18"/>
    <p:sldId id="302" r:id="rId19"/>
    <p:sldId id="301" r:id="rId20"/>
    <p:sldId id="303" r:id="rId21"/>
    <p:sldId id="304" r:id="rId22"/>
    <p:sldId id="306" r:id="rId23"/>
    <p:sldId id="307" r:id="rId24"/>
    <p:sldId id="308" r:id="rId25"/>
    <p:sldId id="309" r:id="rId26"/>
    <p:sldId id="310" r:id="rId27"/>
    <p:sldId id="312" r:id="rId28"/>
    <p:sldId id="311" r:id="rId29"/>
    <p:sldId id="313" r:id="rId30"/>
    <p:sldId id="286" r:id="rId31"/>
    <p:sldId id="314" r:id="rId3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9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/>
    <p:restoredTop sz="86288"/>
  </p:normalViewPr>
  <p:slideViewPr>
    <p:cSldViewPr snapToGrid="0">
      <p:cViewPr>
        <p:scale>
          <a:sx n="140" d="100"/>
          <a:sy n="140" d="100"/>
        </p:scale>
        <p:origin x="320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7FDFF-DD99-4ABF-828E-430DB6DCBC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B12AC-459B-4977-886B-C7A69836094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1AF07B-54C8-4729-926E-3D520C6AB15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5/31/23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EE304-C720-4B09-AD53-58E25F84274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57BD3-596C-4761-B4E7-20E6CE78088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25B21F-2C8B-45A3-B23A-66EB8E9ACE59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870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3930F-859C-4371-AD03-693CED4D74F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9F2FC-F199-4322-A909-FAEB13356CF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B395CF-C71D-42EC-8EE4-3A3984E87AF5}" type="datetime1">
              <a:rPr lang="en-US"/>
              <a:pPr lvl="0"/>
              <a:t>5/31/23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38CC96-BE74-4F52-B217-9B6DD030A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2E865B-FC3D-498E-A01A-163C6C8634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88748-DC6B-40E0-B570-73DD02CA6AE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EFF70-AB27-418D-A268-7DFFE28223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63AFDA-1B12-482C-AB8B-67675AAEF5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077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25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8033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31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109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runner generated script is submitted to the scheduler using </a:t>
            </a:r>
            <a:r>
              <a:rPr lang="en-US" dirty="0" err="1"/>
              <a:t>sbatch</a:t>
            </a:r>
            <a:r>
              <a:rPr lang="en-US" dirty="0"/>
              <a:t>. The runner controls the schedulers --output, --wait, and --job-name arguments while all user defined SCHEDULER_PARAMETERS are also integrated into the request.</a:t>
            </a:r>
          </a:p>
          <a:p>
            <a:endParaRPr lang="en-US" dirty="0"/>
          </a:p>
          <a:p>
            <a:r>
              <a:rPr lang="en-US" dirty="0"/>
              <a:t>Throughout the duration of the job the runner obtains the </a:t>
            </a:r>
            <a:r>
              <a:rPr lang="en-US" dirty="0" err="1"/>
              <a:t>stdout</a:t>
            </a:r>
            <a:r>
              <a:rPr lang="en-US" dirty="0"/>
              <a:t>/stderr by tailing the file (</a:t>
            </a:r>
            <a:r>
              <a:rPr lang="en-US" dirty="0" err="1"/>
              <a:t>slurm</a:t>
            </a:r>
            <a:r>
              <a:rPr lang="en-US" dirty="0"/>
              <a:t>-%</a:t>
            </a:r>
            <a:r>
              <a:rPr lang="en-US" dirty="0" err="1"/>
              <a:t>j.out</a:t>
            </a:r>
            <a:r>
              <a:rPr lang="en-US" dirty="0"/>
              <a:t>). All output to this file is reported back to the CI job log.</a:t>
            </a:r>
          </a:p>
          <a:p>
            <a:endParaRPr lang="en-US" dirty="0"/>
          </a:p>
          <a:p>
            <a:r>
              <a:rPr lang="en-US" dirty="0"/>
              <a:t>Once a job has been completed the final state is determined by the exit status of </a:t>
            </a:r>
            <a:r>
              <a:rPr lang="en-US" dirty="0" err="1"/>
              <a:t>sbatch</a:t>
            </a:r>
            <a:r>
              <a:rPr lang="en-US" dirty="0"/>
              <a:t> --wait ...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206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1: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Calibrate_1: based on the phase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center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of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the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is downloaded and grouped in patches Those are used for a phase-only calibration.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Predict_1: the sources which lie outside the field we want to image are predicted and subtracted in the visibility space. This produces the Ms: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ms_no_outliers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which is further used throughout the pipeline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Image_1: The dataset is imaged and the solutions in calibrate_1 are applied while imaging.</a:t>
            </a:r>
          </a:p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2: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Calibrate_2: using the new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produced by image_1, run a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phase_only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calibration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Image_2: Same as image_1,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whith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updated solutions</a:t>
            </a:r>
          </a:p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3: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Calibrate_3: using the new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produced by image_2, run two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DDECal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scalarphase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complexgain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. The solutions are then combined.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Predict_3: extract the bright sources from the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and predict them. Those are subtracted from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 in the visibility space. This creates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ms_no_out;liers_no_bright_sources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which is further used for imaging.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Image_3: the dataset is imaged. Afterwards, the bright sources are put back in the image and in the output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859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1: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Calibrate_1: based on the phase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center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of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the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is downloaded and grouped in patches Those are used for a phase-only calibration.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Predict_1: the sources which lie outside the field we want to image are predicted and subtracted in the visibility space. This produces the Ms: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ms_no_outliers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which is further used throughout the pipeline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Image_1: The dataset is imaged and the solutions in calibrate_1 are applied while imaging.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728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2: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Calibrate_2: using the new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produced by image_1, run a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phase_only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calibration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Image_2: Same as image_1,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whith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updated solutions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7505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Iteration 3: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Calibrate_3: using the new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produced by image_2, run two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DDECal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scalarphase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complexgain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. The solutions are then combined.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Predict_3: extract the bright sources from the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and predict them. Those are subtracted from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 in the visibility space. This creates the </a:t>
            </a:r>
            <a:r>
              <a:rPr lang="en-GB" b="0" i="0" u="sng" dirty="0">
                <a:solidFill>
                  <a:srgbClr val="172B4D"/>
                </a:solidFill>
                <a:effectLst/>
                <a:latin typeface="-apple-system"/>
              </a:rPr>
              <a:t>MS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: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ms_no_out;liers_no_bright_sources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, which is further used for imaging.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Image_3: the dataset is imaged. Afterwards, the bright sources are put back in the image and in the output </a:t>
            </a:r>
            <a:r>
              <a:rPr lang="en-GB" b="0" i="0" dirty="0" err="1">
                <a:solidFill>
                  <a:srgbClr val="172B4D"/>
                </a:solidFill>
                <a:effectLst/>
                <a:latin typeface="-apple-system"/>
              </a:rPr>
              <a:t>skymodel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829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11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Helvetica" pitchFamily="2" charset="0"/>
              </a:rPr>
              <a:t>Memory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455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9909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F21-C9A9-4299-BAB1-36C664A90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835" y="265002"/>
            <a:ext cx="8485321" cy="2673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8C3AA-94EB-475B-AEA1-1B053F83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836" y="3414285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Author</a:t>
            </a:r>
            <a:endParaRPr lang="LID4096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BA89F74-861B-4C44-A353-98596C5CB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7836" y="4131368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email</a:t>
            </a:r>
            <a:endParaRPr lang="LID4096"/>
          </a:p>
        </p:txBody>
      </p:sp>
      <p:pic>
        <p:nvPicPr>
          <p:cNvPr id="1026" name="Picture 2" descr="Informatique scientifique et support applicatif ‐ EPFL">
            <a:extLst>
              <a:ext uri="{FF2B5EF4-FFF2-40B4-BE49-F238E27FC236}">
                <a16:creationId xmlns:a16="http://schemas.microsoft.com/office/drawing/2014/main" id="{C2540CB9-573C-4227-9119-8DD149D3C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6103246"/>
            <a:ext cx="2059824" cy="6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D57D65-5B02-4195-AAEC-80EF23D7C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58" y="6224836"/>
            <a:ext cx="1514279" cy="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9234C-4367-48A6-9C1B-6A8CAB0F47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7836" y="4906409"/>
            <a:ext cx="8485320" cy="48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Thursday, 09 February 2022</a:t>
            </a:r>
            <a:endParaRPr lang="LID4096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9A7802-B6F3-4C30-8DF7-50BC22C4A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835" y="5504827"/>
            <a:ext cx="8485320" cy="48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Meeting name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857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F21-C9A9-4299-BAB1-36C664A90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835" y="265002"/>
            <a:ext cx="8485321" cy="2673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8C3AA-94EB-475B-AEA1-1B053F83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836" y="3414285"/>
            <a:ext cx="8485320" cy="21019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Author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96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B2C5-DA84-409A-9D2F-2A6F9CB5B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6374"/>
            <a:ext cx="12191996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60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71C4-4CA3-4799-9325-E25BDB7EF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D76C20-C41C-6B77-7D83-46D5763778A7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12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B0C4-CBF0-4357-92D2-11EB7E543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7777-23B3-4016-8DB0-CFCAA63335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063" y="955959"/>
            <a:ext cx="11978640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BBC45-A7E9-3695-FAB1-A413F614BEC7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0039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5D9C-83D8-4521-A3C5-D20832DD7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BCAFC7-5560-4818-9CC2-E78B036980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955959"/>
            <a:ext cx="5987937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7AA006-FE61-41C8-B3C6-BFA27B78AD37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08063" y="955958"/>
            <a:ext cx="5987937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9E3CEF-1D67-4C14-A9E5-8DB7F70D2E58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379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o.corda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st-simulator.org/" TargetMode="External"/><Relationship Id="rId3" Type="http://schemas.openxmlformats.org/officeDocument/2006/relationships/hyperlink" Target="https://gitlab.com/ska-telescope/sdp/ska-sdp-rum" TargetMode="External"/><Relationship Id="rId7" Type="http://schemas.openxmlformats.org/officeDocument/2006/relationships/hyperlink" Target="https://gitlab.com/aroffringa/wsclean" TargetMode="External"/><Relationship Id="rId2" Type="http://schemas.openxmlformats.org/officeDocument/2006/relationships/hyperlink" Target="https://git.astron.nl/RD/schaap-spac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lab.com/aroffringa/aoflagger" TargetMode="External"/><Relationship Id="rId5" Type="http://schemas.openxmlformats.org/officeDocument/2006/relationships/hyperlink" Target="https://github.com/lofar-astron/DP3" TargetMode="External"/><Relationship Id="rId4" Type="http://schemas.openxmlformats.org/officeDocument/2006/relationships/hyperlink" Target="https://github.com/aroffringa/dysco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astron.nl/RD/pmt" TargetMode="External"/><Relationship Id="rId2" Type="http://schemas.openxmlformats.org/officeDocument/2006/relationships/hyperlink" Target="https://gitlab.com/ska-telescope/sdp/ska-sdp-ru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o.corda@epfl.c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0946-44EB-D7A2-75E3-AA1A7251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65002"/>
            <a:ext cx="10952703" cy="2673586"/>
          </a:xfrm>
        </p:spPr>
        <p:txBody>
          <a:bodyPr/>
          <a:lstStyle/>
          <a:p>
            <a:r>
              <a:rPr lang="en-CH" sz="5400" dirty="0"/>
              <a:t>SKA HPC Co-design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0FCA-681C-C56D-57D5-4724562F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7835" y="3184266"/>
            <a:ext cx="8485320" cy="482773"/>
          </a:xfrm>
        </p:spPr>
        <p:txBody>
          <a:bodyPr/>
          <a:lstStyle/>
          <a:p>
            <a:r>
              <a:rPr lang="en-CH" dirty="0"/>
              <a:t>Stefano Corda and Manuel Stutz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6D7A-FEE6-C11B-2337-107E156EF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3340" y="3764499"/>
            <a:ext cx="8485320" cy="482773"/>
          </a:xfrm>
        </p:spPr>
        <p:txBody>
          <a:bodyPr/>
          <a:lstStyle/>
          <a:p>
            <a:r>
              <a:rPr lang="en-GB" dirty="0">
                <a:hlinkClick r:id="rId3"/>
              </a:rPr>
              <a:t>stefano.corda@epfl.ch</a:t>
            </a:r>
          </a:p>
          <a:p>
            <a:r>
              <a:rPr lang="en-GB" dirty="0">
                <a:hlinkClick r:id="rId3"/>
              </a:rPr>
              <a:t>manuel.stutz@fhnw.ch</a:t>
            </a:r>
            <a:endParaRPr lang="en-GB" dirty="0"/>
          </a:p>
          <a:p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E6A0E-7A66-E2CD-8320-63F55022E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CH" dirty="0">
                <a:latin typeface="Times New Roman"/>
                <a:cs typeface="Times New Roman"/>
              </a:rPr>
              <a:t>01</a:t>
            </a:r>
            <a:r>
              <a:rPr lang="en-CH" dirty="0">
                <a:latin typeface="Times New Roman"/>
                <a:cs typeface="Times New Roman"/>
              </a:rPr>
              <a:t>-</a:t>
            </a:r>
            <a:r>
              <a:rPr lang="de-CH" dirty="0">
                <a:latin typeface="Times New Roman"/>
                <a:cs typeface="Times New Roman"/>
              </a:rPr>
              <a:t>06</a:t>
            </a:r>
            <a:r>
              <a:rPr lang="en-CH" dirty="0">
                <a:latin typeface="Times New Roman"/>
                <a:cs typeface="Times New Roman"/>
              </a:rPr>
              <a:t>-2023</a:t>
            </a:r>
            <a:endParaRPr lang="en-CH" dirty="0"/>
          </a:p>
        </p:txBody>
      </p:sp>
      <p:pic>
        <p:nvPicPr>
          <p:cNvPr id="1028" name="Picture 4" descr="SKAO — Cat OPIDoR">
            <a:extLst>
              <a:ext uri="{FF2B5EF4-FFF2-40B4-BE49-F238E27FC236}">
                <a16:creationId xmlns:a16="http://schemas.microsoft.com/office/drawing/2014/main" id="{7F4A1621-B0E3-C362-47BA-BF7CED6C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" y="6136325"/>
            <a:ext cx="227710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51E2A0-2A5D-6AC7-EC08-4F776B07C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Times New Roman"/>
                <a:cs typeface="Times New Roman"/>
              </a:rPr>
              <a:t>SKACH Spring Meeting</a:t>
            </a:r>
            <a:endParaRPr lang="en-CH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A2D7514-D100-0071-FAE6-800ADB42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2" y="4949525"/>
            <a:ext cx="2216524" cy="1105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470BB-B694-2A8F-0400-030B7C66C848}"/>
              </a:ext>
            </a:extLst>
          </p:cNvPr>
          <p:cNvSpPr txBox="1"/>
          <p:nvPr/>
        </p:nvSpPr>
        <p:spPr>
          <a:xfrm>
            <a:off x="4411226" y="657162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 dirty="0"/>
          </a:p>
        </p:txBody>
      </p:sp>
      <p:pic>
        <p:nvPicPr>
          <p:cNvPr id="11" name="Picture 4" descr="Fachhochschule Nordwestschweiz FHNW - SASSA">
            <a:extLst>
              <a:ext uri="{FF2B5EF4-FFF2-40B4-BE49-F238E27FC236}">
                <a16:creationId xmlns:a16="http://schemas.microsoft.com/office/drawing/2014/main" id="{0C9990FC-BE74-57E3-2D53-01D10FA12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7242" r="74387" b="51180"/>
          <a:stretch/>
        </p:blipFill>
        <p:spPr bwMode="auto">
          <a:xfrm>
            <a:off x="10661447" y="5987427"/>
            <a:ext cx="1349008" cy="8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5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66B9B-816B-D6B5-87EA-C3F95E350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64"/>
          <a:stretch/>
        </p:blipFill>
        <p:spPr>
          <a:xfrm>
            <a:off x="8363415" y="1561172"/>
            <a:ext cx="3031072" cy="344875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8DAF150-FC0C-212B-9CED-215040F0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D90C1-D525-F058-E409-944DFF6F3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63" y="0"/>
            <a:ext cx="761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“Portable” installation of DP3/WSClean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2" y="955959"/>
            <a:ext cx="11806569" cy="553691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CH" dirty="0"/>
              <a:t>Fix Aoflagger/DP3 spack recipes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Custom casacore spack recipe (WRST data)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Dysco spack recipe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RUM spack recipe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CI/CD on ASTRON DAS-6</a:t>
            </a:r>
          </a:p>
          <a:p>
            <a:pPr lvl="1">
              <a:lnSpc>
                <a:spcPct val="150000"/>
              </a:lnSpc>
            </a:pPr>
            <a:r>
              <a:rPr lang="en-CH" b="1" dirty="0"/>
              <a:t>Install DP3/WSClean on several clusters (EPFL, CSCS, Jean-Zay)</a:t>
            </a:r>
          </a:p>
          <a:p>
            <a:pPr lvl="1">
              <a:lnSpc>
                <a:spcPct val="150000"/>
              </a:lnSpc>
            </a:pP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A1F64-615A-6B5C-E5CD-024630EBFFA9}"/>
              </a:ext>
            </a:extLst>
          </p:cNvPr>
          <p:cNvSpPr txBox="1"/>
          <p:nvPr/>
        </p:nvSpPr>
        <p:spPr>
          <a:xfrm>
            <a:off x="-1774" y="5103674"/>
            <a:ext cx="609777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https://git.astron.nl/RD/schaap-spack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https://gitlab.com/ska-telescope/sdp/ska-sdp-rum</a:t>
            </a:r>
            <a:r>
              <a:rPr lang="en-GB" dirty="0"/>
              <a:t>  </a:t>
            </a:r>
          </a:p>
          <a:p>
            <a:r>
              <a:rPr lang="en-GB" dirty="0">
                <a:hlinkClick r:id="rId4"/>
              </a:rPr>
              <a:t>https://github.com/aroffringa/dysco</a:t>
            </a:r>
            <a:r>
              <a:rPr lang="en-GB" dirty="0"/>
              <a:t> </a:t>
            </a:r>
          </a:p>
          <a:p>
            <a:r>
              <a:rPr lang="en-GB" dirty="0">
                <a:hlinkClick r:id="rId5"/>
              </a:rPr>
              <a:t>https://github.com/lofar-astron/DP3</a:t>
            </a:r>
            <a:r>
              <a:rPr lang="en-GB" dirty="0"/>
              <a:t>  </a:t>
            </a:r>
          </a:p>
          <a:p>
            <a:r>
              <a:rPr lang="en-GB" dirty="0">
                <a:hlinkClick r:id="rId6"/>
              </a:rPr>
              <a:t>https://gitlab.com/aroffringa/aoflagger</a:t>
            </a:r>
            <a:r>
              <a:rPr lang="en-GB" dirty="0"/>
              <a:t>  </a:t>
            </a:r>
          </a:p>
          <a:p>
            <a:r>
              <a:rPr lang="en-GB" dirty="0">
                <a:hlinkClick r:id="rId7"/>
              </a:rPr>
              <a:t>https://gitlab.com/aroffringa/wsclean</a:t>
            </a:r>
            <a:r>
              <a:rPr lang="en-GB" dirty="0"/>
              <a:t> </a:t>
            </a:r>
            <a:endParaRPr lang="en-GB" dirty="0">
              <a:hlinkClick r:id="rId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35229-D906-4C94-762E-3ED5FCB77B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040" y="1728216"/>
            <a:ext cx="4666956" cy="18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4400" dirty="0"/>
              <a:t>Resource Usage Monitoring (RUM) - 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3" y="955959"/>
            <a:ext cx="6616122" cy="55369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H" dirty="0"/>
              <a:t>RUM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Collecting cpu/disk/memory/network usage statistics from system files (e.g. diskstat, meminfo)</a:t>
            </a:r>
          </a:p>
          <a:p>
            <a:pPr>
              <a:lnSpc>
                <a:spcPct val="150000"/>
              </a:lnSpc>
            </a:pPr>
            <a:r>
              <a:rPr lang="en-CH" dirty="0"/>
              <a:t>PMT (Power Measurement Toolkit):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Larger dump interval to file</a:t>
            </a:r>
          </a:p>
          <a:p>
            <a:pPr>
              <a:lnSpc>
                <a:spcPct val="150000"/>
              </a:lnSpc>
            </a:pPr>
            <a:endParaRPr lang="en-CH" dirty="0"/>
          </a:p>
          <a:p>
            <a:pPr lvl="1">
              <a:lnSpc>
                <a:spcPct val="150000"/>
              </a:lnSpc>
            </a:pPr>
            <a:endParaRPr lang="en-CH" dirty="0"/>
          </a:p>
          <a:p>
            <a:pPr lvl="1">
              <a:lnSpc>
                <a:spcPct val="150000"/>
              </a:lnSpc>
            </a:pPr>
            <a:endParaRPr lang="en-CH" dirty="0"/>
          </a:p>
          <a:p>
            <a:pPr lvl="1">
              <a:lnSpc>
                <a:spcPct val="150000"/>
              </a:lnSpc>
            </a:pP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A1F64-615A-6B5C-E5CD-024630EBFFA9}"/>
              </a:ext>
            </a:extLst>
          </p:cNvPr>
          <p:cNvSpPr txBox="1"/>
          <p:nvPr/>
        </p:nvSpPr>
        <p:spPr>
          <a:xfrm>
            <a:off x="0" y="5902041"/>
            <a:ext cx="1137424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https://gitlab.com/ska-telescope/sdp/ska-sdp-rum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https://git.astron.nl/RD/pmt</a:t>
            </a:r>
            <a:r>
              <a:rPr lang="en-GB" dirty="0"/>
              <a:t> </a:t>
            </a:r>
          </a:p>
          <a:p>
            <a:r>
              <a:rPr lang="en-GB" dirty="0"/>
              <a:t>S. Corda, B. </a:t>
            </a:r>
            <a:r>
              <a:rPr lang="en-GB" dirty="0" err="1"/>
              <a:t>Veenboer</a:t>
            </a:r>
            <a:r>
              <a:rPr lang="en-GB" dirty="0"/>
              <a:t> and E. Tolley, “PMT: Power Measurement Toolkit”, SC 2022 (HUST)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1023-BFEA-BD05-F3DD-647981CC3EB9}"/>
              </a:ext>
            </a:extLst>
          </p:cNvPr>
          <p:cNvSpPr txBox="1"/>
          <p:nvPr/>
        </p:nvSpPr>
        <p:spPr>
          <a:xfrm>
            <a:off x="4204010" y="33453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92553-102F-D106-BCF7-4B0D75B5D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958" y="1341154"/>
            <a:ext cx="5799042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A9A5-83F3-4DF8-5525-AEFC8C91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Calibrate_3 fails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B9D6D-5A89-1C2E-D7E1-D0BC411D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" y="1503189"/>
            <a:ext cx="12156675" cy="4070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AE64D2-BBC0-38E8-1766-E0393D54441A}"/>
              </a:ext>
            </a:extLst>
          </p:cNvPr>
          <p:cNvSpPr/>
          <p:nvPr/>
        </p:nvSpPr>
        <p:spPr>
          <a:xfrm>
            <a:off x="6867144" y="1435608"/>
            <a:ext cx="3630168" cy="1527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0AA47AA3-03B6-D6C2-B79E-4D24C5094E23}"/>
              </a:ext>
            </a:extLst>
          </p:cNvPr>
          <p:cNvSpPr/>
          <p:nvPr/>
        </p:nvSpPr>
        <p:spPr>
          <a:xfrm>
            <a:off x="6277356" y="1467728"/>
            <a:ext cx="4809744" cy="410565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B8CEA-9E87-3697-82A9-B1A3DD9C7FF2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Discussing with SCHAAP team</a:t>
            </a:r>
          </a:p>
        </p:txBody>
      </p:sp>
    </p:spTree>
    <p:extLst>
      <p:ext uri="{BB962C8B-B14F-4D97-AF65-F5344CB8AC3E}">
        <p14:creationId xmlns:p14="http://schemas.microsoft.com/office/powerpoint/2010/main" val="39618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8F5D-A62A-C00C-F750-22A03622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Execution time</a:t>
            </a:r>
          </a:p>
        </p:txBody>
      </p:sp>
      <p:pic>
        <p:nvPicPr>
          <p:cNvPr id="4" name="Picture 3" descr="A picture containing screenshot, diagram, plot, line&#10;&#10;Description automatically generated">
            <a:extLst>
              <a:ext uri="{FF2B5EF4-FFF2-40B4-BE49-F238E27FC236}">
                <a16:creationId xmlns:a16="http://schemas.microsoft.com/office/drawing/2014/main" id="{AF3E9D4E-A018-8FD6-9890-C3B61DC06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92" y="1475232"/>
            <a:ext cx="7772400" cy="4610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B6937-90D8-8A33-E9B8-20356C360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75232"/>
            <a:ext cx="4285990" cy="5382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E4D0E-03F5-7EBA-76D2-A122532A862D}"/>
              </a:ext>
            </a:extLst>
          </p:cNvPr>
          <p:cNvSpPr txBox="1"/>
          <p:nvPr/>
        </p:nvSpPr>
        <p:spPr>
          <a:xfrm>
            <a:off x="4981194" y="6287322"/>
            <a:ext cx="61219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FF0000"/>
                </a:solidFill>
                <a:effectLst/>
                <a:latin typeface="-apple-system"/>
              </a:rPr>
              <a:t>The application runs with the def</a:t>
            </a:r>
            <a:r>
              <a:rPr lang="en-GB" b="1" dirty="0">
                <a:solidFill>
                  <a:srgbClr val="FF0000"/>
                </a:solidFill>
                <a:latin typeface="-apple-system"/>
              </a:rPr>
              <a:t>ault setting of 40 threads</a:t>
            </a:r>
            <a:endParaRPr lang="en-GB" sz="1800" b="1" i="0" dirty="0">
              <a:solidFill>
                <a:srgbClr val="FF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2486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A9A5-83F3-4DF8-5525-AEFC8C91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image_1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B9D6D-5A89-1C2E-D7E1-D0BC411D2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" y="1503189"/>
            <a:ext cx="12156675" cy="407019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8A9F33-B537-E2CB-1C37-C1221F544275}"/>
              </a:ext>
            </a:extLst>
          </p:cNvPr>
          <p:cNvSpPr/>
          <p:nvPr/>
        </p:nvSpPr>
        <p:spPr>
          <a:xfrm>
            <a:off x="1060704" y="4014216"/>
            <a:ext cx="3154680" cy="164592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B7624-DED1-7512-3CD7-FD58D131D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05" y="932688"/>
            <a:ext cx="6343611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A9A5-83F3-4DF8-5525-AEFC8C91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image_2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B9D6D-5A89-1C2E-D7E1-D0BC411D2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5" y="1503189"/>
            <a:ext cx="12156675" cy="407019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8A9F33-B537-E2CB-1C37-C1221F544275}"/>
              </a:ext>
            </a:extLst>
          </p:cNvPr>
          <p:cNvSpPr/>
          <p:nvPr/>
        </p:nvSpPr>
        <p:spPr>
          <a:xfrm>
            <a:off x="4169664" y="4069080"/>
            <a:ext cx="2862072" cy="15910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62BEE-374F-BDD0-4DBB-FE50F4860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84616"/>
            <a:ext cx="6108988" cy="55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(calibrate_1 and predict_1)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01867-A284-1838-BCFD-12508078A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5" r="35059" b="67958"/>
          <a:stretch/>
        </p:blipFill>
        <p:spPr>
          <a:xfrm>
            <a:off x="1133788" y="996696"/>
            <a:ext cx="9981347" cy="1700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442A2-66C3-1E43-5651-58DAD0E54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55" r="718" b="57538"/>
          <a:stretch/>
        </p:blipFill>
        <p:spPr>
          <a:xfrm>
            <a:off x="91438" y="3794760"/>
            <a:ext cx="12066049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(image_1 and calibrate_2)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FBCFE-B687-C13E-6FE0-C0A9C8201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79" b="56763"/>
          <a:stretch/>
        </p:blipFill>
        <p:spPr>
          <a:xfrm>
            <a:off x="251462" y="1115567"/>
            <a:ext cx="11689076" cy="2200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3459AB-6207-057F-762B-6FBB6C371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18" b="58346"/>
          <a:stretch/>
        </p:blipFill>
        <p:spPr>
          <a:xfrm>
            <a:off x="251462" y="3972612"/>
            <a:ext cx="11689076" cy="19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 (image_2)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902E7-8284-3156-D00E-2402A1FD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2" b="58449"/>
          <a:stretch/>
        </p:blipFill>
        <p:spPr>
          <a:xfrm>
            <a:off x="146304" y="1135473"/>
            <a:ext cx="11868912" cy="20665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CFE89D-8AFB-06F2-045D-D478A177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3993480"/>
            <a:ext cx="11978640" cy="234252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The </a:t>
            </a:r>
            <a:r>
              <a:rPr lang="en-GB" sz="2800" b="1" i="0" dirty="0">
                <a:solidFill>
                  <a:srgbClr val="172983"/>
                </a:solidFill>
                <a:effectLst/>
                <a:latin typeface="-apple-system"/>
              </a:rPr>
              <a:t>image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steps spend a lot of time on </a:t>
            </a:r>
            <a:r>
              <a:rPr lang="en-GB" sz="2800" b="1" i="0" dirty="0" err="1">
                <a:solidFill>
                  <a:srgbClr val="FF0000"/>
                </a:solidFill>
                <a:effectLst/>
                <a:latin typeface="-apple-system"/>
              </a:rPr>
              <a:t>fft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(copy input and output) and </a:t>
            </a:r>
            <a:r>
              <a:rPr lang="en-GB" sz="2800" b="1" i="0" dirty="0">
                <a:solidFill>
                  <a:srgbClr val="FF0000"/>
                </a:solidFill>
                <a:effectLst/>
                <a:latin typeface="-apple-system"/>
              </a:rPr>
              <a:t>gridding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The </a:t>
            </a:r>
            <a:r>
              <a:rPr lang="en-GB" sz="2800" b="1" i="0" dirty="0">
                <a:solidFill>
                  <a:srgbClr val="172983"/>
                </a:solidFill>
                <a:effectLst/>
                <a:latin typeface="-apple-system"/>
              </a:rPr>
              <a:t>calibrate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steps spend most a good percentage of time on </a:t>
            </a:r>
            <a:r>
              <a:rPr lang="en-GB" sz="2800" b="1" i="0" dirty="0">
                <a:solidFill>
                  <a:srgbClr val="FF0000"/>
                </a:solidFill>
                <a:effectLst/>
                <a:latin typeface="-apple-system"/>
              </a:rPr>
              <a:t>complex multiplications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sz="2800" b="1" i="0" dirty="0" err="1">
                <a:solidFill>
                  <a:srgbClr val="FF0000"/>
                </a:solidFill>
                <a:effectLst/>
                <a:latin typeface="-apple-system"/>
              </a:rPr>
              <a:t>sincos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operations.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The </a:t>
            </a:r>
            <a:r>
              <a:rPr lang="en-GB" sz="2800" b="1" i="0" dirty="0">
                <a:solidFill>
                  <a:srgbClr val="172983"/>
                </a:solidFill>
                <a:effectLst/>
                <a:latin typeface="-apple-system"/>
              </a:rPr>
              <a:t>predict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step spends time on </a:t>
            </a:r>
            <a:r>
              <a:rPr lang="en-GB" sz="2800" b="1" i="0" dirty="0" err="1">
                <a:solidFill>
                  <a:srgbClr val="FF0000"/>
                </a:solidFill>
                <a:effectLst/>
                <a:latin typeface="-apple-system"/>
              </a:rPr>
              <a:t>sincos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and, </a:t>
            </a:r>
            <a:r>
              <a:rPr lang="en-GB" sz="2800" b="0" i="0" dirty="0" err="1">
                <a:solidFill>
                  <a:srgbClr val="172B4D"/>
                </a:solidFill>
                <a:effectLst/>
                <a:latin typeface="-apple-system"/>
              </a:rPr>
              <a:t>ApplyCal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::</a:t>
            </a:r>
            <a:r>
              <a:rPr lang="en-GB" sz="2800" b="0" i="0" dirty="0" err="1">
                <a:solidFill>
                  <a:srgbClr val="172B4D"/>
                </a:solidFill>
                <a:effectLst/>
                <a:latin typeface="-apple-system"/>
              </a:rPr>
              <a:t>ApplyDiag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 and </a:t>
            </a:r>
            <a:r>
              <a:rPr lang="en-GB" sz="2800" b="0" i="0" dirty="0" err="1">
                <a:solidFill>
                  <a:srgbClr val="172B4D"/>
                </a:solidFill>
                <a:effectLst/>
                <a:latin typeface="-apple-system"/>
              </a:rPr>
              <a:t>OnePredict</a:t>
            </a:r>
            <a:r>
              <a:rPr lang="en-GB" sz="2800" b="0" i="0" dirty="0">
                <a:solidFill>
                  <a:srgbClr val="172B4D"/>
                </a:solidFill>
                <a:effectLst/>
                <a:latin typeface="-apple-system"/>
              </a:rPr>
              <a:t>::Process.</a:t>
            </a:r>
          </a:p>
        </p:txBody>
      </p:sp>
    </p:spTree>
    <p:extLst>
      <p:ext uri="{BB962C8B-B14F-4D97-AF65-F5344CB8AC3E}">
        <p14:creationId xmlns:p14="http://schemas.microsoft.com/office/powerpoint/2010/main" val="18046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2B37-FF09-704C-ED4B-0DA84076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SCOOP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2B9E-0749-ABA2-C29E-0A8CE838C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3" y="955959"/>
            <a:ext cx="8250125" cy="5536911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CH" dirty="0"/>
              <a:t>Shan Mignot (Product Owner) CNRS/OCA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H" dirty="0">
                <a:solidFill>
                  <a:schemeClr val="tx1"/>
                </a:solidFill>
              </a:rPr>
              <a:t>Neil Quinn (Scrum Master) CGI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H" dirty="0"/>
              <a:t>Chris Broekema ASTRON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H" dirty="0"/>
              <a:t>Stefano Corda EPFL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H" dirty="0"/>
              <a:t>Aristide Doussout CNRS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H" dirty="0"/>
              <a:t>Anass Serhani INRIA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H" dirty="0"/>
              <a:t>Manuel Stutz FHNW</a:t>
            </a:r>
          </a:p>
          <a:p>
            <a:pPr marL="457200" indent="-457200">
              <a:buFont typeface="Wingdings" pitchFamily="2" charset="2"/>
              <a:buChar char="§"/>
            </a:pPr>
            <a:endParaRPr lang="en-CH" dirty="0"/>
          </a:p>
          <a:p>
            <a:r>
              <a:rPr lang="en-CH" b="1" dirty="0"/>
              <a:t>Mission</a:t>
            </a:r>
            <a:r>
              <a:rPr lang="en-CH" dirty="0"/>
              <a:t>: “lead the co-design effort maximizing the yield of the SDP systems”</a:t>
            </a:r>
          </a:p>
        </p:txBody>
      </p:sp>
      <p:pic>
        <p:nvPicPr>
          <p:cNvPr id="4" name="Google Shape;602;p32">
            <a:extLst>
              <a:ext uri="{FF2B5EF4-FFF2-40B4-BE49-F238E27FC236}">
                <a16:creationId xmlns:a16="http://schemas.microsoft.com/office/drawing/2014/main" id="{3275B817-20DC-1C4A-5D35-5512E6A35C4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5049" y="1787287"/>
            <a:ext cx="4951827" cy="487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294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50A0-FF3F-6F17-A49F-46EC39E6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Power distribution (PMT-rapl)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C2795-DB8F-3AC5-03CD-1863C476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15" y="724425"/>
            <a:ext cx="4723743" cy="301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C1EE5-38F0-F0A6-5EDC-951AF36B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65" y="723553"/>
            <a:ext cx="4723742" cy="3014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3842C-36E3-18AC-7CCE-E4AA0B013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64" y="3828743"/>
            <a:ext cx="4723743" cy="3033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8D11D4-4E0F-B421-8C9D-1813B592B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40" y="3852023"/>
            <a:ext cx="4723743" cy="2986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805A7-9DD6-F749-427F-0E3F51138077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TODO: fix PMT bug (negative values RAPL)</a:t>
            </a:r>
          </a:p>
        </p:txBody>
      </p:sp>
    </p:spTree>
    <p:extLst>
      <p:ext uri="{BB962C8B-B14F-4D97-AF65-F5344CB8AC3E}">
        <p14:creationId xmlns:p14="http://schemas.microsoft.com/office/powerpoint/2010/main" val="4522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4F11B-6C60-DB57-9F93-4831D42D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80" y="833722"/>
            <a:ext cx="7772400" cy="2125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333EE-1996-055A-1CAE-74DAB2A0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80" y="2984935"/>
            <a:ext cx="7772400" cy="3795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90C582-CF75-B60D-0081-121ED65E7AFC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Low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12001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6E9F5-BB27-46A3-2675-A2FEE8FE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528" y="880531"/>
            <a:ext cx="7772400" cy="212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2C988-82A0-FC78-6377-F19C807D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28" y="3049438"/>
            <a:ext cx="7772400" cy="3808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2A8E5-5530-19F5-E24A-B2A7F81EF454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Low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42268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4FE20-B322-9E38-4B15-49CB4BE6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672" y="925208"/>
            <a:ext cx="7772400" cy="212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DFA35-AD98-75AB-EB56-13D589CBB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72" y="3053570"/>
            <a:ext cx="7772400" cy="3804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50CD35-4373-513A-DFE8-8A66DB817B7D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Medium CPU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5982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D1B-71D9-C7EF-26CE-35A28CC0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and Memory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88474-FE29-988B-07FD-17EEE9FF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56" y="3036427"/>
            <a:ext cx="7772400" cy="3821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4CF2F-B384-E473-A108-AFB713D0C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112" y="897140"/>
            <a:ext cx="7772400" cy="2119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1580D-8A58-F6AC-C74D-A592BC4BC519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Low CPU (weird) and memory usage</a:t>
            </a:r>
          </a:p>
        </p:txBody>
      </p:sp>
    </p:spTree>
    <p:extLst>
      <p:ext uri="{BB962C8B-B14F-4D97-AF65-F5344CB8AC3E}">
        <p14:creationId xmlns:p14="http://schemas.microsoft.com/office/powerpoint/2010/main" val="38039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3A40-A014-3E3B-A041-9E9FD00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CPU &amp; Power usage</a:t>
            </a:r>
          </a:p>
        </p:txBody>
      </p:sp>
      <p:pic>
        <p:nvPicPr>
          <p:cNvPr id="4" name="Picture 3" descr="A picture containing text, screenshot, line, plot&#10;&#10;Description automatically generated">
            <a:extLst>
              <a:ext uri="{FF2B5EF4-FFF2-40B4-BE49-F238E27FC236}">
                <a16:creationId xmlns:a16="http://schemas.microsoft.com/office/drawing/2014/main" id="{00D4A326-6450-A77D-E495-AB53E153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783814"/>
            <a:ext cx="4284588" cy="3001802"/>
          </a:xfrm>
          <a:prstGeom prst="rect">
            <a:avLst/>
          </a:prstGeom>
        </p:spPr>
      </p:pic>
      <p:pic>
        <p:nvPicPr>
          <p:cNvPr id="6" name="Picture 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D9B266DD-39CF-0EE8-BF1B-D3759066F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0" y="726447"/>
            <a:ext cx="4284587" cy="3059169"/>
          </a:xfrm>
          <a:prstGeom prst="rect">
            <a:avLst/>
          </a:prstGeom>
        </p:spPr>
      </p:pic>
      <p:pic>
        <p:nvPicPr>
          <p:cNvPr id="8" name="Picture 7" descr="A picture containing text, screenshot, plot, line&#10;&#10;Description automatically generated">
            <a:extLst>
              <a:ext uri="{FF2B5EF4-FFF2-40B4-BE49-F238E27FC236}">
                <a16:creationId xmlns:a16="http://schemas.microsoft.com/office/drawing/2014/main" id="{1E596A7C-0FFE-709A-A546-B39253515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3841961"/>
            <a:ext cx="4284589" cy="3016039"/>
          </a:xfrm>
          <a:prstGeom prst="rect">
            <a:avLst/>
          </a:prstGeom>
        </p:spPr>
      </p:pic>
      <p:pic>
        <p:nvPicPr>
          <p:cNvPr id="10" name="Picture 9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156087C4-70C9-162D-BD90-D1FAE34AA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0" y="3785616"/>
            <a:ext cx="4284587" cy="30723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00C6E-67C2-F3CC-893B-1143EA0A3E64}"/>
              </a:ext>
            </a:extLst>
          </p:cNvPr>
          <p:cNvSpPr txBox="1"/>
          <p:nvPr/>
        </p:nvSpPr>
        <p:spPr>
          <a:xfrm>
            <a:off x="3675818" y="6061692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CPU usage &amp; Power usage are striclty correlted</a:t>
            </a:r>
          </a:p>
        </p:txBody>
      </p:sp>
    </p:spTree>
    <p:extLst>
      <p:ext uri="{BB962C8B-B14F-4D97-AF65-F5344CB8AC3E}">
        <p14:creationId xmlns:p14="http://schemas.microsoft.com/office/powerpoint/2010/main" val="42066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B24-A2C3-56FF-428A-C8FB8D69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threads (calibrate_1)</a:t>
            </a:r>
          </a:p>
        </p:txBody>
      </p:sp>
      <p:pic>
        <p:nvPicPr>
          <p:cNvPr id="4" name="Picture 3" descr="A picture containing diagram, plot, line, rectangle&#10;&#10;Description automatically generated">
            <a:extLst>
              <a:ext uri="{FF2B5EF4-FFF2-40B4-BE49-F238E27FC236}">
                <a16:creationId xmlns:a16="http://schemas.microsoft.com/office/drawing/2014/main" id="{65CE53AB-4D9B-F23C-F175-C18BA688D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8" y="1168522"/>
            <a:ext cx="9198864" cy="5456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3F247-6FD3-7F53-25F2-CF7A7551434E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Threads trade-off?</a:t>
            </a:r>
          </a:p>
        </p:txBody>
      </p:sp>
    </p:spTree>
    <p:extLst>
      <p:ext uri="{BB962C8B-B14F-4D97-AF65-F5344CB8AC3E}">
        <p14:creationId xmlns:p14="http://schemas.microsoft.com/office/powerpoint/2010/main" val="22569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B24-A2C3-56FF-428A-C8FB8D69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threads (predict_1)</a:t>
            </a:r>
          </a:p>
        </p:txBody>
      </p:sp>
      <p:pic>
        <p:nvPicPr>
          <p:cNvPr id="5" name="Picture 4" descr="A picture containing diagram, plot, screenshot, rectangle&#10;&#10;Description automatically generated">
            <a:extLst>
              <a:ext uri="{FF2B5EF4-FFF2-40B4-BE49-F238E27FC236}">
                <a16:creationId xmlns:a16="http://schemas.microsoft.com/office/drawing/2014/main" id="{856EF60E-87BA-CEFC-85FB-87EBB1C9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4" y="1108285"/>
            <a:ext cx="9445752" cy="5603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F68AD-4439-5983-1A40-AF5F9C9EBD1E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Less threads </a:t>
            </a:r>
            <a:r>
              <a:rPr lang="en-CH" sz="2400" b="1" dirty="0">
                <a:solidFill>
                  <a:srgbClr val="FF0000"/>
                </a:solidFill>
                <a:sym typeface="Wingdings" pitchFamily="2" charset="2"/>
              </a:rPr>
              <a:t> faster</a:t>
            </a:r>
            <a:endParaRPr lang="en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B24-A2C3-56FF-428A-C8FB8D69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threads (image_1)</a:t>
            </a:r>
          </a:p>
        </p:txBody>
      </p:sp>
      <p:pic>
        <p:nvPicPr>
          <p:cNvPr id="5" name="Picture 4" descr="A picture containing plot, rectangle, screenshot, line&#10;&#10;Description automatically generated">
            <a:extLst>
              <a:ext uri="{FF2B5EF4-FFF2-40B4-BE49-F238E27FC236}">
                <a16:creationId xmlns:a16="http://schemas.microsoft.com/office/drawing/2014/main" id="{D0599458-7E46-BF02-811D-80ED0C8D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8" y="1116136"/>
            <a:ext cx="9564624" cy="5673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DCC08-9224-D1CC-FCB5-503D7BEDCACA}"/>
              </a:ext>
            </a:extLst>
          </p:cNvPr>
          <p:cNvSpPr txBox="1"/>
          <p:nvPr/>
        </p:nvSpPr>
        <p:spPr>
          <a:xfrm>
            <a:off x="3486119" y="598017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More threads </a:t>
            </a:r>
            <a:r>
              <a:rPr lang="en-CH" sz="2400" b="1" dirty="0">
                <a:solidFill>
                  <a:srgbClr val="FF0000"/>
                </a:solidFill>
                <a:sym typeface="Wingdings" pitchFamily="2" charset="2"/>
              </a:rPr>
              <a:t> faster</a:t>
            </a:r>
            <a:endParaRPr lang="en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AF16-2F03-BDBB-AB65-A228114F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Scaling &amp; pin threads (calibrate_1)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3D526D-E1F7-1103-9477-3467D6BED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566" y="955675"/>
            <a:ext cx="9682042" cy="553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7308B-3364-C26C-15C0-377475D2C3A5}"/>
              </a:ext>
            </a:extLst>
          </p:cNvPr>
          <p:cNvSpPr txBox="1"/>
          <p:nvPr/>
        </p:nvSpPr>
        <p:spPr>
          <a:xfrm>
            <a:off x="6357335" y="1682496"/>
            <a:ext cx="5108150" cy="6758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400" b="1" dirty="0">
                <a:solidFill>
                  <a:srgbClr val="FF0000"/>
                </a:solidFill>
              </a:rPr>
              <a:t>1 socket &gt; 2 socket</a:t>
            </a:r>
          </a:p>
          <a:p>
            <a:pPr algn="l"/>
            <a:endParaRPr lang="en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9991-F967-5E8F-9439-C794765B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PI18 features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B604B2-7AB2-F540-5D67-4E5E6C544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90" y="833722"/>
            <a:ext cx="6238708" cy="2594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CC9C2-980E-B330-86D4-4383AC3E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36" y="833722"/>
            <a:ext cx="5546739" cy="2594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0A974-2EDA-ED8A-DF92-EA9877CF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024" y="4309335"/>
            <a:ext cx="5800140" cy="23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1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/>
              <a:t>Next week: </a:t>
            </a:r>
            <a:r>
              <a:rPr lang="en-US" b="1" dirty="0"/>
              <a:t>PI19 planning</a:t>
            </a:r>
          </a:p>
          <a:p>
            <a:pPr lvl="1">
              <a:lnSpc>
                <a:spcPct val="150000"/>
              </a:lnSpc>
            </a:pPr>
            <a:r>
              <a:rPr lang="de-CH" dirty="0"/>
              <a:t>Possible </a:t>
            </a:r>
            <a:r>
              <a:rPr lang="de-CH" dirty="0" err="1"/>
              <a:t>next</a:t>
            </a:r>
            <a:r>
              <a:rPr lang="de-CH" dirty="0"/>
              <a:t> </a:t>
            </a:r>
            <a:r>
              <a:rPr lang="de-CH" dirty="0" err="1"/>
              <a:t>steps</a:t>
            </a:r>
            <a:r>
              <a:rPr lang="de-CH" dirty="0"/>
              <a:t>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/>
              <a:t>Further </a:t>
            </a:r>
            <a:r>
              <a:rPr lang="de-CH" dirty="0" err="1"/>
              <a:t>benchmarking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LOW </a:t>
            </a:r>
            <a:r>
              <a:rPr lang="de-CH" dirty="0" err="1"/>
              <a:t>self-calibration</a:t>
            </a:r>
            <a:r>
              <a:rPr lang="de-CH" dirty="0"/>
              <a:t> </a:t>
            </a:r>
            <a:r>
              <a:rPr lang="de-CH" dirty="0" err="1"/>
              <a:t>pipeline</a:t>
            </a:r>
            <a:endParaRPr lang="de-CH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/>
              <a:t>Benchmark MID </a:t>
            </a:r>
            <a:r>
              <a:rPr lang="de-CH" dirty="0" err="1"/>
              <a:t>self-calibration</a:t>
            </a:r>
            <a:r>
              <a:rPr lang="de-CH" dirty="0"/>
              <a:t> </a:t>
            </a:r>
            <a:r>
              <a:rPr lang="de-CH" dirty="0" err="1"/>
              <a:t>pipeline</a:t>
            </a:r>
            <a:endParaRPr lang="de-CH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err="1"/>
              <a:t>Automatic</a:t>
            </a:r>
            <a:r>
              <a:rPr lang="de-CH" dirty="0"/>
              <a:t> </a:t>
            </a:r>
            <a:r>
              <a:rPr lang="de-CH" dirty="0" err="1"/>
              <a:t>performance</a:t>
            </a:r>
            <a:r>
              <a:rPr lang="de-CH" dirty="0"/>
              <a:t> (RUM/PMT) </a:t>
            </a:r>
            <a:r>
              <a:rPr lang="de-CH" dirty="0" err="1"/>
              <a:t>extraction</a:t>
            </a:r>
            <a:r>
              <a:rPr lang="de-CH" dirty="0"/>
              <a:t> and </a:t>
            </a:r>
            <a:r>
              <a:rPr lang="de-CH" dirty="0" err="1"/>
              <a:t>report</a:t>
            </a:r>
            <a:r>
              <a:rPr lang="de-CH" dirty="0"/>
              <a:t> in SDP-</a:t>
            </a:r>
            <a:r>
              <a:rPr lang="de-CH" dirty="0" err="1"/>
              <a:t>bench</a:t>
            </a:r>
            <a:endParaRPr lang="de-CH" dirty="0"/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/>
              <a:t>Add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tests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SDP-</a:t>
            </a:r>
            <a:r>
              <a:rPr lang="de-CH" dirty="0" err="1"/>
              <a:t>bench</a:t>
            </a:r>
            <a:r>
              <a:rPr lang="de-CH" dirty="0"/>
              <a:t> (LOW </a:t>
            </a:r>
            <a:r>
              <a:rPr lang="de-CH" dirty="0" err="1"/>
              <a:t>self</a:t>
            </a:r>
            <a:r>
              <a:rPr lang="de-CH" dirty="0"/>
              <a:t>-cal)</a:t>
            </a:r>
          </a:p>
        </p:txBody>
      </p:sp>
    </p:spTree>
    <p:extLst>
      <p:ext uri="{BB962C8B-B14F-4D97-AF65-F5344CB8AC3E}">
        <p14:creationId xmlns:p14="http://schemas.microsoft.com/office/powerpoint/2010/main" val="1948600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0946-44EB-D7A2-75E3-AA1A7251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265002"/>
            <a:ext cx="10952703" cy="1408350"/>
          </a:xfrm>
        </p:spPr>
        <p:txBody>
          <a:bodyPr/>
          <a:lstStyle/>
          <a:p>
            <a:r>
              <a:rPr lang="en-CH" sz="5400" dirty="0"/>
              <a:t>SKA HPC Co-design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0FCA-681C-C56D-57D5-4724562F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7835" y="3184266"/>
            <a:ext cx="8485320" cy="482773"/>
          </a:xfrm>
        </p:spPr>
        <p:txBody>
          <a:bodyPr/>
          <a:lstStyle/>
          <a:p>
            <a:r>
              <a:rPr lang="en-CH" dirty="0"/>
              <a:t>Stefano Corda and Manuel Stutz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6D7A-FEE6-C11B-2337-107E156EF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3340" y="3764499"/>
            <a:ext cx="8485320" cy="482773"/>
          </a:xfrm>
        </p:spPr>
        <p:txBody>
          <a:bodyPr/>
          <a:lstStyle/>
          <a:p>
            <a:r>
              <a:rPr lang="en-GB" dirty="0">
                <a:hlinkClick r:id="rId3"/>
              </a:rPr>
              <a:t>stefano.corda@epfl.ch</a:t>
            </a:r>
          </a:p>
          <a:p>
            <a:r>
              <a:rPr lang="en-GB" dirty="0">
                <a:hlinkClick r:id="rId3"/>
              </a:rPr>
              <a:t>manuel.stutz@fhnw.ch</a:t>
            </a:r>
            <a:endParaRPr lang="en-GB" dirty="0"/>
          </a:p>
          <a:p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E6A0E-7A66-E2CD-8320-63F55022E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de-CH" dirty="0">
                <a:latin typeface="Times New Roman"/>
                <a:cs typeface="Times New Roman"/>
              </a:rPr>
              <a:t>01</a:t>
            </a:r>
            <a:r>
              <a:rPr lang="en-CH" dirty="0">
                <a:latin typeface="Times New Roman"/>
                <a:cs typeface="Times New Roman"/>
              </a:rPr>
              <a:t>-</a:t>
            </a:r>
            <a:r>
              <a:rPr lang="de-CH" dirty="0">
                <a:latin typeface="Times New Roman"/>
                <a:cs typeface="Times New Roman"/>
              </a:rPr>
              <a:t>06</a:t>
            </a:r>
            <a:r>
              <a:rPr lang="en-CH" dirty="0">
                <a:latin typeface="Times New Roman"/>
                <a:cs typeface="Times New Roman"/>
              </a:rPr>
              <a:t>-2023</a:t>
            </a:r>
            <a:endParaRPr lang="en-CH" dirty="0"/>
          </a:p>
        </p:txBody>
      </p:sp>
      <p:pic>
        <p:nvPicPr>
          <p:cNvPr id="1028" name="Picture 4" descr="SKAO — Cat OPIDoR">
            <a:extLst>
              <a:ext uri="{FF2B5EF4-FFF2-40B4-BE49-F238E27FC236}">
                <a16:creationId xmlns:a16="http://schemas.microsoft.com/office/drawing/2014/main" id="{7F4A1621-B0E3-C362-47BA-BF7CED6C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0" y="6136325"/>
            <a:ext cx="227710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51E2A0-2A5D-6AC7-EC08-4F776B07C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Times New Roman"/>
                <a:cs typeface="Times New Roman"/>
              </a:rPr>
              <a:t>SKACH Spring Meeting</a:t>
            </a:r>
            <a:endParaRPr lang="en-CH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A2D7514-D100-0071-FAE6-800ADB42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2" y="4949525"/>
            <a:ext cx="2216524" cy="1105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2470BB-B694-2A8F-0400-030B7C66C848}"/>
              </a:ext>
            </a:extLst>
          </p:cNvPr>
          <p:cNvSpPr txBox="1"/>
          <p:nvPr/>
        </p:nvSpPr>
        <p:spPr>
          <a:xfrm>
            <a:off x="4411226" y="657162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 dirty="0"/>
          </a:p>
        </p:txBody>
      </p:sp>
      <p:pic>
        <p:nvPicPr>
          <p:cNvPr id="11" name="Picture 4" descr="Fachhochschule Nordwestschweiz FHNW - SASSA">
            <a:extLst>
              <a:ext uri="{FF2B5EF4-FFF2-40B4-BE49-F238E27FC236}">
                <a16:creationId xmlns:a16="http://schemas.microsoft.com/office/drawing/2014/main" id="{0C9990FC-BE74-57E3-2D53-01D10FA12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7242" r="74387" b="51180"/>
          <a:stretch/>
        </p:blipFill>
        <p:spPr bwMode="auto">
          <a:xfrm>
            <a:off x="10661447" y="5987427"/>
            <a:ext cx="1349008" cy="8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861CC24-1D84-8D3D-21C1-4636A18644DE}"/>
              </a:ext>
            </a:extLst>
          </p:cNvPr>
          <p:cNvSpPr txBox="1">
            <a:spLocks/>
          </p:cNvSpPr>
          <p:nvPr/>
        </p:nvSpPr>
        <p:spPr>
          <a:xfrm>
            <a:off x="606251" y="1595052"/>
            <a:ext cx="10952703" cy="1408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800" b="1" i="0" u="none" strike="noStrike" kern="1200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CH" sz="4000" dirty="0"/>
              <a:t>Q &amp;A</a:t>
            </a:r>
          </a:p>
        </p:txBody>
      </p:sp>
    </p:spTree>
    <p:extLst>
      <p:ext uri="{BB962C8B-B14F-4D97-AF65-F5344CB8AC3E}">
        <p14:creationId xmlns:p14="http://schemas.microsoft.com/office/powerpoint/2010/main" val="5116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SDP-bench </a:t>
            </a:r>
            <a:r>
              <a:rPr lang="de-CH" dirty="0"/>
              <a:t>R</a:t>
            </a:r>
            <a:r>
              <a:rPr lang="en-CH" dirty="0"/>
              <a:t>efactoring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de-CH" dirty="0"/>
              <a:t>Quality </a:t>
            </a:r>
            <a:r>
              <a:rPr lang="de-CH" dirty="0" err="1"/>
              <a:t>assurance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Gitlab</a:t>
            </a:r>
            <a:r>
              <a:rPr lang="de-CH" dirty="0"/>
              <a:t> CI</a:t>
            </a:r>
          </a:p>
          <a:p>
            <a:pPr lvl="1">
              <a:lnSpc>
                <a:spcPct val="150000"/>
              </a:lnSpc>
            </a:pPr>
            <a:r>
              <a:rPr lang="de-CH" dirty="0"/>
              <a:t>2 Pipelines</a:t>
            </a:r>
          </a:p>
          <a:p>
            <a:pPr lvl="2">
              <a:lnSpc>
                <a:spcPct val="150000"/>
              </a:lnSpc>
            </a:pPr>
            <a:r>
              <a:rPr lang="de-CH" b="1" dirty="0"/>
              <a:t>Basic </a:t>
            </a:r>
            <a:r>
              <a:rPr lang="de-CH" b="1" dirty="0" err="1"/>
              <a:t>pipeline</a:t>
            </a:r>
            <a:br>
              <a:rPr lang="de-CH" dirty="0"/>
            </a:br>
            <a:r>
              <a:rPr lang="de-CH" dirty="0"/>
              <a:t>Lint, </a:t>
            </a:r>
            <a:r>
              <a:rPr lang="de-CH" dirty="0" err="1"/>
              <a:t>UnitTests</a:t>
            </a:r>
            <a:r>
              <a:rPr lang="de-CH" dirty="0"/>
              <a:t>, Validation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Dependencies</a:t>
            </a:r>
            <a:r>
              <a:rPr lang="de-CH" dirty="0"/>
              <a:t>, etc…</a:t>
            </a:r>
            <a:br>
              <a:rPr lang="de-CH" dirty="0"/>
            </a:br>
            <a:r>
              <a:rPr lang="de-CH" dirty="0"/>
              <a:t>Running on SKAO ST </a:t>
            </a:r>
            <a:r>
              <a:rPr lang="de-CH" dirty="0" err="1"/>
              <a:t>Shared</a:t>
            </a:r>
            <a:r>
              <a:rPr lang="de-CH" dirty="0"/>
              <a:t> Runners</a:t>
            </a:r>
            <a:br>
              <a:rPr lang="de-CH" dirty="0"/>
            </a:br>
            <a:endParaRPr lang="de-CH" dirty="0"/>
          </a:p>
          <a:p>
            <a:pPr lvl="2">
              <a:lnSpc>
                <a:spcPct val="150000"/>
              </a:lnSpc>
            </a:pPr>
            <a:r>
              <a:rPr lang="de-CH" b="1" dirty="0"/>
              <a:t>Extended </a:t>
            </a:r>
            <a:r>
              <a:rPr lang="de-CH" b="1" dirty="0" err="1"/>
              <a:t>pipeline</a:t>
            </a:r>
            <a:br>
              <a:rPr lang="de-CH" dirty="0"/>
            </a:br>
            <a:r>
              <a:rPr lang="de-CH" dirty="0"/>
              <a:t>Run </a:t>
            </a:r>
            <a:r>
              <a:rPr lang="de-CH" dirty="0" err="1"/>
              <a:t>the</a:t>
            </a:r>
            <a:r>
              <a:rPr lang="de-CH" dirty="0"/>
              <a:t> real </a:t>
            </a:r>
            <a:r>
              <a:rPr lang="de-CH" dirty="0" err="1"/>
              <a:t>workloads</a:t>
            </a:r>
            <a:r>
              <a:rPr lang="de-CH" dirty="0"/>
              <a:t> on a </a:t>
            </a:r>
            <a:r>
              <a:rPr lang="de-CH" dirty="0" err="1"/>
              <a:t>cluster</a:t>
            </a:r>
            <a:br>
              <a:rPr lang="de-CH" dirty="0"/>
            </a:br>
            <a:r>
              <a:rPr lang="de-CH" dirty="0"/>
              <a:t>Running on CSCS Piz </a:t>
            </a:r>
            <a:r>
              <a:rPr lang="de-CH" dirty="0" err="1"/>
              <a:t>Daint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29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SDP-bench </a:t>
            </a:r>
            <a:r>
              <a:rPr lang="de-CH" dirty="0"/>
              <a:t>– Extended Pipeline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de-CH" dirty="0"/>
              <a:t>Running </a:t>
            </a:r>
            <a:r>
              <a:rPr lang="de-CH" dirty="0" err="1"/>
              <a:t>Gitlab</a:t>
            </a:r>
            <a:r>
              <a:rPr lang="de-CH" dirty="0"/>
              <a:t> CI Jobs on a </a:t>
            </a:r>
            <a:r>
              <a:rPr lang="de-CH" dirty="0" err="1"/>
              <a:t>cluster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non-trivial</a:t>
            </a:r>
          </a:p>
          <a:p>
            <a:pPr lvl="1">
              <a:lnSpc>
                <a:spcPct val="150000"/>
              </a:lnSpc>
            </a:pPr>
            <a:r>
              <a:rPr lang="de-CH" dirty="0"/>
              <a:t>Middleware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Gitlab</a:t>
            </a:r>
            <a:r>
              <a:rPr lang="de-CH" dirty="0"/>
              <a:t> CI Runner &amp; Scheduler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required</a:t>
            </a:r>
            <a:endParaRPr lang="de-CH" dirty="0"/>
          </a:p>
          <a:p>
            <a:pPr lvl="1">
              <a:lnSpc>
                <a:spcPct val="150000"/>
              </a:lnSpc>
            </a:pPr>
            <a:endParaRPr lang="de-CH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dirty="0" err="1"/>
              <a:t>Jacamar</a:t>
            </a:r>
            <a:r>
              <a:rPr lang="de-CH" dirty="0"/>
              <a:t> CI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CH" dirty="0"/>
          </a:p>
        </p:txBody>
      </p:sp>
      <p:pic>
        <p:nvPicPr>
          <p:cNvPr id="1026" name="Picture 2" descr="Exascale Computing Project CI / Jacamar CI · GitLab">
            <a:extLst>
              <a:ext uri="{FF2B5EF4-FFF2-40B4-BE49-F238E27FC236}">
                <a16:creationId xmlns:a16="http://schemas.microsoft.com/office/drawing/2014/main" id="{573849BA-36DF-D330-2017-C99553FF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2" y="3972671"/>
            <a:ext cx="1635353" cy="11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7E8C38-052D-79CB-69F2-B8FC40062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15" y="3972671"/>
            <a:ext cx="8410190" cy="1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4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7893-31FB-9E55-3668-F693F054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SST (lowest priority)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771C-C6ED-EE35-52EA-485D952B9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CH" dirty="0"/>
              <a:t>Collect program execution traces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Build network topology</a:t>
            </a:r>
          </a:p>
          <a:p>
            <a:pPr lvl="1">
              <a:lnSpc>
                <a:spcPct val="150000"/>
              </a:lnSpc>
            </a:pPr>
            <a:r>
              <a:rPr lang="en-CH" dirty="0"/>
              <a:t>Collect and “replay” traces</a:t>
            </a:r>
          </a:p>
          <a:p>
            <a:pPr lvl="1">
              <a:lnSpc>
                <a:spcPct val="150000"/>
              </a:lnSpc>
            </a:pPr>
            <a:r>
              <a:rPr lang="de-CH"/>
              <a:t>Demo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7267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F3389-9D71-CD9C-0AA8-57B7BC6A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9029"/>
            <a:ext cx="12156675" cy="4070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804B1-A038-2551-F320-D6D5D2AAA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SKA low self-calibration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52FE-F3FF-DD1E-4A32-26E0276C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>
                <a:solidFill>
                  <a:srgbClr val="172B4D"/>
                </a:solidFill>
                <a:latin typeface="-apple-system"/>
              </a:rPr>
              <a:t>F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irst three iterations of the </a:t>
            </a:r>
            <a:r>
              <a:rPr lang="en-GB" b="1" i="0" dirty="0" err="1">
                <a:solidFill>
                  <a:srgbClr val="172B4D"/>
                </a:solidFill>
                <a:effectLst/>
                <a:latin typeface="-apple-system"/>
              </a:rPr>
              <a:t>Rapthor</a:t>
            </a:r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 pipeline (DD self-calibration)</a:t>
            </a:r>
          </a:p>
          <a:p>
            <a:pPr lvl="1"/>
            <a:r>
              <a:rPr lang="en-GB" b="0" i="0" dirty="0">
                <a:solidFill>
                  <a:srgbClr val="172B4D"/>
                </a:solidFill>
                <a:effectLst/>
                <a:latin typeface="-apple-system"/>
              </a:rPr>
              <a:t>Completed in 8 steps with ~30 GB dataset</a:t>
            </a:r>
          </a:p>
          <a:p>
            <a:pPr lvl="1"/>
            <a:r>
              <a:rPr lang="en-GB" dirty="0">
                <a:solidFill>
                  <a:srgbClr val="172B4D"/>
                </a:solidFill>
                <a:latin typeface="-apple-system"/>
              </a:rPr>
              <a:t>Python routine (delivered by SCHAAP Team) calls DP3 &amp; </a:t>
            </a:r>
            <a:r>
              <a:rPr lang="en-GB" dirty="0" err="1">
                <a:solidFill>
                  <a:srgbClr val="172B4D"/>
                </a:solidFill>
                <a:latin typeface="-apple-system"/>
              </a:rPr>
              <a:t>WSClean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1056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DAF150-FC0C-212B-9CED-215040F0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25550-1C18-1CC0-95EA-F89EF13EE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" y="0"/>
            <a:ext cx="706803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1D4D29-23C1-8ABE-C7BC-2C11DEAB9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64"/>
          <a:stretch/>
        </p:blipFill>
        <p:spPr>
          <a:xfrm>
            <a:off x="8363415" y="1561172"/>
            <a:ext cx="3031072" cy="34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DAF150-FC0C-212B-9CED-215040F0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3EF267-9CEC-E693-401A-8BC072CF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172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73AF30-3D45-2165-ED12-5DBA6F399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64"/>
          <a:stretch/>
        </p:blipFill>
        <p:spPr>
          <a:xfrm>
            <a:off x="8363415" y="1561172"/>
            <a:ext cx="3031072" cy="34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8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wrap="square" lIns="91440" tIns="45720" rIns="91440" bIns="45720" anchor="ctr" anchorCtr="1" compatLnSpc="1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itas_template" id="{ED1156C8-814E-D646-AF1D-5A3E11BEF863}" vid="{D8BB7506-1EEF-4943-A003-E51DAE063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BC8E55-6294-4E7B-9D14-53F23AA8B7FC}">
  <we:reference id="wa200000113" version="1.0.0.0" store="en-US" storeType="OMEX"/>
  <we:alternateReferences>
    <we:reference id="WA200000113" version="1.0.0.0" store="" storeType="OMEX"/>
  </we:alternateReferences>
  <we:properties>
    <we:property name="drawioRecentList" value="&quot;{\&quot;01XG7JBDCA4ZPAQB5VLREJFPMNLKGCQ5AK\&quot;:{\&quot;id\&quot;:\&quot;01XG7JBDCA4ZPAQB5VLREJFPMNLKGCQ5AK\&quot;,\&quot;lastModifiedDateTime\&quot;:\&quot;2020-06-28T17:39:37Z\&quot;,\&quot;name\&quot;:\&quot;algorithm_tuning.drawio\&quot;,\&quot;size\&quot;:1601,\&quot;creat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lastModifi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parentReference\&quot;:{\&quot;driveId\&quot;:\&quot;b!bMvwt_8KPU28n-DR5x5mt7FSdYYHbWhBuPfWT2v2fkBZ8yVtyogGTqDiDUk5dEbj\&quot;,\&quot;driveType\&quot;:\&quot;business\&quot;,\&quot;id\&quot;:\&quot;01XG7JBDAPEAAEPSY5TRDZXFJS26IXHNNQ\&quot;,\&quot;path\&quot;:\&quot;/drives/b!bMvwt_8KPU28n-DR5x5mt7FSdYYHbWhBuPfWT2v2fkBZ8yVtyogGTqDiDUk5dEbj/root:/drawio2\&quot;},\&quot;file\&quot;:{\&quot;mimeType\&quot;:\&quot;application/octet-stream\&quot;,\&quot;hashes\&quot;:{\&quot;quickXorHash\&quot;:\&quot;oi3LoiblFb9q+FLfDFMzWSxA8A4=\&quot;}},\&quot;fromOD\&quot;:true,\&quot;isDrawio\&quot;:true},\&quot;01XG7JBDEOFOP4U3OWXNAZIO6CWIAXWKGT\&quot;:{\&quot;id\&quot;:\&quot;01XG7JBDEOFOP4U3OWXNAZIO6CWIAXWKGT\&quot;,\&quot;lastModifiedDateTime\&quot;:\&quot;2020-06-21T17:37:47Z\&quot;,\&quot;name\&quot;:\&quot;imaging_hl.drawio\&quot;,\&quot;size\&quot;:2025,\&quot;creat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lastModifi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parentReference\&quot;:{\&quot;driveId\&quot;:\&quot;b!bMvwt_8KPU28n-DR5x5mt7FSdYYHbWhBuPfWT2v2fkBZ8yVtyogGTqDiDUk5dEbj\&quot;,\&quot;driveType\&quot;:\&quot;business\&quot;,\&quot;id\&quot;:\&quot;01XG7JBDAPEAAEPSY5TRDZXFJS26IXHNNQ\&quot;,\&quot;path\&quot;:\&quot;/drives/b!bMvwt_8KPU28n-DR5x5mt7FSdYYHbWhBuPfWT2v2fkBZ8yVtyogGTqDiDUk5dEbj/root:/drawio2\&quot;},\&quot;file\&quot;:{\&quot;mimeType\&quot;:\&quot;application/octet-stream\&quot;,\&quot;hashes\&quot;:{\&quot;quickXorHash\&quot;:\&quot;2PDPSfsKfC0v1Ym3obf5ApS2Onk=\&quot;}},\&quot;fromOD\&quot;:true,\&quot;isDrawio\&quot;:true}}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1280</Words>
  <Application>Microsoft Macintosh PowerPoint</Application>
  <PresentationFormat>Widescreen</PresentationFormat>
  <Paragraphs>144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Courier New</vt:lpstr>
      <vt:lpstr>Helvetica</vt:lpstr>
      <vt:lpstr>Times New Roman</vt:lpstr>
      <vt:lpstr>Wingdings</vt:lpstr>
      <vt:lpstr>Office Theme</vt:lpstr>
      <vt:lpstr>SKA HPC Co-design</vt:lpstr>
      <vt:lpstr>SCOOP Team</vt:lpstr>
      <vt:lpstr>PI18 features</vt:lpstr>
      <vt:lpstr>SDP-bench Refactoring</vt:lpstr>
      <vt:lpstr>SDP-bench – Extended Pipeline</vt:lpstr>
      <vt:lpstr>SST (lowest priority)</vt:lpstr>
      <vt:lpstr>SKA low self-calibration pipeline</vt:lpstr>
      <vt:lpstr>PowerPoint Presentation</vt:lpstr>
      <vt:lpstr>PowerPoint Presentation</vt:lpstr>
      <vt:lpstr>PowerPoint Presentation</vt:lpstr>
      <vt:lpstr>“Portable” installation of DP3/WSClean</vt:lpstr>
      <vt:lpstr>Resource Usage Monitoring (RUM) - Profiling</vt:lpstr>
      <vt:lpstr>Calibrate_3 fails</vt:lpstr>
      <vt:lpstr>Execution time</vt:lpstr>
      <vt:lpstr>image_1</vt:lpstr>
      <vt:lpstr>image_2</vt:lpstr>
      <vt:lpstr>Perf (calibrate_1 and predict_1)</vt:lpstr>
      <vt:lpstr>Perf (image_1 and calibrate_2)</vt:lpstr>
      <vt:lpstr>Perf (image_2)</vt:lpstr>
      <vt:lpstr>Power distribution (PMT-rapl)</vt:lpstr>
      <vt:lpstr>CPU and Memory usage</vt:lpstr>
      <vt:lpstr>CPU and Memory usage</vt:lpstr>
      <vt:lpstr>CPU and Memory usage</vt:lpstr>
      <vt:lpstr>CPU and Memory usage</vt:lpstr>
      <vt:lpstr>CPU &amp; Power usage</vt:lpstr>
      <vt:lpstr>Scaling threads (calibrate_1)</vt:lpstr>
      <vt:lpstr>Scaling threads (predict_1)</vt:lpstr>
      <vt:lpstr>Scaling threads (image_1)</vt:lpstr>
      <vt:lpstr>Scaling &amp; pin threads (calibrate_1)</vt:lpstr>
      <vt:lpstr>Next steps</vt:lpstr>
      <vt:lpstr>SKA HPC Co-design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Image-Domain Gridding porting with HIP</dc:title>
  <dc:creator>Corda, Stefano</dc:creator>
  <cp:lastModifiedBy>Corda Stefano</cp:lastModifiedBy>
  <cp:revision>570</cp:revision>
  <dcterms:created xsi:type="dcterms:W3CDTF">2022-02-09T11:54:23Z</dcterms:created>
  <dcterms:modified xsi:type="dcterms:W3CDTF">2023-05-31T09:48:09Z</dcterms:modified>
</cp:coreProperties>
</file>