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1395" r:id="rId4"/>
    <p:sldId id="259" r:id="rId5"/>
    <p:sldId id="1409" r:id="rId6"/>
    <p:sldId id="1402" r:id="rId7"/>
    <p:sldId id="261" r:id="rId8"/>
    <p:sldId id="1398" r:id="rId9"/>
    <p:sldId id="1412" r:id="rId10"/>
    <p:sldId id="1411" r:id="rId11"/>
    <p:sldId id="1414" r:id="rId12"/>
    <p:sldId id="1413" r:id="rId13"/>
    <p:sldId id="1394" r:id="rId14"/>
    <p:sldId id="264" r:id="rId15"/>
    <p:sldId id="265" r:id="rId16"/>
    <p:sldId id="1415" r:id="rId17"/>
    <p:sldId id="260" r:id="rId18"/>
  </p:sldIdLst>
  <p:sldSz cx="24384000" cy="13716000"/>
  <p:notesSz cx="6858000" cy="9144000"/>
  <p:custDataLst>
    <p:tags r:id="rId20"/>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1pPr>
    <a:lvl2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2pPr>
    <a:lvl3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3pPr>
    <a:lvl4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4pPr>
    <a:lvl5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5pPr>
    <a:lvl6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6pPr>
    <a:lvl7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7pPr>
    <a:lvl8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8pPr>
    <a:lvl9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
          <a:latin typeface="Gill Sans Light"/>
          <a:ea typeface="Gill Sans Light"/>
          <a:cs typeface="Gill Sans Light"/>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
          <a:latin typeface="Gill Sans Light"/>
          <a:ea typeface="Gill Sans Light"/>
          <a:cs typeface="Gill Sans Light"/>
        </a:font>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49" d="100"/>
          <a:sy n="49" d="100"/>
        </p:scale>
        <p:origin x="1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 name="Google Shape;59;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Principles and underpinning behavior.</a:t>
            </a:r>
            <a:endParaRPr/>
          </a:p>
        </p:txBody>
      </p:sp>
    </p:spTree>
    <p:extLst>
      <p:ext uri="{BB962C8B-B14F-4D97-AF65-F5344CB8AC3E}">
        <p14:creationId xmlns:p14="http://schemas.microsoft.com/office/powerpoint/2010/main" val="429026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Principles and underpinning behavior.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Principles and underpinning behavior.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7cc43533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7cc43533a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Principles and underpinning behavior.</a:t>
            </a:r>
          </a:p>
        </p:txBody>
      </p:sp>
    </p:spTree>
    <p:extLst>
      <p:ext uri="{BB962C8B-B14F-4D97-AF65-F5344CB8AC3E}">
        <p14:creationId xmlns:p14="http://schemas.microsoft.com/office/powerpoint/2010/main" val="162734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Principles and underpinning behavior.</a:t>
            </a:r>
            <a:endParaRPr/>
          </a:p>
        </p:txBody>
      </p:sp>
    </p:spTree>
    <p:extLst>
      <p:ext uri="{BB962C8B-B14F-4D97-AF65-F5344CB8AC3E}">
        <p14:creationId xmlns:p14="http://schemas.microsoft.com/office/powerpoint/2010/main" val="145370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Principles and underpinning behavior.</a:t>
            </a:r>
            <a:endParaRPr/>
          </a:p>
        </p:txBody>
      </p:sp>
    </p:spTree>
    <p:extLst>
      <p:ext uri="{BB962C8B-B14F-4D97-AF65-F5344CB8AC3E}">
        <p14:creationId xmlns:p14="http://schemas.microsoft.com/office/powerpoint/2010/main" val="149359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17" name="Google Shape;11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6" name="Google Shape;12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skao.int"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 Front Photo">
    <p:spTree>
      <p:nvGrpSpPr>
        <p:cNvPr id="1" name=""/>
        <p:cNvGrpSpPr/>
        <p:nvPr/>
      </p:nvGrpSpPr>
      <p:grpSpPr>
        <a:xfrm>
          <a:off x="0" y="0"/>
          <a:ext cx="0" cy="0"/>
          <a:chOff x="0" y="0"/>
          <a:chExt cx="0" cy="0"/>
        </a:xfrm>
      </p:grpSpPr>
      <p:sp>
        <p:nvSpPr>
          <p:cNvPr id="15" name="Title Text Front"/>
          <p:cNvSpPr txBox="1">
            <a:spLocks noGrp="1"/>
          </p:cNvSpPr>
          <p:nvPr>
            <p:ph type="body" sz="quarter" idx="21" hasCustomPrompt="1"/>
          </p:nvPr>
        </p:nvSpPr>
        <p:spPr>
          <a:xfrm>
            <a:off x="1448220" y="9248795"/>
            <a:ext cx="16714119" cy="1475157"/>
          </a:xfrm>
          <a:prstGeom prst="rect">
            <a:avLst/>
          </a:prstGeom>
        </p:spPr>
        <p:txBody>
          <a:bodyPr anchor="t"/>
          <a:lstStyle>
            <a:lvl1pPr marL="0" indent="0">
              <a:lnSpc>
                <a:spcPct val="100000"/>
              </a:lnSpc>
              <a:spcBef>
                <a:spcPts val="0"/>
              </a:spcBef>
              <a:buSzTx/>
              <a:buNone/>
              <a:defRPr sz="6500">
                <a:solidFill>
                  <a:srgbClr val="FFFFFF"/>
                </a:solidFill>
              </a:defRPr>
            </a:lvl1pPr>
          </a:lstStyle>
          <a:p>
            <a:r>
              <a:t>Title Text Front</a:t>
            </a:r>
          </a:p>
        </p:txBody>
      </p:sp>
      <p:pic>
        <p:nvPicPr>
          <p:cNvPr id="16" name="Image" descr="Image"/>
          <p:cNvPicPr>
            <a:picLocks noChangeAspect="1"/>
          </p:cNvPicPr>
          <p:nvPr/>
        </p:nvPicPr>
        <p:blipFill>
          <a:blip r:embed="rId2"/>
          <a:stretch>
            <a:fillRect/>
          </a:stretch>
        </p:blipFill>
        <p:spPr>
          <a:xfrm>
            <a:off x="12215206" y="3729970"/>
            <a:ext cx="11160539" cy="9378906"/>
          </a:xfrm>
          <a:prstGeom prst="rect">
            <a:avLst/>
          </a:prstGeom>
          <a:ln w="12700">
            <a:miter lim="400000"/>
          </a:ln>
        </p:spPr>
      </p:pic>
      <p:sp>
        <p:nvSpPr>
          <p:cNvPr id="17" name="Subtitle Text Front"/>
          <p:cNvSpPr txBox="1">
            <a:spLocks noGrp="1"/>
          </p:cNvSpPr>
          <p:nvPr>
            <p:ph type="body" sz="quarter" idx="22" hasCustomPrompt="1"/>
          </p:nvPr>
        </p:nvSpPr>
        <p:spPr>
          <a:xfrm>
            <a:off x="1448220" y="10907786"/>
            <a:ext cx="16714119" cy="1475156"/>
          </a:xfrm>
          <a:prstGeom prst="rect">
            <a:avLst/>
          </a:prstGeom>
        </p:spPr>
        <p:txBody>
          <a:bodyPr anchor="t"/>
          <a:lstStyle>
            <a:lvl1pPr marL="0" indent="0">
              <a:lnSpc>
                <a:spcPct val="100000"/>
              </a:lnSpc>
              <a:spcBef>
                <a:spcPts val="0"/>
              </a:spcBef>
              <a:buSzTx/>
              <a:buNone/>
              <a:defRPr sz="3200">
                <a:solidFill>
                  <a:srgbClr val="FFFFFF"/>
                </a:solidFill>
                <a:latin typeface="Noto Mono"/>
                <a:ea typeface="Noto Mono"/>
                <a:cs typeface="Noto Mono"/>
                <a:sym typeface="Noto Mono"/>
              </a:defRPr>
            </a:lvl1pPr>
          </a:lstStyle>
          <a:p>
            <a:r>
              <a:t>Subtitle Text Front</a:t>
            </a:r>
          </a:p>
        </p:txBody>
      </p:sp>
      <p:sp>
        <p:nvSpPr>
          <p:cNvPr id="18" name="Ska_landscape_day_v1_forkeynote.jpg"/>
          <p:cNvSpPr>
            <a:spLocks noGrp="1"/>
          </p:cNvSpPr>
          <p:nvPr>
            <p:ph type="pic" idx="23"/>
          </p:nvPr>
        </p:nvSpPr>
        <p:spPr>
          <a:xfrm>
            <a:off x="-3391933" y="2580457"/>
            <a:ext cx="33440899" cy="11146966"/>
          </a:xfrm>
          <a:prstGeom prst="rect">
            <a:avLst/>
          </a:prstGeom>
        </p:spPr>
        <p:txBody>
          <a:bodyPr lIns="91439" tIns="45719" rIns="91439" bIns="45719" anchor="t">
            <a:noAutofit/>
          </a:bodyPr>
          <a:lstStyle/>
          <a:p>
            <a:endParaRPr/>
          </a:p>
        </p:txBody>
      </p:sp>
      <p:sp>
        <p:nvSpPr>
          <p:cNvPr id="19" name="Presentation title"/>
          <p:cNvSpPr txBox="1">
            <a:spLocks noGrp="1"/>
          </p:cNvSpPr>
          <p:nvPr>
            <p:ph type="body" sz="quarter" idx="24" hasCustomPrompt="1"/>
          </p:nvPr>
        </p:nvSpPr>
        <p:spPr>
          <a:xfrm>
            <a:off x="13977822" y="2976159"/>
            <a:ext cx="9079588" cy="1810799"/>
          </a:xfrm>
          <a:prstGeom prst="rect">
            <a:avLst/>
          </a:prstGeom>
        </p:spPr>
        <p:txBody>
          <a:bodyPr anchor="b"/>
          <a:lstStyle>
            <a:lvl1pPr marL="0" indent="0" algn="r">
              <a:lnSpc>
                <a:spcPct val="100000"/>
              </a:lnSpc>
              <a:spcBef>
                <a:spcPts val="0"/>
              </a:spcBef>
              <a:buSzTx/>
              <a:buNone/>
              <a:defRPr sz="6000"/>
            </a:lvl1pPr>
          </a:lstStyle>
          <a:p>
            <a:r>
              <a:t>Presentation title</a:t>
            </a:r>
          </a:p>
        </p:txBody>
      </p:sp>
      <p:sp>
        <p:nvSpPr>
          <p:cNvPr id="20" name="Author / Job title"/>
          <p:cNvSpPr txBox="1">
            <a:spLocks noGrp="1"/>
          </p:cNvSpPr>
          <p:nvPr>
            <p:ph type="body" sz="quarter" idx="25" hasCustomPrompt="1"/>
          </p:nvPr>
        </p:nvSpPr>
        <p:spPr>
          <a:xfrm>
            <a:off x="13977822" y="6420781"/>
            <a:ext cx="9079588" cy="723071"/>
          </a:xfrm>
          <a:prstGeom prst="rect">
            <a:avLst/>
          </a:prstGeom>
        </p:spPr>
        <p:txBody>
          <a:bodyPr anchor="t"/>
          <a:lstStyle>
            <a:lvl1pPr marL="0" indent="0" algn="r">
              <a:lnSpc>
                <a:spcPct val="100000"/>
              </a:lnSpc>
              <a:spcBef>
                <a:spcPts val="0"/>
              </a:spcBef>
              <a:buSzTx/>
              <a:buNone/>
              <a:defRPr sz="2500"/>
            </a:lvl1pPr>
          </a:lstStyle>
          <a:p>
            <a:r>
              <a:t>Author / Job title</a:t>
            </a:r>
          </a:p>
        </p:txBody>
      </p:sp>
      <p:sp>
        <p:nvSpPr>
          <p:cNvPr id="21" name="Date / Event"/>
          <p:cNvSpPr txBox="1">
            <a:spLocks noGrp="1"/>
          </p:cNvSpPr>
          <p:nvPr>
            <p:ph type="body" sz="quarter" idx="26" hasCustomPrompt="1"/>
          </p:nvPr>
        </p:nvSpPr>
        <p:spPr>
          <a:xfrm>
            <a:off x="13977822" y="7006460"/>
            <a:ext cx="9079588" cy="723071"/>
          </a:xfrm>
          <a:prstGeom prst="rect">
            <a:avLst/>
          </a:prstGeom>
        </p:spPr>
        <p:txBody>
          <a:bodyPr anchor="t"/>
          <a:lstStyle>
            <a:lvl1pPr marL="0" indent="0" algn="r">
              <a:lnSpc>
                <a:spcPct val="100000"/>
              </a:lnSpc>
              <a:spcBef>
                <a:spcPts val="0"/>
              </a:spcBef>
              <a:buSzTx/>
              <a:buNone/>
              <a:defRPr sz="2500"/>
            </a:lvl1pPr>
          </a:lstStyle>
          <a:p>
            <a:r>
              <a:t>Date / Event</a:t>
            </a:r>
          </a:p>
        </p:txBody>
      </p:sp>
      <p:pic>
        <p:nvPicPr>
          <p:cNvPr id="22" name="Image" descr="Image"/>
          <p:cNvPicPr>
            <a:picLocks noChangeAspect="1"/>
          </p:cNvPicPr>
          <p:nvPr/>
        </p:nvPicPr>
        <p:blipFill>
          <a:blip r:embed="rId3"/>
          <a:stretch>
            <a:fillRect/>
          </a:stretch>
        </p:blipFill>
        <p:spPr>
          <a:xfrm>
            <a:off x="1063072" y="682101"/>
            <a:ext cx="5991906" cy="1810798"/>
          </a:xfrm>
          <a:prstGeom prst="rect">
            <a:avLst/>
          </a:prstGeom>
          <a:ln w="12700">
            <a:miter lim="400000"/>
          </a:ln>
        </p:spPr>
      </p:pic>
      <p:sp>
        <p:nvSpPr>
          <p:cNvPr id="23" name="one observatory…"/>
          <p:cNvSpPr txBox="1"/>
          <p:nvPr/>
        </p:nvSpPr>
        <p:spPr>
          <a:xfrm>
            <a:off x="8346802" y="515619"/>
            <a:ext cx="5114331" cy="2016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4800">
                <a:gradFill flip="none" rotWithShape="1">
                  <a:gsLst>
                    <a:gs pos="0">
                      <a:srgbClr val="D80669"/>
                    </a:gs>
                    <a:gs pos="100000">
                      <a:srgbClr val="070168"/>
                    </a:gs>
                  </a:gsLst>
                  <a:lin ang="20373548" scaled="0"/>
                </a:gradFill>
              </a:defRPr>
            </a:pPr>
            <a:r>
              <a:t>one observatory</a:t>
            </a:r>
          </a:p>
          <a:p>
            <a:pPr>
              <a:lnSpc>
                <a:spcPct val="80000"/>
              </a:lnSpc>
              <a:defRPr sz="4800">
                <a:gradFill flip="none" rotWithShape="1">
                  <a:gsLst>
                    <a:gs pos="0">
                      <a:srgbClr val="D80669"/>
                    </a:gs>
                    <a:gs pos="100000">
                      <a:srgbClr val="070168"/>
                    </a:gs>
                  </a:gsLst>
                  <a:lin ang="20373548" scaled="0"/>
                </a:gradFill>
              </a:defRPr>
            </a:pPr>
            <a:r>
              <a:t>two telescopes</a:t>
            </a:r>
          </a:p>
          <a:p>
            <a:pPr>
              <a:lnSpc>
                <a:spcPct val="80000"/>
              </a:lnSpc>
              <a:defRPr sz="4800">
                <a:gradFill flip="none" rotWithShape="1">
                  <a:gsLst>
                    <a:gs pos="0">
                      <a:srgbClr val="D80669"/>
                    </a:gs>
                    <a:gs pos="100000">
                      <a:srgbClr val="070168"/>
                    </a:gs>
                  </a:gsLst>
                  <a:lin ang="20373548" scaled="0"/>
                </a:gradFill>
              </a:defRPr>
            </a:pPr>
            <a:r>
              <a:t>three continents</a:t>
            </a:r>
          </a:p>
        </p:txBody>
      </p:sp>
      <p:sp>
        <p:nvSpPr>
          <p:cNvPr id="24" name="Line"/>
          <p:cNvSpPr/>
          <p:nvPr/>
        </p:nvSpPr>
        <p:spPr>
          <a:xfrm>
            <a:off x="7650089" y="825500"/>
            <a:ext cx="1" cy="1524001"/>
          </a:xfrm>
          <a:prstGeom prst="line">
            <a:avLst/>
          </a:prstGeom>
          <a:ln w="12700">
            <a:solidFill>
              <a:srgbClr val="D80669"/>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a:p>
        </p:txBody>
      </p:sp>
      <p:sp>
        <p:nvSpPr>
          <p:cNvPr id="25" name="Subtitle"/>
          <p:cNvSpPr txBox="1">
            <a:spLocks noGrp="1"/>
          </p:cNvSpPr>
          <p:nvPr>
            <p:ph type="body" sz="quarter" idx="27" hasCustomPrompt="1"/>
          </p:nvPr>
        </p:nvSpPr>
        <p:spPr>
          <a:xfrm>
            <a:off x="13977822" y="4865833"/>
            <a:ext cx="9079588" cy="1524001"/>
          </a:xfrm>
          <a:prstGeom prst="rect">
            <a:avLst/>
          </a:prstGeom>
        </p:spPr>
        <p:txBody>
          <a:bodyPr anchor="t"/>
          <a:lstStyle>
            <a:lvl1pPr marL="0" indent="0" algn="r">
              <a:lnSpc>
                <a:spcPct val="100000"/>
              </a:lnSpc>
              <a:spcBef>
                <a:spcPts val="0"/>
              </a:spcBef>
              <a:buSzTx/>
              <a:buNone/>
              <a:defRPr sz="3500"/>
            </a:lvl1pPr>
          </a:lstStyle>
          <a:p>
            <a:r>
              <a:t>Subtitle</a:t>
            </a:r>
          </a:p>
        </p:txBody>
      </p:sp>
      <p:sp>
        <p:nvSpPr>
          <p:cNvPr id="26" name="Slide Number"/>
          <p:cNvSpPr txBox="1">
            <a:spLocks noGrp="1"/>
          </p:cNvSpPr>
          <p:nvPr>
            <p:ph type="sldNum" sz="quarter" idx="2"/>
          </p:nvPr>
        </p:nvSpPr>
        <p:spPr>
          <a:xfrm>
            <a:off x="11967021" y="13131799"/>
            <a:ext cx="437258" cy="4064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 Back">
    <p:spTree>
      <p:nvGrpSpPr>
        <p:cNvPr id="1" name=""/>
        <p:cNvGrpSpPr/>
        <p:nvPr/>
      </p:nvGrpSpPr>
      <p:grpSpPr>
        <a:xfrm>
          <a:off x="0" y="0"/>
          <a:ext cx="0" cy="0"/>
          <a:chOff x="0" y="0"/>
          <a:chExt cx="0" cy="0"/>
        </a:xfrm>
      </p:grpSpPr>
      <p:sp>
        <p:nvSpPr>
          <p:cNvPr id="106" name="Rectangle"/>
          <p:cNvSpPr/>
          <p:nvPr/>
        </p:nvSpPr>
        <p:spPr>
          <a:xfrm>
            <a:off x="-6429" y="-51572"/>
            <a:ext cx="24422258" cy="13819144"/>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a:p>
        </p:txBody>
      </p:sp>
      <p:sp>
        <p:nvSpPr>
          <p:cNvPr id="107" name="Sign off - thank you..."/>
          <p:cNvSpPr txBox="1">
            <a:spLocks noGrp="1"/>
          </p:cNvSpPr>
          <p:nvPr>
            <p:ph type="body" sz="quarter" idx="21" hasCustomPrompt="1"/>
          </p:nvPr>
        </p:nvSpPr>
        <p:spPr>
          <a:xfrm>
            <a:off x="1270000" y="1763786"/>
            <a:ext cx="8095695" cy="1475156"/>
          </a:xfrm>
          <a:prstGeom prst="rect">
            <a:avLst/>
          </a:prstGeom>
        </p:spPr>
        <p:txBody>
          <a:bodyPr anchor="t"/>
          <a:lstStyle>
            <a:lvl1pPr marL="0" indent="0">
              <a:lnSpc>
                <a:spcPct val="100000"/>
              </a:lnSpc>
              <a:spcBef>
                <a:spcPts val="0"/>
              </a:spcBef>
              <a:buSzTx/>
              <a:buNone/>
              <a:defRPr sz="3200">
                <a:solidFill>
                  <a:srgbClr val="FFFFFF"/>
                </a:solidFill>
              </a:defRPr>
            </a:lvl1pPr>
          </a:lstStyle>
          <a:p>
            <a:r>
              <a:t>Sign off - thank you...</a:t>
            </a:r>
          </a:p>
        </p:txBody>
      </p:sp>
      <p:pic>
        <p:nvPicPr>
          <p:cNvPr id="108" name="skao_logo_2021_white_rgb.ai" descr="skao_logo_2021_white_rgb.ai"/>
          <p:cNvPicPr>
            <a:picLocks noChangeAspect="1"/>
          </p:cNvPicPr>
          <p:nvPr/>
        </p:nvPicPr>
        <p:blipFill>
          <a:blip r:embed="rId2"/>
          <a:stretch>
            <a:fillRect/>
          </a:stretch>
        </p:blipFill>
        <p:spPr>
          <a:xfrm>
            <a:off x="1270000" y="11126040"/>
            <a:ext cx="4311412" cy="1194855"/>
          </a:xfrm>
          <a:prstGeom prst="rect">
            <a:avLst/>
          </a:prstGeom>
          <a:ln w="12700">
            <a:miter lim="400000"/>
          </a:ln>
        </p:spPr>
      </p:pic>
      <p:pic>
        <p:nvPicPr>
          <p:cNvPr id="109" name="Image" descr="Image"/>
          <p:cNvPicPr>
            <a:picLocks noChangeAspect="1"/>
          </p:cNvPicPr>
          <p:nvPr/>
        </p:nvPicPr>
        <p:blipFill>
          <a:blip r:embed="rId3"/>
          <a:stretch>
            <a:fillRect/>
          </a:stretch>
        </p:blipFill>
        <p:spPr>
          <a:xfrm>
            <a:off x="9031089" y="1008244"/>
            <a:ext cx="13921972" cy="11699512"/>
          </a:xfrm>
          <a:prstGeom prst="rect">
            <a:avLst/>
          </a:prstGeom>
          <a:ln w="12700">
            <a:miter lim="400000"/>
          </a:ln>
        </p:spPr>
      </p:pic>
      <p:sp>
        <p:nvSpPr>
          <p:cNvPr id="110" name="www.skao.int"/>
          <p:cNvSpPr txBox="1"/>
          <p:nvPr/>
        </p:nvSpPr>
        <p:spPr>
          <a:xfrm>
            <a:off x="19050000" y="10986867"/>
            <a:ext cx="4045492"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defTabSz="784225">
              <a:defRPr sz="4560">
                <a:solidFill>
                  <a:srgbClr val="FFFFFF"/>
                </a:solidFill>
                <a:hlinkClick r:id="rId4"/>
              </a:defRPr>
            </a:lvl1pPr>
          </a:lstStyle>
          <a:p>
            <a:r>
              <a:rPr>
                <a:hlinkClick r:id="rId4"/>
              </a:rPr>
              <a:t>www.skao.int</a:t>
            </a:r>
          </a:p>
        </p:txBody>
      </p:sp>
      <p:sp>
        <p:nvSpPr>
          <p:cNvPr id="111" name="We recognise and acknowledge the indigenous peoples and cultures that have traditionally lived on the lands on which our facilities are located."/>
          <p:cNvSpPr txBox="1"/>
          <p:nvPr/>
        </p:nvSpPr>
        <p:spPr>
          <a:xfrm>
            <a:off x="1270000" y="7660422"/>
            <a:ext cx="6820742" cy="343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130000"/>
              </a:lnSpc>
              <a:spcBef>
                <a:spcPts val="2000"/>
              </a:spcBef>
              <a:tabLst>
                <a:tab pos="4191000" algn="l"/>
              </a:tabLst>
              <a:defRPr sz="2400" i="1">
                <a:solidFill>
                  <a:srgbClr val="FFFFFF"/>
                </a:solidFill>
              </a:defRPr>
            </a:lvl1pPr>
          </a:lstStyle>
          <a:p>
            <a:r>
              <a:t>We recognise and acknowledge the indigenous peoples and cultures that have traditionally lived on the lands on which our facilities are located.</a:t>
            </a:r>
          </a:p>
        </p:txBody>
      </p:sp>
      <p:sp>
        <p:nvSpPr>
          <p:cNvPr id="112" name="Slide Number"/>
          <p:cNvSpPr txBox="1">
            <a:spLocks noGrp="1"/>
          </p:cNvSpPr>
          <p:nvPr>
            <p:ph type="sldNum" sz="quarter" idx="2"/>
          </p:nvPr>
        </p:nvSpPr>
        <p:spPr>
          <a:xfrm>
            <a:off x="11967021" y="13131799"/>
            <a:ext cx="437258" cy="4064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B605-CF2D-A04E-9661-96B168FD0AFD}"/>
              </a:ext>
            </a:extLst>
          </p:cNvPr>
          <p:cNvSpPr>
            <a:spLocks noGrp="1"/>
          </p:cNvSpPr>
          <p:nvPr>
            <p:ph type="title"/>
          </p:nvPr>
        </p:nvSpPr>
        <p:spPr>
          <a:xfrm>
            <a:off x="1015999" y="730251"/>
            <a:ext cx="22284266" cy="2651126"/>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CDFEB98-8496-4640-8937-E52A60AB0FF3}"/>
              </a:ext>
            </a:extLst>
          </p:cNvPr>
          <p:cNvSpPr>
            <a:spLocks noGrp="1"/>
          </p:cNvSpPr>
          <p:nvPr>
            <p:ph idx="1"/>
          </p:nvPr>
        </p:nvSpPr>
        <p:spPr>
          <a:xfrm>
            <a:off x="1015999" y="3651250"/>
            <a:ext cx="22284266" cy="870267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D1DF3F2E-FB76-914A-9849-1056028CB1B5}"/>
              </a:ext>
            </a:extLst>
          </p:cNvPr>
          <p:cNvSpPr>
            <a:spLocks noGrp="1"/>
          </p:cNvSpPr>
          <p:nvPr>
            <p:ph type="sldNum" sz="quarter" idx="12"/>
          </p:nvPr>
        </p:nvSpPr>
        <p:spPr>
          <a:xfrm>
            <a:off x="22753641" y="12737177"/>
            <a:ext cx="546623" cy="410369"/>
          </a:xfrm>
          <a:prstGeom prst="rect">
            <a:avLst/>
          </a:prstGeom>
        </p:spPr>
        <p:txBody>
          <a:bodyPr/>
          <a:lstStyle>
            <a:lvl1pPr algn="r">
              <a:defRPr>
                <a:solidFill>
                  <a:srgbClr val="14688A"/>
                </a:solidFill>
              </a:defRPr>
            </a:lvl1pPr>
          </a:lstStyle>
          <a:p>
            <a:fld id="{6A39EB55-7CE7-BA4F-8190-C294879E073A}" type="slidenum">
              <a:rPr lang="en-US" smtClean="0"/>
              <a:pPr/>
              <a:t>‹#›</a:t>
            </a:fld>
            <a:endParaRPr lang="en-US" dirty="0"/>
          </a:p>
        </p:txBody>
      </p:sp>
    </p:spTree>
    <p:extLst>
      <p:ext uri="{BB962C8B-B14F-4D97-AF65-F5344CB8AC3E}">
        <p14:creationId xmlns:p14="http://schemas.microsoft.com/office/powerpoint/2010/main" val="422695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2 Up white" type="tx">
  <p:cSld name="1_Photo - 2 Up white">
    <p:spTree>
      <p:nvGrpSpPr>
        <p:cNvPr id="1" name="Shape 25"/>
        <p:cNvGrpSpPr/>
        <p:nvPr/>
      </p:nvGrpSpPr>
      <p:grpSpPr>
        <a:xfrm>
          <a:off x="0" y="0"/>
          <a:ext cx="0" cy="0"/>
          <a:chOff x="0" y="0"/>
          <a:chExt cx="0" cy="0"/>
        </a:xfrm>
      </p:grpSpPr>
      <p:sp>
        <p:nvSpPr>
          <p:cNvPr id="26" name="Google Shape;26;p57"/>
          <p:cNvSpPr>
            <a:spLocks noGrp="1"/>
          </p:cNvSpPr>
          <p:nvPr>
            <p:ph type="pic" idx="2"/>
          </p:nvPr>
        </p:nvSpPr>
        <p:spPr>
          <a:xfrm>
            <a:off x="288023" y="4386720"/>
            <a:ext cx="23386653" cy="7795552"/>
          </a:xfrm>
          <a:prstGeom prst="rect">
            <a:avLst/>
          </a:prstGeom>
          <a:noFill/>
          <a:ln>
            <a:noFill/>
          </a:ln>
        </p:spPr>
      </p:sp>
      <p:sp>
        <p:nvSpPr>
          <p:cNvPr id="27" name="Google Shape;27;p57"/>
          <p:cNvSpPr>
            <a:spLocks noGrp="1"/>
          </p:cNvSpPr>
          <p:nvPr>
            <p:ph type="pic" idx="3"/>
          </p:nvPr>
        </p:nvSpPr>
        <p:spPr>
          <a:xfrm>
            <a:off x="13409569" y="-1639795"/>
            <a:ext cx="23814195" cy="7938064"/>
          </a:xfrm>
          <a:prstGeom prst="rect">
            <a:avLst/>
          </a:prstGeom>
          <a:noFill/>
          <a:ln>
            <a:noFill/>
          </a:ln>
        </p:spPr>
      </p:sp>
      <p:sp>
        <p:nvSpPr>
          <p:cNvPr id="28" name="Google Shape;28;p57"/>
          <p:cNvSpPr txBox="1">
            <a:spLocks noGrp="1"/>
          </p:cNvSpPr>
          <p:nvPr>
            <p:ph type="sldNum" idx="12"/>
          </p:nvPr>
        </p:nvSpPr>
        <p:spPr>
          <a:xfrm>
            <a:off x="23218352" y="13198510"/>
            <a:ext cx="743797" cy="430824"/>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1pPr>
            <a:lvl2pPr marL="0" marR="0" lvl="1"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2pPr>
            <a:lvl3pPr marL="0" marR="0" lvl="2"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3pPr>
            <a:lvl4pPr marL="0" marR="0" lvl="3"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4pPr>
            <a:lvl5pPr marL="0" marR="0" lvl="4"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5pPr>
            <a:lvl6pPr marL="0" marR="0" lvl="5"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6pPr>
            <a:lvl7pPr marL="0" marR="0" lvl="6"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7pPr>
            <a:lvl8pPr marL="0" marR="0" lvl="7"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8pPr>
            <a:lvl9pPr marL="0" marR="0" lvl="8" indent="0" algn="ctr">
              <a:lnSpc>
                <a:spcPct val="100000"/>
              </a:lnSpc>
              <a:spcBef>
                <a:spcPts val="0"/>
              </a:spcBef>
              <a:spcAft>
                <a:spcPts val="0"/>
              </a:spcAft>
              <a:buClr>
                <a:srgbClr val="FFFFFF"/>
              </a:buClr>
              <a:buSzPts val="800"/>
              <a:buFont typeface="Verdana"/>
              <a:buNone/>
              <a:defRPr sz="2133" b="0" i="0" u="none" strike="noStrike" cap="none">
                <a:solidFill>
                  <a:srgbClr val="FFFFFF"/>
                </a:solidFill>
                <a:latin typeface="Verdana"/>
                <a:ea typeface="Verdana"/>
                <a:cs typeface="Verdana"/>
                <a:sym typeface="Verdana"/>
              </a:defRPr>
            </a:lvl9pPr>
          </a:lstStyle>
          <a:p>
            <a:fld id="{00000000-1234-1234-1234-123412341234}" type="slidenum">
              <a:rPr lang="en-US" smtClean="0"/>
              <a:pPr/>
              <a:t>‹#›</a:t>
            </a:fld>
            <a:endParaRPr lang="en-US"/>
          </a:p>
        </p:txBody>
      </p:sp>
      <p:sp>
        <p:nvSpPr>
          <p:cNvPr id="29" name="Google Shape;29;p57"/>
          <p:cNvSpPr txBox="1">
            <a:spLocks noGrp="1"/>
          </p:cNvSpPr>
          <p:nvPr>
            <p:ph type="body" idx="1"/>
          </p:nvPr>
        </p:nvSpPr>
        <p:spPr>
          <a:xfrm>
            <a:off x="762000" y="762001"/>
            <a:ext cx="11938848" cy="2581779"/>
          </a:xfrm>
          <a:prstGeom prst="rect">
            <a:avLst/>
          </a:prstGeom>
          <a:noFill/>
          <a:ln>
            <a:noFill/>
          </a:ln>
        </p:spPr>
        <p:txBody>
          <a:bodyPr spcFirstLastPara="1" wrap="square" lIns="50800" tIns="50800" rIns="50800" bIns="50800" anchor="t" anchorCtr="0">
            <a:normAutofit/>
          </a:bodyPr>
          <a:lstStyle>
            <a:lvl1pPr marL="1219215" lvl="0" indent="-609608" algn="l">
              <a:lnSpc>
                <a:spcPct val="100000"/>
              </a:lnSpc>
              <a:spcBef>
                <a:spcPts val="0"/>
              </a:spcBef>
              <a:spcAft>
                <a:spcPts val="0"/>
              </a:spcAft>
              <a:buSzPts val="2625"/>
              <a:buNone/>
              <a:defRPr sz="7000"/>
            </a:lvl1pPr>
            <a:lvl2pPr marL="2438430" lvl="1" indent="-859547" algn="l">
              <a:lnSpc>
                <a:spcPct val="100000"/>
              </a:lnSpc>
              <a:spcBef>
                <a:spcPts val="1600"/>
              </a:spcBef>
              <a:spcAft>
                <a:spcPts val="0"/>
              </a:spcAft>
              <a:buSzPts val="1476"/>
              <a:buChar char="o"/>
              <a:defRPr/>
            </a:lvl2pPr>
            <a:lvl3pPr marL="3657646" lvl="2" indent="-831773" algn="l">
              <a:lnSpc>
                <a:spcPct val="100000"/>
              </a:lnSpc>
              <a:spcBef>
                <a:spcPts val="1600"/>
              </a:spcBef>
              <a:spcAft>
                <a:spcPts val="0"/>
              </a:spcAft>
              <a:buSzPts val="1312"/>
              <a:buChar char="▪"/>
              <a:defRPr/>
            </a:lvl3pPr>
            <a:lvl4pPr marL="4876861" lvl="3" indent="-804002" algn="l">
              <a:lnSpc>
                <a:spcPct val="100000"/>
              </a:lnSpc>
              <a:spcBef>
                <a:spcPts val="1600"/>
              </a:spcBef>
              <a:spcAft>
                <a:spcPts val="0"/>
              </a:spcAft>
              <a:buSzPts val="1148"/>
              <a:buChar char="•"/>
              <a:defRPr/>
            </a:lvl4pPr>
            <a:lvl5pPr marL="6096076" lvl="4" indent="-804005" algn="l">
              <a:lnSpc>
                <a:spcPct val="100000"/>
              </a:lnSpc>
              <a:spcBef>
                <a:spcPts val="1600"/>
              </a:spcBef>
              <a:spcAft>
                <a:spcPts val="0"/>
              </a:spcAft>
              <a:buSzPts val="1148"/>
              <a:buChar char="o"/>
              <a:defRPr/>
            </a:lvl5pPr>
            <a:lvl6pPr marL="7315291" lvl="5" indent="-870046" algn="l">
              <a:lnSpc>
                <a:spcPct val="120000"/>
              </a:lnSpc>
              <a:spcBef>
                <a:spcPts val="4000"/>
              </a:spcBef>
              <a:spcAft>
                <a:spcPts val="0"/>
              </a:spcAft>
              <a:buSzPts val="1538"/>
              <a:buChar char="•"/>
              <a:defRPr/>
            </a:lvl6pPr>
            <a:lvl7pPr marL="8534507" lvl="6" indent="-870046" algn="l">
              <a:lnSpc>
                <a:spcPct val="120000"/>
              </a:lnSpc>
              <a:spcBef>
                <a:spcPts val="4000"/>
              </a:spcBef>
              <a:spcAft>
                <a:spcPts val="0"/>
              </a:spcAft>
              <a:buSzPts val="1538"/>
              <a:buChar char="•"/>
              <a:defRPr/>
            </a:lvl7pPr>
            <a:lvl8pPr marL="9753722" lvl="7" indent="-870046" algn="l">
              <a:lnSpc>
                <a:spcPct val="120000"/>
              </a:lnSpc>
              <a:spcBef>
                <a:spcPts val="4000"/>
              </a:spcBef>
              <a:spcAft>
                <a:spcPts val="0"/>
              </a:spcAft>
              <a:buSzPts val="1538"/>
              <a:buChar char="•"/>
              <a:defRPr/>
            </a:lvl8pPr>
            <a:lvl9pPr marL="10972937" lvl="8" indent="-870046" algn="l">
              <a:lnSpc>
                <a:spcPct val="120000"/>
              </a:lnSpc>
              <a:spcBef>
                <a:spcPts val="4000"/>
              </a:spcBef>
              <a:spcAft>
                <a:spcPts val="0"/>
              </a:spcAft>
              <a:buSzPts val="1538"/>
              <a:buChar char="•"/>
              <a:defRPr/>
            </a:lvl9pPr>
          </a:lstStyle>
          <a:p>
            <a:endParaRPr/>
          </a:p>
        </p:txBody>
      </p:sp>
      <p:sp>
        <p:nvSpPr>
          <p:cNvPr id="30" name="Google Shape;30;p57"/>
          <p:cNvSpPr txBox="1">
            <a:spLocks noGrp="1"/>
          </p:cNvSpPr>
          <p:nvPr>
            <p:ph type="body" idx="4"/>
          </p:nvPr>
        </p:nvSpPr>
        <p:spPr>
          <a:xfrm>
            <a:off x="762000" y="3576995"/>
            <a:ext cx="11936667" cy="7462549"/>
          </a:xfrm>
          <a:prstGeom prst="rect">
            <a:avLst/>
          </a:prstGeom>
          <a:noFill/>
          <a:ln>
            <a:noFill/>
          </a:ln>
        </p:spPr>
        <p:txBody>
          <a:bodyPr spcFirstLastPara="1" wrap="square" lIns="50800" tIns="50800" rIns="50800" bIns="50800" anchor="t" anchorCtr="0">
            <a:normAutofit/>
          </a:bodyPr>
          <a:lstStyle>
            <a:lvl1pPr marL="1219215" lvl="0" indent="-887318" algn="l">
              <a:lnSpc>
                <a:spcPct val="100000"/>
              </a:lnSpc>
              <a:spcBef>
                <a:spcPts val="2000"/>
              </a:spcBef>
              <a:spcAft>
                <a:spcPts val="0"/>
              </a:spcAft>
              <a:buClr>
                <a:srgbClr val="E50869"/>
              </a:buClr>
              <a:buSzPts val="1640"/>
              <a:buChar char="•"/>
              <a:defRPr sz="4000"/>
            </a:lvl1pPr>
            <a:lvl2pPr marL="2438430" lvl="1" indent="-859547" algn="l">
              <a:lnSpc>
                <a:spcPct val="100000"/>
              </a:lnSpc>
              <a:spcBef>
                <a:spcPts val="1600"/>
              </a:spcBef>
              <a:spcAft>
                <a:spcPts val="0"/>
              </a:spcAft>
              <a:buSzPts val="1476"/>
              <a:buChar char="o"/>
              <a:defRPr/>
            </a:lvl2pPr>
            <a:lvl3pPr marL="3657646" lvl="2" indent="-831773" algn="l">
              <a:lnSpc>
                <a:spcPct val="100000"/>
              </a:lnSpc>
              <a:spcBef>
                <a:spcPts val="1600"/>
              </a:spcBef>
              <a:spcAft>
                <a:spcPts val="0"/>
              </a:spcAft>
              <a:buSzPts val="1312"/>
              <a:buChar char="▪"/>
              <a:defRPr/>
            </a:lvl3pPr>
            <a:lvl4pPr marL="4876861" lvl="3" indent="-804002" algn="l">
              <a:lnSpc>
                <a:spcPct val="100000"/>
              </a:lnSpc>
              <a:spcBef>
                <a:spcPts val="1600"/>
              </a:spcBef>
              <a:spcAft>
                <a:spcPts val="0"/>
              </a:spcAft>
              <a:buSzPts val="1148"/>
              <a:buChar char="•"/>
              <a:defRPr/>
            </a:lvl4pPr>
            <a:lvl5pPr marL="6096076" lvl="4" indent="-804005" algn="l">
              <a:lnSpc>
                <a:spcPct val="100000"/>
              </a:lnSpc>
              <a:spcBef>
                <a:spcPts val="1600"/>
              </a:spcBef>
              <a:spcAft>
                <a:spcPts val="0"/>
              </a:spcAft>
              <a:buSzPts val="1148"/>
              <a:buChar char="o"/>
              <a:defRPr/>
            </a:lvl5pPr>
            <a:lvl6pPr marL="7315291" lvl="5" indent="-870046" algn="l">
              <a:lnSpc>
                <a:spcPct val="120000"/>
              </a:lnSpc>
              <a:spcBef>
                <a:spcPts val="4000"/>
              </a:spcBef>
              <a:spcAft>
                <a:spcPts val="0"/>
              </a:spcAft>
              <a:buSzPts val="1538"/>
              <a:buChar char="•"/>
              <a:defRPr/>
            </a:lvl6pPr>
            <a:lvl7pPr marL="8534507" lvl="6" indent="-870046" algn="l">
              <a:lnSpc>
                <a:spcPct val="120000"/>
              </a:lnSpc>
              <a:spcBef>
                <a:spcPts val="4000"/>
              </a:spcBef>
              <a:spcAft>
                <a:spcPts val="0"/>
              </a:spcAft>
              <a:buSzPts val="1538"/>
              <a:buChar char="•"/>
              <a:defRPr/>
            </a:lvl7pPr>
            <a:lvl8pPr marL="9753722" lvl="7" indent="-870046" algn="l">
              <a:lnSpc>
                <a:spcPct val="120000"/>
              </a:lnSpc>
              <a:spcBef>
                <a:spcPts val="4000"/>
              </a:spcBef>
              <a:spcAft>
                <a:spcPts val="0"/>
              </a:spcAft>
              <a:buSzPts val="1538"/>
              <a:buChar char="•"/>
              <a:defRPr/>
            </a:lvl8pPr>
            <a:lvl9pPr marL="10972937" lvl="8" indent="-870046" algn="l">
              <a:lnSpc>
                <a:spcPct val="120000"/>
              </a:lnSpc>
              <a:spcBef>
                <a:spcPts val="4000"/>
              </a:spcBef>
              <a:spcAft>
                <a:spcPts val="0"/>
              </a:spcAft>
              <a:buSzPts val="1538"/>
              <a:buChar char="•"/>
              <a:defRPr/>
            </a:lvl9pPr>
          </a:lstStyle>
          <a:p>
            <a:endParaRPr/>
          </a:p>
        </p:txBody>
      </p:sp>
      <p:sp>
        <p:nvSpPr>
          <p:cNvPr id="31" name="Google Shape;31;p57"/>
          <p:cNvSpPr txBox="1">
            <a:spLocks noGrp="1"/>
          </p:cNvSpPr>
          <p:nvPr>
            <p:ph type="body" idx="5"/>
          </p:nvPr>
        </p:nvSpPr>
        <p:spPr>
          <a:xfrm>
            <a:off x="13462000" y="5962363"/>
            <a:ext cx="10160000" cy="1041403"/>
          </a:xfrm>
          <a:prstGeom prst="rect">
            <a:avLst/>
          </a:prstGeom>
          <a:noFill/>
          <a:ln>
            <a:noFill/>
          </a:ln>
        </p:spPr>
        <p:txBody>
          <a:bodyPr spcFirstLastPara="1" wrap="square" lIns="50800" tIns="50800" rIns="50800" bIns="50800" anchor="t" anchorCtr="0">
            <a:normAutofit/>
          </a:bodyPr>
          <a:lstStyle>
            <a:lvl1pPr marL="1219215" lvl="0" indent="-609608" algn="l">
              <a:lnSpc>
                <a:spcPct val="100000"/>
              </a:lnSpc>
              <a:spcBef>
                <a:spcPts val="0"/>
              </a:spcBef>
              <a:spcAft>
                <a:spcPts val="0"/>
              </a:spcAft>
              <a:buClr>
                <a:srgbClr val="535353"/>
              </a:buClr>
              <a:buSzPts val="750"/>
              <a:buNone/>
              <a:defRPr sz="2000">
                <a:solidFill>
                  <a:srgbClr val="535353"/>
                </a:solidFill>
              </a:defRPr>
            </a:lvl1pPr>
            <a:lvl2pPr marL="2438430" lvl="1" indent="-859547" algn="l">
              <a:lnSpc>
                <a:spcPct val="100000"/>
              </a:lnSpc>
              <a:spcBef>
                <a:spcPts val="1600"/>
              </a:spcBef>
              <a:spcAft>
                <a:spcPts val="0"/>
              </a:spcAft>
              <a:buSzPts val="1476"/>
              <a:buChar char="o"/>
              <a:defRPr/>
            </a:lvl2pPr>
            <a:lvl3pPr marL="3657646" lvl="2" indent="-831773" algn="l">
              <a:lnSpc>
                <a:spcPct val="100000"/>
              </a:lnSpc>
              <a:spcBef>
                <a:spcPts val="1600"/>
              </a:spcBef>
              <a:spcAft>
                <a:spcPts val="0"/>
              </a:spcAft>
              <a:buSzPts val="1312"/>
              <a:buChar char="▪"/>
              <a:defRPr/>
            </a:lvl3pPr>
            <a:lvl4pPr marL="4876861" lvl="3" indent="-804002" algn="l">
              <a:lnSpc>
                <a:spcPct val="100000"/>
              </a:lnSpc>
              <a:spcBef>
                <a:spcPts val="1600"/>
              </a:spcBef>
              <a:spcAft>
                <a:spcPts val="0"/>
              </a:spcAft>
              <a:buSzPts val="1148"/>
              <a:buChar char="•"/>
              <a:defRPr/>
            </a:lvl4pPr>
            <a:lvl5pPr marL="6096076" lvl="4" indent="-804005" algn="l">
              <a:lnSpc>
                <a:spcPct val="100000"/>
              </a:lnSpc>
              <a:spcBef>
                <a:spcPts val="1600"/>
              </a:spcBef>
              <a:spcAft>
                <a:spcPts val="0"/>
              </a:spcAft>
              <a:buSzPts val="1148"/>
              <a:buChar char="o"/>
              <a:defRPr/>
            </a:lvl5pPr>
            <a:lvl6pPr marL="7315291" lvl="5" indent="-870046" algn="l">
              <a:lnSpc>
                <a:spcPct val="120000"/>
              </a:lnSpc>
              <a:spcBef>
                <a:spcPts val="4000"/>
              </a:spcBef>
              <a:spcAft>
                <a:spcPts val="0"/>
              </a:spcAft>
              <a:buSzPts val="1538"/>
              <a:buChar char="•"/>
              <a:defRPr/>
            </a:lvl6pPr>
            <a:lvl7pPr marL="8534507" lvl="6" indent="-870046" algn="l">
              <a:lnSpc>
                <a:spcPct val="120000"/>
              </a:lnSpc>
              <a:spcBef>
                <a:spcPts val="4000"/>
              </a:spcBef>
              <a:spcAft>
                <a:spcPts val="0"/>
              </a:spcAft>
              <a:buSzPts val="1538"/>
              <a:buChar char="•"/>
              <a:defRPr/>
            </a:lvl7pPr>
            <a:lvl8pPr marL="9753722" lvl="7" indent="-870046" algn="l">
              <a:lnSpc>
                <a:spcPct val="120000"/>
              </a:lnSpc>
              <a:spcBef>
                <a:spcPts val="4000"/>
              </a:spcBef>
              <a:spcAft>
                <a:spcPts val="0"/>
              </a:spcAft>
              <a:buSzPts val="1538"/>
              <a:buChar char="•"/>
              <a:defRPr/>
            </a:lvl8pPr>
            <a:lvl9pPr marL="10972937" lvl="8" indent="-870046" algn="l">
              <a:lnSpc>
                <a:spcPct val="120000"/>
              </a:lnSpc>
              <a:spcBef>
                <a:spcPts val="4000"/>
              </a:spcBef>
              <a:spcAft>
                <a:spcPts val="0"/>
              </a:spcAft>
              <a:buSzPts val="1538"/>
              <a:buChar char="•"/>
              <a:defRPr/>
            </a:lvl9pPr>
          </a:lstStyle>
          <a:p>
            <a:endParaRPr/>
          </a:p>
        </p:txBody>
      </p:sp>
      <p:sp>
        <p:nvSpPr>
          <p:cNvPr id="32" name="Google Shape;32;p57"/>
          <p:cNvSpPr txBox="1">
            <a:spLocks noGrp="1"/>
          </p:cNvSpPr>
          <p:nvPr>
            <p:ph type="body" idx="6"/>
          </p:nvPr>
        </p:nvSpPr>
        <p:spPr>
          <a:xfrm>
            <a:off x="13462000" y="12143082"/>
            <a:ext cx="10160000" cy="1041405"/>
          </a:xfrm>
          <a:prstGeom prst="rect">
            <a:avLst/>
          </a:prstGeom>
          <a:noFill/>
          <a:ln>
            <a:noFill/>
          </a:ln>
        </p:spPr>
        <p:txBody>
          <a:bodyPr spcFirstLastPara="1" wrap="square" lIns="50800" tIns="50800" rIns="50800" bIns="50800" anchor="t" anchorCtr="0">
            <a:normAutofit/>
          </a:bodyPr>
          <a:lstStyle>
            <a:lvl1pPr marL="1219215" lvl="0" indent="-609608" algn="l">
              <a:lnSpc>
                <a:spcPct val="100000"/>
              </a:lnSpc>
              <a:spcBef>
                <a:spcPts val="0"/>
              </a:spcBef>
              <a:spcAft>
                <a:spcPts val="0"/>
              </a:spcAft>
              <a:buClr>
                <a:srgbClr val="535353"/>
              </a:buClr>
              <a:buSzPts val="750"/>
              <a:buNone/>
              <a:defRPr sz="2000">
                <a:solidFill>
                  <a:srgbClr val="535353"/>
                </a:solidFill>
              </a:defRPr>
            </a:lvl1pPr>
            <a:lvl2pPr marL="2438430" lvl="1" indent="-859547" algn="l">
              <a:lnSpc>
                <a:spcPct val="100000"/>
              </a:lnSpc>
              <a:spcBef>
                <a:spcPts val="1600"/>
              </a:spcBef>
              <a:spcAft>
                <a:spcPts val="0"/>
              </a:spcAft>
              <a:buSzPts val="1476"/>
              <a:buChar char="o"/>
              <a:defRPr/>
            </a:lvl2pPr>
            <a:lvl3pPr marL="3657646" lvl="2" indent="-831773" algn="l">
              <a:lnSpc>
                <a:spcPct val="100000"/>
              </a:lnSpc>
              <a:spcBef>
                <a:spcPts val="1600"/>
              </a:spcBef>
              <a:spcAft>
                <a:spcPts val="0"/>
              </a:spcAft>
              <a:buSzPts val="1312"/>
              <a:buChar char="▪"/>
              <a:defRPr/>
            </a:lvl3pPr>
            <a:lvl4pPr marL="4876861" lvl="3" indent="-804002" algn="l">
              <a:lnSpc>
                <a:spcPct val="100000"/>
              </a:lnSpc>
              <a:spcBef>
                <a:spcPts val="1600"/>
              </a:spcBef>
              <a:spcAft>
                <a:spcPts val="0"/>
              </a:spcAft>
              <a:buSzPts val="1148"/>
              <a:buChar char="•"/>
              <a:defRPr/>
            </a:lvl4pPr>
            <a:lvl5pPr marL="6096076" lvl="4" indent="-804005" algn="l">
              <a:lnSpc>
                <a:spcPct val="100000"/>
              </a:lnSpc>
              <a:spcBef>
                <a:spcPts val="1600"/>
              </a:spcBef>
              <a:spcAft>
                <a:spcPts val="0"/>
              </a:spcAft>
              <a:buSzPts val="1148"/>
              <a:buChar char="o"/>
              <a:defRPr/>
            </a:lvl5pPr>
            <a:lvl6pPr marL="7315291" lvl="5" indent="-870046" algn="l">
              <a:lnSpc>
                <a:spcPct val="120000"/>
              </a:lnSpc>
              <a:spcBef>
                <a:spcPts val="4000"/>
              </a:spcBef>
              <a:spcAft>
                <a:spcPts val="0"/>
              </a:spcAft>
              <a:buSzPts val="1538"/>
              <a:buChar char="•"/>
              <a:defRPr/>
            </a:lvl6pPr>
            <a:lvl7pPr marL="8534507" lvl="6" indent="-870046" algn="l">
              <a:lnSpc>
                <a:spcPct val="120000"/>
              </a:lnSpc>
              <a:spcBef>
                <a:spcPts val="4000"/>
              </a:spcBef>
              <a:spcAft>
                <a:spcPts val="0"/>
              </a:spcAft>
              <a:buSzPts val="1538"/>
              <a:buChar char="•"/>
              <a:defRPr/>
            </a:lvl7pPr>
            <a:lvl8pPr marL="9753722" lvl="7" indent="-870046" algn="l">
              <a:lnSpc>
                <a:spcPct val="120000"/>
              </a:lnSpc>
              <a:spcBef>
                <a:spcPts val="4000"/>
              </a:spcBef>
              <a:spcAft>
                <a:spcPts val="0"/>
              </a:spcAft>
              <a:buSzPts val="1538"/>
              <a:buChar char="•"/>
              <a:defRPr/>
            </a:lvl8pPr>
            <a:lvl9pPr marL="10972937" lvl="8" indent="-870046" algn="l">
              <a:lnSpc>
                <a:spcPct val="120000"/>
              </a:lnSpc>
              <a:spcBef>
                <a:spcPts val="4000"/>
              </a:spcBef>
              <a:spcAft>
                <a:spcPts val="0"/>
              </a:spcAft>
              <a:buSzPts val="1538"/>
              <a:buChar char="•"/>
              <a:defRPr/>
            </a:lvl9pPr>
          </a:lstStyle>
          <a:p>
            <a:endParaRPr/>
          </a:p>
        </p:txBody>
      </p:sp>
    </p:spTree>
    <p:extLst>
      <p:ext uri="{BB962C8B-B14F-4D97-AF65-F5344CB8AC3E}">
        <p14:creationId xmlns:p14="http://schemas.microsoft.com/office/powerpoint/2010/main" val="2962792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 y="13087348"/>
            <a:ext cx="24384001"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a:p>
        </p:txBody>
      </p:sp>
      <p:sp>
        <p:nvSpPr>
          <p:cNvPr id="3" name="Slide Number"/>
          <p:cNvSpPr txBox="1">
            <a:spLocks noGrp="1"/>
          </p:cNvSpPr>
          <p:nvPr>
            <p:ph type="sldNum" sz="quarter" idx="2"/>
          </p:nvPr>
        </p:nvSpPr>
        <p:spPr>
          <a:xfrm>
            <a:off x="23371621" y="13210720"/>
            <a:ext cx="437258" cy="406401"/>
          </a:xfrm>
          <a:prstGeom prst="rect">
            <a:avLst/>
          </a:prstGeom>
          <a:ln w="12700">
            <a:miter lim="400000"/>
          </a:ln>
        </p:spPr>
        <p:txBody>
          <a:bodyPr wrap="none" lIns="50800" tIns="50800" rIns="50800" bIns="50800" anchor="ctr">
            <a:spAutoFit/>
          </a:bodyPr>
          <a:lstStyle>
            <a:lvl1pPr algn="ctr">
              <a:defRPr>
                <a:solidFill>
                  <a:srgbClr val="FFFFFF"/>
                </a:solidFill>
              </a:defRPr>
            </a:lvl1pPr>
          </a:lstStyle>
          <a:p>
            <a:fld id="{86CB4B4D-7CA3-9044-876B-883B54F8677D}" type="slidenum">
              <a:t>‹#›</a:t>
            </a:fld>
            <a:endParaRPr/>
          </a:p>
        </p:txBody>
      </p:sp>
      <p:sp>
        <p:nvSpPr>
          <p:cNvPr id="4" name="Line"/>
          <p:cNvSpPr/>
          <p:nvPr/>
        </p:nvSpPr>
        <p:spPr>
          <a:xfrm>
            <a:off x="1625084"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a:p>
        </p:txBody>
      </p:sp>
      <p:pic>
        <p:nvPicPr>
          <p:cNvPr id="5" name="Image" descr="Image"/>
          <p:cNvPicPr>
            <a:picLocks noChangeAspect="1"/>
          </p:cNvPicPr>
          <p:nvPr/>
        </p:nvPicPr>
        <p:blipFill>
          <a:blip r:embed="rId6"/>
          <a:stretch>
            <a:fillRect/>
          </a:stretch>
        </p:blipFill>
        <p:spPr>
          <a:xfrm>
            <a:off x="333796" y="12547599"/>
            <a:ext cx="1041401" cy="1041403"/>
          </a:xfrm>
          <a:prstGeom prst="rect">
            <a:avLst/>
          </a:prstGeom>
          <a:ln w="12700">
            <a:miter lim="400000"/>
          </a:ln>
        </p:spPr>
      </p:pic>
      <p:sp>
        <p:nvSpPr>
          <p:cNvPr id="6" name="Slide /"/>
          <p:cNvSpPr txBox="1"/>
          <p:nvPr/>
        </p:nvSpPr>
        <p:spPr>
          <a:xfrm>
            <a:off x="20747944" y="13210720"/>
            <a:ext cx="2550834"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r>
              <a:rPr>
                <a:solidFill>
                  <a:srgbClr val="4C8CC8"/>
                </a:solidFill>
              </a:rPr>
              <a:t>Slide</a:t>
            </a:r>
            <a:r>
              <a:rPr>
                <a:solidFill>
                  <a:srgbClr val="FFFFFF"/>
                </a:solidFill>
              </a:rPr>
              <a:t> </a:t>
            </a:r>
            <a:r>
              <a:rPr>
                <a:solidFill>
                  <a:srgbClr val="D80669"/>
                </a:solidFill>
              </a:rPr>
              <a:t>/</a:t>
            </a:r>
          </a:p>
        </p:txBody>
      </p:sp>
      <p:sp>
        <p:nvSpPr>
          <p:cNvPr id="7" name="Title Text"/>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8"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8" r:id="rId4"/>
  </p:sldLayoutIdLst>
  <p:transition spd="med"/>
  <p:hf hdr="0" ftr="0" dt="0"/>
  <p:txStyles>
    <p:titleStyle>
      <a:lvl1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1pPr>
      <a:lvl2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2pPr>
      <a:lvl3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3pPr>
      <a:lvl4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4pPr>
      <a:lvl5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5pPr>
      <a:lvl6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6pPr>
      <a:lvl7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7pPr>
      <a:lvl8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8pPr>
      <a:lvl9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9pPr>
    </p:titleStyle>
    <p:bodyStyle>
      <a:lvl1pPr marL="575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p:bodyStyle>
    <p:other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1pPr>
      <a:lvl2pPr marL="0" marR="0" indent="228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2pPr>
      <a:lvl3pPr marL="0" marR="0" indent="457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3pPr>
      <a:lvl4pPr marL="0" marR="0" indent="685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4pPr>
      <a:lvl5pPr marL="0" marR="0" indent="9144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5pPr>
      <a:lvl6pPr marL="0" marR="0" indent="11430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6pPr>
      <a:lvl7pPr marL="0" marR="0" indent="1371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7pPr>
      <a:lvl8pPr marL="0" marR="0" indent="1600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8pPr>
      <a:lvl9pPr marL="0" marR="0" indent="1828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Text Front"/>
          <p:cNvSpPr txBox="1">
            <a:spLocks noGrp="1"/>
          </p:cNvSpPr>
          <p:nvPr>
            <p:ph type="body" idx="21"/>
          </p:nvPr>
        </p:nvSpPr>
        <p:spPr>
          <a:prstGeom prst="rect">
            <a:avLst/>
          </a:prstGeom>
        </p:spPr>
        <p:txBody>
          <a:bodyPr/>
          <a:lstStyle/>
          <a:p>
            <a:endParaRPr/>
          </a:p>
        </p:txBody>
      </p:sp>
      <p:sp>
        <p:nvSpPr>
          <p:cNvPr id="122" name="Subtitle Text Front"/>
          <p:cNvSpPr txBox="1">
            <a:spLocks noGrp="1"/>
          </p:cNvSpPr>
          <p:nvPr>
            <p:ph type="body" idx="22"/>
          </p:nvPr>
        </p:nvSpPr>
        <p:spPr>
          <a:prstGeom prst="rect">
            <a:avLst/>
          </a:prstGeom>
        </p:spPr>
        <p:txBody>
          <a:bodyPr/>
          <a:lstStyle/>
          <a:p>
            <a:endParaRPr/>
          </a:p>
        </p:txBody>
      </p:sp>
      <p:pic>
        <p:nvPicPr>
          <p:cNvPr id="123" name="Image" descr="Image"/>
          <p:cNvPicPr>
            <a:picLocks noGrp="1" noChangeAspect="1"/>
          </p:cNvPicPr>
          <p:nvPr>
            <p:ph type="pic" idx="23"/>
          </p:nvPr>
        </p:nvPicPr>
        <p:blipFill>
          <a:blip r:embed="rId2"/>
          <a:srcRect l="9917" r="16714"/>
          <a:stretch>
            <a:fillRect/>
          </a:stretch>
        </p:blipFill>
        <p:spPr>
          <a:xfrm>
            <a:off x="0" y="2852742"/>
            <a:ext cx="24534960" cy="11146966"/>
          </a:xfrm>
          <a:prstGeom prst="rect">
            <a:avLst/>
          </a:prstGeom>
        </p:spPr>
      </p:pic>
      <p:sp>
        <p:nvSpPr>
          <p:cNvPr id="124" name="Presentation title"/>
          <p:cNvSpPr txBox="1">
            <a:spLocks noGrp="1"/>
          </p:cNvSpPr>
          <p:nvPr>
            <p:ph type="body" idx="24"/>
          </p:nvPr>
        </p:nvSpPr>
        <p:spPr>
          <a:xfrm>
            <a:off x="800521" y="4212229"/>
            <a:ext cx="19977761" cy="1149141"/>
          </a:xfrm>
          <a:prstGeom prst="rect">
            <a:avLst/>
          </a:prstGeom>
        </p:spPr>
        <p:txBody>
          <a:bodyPr>
            <a:normAutofit/>
          </a:bodyPr>
          <a:lstStyle/>
          <a:p>
            <a:r>
              <a:rPr lang="en-GB" dirty="0"/>
              <a:t>Swiss SKAO Day   </a:t>
            </a:r>
            <a:endParaRPr dirty="0"/>
          </a:p>
        </p:txBody>
      </p:sp>
      <p:sp>
        <p:nvSpPr>
          <p:cNvPr id="125" name="Author / Job title"/>
          <p:cNvSpPr txBox="1">
            <a:spLocks noGrp="1"/>
          </p:cNvSpPr>
          <p:nvPr>
            <p:ph type="body" idx="25"/>
          </p:nvPr>
        </p:nvSpPr>
        <p:spPr>
          <a:xfrm>
            <a:off x="13346350" y="6710470"/>
            <a:ext cx="7363837" cy="723071"/>
          </a:xfrm>
          <a:prstGeom prst="rect">
            <a:avLst/>
          </a:prstGeom>
        </p:spPr>
        <p:txBody>
          <a:bodyPr>
            <a:normAutofit/>
          </a:bodyPr>
          <a:lstStyle/>
          <a:p>
            <a:r>
              <a:rPr lang="en-GB" dirty="0"/>
              <a:t>Ian Hastings, Head of Procurement Services  </a:t>
            </a:r>
            <a:endParaRPr dirty="0"/>
          </a:p>
        </p:txBody>
      </p:sp>
      <p:sp>
        <p:nvSpPr>
          <p:cNvPr id="126" name="Date / Event"/>
          <p:cNvSpPr txBox="1">
            <a:spLocks noGrp="1"/>
          </p:cNvSpPr>
          <p:nvPr>
            <p:ph type="body" idx="26"/>
          </p:nvPr>
        </p:nvSpPr>
        <p:spPr>
          <a:xfrm>
            <a:off x="11148897" y="7632029"/>
            <a:ext cx="9561290" cy="723071"/>
          </a:xfrm>
          <a:prstGeom prst="rect">
            <a:avLst/>
          </a:prstGeom>
        </p:spPr>
        <p:txBody>
          <a:bodyPr/>
          <a:lstStyle/>
          <a:p>
            <a:r>
              <a:rPr lang="en-GB" dirty="0"/>
              <a:t>Zurich - 6 Sept 2023</a:t>
            </a:r>
            <a:endParaRPr dirty="0"/>
          </a:p>
        </p:txBody>
      </p:sp>
      <p:sp>
        <p:nvSpPr>
          <p:cNvPr id="127" name="Subtitle"/>
          <p:cNvSpPr txBox="1">
            <a:spLocks noGrp="1"/>
          </p:cNvSpPr>
          <p:nvPr>
            <p:ph type="body" idx="27"/>
          </p:nvPr>
        </p:nvSpPr>
        <p:spPr>
          <a:xfrm>
            <a:off x="11698694" y="5674384"/>
            <a:ext cx="9079588" cy="723072"/>
          </a:xfrm>
          <a:prstGeom prst="rect">
            <a:avLst/>
          </a:prstGeom>
        </p:spPr>
        <p:txBody>
          <a:bodyPr>
            <a:normAutofit fontScale="92500"/>
          </a:bodyPr>
          <a:lstStyle/>
          <a:p>
            <a:r>
              <a:rPr lang="en-GB" dirty="0"/>
              <a:t>Doing Business with the SKA Observatory</a:t>
            </a:r>
            <a:endParaRPr dirty="0"/>
          </a:p>
        </p:txBody>
      </p:sp>
      <p:sp>
        <p:nvSpPr>
          <p:cNvPr id="2" name="Slide Number Placeholder 1">
            <a:extLst>
              <a:ext uri="{FF2B5EF4-FFF2-40B4-BE49-F238E27FC236}">
                <a16:creationId xmlns:a16="http://schemas.microsoft.com/office/drawing/2014/main" id="{BB68556D-0B43-4590-ACCA-8E6299803E8C}"/>
              </a:ext>
            </a:extLst>
          </p:cNvPr>
          <p:cNvSpPr>
            <a:spLocks noGrp="1"/>
          </p:cNvSpPr>
          <p:nvPr>
            <p:ph type="sldNum" sz="quarter" idx="2"/>
          </p:nvPr>
        </p:nvSpPr>
        <p:spPr/>
        <p:txBody>
          <a:bodyPr/>
          <a:lstStyle/>
          <a:p>
            <a:fld id="{86CB4B4D-7CA3-9044-876B-883B54F8677D}" type="slidenum">
              <a:rPr lang="en-GB" smtClean="0"/>
              <a:t>1</a:t>
            </a:fld>
            <a:endParaRPr lang="en-GB"/>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3C71-08FC-4F5B-8B1A-9F2FF083E196}"/>
              </a:ext>
            </a:extLst>
          </p:cNvPr>
          <p:cNvSpPr>
            <a:spLocks noGrp="1"/>
          </p:cNvSpPr>
          <p:nvPr>
            <p:ph type="title"/>
          </p:nvPr>
        </p:nvSpPr>
        <p:spPr/>
        <p:txBody>
          <a:bodyPr/>
          <a:lstStyle/>
          <a:p>
            <a:r>
              <a:rPr lang="en-GB" b="1" dirty="0"/>
              <a:t>High Value Invitation to Tender Process</a:t>
            </a:r>
          </a:p>
        </p:txBody>
      </p:sp>
      <p:sp>
        <p:nvSpPr>
          <p:cNvPr id="3" name="Content Placeholder 2">
            <a:extLst>
              <a:ext uri="{FF2B5EF4-FFF2-40B4-BE49-F238E27FC236}">
                <a16:creationId xmlns:a16="http://schemas.microsoft.com/office/drawing/2014/main" id="{802F1A93-81E0-4704-A1C5-C3BFFD79A4E2}"/>
              </a:ext>
            </a:extLst>
          </p:cNvPr>
          <p:cNvSpPr>
            <a:spLocks noGrp="1"/>
          </p:cNvSpPr>
          <p:nvPr>
            <p:ph idx="1"/>
          </p:nvPr>
        </p:nvSpPr>
        <p:spPr>
          <a:xfrm>
            <a:off x="665803" y="4034501"/>
            <a:ext cx="22284266" cy="8702676"/>
          </a:xfrm>
        </p:spPr>
        <p:txBody>
          <a:bodyPr>
            <a:normAutofit fontScale="70000" lnSpcReduction="20000"/>
          </a:bodyPr>
          <a:lstStyle/>
          <a:p>
            <a:pPr marL="0" indent="0">
              <a:buNone/>
            </a:pPr>
            <a:r>
              <a:rPr lang="en-GB" sz="3900" b="1" u="sng" dirty="0"/>
              <a:t>Invitation To Tender process:</a:t>
            </a:r>
          </a:p>
          <a:p>
            <a:r>
              <a:rPr lang="en-GB" sz="3900" dirty="0"/>
              <a:t>Led by Procurement Services with independent Technical Evaluation Panel </a:t>
            </a:r>
          </a:p>
          <a:p>
            <a:r>
              <a:rPr lang="en-GB" sz="3900" dirty="0"/>
              <a:t>SKAO Industrial Liaison Officer Network given 21 days prior notice of procurement opportunities</a:t>
            </a:r>
            <a:endParaRPr lang="en-GB" sz="3900" strike="sngStrike" dirty="0">
              <a:highlight>
                <a:srgbClr val="FFFF00"/>
              </a:highlight>
            </a:endParaRPr>
          </a:p>
          <a:p>
            <a:r>
              <a:rPr lang="en-GB" sz="3900" dirty="0"/>
              <a:t>Market Survey (</a:t>
            </a:r>
            <a:r>
              <a:rPr lang="en-GB" sz="3900" dirty="0" err="1"/>
              <a:t>EoI</a:t>
            </a:r>
            <a:r>
              <a:rPr lang="en-GB" sz="3900" dirty="0"/>
              <a:t>) published on the Supplier Portal</a:t>
            </a:r>
          </a:p>
          <a:p>
            <a:r>
              <a:rPr lang="en-GB" sz="3900" dirty="0"/>
              <a:t>Pre-qualification of potential tenderers</a:t>
            </a:r>
          </a:p>
          <a:p>
            <a:r>
              <a:rPr lang="en-GB" sz="3900" dirty="0"/>
              <a:t>Shipping costs are excluded from commercial evaluations (all bids assumed FCA, seller’s works)</a:t>
            </a:r>
          </a:p>
          <a:p>
            <a:r>
              <a:rPr lang="en-GB" sz="3900" dirty="0"/>
              <a:t>Two envelope system</a:t>
            </a:r>
          </a:p>
          <a:p>
            <a:r>
              <a:rPr lang="en-GB" sz="3900" dirty="0"/>
              <a:t>Weighted, value for money award criteria (‘most economically advantageous bid’)</a:t>
            </a:r>
          </a:p>
          <a:p>
            <a:pPr marL="0" indent="0">
              <a:buNone/>
            </a:pPr>
            <a:r>
              <a:rPr lang="en-GB" sz="5100" i="1" dirty="0">
                <a:solidFill>
                  <a:srgbClr val="FF0000"/>
                </a:solidFill>
              </a:rPr>
              <a:t>Please Note: The SKAO won’t normally negotiate on price, always make your best offer your first offer </a:t>
            </a:r>
          </a:p>
          <a:p>
            <a:endParaRPr lang="en-GB" dirty="0"/>
          </a:p>
          <a:p>
            <a:endParaRPr lang="en-GB" dirty="0"/>
          </a:p>
        </p:txBody>
      </p:sp>
      <p:pic>
        <p:nvPicPr>
          <p:cNvPr id="5" name="Picture 4">
            <a:extLst>
              <a:ext uri="{FF2B5EF4-FFF2-40B4-BE49-F238E27FC236}">
                <a16:creationId xmlns:a16="http://schemas.microsoft.com/office/drawing/2014/main" id="{0602E495-5114-4D6F-B84B-F1E7296661FA}"/>
              </a:ext>
            </a:extLst>
          </p:cNvPr>
          <p:cNvPicPr>
            <a:picLocks noChangeAspect="1"/>
          </p:cNvPicPr>
          <p:nvPr/>
        </p:nvPicPr>
        <p:blipFill>
          <a:blip r:embed="rId2"/>
          <a:stretch>
            <a:fillRect/>
          </a:stretch>
        </p:blipFill>
        <p:spPr>
          <a:xfrm>
            <a:off x="18037650" y="11098569"/>
            <a:ext cx="4627798" cy="1887180"/>
          </a:xfrm>
          <a:prstGeom prst="rect">
            <a:avLst/>
          </a:prstGeom>
        </p:spPr>
      </p:pic>
      <p:sp>
        <p:nvSpPr>
          <p:cNvPr id="6" name="Slide Number Placeholder 5">
            <a:extLst>
              <a:ext uri="{FF2B5EF4-FFF2-40B4-BE49-F238E27FC236}">
                <a16:creationId xmlns:a16="http://schemas.microsoft.com/office/drawing/2014/main" id="{2CDA857A-82A4-42F0-B9DF-E89957169170}"/>
              </a:ext>
            </a:extLst>
          </p:cNvPr>
          <p:cNvSpPr>
            <a:spLocks noGrp="1"/>
          </p:cNvSpPr>
          <p:nvPr>
            <p:ph type="sldNum" sz="quarter" idx="12"/>
          </p:nvPr>
        </p:nvSpPr>
        <p:spPr/>
        <p:txBody>
          <a:bodyPr/>
          <a:lstStyle/>
          <a:p>
            <a:fld id="{6A39EB55-7CE7-BA4F-8190-C294879E073A}" type="slidenum">
              <a:rPr lang="en-US" smtClean="0"/>
              <a:pPr/>
              <a:t>10</a:t>
            </a:fld>
            <a:endParaRPr lang="en-US" dirty="0"/>
          </a:p>
        </p:txBody>
      </p:sp>
    </p:spTree>
    <p:extLst>
      <p:ext uri="{BB962C8B-B14F-4D97-AF65-F5344CB8AC3E}">
        <p14:creationId xmlns:p14="http://schemas.microsoft.com/office/powerpoint/2010/main" val="8243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81CE-A8D2-44FA-88C3-B53F4E1942FE}"/>
              </a:ext>
            </a:extLst>
          </p:cNvPr>
          <p:cNvSpPr>
            <a:spLocks noGrp="1"/>
          </p:cNvSpPr>
          <p:nvPr>
            <p:ph type="title"/>
          </p:nvPr>
        </p:nvSpPr>
        <p:spPr>
          <a:xfrm>
            <a:off x="1015998" y="730251"/>
            <a:ext cx="22865405" cy="2651126"/>
          </a:xfrm>
        </p:spPr>
        <p:txBody>
          <a:bodyPr/>
          <a:lstStyle/>
          <a:p>
            <a:r>
              <a:rPr lang="en-GB" b="1" dirty="0"/>
              <a:t>SKAO and Working with SMEs</a:t>
            </a:r>
          </a:p>
        </p:txBody>
      </p:sp>
      <p:sp>
        <p:nvSpPr>
          <p:cNvPr id="3" name="Content Placeholder 2">
            <a:extLst>
              <a:ext uri="{FF2B5EF4-FFF2-40B4-BE49-F238E27FC236}">
                <a16:creationId xmlns:a16="http://schemas.microsoft.com/office/drawing/2014/main" id="{8466DC2F-A916-4A35-BD94-5F382E725EA9}"/>
              </a:ext>
            </a:extLst>
          </p:cNvPr>
          <p:cNvSpPr>
            <a:spLocks noGrp="1"/>
          </p:cNvSpPr>
          <p:nvPr>
            <p:ph idx="1"/>
          </p:nvPr>
        </p:nvSpPr>
        <p:spPr>
          <a:xfrm>
            <a:off x="1015999" y="3384755"/>
            <a:ext cx="22284266" cy="8702676"/>
          </a:xfrm>
        </p:spPr>
        <p:txBody>
          <a:bodyPr>
            <a:normAutofit fontScale="77500" lnSpcReduction="20000"/>
          </a:bodyPr>
          <a:lstStyle/>
          <a:p>
            <a:pPr marL="0" indent="0">
              <a:buNone/>
            </a:pPr>
            <a:endParaRPr lang="en-GB" sz="1100" dirty="0">
              <a:effectLst/>
              <a:latin typeface="Calibri" panose="020F0502020204030204" pitchFamily="34" charset="0"/>
              <a:ea typeface="Calibri" panose="020F0502020204030204" pitchFamily="34" charset="0"/>
            </a:endParaRPr>
          </a:p>
          <a:p>
            <a:pPr marL="0" indent="0">
              <a:buNone/>
            </a:pPr>
            <a:r>
              <a:rPr lang="en-GB" sz="4000" b="1" dirty="0"/>
              <a:t>SMEs are encouraged to work with the SKAO:</a:t>
            </a:r>
          </a:p>
          <a:p>
            <a:r>
              <a:rPr lang="en-GB" sz="3900" dirty="0"/>
              <a:t>A high percentage of construction contracts awarded to SMEs – value of work to SMEs &gt; € 80M </a:t>
            </a:r>
          </a:p>
          <a:p>
            <a:r>
              <a:rPr lang="en-GB" sz="3900" dirty="0"/>
              <a:t>Significant opportunity for SMEs in SKAO Member countries </a:t>
            </a:r>
          </a:p>
          <a:p>
            <a:r>
              <a:rPr lang="en-GB" sz="3900" dirty="0"/>
              <a:t>Complex design and prototyping (AA0.5) often undertaken by SMEs. However, industrial AA* volumes favours larger manufacturers </a:t>
            </a:r>
          </a:p>
          <a:p>
            <a:r>
              <a:rPr lang="en-GB" sz="3900" dirty="0"/>
              <a:t>Several interesting construction contracts awarded to tech start-ups such as Fourier Space in Australia</a:t>
            </a:r>
          </a:p>
          <a:p>
            <a:r>
              <a:rPr lang="en-GB" sz="3900" dirty="0"/>
              <a:t>Direct contracts with leading global universities (Porto, Guangzhou, Oxford, Curtin, EPFL) as well as organisations closely associated with leading universities such as ICRA in Australia</a:t>
            </a:r>
          </a:p>
          <a:p>
            <a:r>
              <a:rPr lang="en-GB" sz="3900" dirty="0"/>
              <a:t>The Observatory does have a contract value/percentage of turnover rule. </a:t>
            </a:r>
            <a:r>
              <a:rPr lang="en-GB" sz="3900" u="sng" dirty="0"/>
              <a:t>However, this is always applied ‘reasonably’</a:t>
            </a:r>
          </a:p>
          <a:p>
            <a:pPr marL="0" indent="0">
              <a:buNone/>
            </a:pPr>
            <a:endParaRPr lang="en-GB" dirty="0"/>
          </a:p>
        </p:txBody>
      </p:sp>
      <p:sp>
        <p:nvSpPr>
          <p:cNvPr id="4" name="Slide Number Placeholder 3">
            <a:extLst>
              <a:ext uri="{FF2B5EF4-FFF2-40B4-BE49-F238E27FC236}">
                <a16:creationId xmlns:a16="http://schemas.microsoft.com/office/drawing/2014/main" id="{509492D1-6000-4B6A-9A8A-CAA4D394E1FC}"/>
              </a:ext>
            </a:extLst>
          </p:cNvPr>
          <p:cNvSpPr>
            <a:spLocks noGrp="1"/>
          </p:cNvSpPr>
          <p:nvPr>
            <p:ph type="sldNum" sz="quarter" idx="12"/>
          </p:nvPr>
        </p:nvSpPr>
        <p:spPr/>
        <p:txBody>
          <a:bodyPr/>
          <a:lstStyle/>
          <a:p>
            <a:fld id="{6A39EB55-7CE7-BA4F-8190-C294879E073A}" type="slidenum">
              <a:rPr lang="en-US" smtClean="0"/>
              <a:pPr/>
              <a:t>11</a:t>
            </a:fld>
            <a:endParaRPr lang="en-US" dirty="0"/>
          </a:p>
        </p:txBody>
      </p:sp>
    </p:spTree>
    <p:extLst>
      <p:ext uri="{BB962C8B-B14F-4D97-AF65-F5344CB8AC3E}">
        <p14:creationId xmlns:p14="http://schemas.microsoft.com/office/powerpoint/2010/main" val="364703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a:off x="1016000" y="198624"/>
            <a:ext cx="22284267" cy="2651125"/>
          </a:xfrm>
          <a:prstGeom prst="rect">
            <a:avLst/>
          </a:prstGeom>
          <a:noFill/>
          <a:ln>
            <a:noFill/>
          </a:ln>
        </p:spPr>
        <p:txBody>
          <a:bodyPr spcFirstLastPara="1" wrap="square" lIns="135467" tIns="135467" rIns="135467" bIns="135467" anchor="ctr" anchorCtr="0">
            <a:normAutofit/>
          </a:bodyPr>
          <a:lstStyle/>
          <a:p>
            <a:pPr>
              <a:buClr>
                <a:srgbClr val="070168"/>
              </a:buClr>
              <a:buSzPts val="1800"/>
            </a:pPr>
            <a:r>
              <a:rPr lang="en-GB" b="1" dirty="0"/>
              <a:t>Construction Procurement Status </a:t>
            </a:r>
            <a:endParaRPr b="1" dirty="0"/>
          </a:p>
        </p:txBody>
      </p:sp>
      <p:sp>
        <p:nvSpPr>
          <p:cNvPr id="82" name="Google Shape;82;p25"/>
          <p:cNvSpPr txBox="1">
            <a:spLocks noGrp="1"/>
          </p:cNvSpPr>
          <p:nvPr>
            <p:ph type="body" idx="1"/>
          </p:nvPr>
        </p:nvSpPr>
        <p:spPr>
          <a:xfrm>
            <a:off x="1049867" y="2638644"/>
            <a:ext cx="22284267" cy="10334621"/>
          </a:xfrm>
          <a:prstGeom prst="rect">
            <a:avLst/>
          </a:prstGeom>
          <a:noFill/>
          <a:ln>
            <a:noFill/>
          </a:ln>
        </p:spPr>
        <p:txBody>
          <a:bodyPr spcFirstLastPara="1" wrap="square" lIns="135467" tIns="135467" rIns="135467" bIns="135467" anchor="t" anchorCtr="0">
            <a:normAutofit/>
          </a:bodyPr>
          <a:lstStyle/>
          <a:p>
            <a:pPr marL="0" indent="0">
              <a:lnSpc>
                <a:spcPct val="100000"/>
              </a:lnSpc>
              <a:spcBef>
                <a:spcPts val="400"/>
              </a:spcBef>
              <a:buSzPts val="1476"/>
              <a:buNone/>
            </a:pPr>
            <a:endParaRPr sz="5400" dirty="0"/>
          </a:p>
          <a:p>
            <a:pPr marL="0" indent="0">
              <a:lnSpc>
                <a:spcPct val="100000"/>
              </a:lnSpc>
              <a:spcBef>
                <a:spcPts val="400"/>
              </a:spcBef>
              <a:buSzPts val="1476"/>
              <a:buNone/>
            </a:pPr>
            <a:endParaRPr sz="5400" dirty="0"/>
          </a:p>
        </p:txBody>
      </p:sp>
      <p:sp>
        <p:nvSpPr>
          <p:cNvPr id="83" name="Google Shape;83;p25"/>
          <p:cNvSpPr txBox="1"/>
          <p:nvPr/>
        </p:nvSpPr>
        <p:spPr>
          <a:xfrm>
            <a:off x="1809344" y="2525316"/>
            <a:ext cx="18784000" cy="6421566"/>
          </a:xfrm>
          <a:prstGeom prst="rect">
            <a:avLst/>
          </a:prstGeom>
          <a:noFill/>
          <a:ln>
            <a:noFill/>
          </a:ln>
        </p:spPr>
        <p:txBody>
          <a:bodyPr spcFirstLastPara="1" wrap="square" lIns="50800" tIns="50800" rIns="50800" bIns="50800" anchor="ctr" anchorCtr="0">
            <a:spAutoFit/>
          </a:bodyPr>
          <a:lstStyle/>
          <a:p>
            <a:pPr>
              <a:buClr>
                <a:srgbClr val="070168"/>
              </a:buClr>
              <a:buSzPts val="1725"/>
            </a:pPr>
            <a:r>
              <a:rPr lang="en-GB" sz="3733" dirty="0">
                <a:solidFill>
                  <a:srgbClr val="002060"/>
                </a:solidFill>
                <a:latin typeface="Arial"/>
                <a:cs typeface="Arial"/>
              </a:rPr>
              <a:t>The SKAO has awarded 69 large value Construction Contracts with an overall value of € 562M.</a:t>
            </a:r>
          </a:p>
          <a:p>
            <a:pPr marL="571500" indent="-571500">
              <a:buClr>
                <a:srgbClr val="070168"/>
              </a:buClr>
              <a:buSzPts val="1725"/>
              <a:buFont typeface="Arial" panose="020B0604020202020204" pitchFamily="34" charset="0"/>
              <a:buChar char="•"/>
            </a:pPr>
            <a:r>
              <a:rPr lang="en-GB" sz="3733" dirty="0">
                <a:solidFill>
                  <a:srgbClr val="002060"/>
                </a:solidFill>
                <a:latin typeface="Arial"/>
                <a:cs typeface="Arial"/>
              </a:rPr>
              <a:t>There are approximately 25 construction contracts to award and most of these are well underway.</a:t>
            </a:r>
          </a:p>
          <a:p>
            <a:pPr marL="571500" indent="-571500">
              <a:buClr>
                <a:srgbClr val="070168"/>
              </a:buClr>
              <a:buSzPts val="1725"/>
              <a:buFont typeface="Arial" panose="020B0604020202020204" pitchFamily="34" charset="0"/>
              <a:buChar char="•"/>
            </a:pPr>
            <a:r>
              <a:rPr lang="en-GB" sz="3733" dirty="0">
                <a:solidFill>
                  <a:srgbClr val="002060"/>
                </a:solidFill>
                <a:latin typeface="Arial"/>
                <a:cs typeface="Arial"/>
              </a:rPr>
              <a:t>Significant contract awards to Switzerland include:</a:t>
            </a:r>
          </a:p>
          <a:p>
            <a:pPr lvl="2">
              <a:buClr>
                <a:srgbClr val="070168"/>
              </a:buClr>
              <a:buSzPts val="1725"/>
            </a:pPr>
            <a:r>
              <a:rPr lang="en-GB" sz="3733" dirty="0">
                <a:solidFill>
                  <a:srgbClr val="002060"/>
                </a:solidFill>
                <a:latin typeface="Arial"/>
                <a:cs typeface="Arial"/>
              </a:rPr>
              <a:t>	- Mid and Low Frequency and Timing (Mazers)</a:t>
            </a:r>
          </a:p>
          <a:p>
            <a:pPr lvl="2">
              <a:buClr>
                <a:srgbClr val="070168"/>
              </a:buClr>
              <a:buSzPts val="1725"/>
            </a:pPr>
            <a:r>
              <a:rPr lang="en-GB" sz="3733" dirty="0">
                <a:solidFill>
                  <a:srgbClr val="002060"/>
                </a:solidFill>
                <a:latin typeface="Arial"/>
                <a:cs typeface="Arial"/>
              </a:rPr>
              <a:t>	- SW development</a:t>
            </a:r>
          </a:p>
          <a:p>
            <a:pPr lvl="2">
              <a:buClr>
                <a:srgbClr val="070168"/>
              </a:buClr>
              <a:buSzPts val="1725"/>
            </a:pPr>
            <a:r>
              <a:rPr lang="en-GB" sz="3733" dirty="0">
                <a:solidFill>
                  <a:srgbClr val="002060"/>
                </a:solidFill>
                <a:latin typeface="Arial"/>
                <a:cs typeface="Arial"/>
              </a:rPr>
              <a:t>	- SPC Co-design</a:t>
            </a:r>
          </a:p>
          <a:p>
            <a:pPr lvl="2">
              <a:buClr>
                <a:srgbClr val="070168"/>
              </a:buClr>
              <a:buSzPts val="1725"/>
            </a:pPr>
            <a:endParaRPr lang="en-GB" sz="3733" dirty="0">
              <a:solidFill>
                <a:srgbClr val="002060"/>
              </a:solidFill>
              <a:latin typeface="Arial"/>
              <a:cs typeface="Arial"/>
              <a:sym typeface="Arial"/>
            </a:endParaRPr>
          </a:p>
          <a:p>
            <a:pPr lvl="2">
              <a:buClr>
                <a:srgbClr val="070168"/>
              </a:buClr>
              <a:buSzPts val="1725"/>
            </a:pPr>
            <a:r>
              <a:rPr lang="en-GB" sz="3733" dirty="0">
                <a:solidFill>
                  <a:srgbClr val="002060"/>
                </a:solidFill>
                <a:latin typeface="Arial"/>
                <a:cs typeface="Arial"/>
                <a:sym typeface="Arial"/>
              </a:rPr>
              <a:t>Procurement of Mid Band 1 Feed Horns from Swiss industry is also underway (as a sub-contract with the Swedish Tier 1 Band 1 Contractor)</a:t>
            </a:r>
            <a:endParaRPr lang="en-GB" sz="3733" dirty="0">
              <a:solidFill>
                <a:srgbClr val="002060"/>
              </a:solidFill>
              <a:latin typeface="Arial"/>
              <a:cs typeface="Arial"/>
            </a:endParaRPr>
          </a:p>
        </p:txBody>
      </p:sp>
      <p:sp>
        <p:nvSpPr>
          <p:cNvPr id="84" name="Google Shape;84;p25"/>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12</a:t>
            </a:fld>
            <a:endParaRPr/>
          </a:p>
        </p:txBody>
      </p:sp>
    </p:spTree>
    <p:extLst>
      <p:ext uri="{BB962C8B-B14F-4D97-AF65-F5344CB8AC3E}">
        <p14:creationId xmlns:p14="http://schemas.microsoft.com/office/powerpoint/2010/main" val="259658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with medium confidence">
            <a:extLst>
              <a:ext uri="{FF2B5EF4-FFF2-40B4-BE49-F238E27FC236}">
                <a16:creationId xmlns:a16="http://schemas.microsoft.com/office/drawing/2014/main" id="{F67EC114-629A-4608-9918-BE02B06FF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749" y="2960849"/>
            <a:ext cx="20727343" cy="9452640"/>
          </a:xfrm>
        </p:spPr>
      </p:pic>
      <p:pic>
        <p:nvPicPr>
          <p:cNvPr id="23" name="Picture 22" descr="Graphical user interface, text, application, email&#10;&#10;Description automatically generated">
            <a:extLst>
              <a:ext uri="{FF2B5EF4-FFF2-40B4-BE49-F238E27FC236}">
                <a16:creationId xmlns:a16="http://schemas.microsoft.com/office/drawing/2014/main" id="{2C5AD9EA-614B-43D6-A979-2143D72A2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2161" y="10128735"/>
            <a:ext cx="4362450" cy="1657350"/>
          </a:xfrm>
          <a:prstGeom prst="rect">
            <a:avLst/>
          </a:prstGeom>
        </p:spPr>
      </p:pic>
      <p:sp>
        <p:nvSpPr>
          <p:cNvPr id="2" name="Title 1">
            <a:extLst>
              <a:ext uri="{FF2B5EF4-FFF2-40B4-BE49-F238E27FC236}">
                <a16:creationId xmlns:a16="http://schemas.microsoft.com/office/drawing/2014/main" id="{633C7EA9-F8B7-4DE3-88D4-26CEF53600DF}"/>
              </a:ext>
            </a:extLst>
          </p:cNvPr>
          <p:cNvSpPr>
            <a:spLocks noGrp="1"/>
          </p:cNvSpPr>
          <p:nvPr>
            <p:ph type="title"/>
          </p:nvPr>
        </p:nvSpPr>
        <p:spPr>
          <a:xfrm>
            <a:off x="1015999" y="316960"/>
            <a:ext cx="22284266" cy="2651126"/>
          </a:xfrm>
        </p:spPr>
        <p:txBody>
          <a:bodyPr>
            <a:normAutofit/>
          </a:bodyPr>
          <a:lstStyle/>
          <a:p>
            <a:r>
              <a:rPr lang="en-ZA" b="1" dirty="0"/>
              <a:t>SKAO Supplier Portal </a:t>
            </a:r>
          </a:p>
        </p:txBody>
      </p:sp>
      <p:pic>
        <p:nvPicPr>
          <p:cNvPr id="17" name="Picture 16" descr="Graphical user interface, text, application, email&#10;&#10;Description automatically generated">
            <a:extLst>
              <a:ext uri="{FF2B5EF4-FFF2-40B4-BE49-F238E27FC236}">
                <a16:creationId xmlns:a16="http://schemas.microsoft.com/office/drawing/2014/main" id="{4779A730-A025-480A-8E15-BFCA977A7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5683" y="4711977"/>
            <a:ext cx="6513456" cy="2733204"/>
          </a:xfrm>
          <a:prstGeom prst="rect">
            <a:avLst/>
          </a:prstGeom>
        </p:spPr>
      </p:pic>
      <p:pic>
        <p:nvPicPr>
          <p:cNvPr id="19" name="Picture 18" descr="Graphical user interface, text, letter&#10;&#10;Description automatically generated">
            <a:extLst>
              <a:ext uri="{FF2B5EF4-FFF2-40B4-BE49-F238E27FC236}">
                <a16:creationId xmlns:a16="http://schemas.microsoft.com/office/drawing/2014/main" id="{221659F6-55FA-40F3-A832-F32E17EF5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7500" y="7202287"/>
            <a:ext cx="6153150" cy="1860550"/>
          </a:xfrm>
          <a:prstGeom prst="rect">
            <a:avLst/>
          </a:prstGeom>
        </p:spPr>
      </p:pic>
      <p:pic>
        <p:nvPicPr>
          <p:cNvPr id="21" name="Picture 20" descr="Graphical user interface, application, Teams&#10;&#10;Description automatically generated">
            <a:extLst>
              <a:ext uri="{FF2B5EF4-FFF2-40B4-BE49-F238E27FC236}">
                <a16:creationId xmlns:a16="http://schemas.microsoft.com/office/drawing/2014/main" id="{F79594E9-B95D-4318-AD1B-8E195DAB2E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3386" y="8132562"/>
            <a:ext cx="5235752" cy="3233377"/>
          </a:xfrm>
          <a:prstGeom prst="rect">
            <a:avLst/>
          </a:prstGeom>
        </p:spPr>
      </p:pic>
      <p:sp>
        <p:nvSpPr>
          <p:cNvPr id="3" name="Slide Number Placeholder 2">
            <a:extLst>
              <a:ext uri="{FF2B5EF4-FFF2-40B4-BE49-F238E27FC236}">
                <a16:creationId xmlns:a16="http://schemas.microsoft.com/office/drawing/2014/main" id="{BDA013ED-D907-4073-932C-624F449FF85B}"/>
              </a:ext>
            </a:extLst>
          </p:cNvPr>
          <p:cNvSpPr>
            <a:spLocks noGrp="1"/>
          </p:cNvSpPr>
          <p:nvPr>
            <p:ph type="sldNum" sz="quarter" idx="12"/>
          </p:nvPr>
        </p:nvSpPr>
        <p:spPr/>
        <p:txBody>
          <a:bodyPr/>
          <a:lstStyle/>
          <a:p>
            <a:fld id="{6A39EB55-7CE7-BA4F-8190-C294879E073A}" type="slidenum">
              <a:rPr lang="en-US" smtClean="0"/>
              <a:pPr/>
              <a:t>13</a:t>
            </a:fld>
            <a:endParaRPr lang="en-US" dirty="0"/>
          </a:p>
        </p:txBody>
      </p:sp>
    </p:spTree>
    <p:extLst>
      <p:ext uri="{BB962C8B-B14F-4D97-AF65-F5344CB8AC3E}">
        <p14:creationId xmlns:p14="http://schemas.microsoft.com/office/powerpoint/2010/main" val="8217221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0"/>
          <p:cNvSpPr txBox="1">
            <a:spLocks noGrp="1"/>
          </p:cNvSpPr>
          <p:nvPr>
            <p:ph type="body" idx="1"/>
          </p:nvPr>
        </p:nvSpPr>
        <p:spPr>
          <a:xfrm>
            <a:off x="762000" y="762001"/>
            <a:ext cx="11938848" cy="2581779"/>
          </a:xfrm>
          <a:prstGeom prst="rect">
            <a:avLst/>
          </a:prstGeom>
          <a:noFill/>
          <a:ln>
            <a:noFill/>
          </a:ln>
        </p:spPr>
        <p:txBody>
          <a:bodyPr spcFirstLastPara="1" wrap="square" lIns="135467" tIns="135467" rIns="135467" bIns="135467" anchor="t" anchorCtr="0">
            <a:normAutofit/>
          </a:bodyPr>
          <a:lstStyle/>
          <a:p>
            <a:pPr marL="0" indent="0">
              <a:buSzPts val="2600"/>
            </a:pPr>
            <a:r>
              <a:rPr lang="en-US" b="1"/>
              <a:t>Register on the SKAO Supplier Portal</a:t>
            </a:r>
            <a:endParaRPr b="1"/>
          </a:p>
        </p:txBody>
      </p:sp>
      <p:sp>
        <p:nvSpPr>
          <p:cNvPr id="120" name="Google Shape;120;p30"/>
          <p:cNvSpPr txBox="1">
            <a:spLocks noGrp="1"/>
          </p:cNvSpPr>
          <p:nvPr>
            <p:ph type="body" idx="4"/>
          </p:nvPr>
        </p:nvSpPr>
        <p:spPr>
          <a:xfrm>
            <a:off x="762000" y="3576995"/>
            <a:ext cx="11936667" cy="8416533"/>
          </a:xfrm>
          <a:prstGeom prst="rect">
            <a:avLst/>
          </a:prstGeom>
          <a:noFill/>
          <a:ln>
            <a:noFill/>
          </a:ln>
        </p:spPr>
        <p:txBody>
          <a:bodyPr spcFirstLastPara="1" wrap="square" lIns="135467" tIns="135467" rIns="135467" bIns="135467" anchor="t" anchorCtr="0">
            <a:normAutofit/>
          </a:bodyPr>
          <a:lstStyle/>
          <a:p>
            <a:pPr marL="508006" indent="-508006"/>
            <a:r>
              <a:rPr lang="en-US" dirty="0"/>
              <a:t>The SKAO Supplier Portal facilitates communication between the SKAO and suppliers. You can safely view procurement notices, exchange messages, register your interest, submit tenders and much more.</a:t>
            </a:r>
            <a:endParaRPr dirty="0"/>
          </a:p>
          <a:p>
            <a:pPr marL="508006" indent="-508006"/>
            <a:r>
              <a:rPr lang="en-US" dirty="0"/>
              <a:t>The SKAO Supplier Portal is a free of charge service to suppliers. As soon as the supplier has created and activated their account, they can access the pages that the SKAO has invited them to see.</a:t>
            </a:r>
          </a:p>
          <a:p>
            <a:pPr marL="508006" indent="-508006"/>
            <a:r>
              <a:rPr lang="en-US" dirty="0"/>
              <a:t>If in doubt speak to Dr Michel Hubner, Swiss Industrial Liaison Officer</a:t>
            </a:r>
            <a:endParaRPr dirty="0"/>
          </a:p>
          <a:p>
            <a:pPr marL="508006" indent="-230296">
              <a:buNone/>
            </a:pPr>
            <a:endParaRPr dirty="0"/>
          </a:p>
        </p:txBody>
      </p:sp>
      <p:pic>
        <p:nvPicPr>
          <p:cNvPr id="121" name="Google Shape;121;p30" descr="Graphical user interface, application, Teams&#10;&#10;Description automatically generated"/>
          <p:cNvPicPr preferRelativeResize="0"/>
          <p:nvPr/>
        </p:nvPicPr>
        <p:blipFill rotWithShape="1">
          <a:blip r:embed="rId3">
            <a:alphaModFix/>
          </a:blip>
          <a:srcRect/>
          <a:stretch/>
        </p:blipFill>
        <p:spPr>
          <a:xfrm>
            <a:off x="13145235" y="1067711"/>
            <a:ext cx="8680869" cy="5681059"/>
          </a:xfrm>
          <a:prstGeom prst="rect">
            <a:avLst/>
          </a:prstGeom>
          <a:noFill/>
          <a:ln>
            <a:noFill/>
          </a:ln>
        </p:spPr>
      </p:pic>
      <p:pic>
        <p:nvPicPr>
          <p:cNvPr id="122" name="Google Shape;122;p30" descr="Graphical user interface, text, application&#10;&#10;Description automatically generated"/>
          <p:cNvPicPr preferRelativeResize="0"/>
          <p:nvPr/>
        </p:nvPicPr>
        <p:blipFill rotWithShape="1">
          <a:blip r:embed="rId4">
            <a:alphaModFix/>
          </a:blip>
          <a:srcRect/>
          <a:stretch/>
        </p:blipFill>
        <p:spPr>
          <a:xfrm>
            <a:off x="15872553" y="4720856"/>
            <a:ext cx="7749448" cy="7704603"/>
          </a:xfrm>
          <a:prstGeom prst="rect">
            <a:avLst/>
          </a:prstGeom>
          <a:noFill/>
          <a:ln>
            <a:noFill/>
          </a:ln>
        </p:spPr>
      </p:pic>
      <p:sp>
        <p:nvSpPr>
          <p:cNvPr id="123" name="Google Shape;123;p30"/>
          <p:cNvSpPr txBox="1">
            <a:spLocks noGrp="1"/>
          </p:cNvSpPr>
          <p:nvPr>
            <p:ph type="sldNum" idx="12"/>
          </p:nvPr>
        </p:nvSpPr>
        <p:spPr>
          <a:xfrm>
            <a:off x="23218352" y="13113017"/>
            <a:ext cx="743797" cy="601811"/>
          </a:xfrm>
          <a:prstGeom prst="rect">
            <a:avLst/>
          </a:prstGeom>
          <a:noFill/>
          <a:ln>
            <a:noFill/>
          </a:ln>
        </p:spPr>
        <p:txBody>
          <a:bodyPr spcFirstLastPara="1" wrap="square" lIns="135467" tIns="135467" rIns="135467" bIns="135467" anchor="ctr" anchorCtr="0">
            <a:spAutoFit/>
          </a:bodyPr>
          <a:lstStyle/>
          <a:p>
            <a:fld id="{00000000-1234-1234-1234-123412341234}" type="slidenum">
              <a:rPr lang="en-US"/>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1"/>
          <p:cNvSpPr txBox="1">
            <a:spLocks noGrp="1"/>
          </p:cNvSpPr>
          <p:nvPr>
            <p:ph type="body" idx="1"/>
          </p:nvPr>
        </p:nvSpPr>
        <p:spPr>
          <a:xfrm>
            <a:off x="1477456" y="1136073"/>
            <a:ext cx="11938848" cy="2581779"/>
          </a:xfrm>
          <a:prstGeom prst="rect">
            <a:avLst/>
          </a:prstGeom>
          <a:noFill/>
          <a:ln>
            <a:noFill/>
          </a:ln>
        </p:spPr>
        <p:txBody>
          <a:bodyPr spcFirstLastPara="1" wrap="square" lIns="135467" tIns="135467" rIns="135467" bIns="135467" anchor="t" anchorCtr="0">
            <a:normAutofit lnSpcReduction="10000"/>
          </a:bodyPr>
          <a:lstStyle/>
          <a:p>
            <a:pPr marL="0" indent="0">
              <a:lnSpc>
                <a:spcPct val="80000"/>
              </a:lnSpc>
              <a:buSzPts val="2438"/>
            </a:pPr>
            <a:r>
              <a:rPr lang="en-US" sz="6501" b="1"/>
              <a:t>Procurement Processes managed through the Supplier Portal</a:t>
            </a:r>
            <a:endParaRPr/>
          </a:p>
        </p:txBody>
      </p:sp>
      <p:sp>
        <p:nvSpPr>
          <p:cNvPr id="129" name="Google Shape;129;p31"/>
          <p:cNvSpPr txBox="1">
            <a:spLocks noGrp="1"/>
          </p:cNvSpPr>
          <p:nvPr>
            <p:ph type="body" idx="4"/>
          </p:nvPr>
        </p:nvSpPr>
        <p:spPr>
          <a:xfrm>
            <a:off x="1531314" y="4014966"/>
            <a:ext cx="8221021" cy="7821109"/>
          </a:xfrm>
          <a:prstGeom prst="rect">
            <a:avLst/>
          </a:prstGeom>
          <a:noFill/>
          <a:ln>
            <a:noFill/>
          </a:ln>
        </p:spPr>
        <p:txBody>
          <a:bodyPr spcFirstLastPara="1" wrap="square" lIns="135467" tIns="135467" rIns="135467" bIns="135467" anchor="t" anchorCtr="0">
            <a:normAutofit/>
          </a:bodyPr>
          <a:lstStyle/>
          <a:p>
            <a:pPr marL="508006" indent="-508006"/>
            <a:r>
              <a:rPr lang="en-US"/>
              <a:t>Prior Notice to ILOs</a:t>
            </a:r>
            <a:endParaRPr sz="3200"/>
          </a:p>
          <a:p>
            <a:pPr marL="508006" indent="-508006"/>
            <a:r>
              <a:rPr lang="en-US"/>
              <a:t>Publication of Market surveys (Expression of Interest)</a:t>
            </a:r>
            <a:endParaRPr/>
          </a:p>
          <a:p>
            <a:pPr marL="508006" indent="-508006"/>
            <a:r>
              <a:rPr lang="en-US"/>
              <a:t>Pre-qualification</a:t>
            </a:r>
            <a:endParaRPr/>
          </a:p>
          <a:p>
            <a:pPr marL="508006" indent="-508006"/>
            <a:r>
              <a:rPr lang="en-US"/>
              <a:t>Invitation to Tender</a:t>
            </a:r>
            <a:endParaRPr/>
          </a:p>
          <a:p>
            <a:pPr marL="508006" indent="-508006"/>
            <a:r>
              <a:rPr lang="en-US"/>
              <a:t>Tender Evaluation</a:t>
            </a:r>
            <a:endParaRPr/>
          </a:p>
          <a:p>
            <a:pPr marL="508006" indent="-508006"/>
            <a:r>
              <a:rPr lang="en-US"/>
              <a:t>Questions and Answers</a:t>
            </a:r>
            <a:endParaRPr/>
          </a:p>
          <a:p>
            <a:pPr marL="508006" indent="-508006"/>
            <a:r>
              <a:rPr lang="en-US"/>
              <a:t>Notifications</a:t>
            </a:r>
            <a:endParaRPr/>
          </a:p>
          <a:p>
            <a:pPr marL="508006" indent="-230296">
              <a:buNone/>
            </a:pPr>
            <a:endParaRPr/>
          </a:p>
        </p:txBody>
      </p:sp>
      <p:pic>
        <p:nvPicPr>
          <p:cNvPr id="130" name="Google Shape;130;p31" descr="Graphical user interface, text, application, Teams&#10;&#10;Description automatically generated"/>
          <p:cNvPicPr preferRelativeResize="0"/>
          <p:nvPr/>
        </p:nvPicPr>
        <p:blipFill rotWithShape="1">
          <a:blip r:embed="rId3">
            <a:alphaModFix/>
          </a:blip>
          <a:srcRect/>
          <a:stretch/>
        </p:blipFill>
        <p:spPr>
          <a:xfrm>
            <a:off x="13788940" y="789092"/>
            <a:ext cx="10054856" cy="5575805"/>
          </a:xfrm>
          <a:prstGeom prst="rect">
            <a:avLst/>
          </a:prstGeom>
          <a:noFill/>
          <a:ln>
            <a:noFill/>
          </a:ln>
        </p:spPr>
      </p:pic>
      <p:pic>
        <p:nvPicPr>
          <p:cNvPr id="131" name="Google Shape;131;p31" descr="Graphical user interface, application&#10;&#10;Description automatically generated"/>
          <p:cNvPicPr preferRelativeResize="0"/>
          <p:nvPr/>
        </p:nvPicPr>
        <p:blipFill rotWithShape="1">
          <a:blip r:embed="rId4">
            <a:alphaModFix/>
          </a:blip>
          <a:srcRect/>
          <a:stretch/>
        </p:blipFill>
        <p:spPr>
          <a:xfrm>
            <a:off x="11915263" y="4846535"/>
            <a:ext cx="8519261" cy="5510136"/>
          </a:xfrm>
          <a:prstGeom prst="rect">
            <a:avLst/>
          </a:prstGeom>
          <a:noFill/>
          <a:ln>
            <a:noFill/>
          </a:ln>
        </p:spPr>
      </p:pic>
      <p:pic>
        <p:nvPicPr>
          <p:cNvPr id="132" name="Google Shape;132;p31" descr="Graphical user interface, text, application&#10;&#10;Description automatically generated"/>
          <p:cNvPicPr preferRelativeResize="0"/>
          <p:nvPr/>
        </p:nvPicPr>
        <p:blipFill rotWithShape="1">
          <a:blip r:embed="rId5">
            <a:alphaModFix/>
          </a:blip>
          <a:srcRect/>
          <a:stretch/>
        </p:blipFill>
        <p:spPr>
          <a:xfrm>
            <a:off x="8945763" y="8704136"/>
            <a:ext cx="9257179" cy="3875792"/>
          </a:xfrm>
          <a:prstGeom prst="rect">
            <a:avLst/>
          </a:prstGeom>
          <a:noFill/>
          <a:ln>
            <a:noFill/>
          </a:ln>
        </p:spPr>
      </p:pic>
      <p:sp>
        <p:nvSpPr>
          <p:cNvPr id="133" name="Google Shape;133;p31"/>
          <p:cNvSpPr txBox="1">
            <a:spLocks noGrp="1"/>
          </p:cNvSpPr>
          <p:nvPr>
            <p:ph type="sldNum" idx="12"/>
          </p:nvPr>
        </p:nvSpPr>
        <p:spPr>
          <a:xfrm>
            <a:off x="23218352" y="13113017"/>
            <a:ext cx="743797" cy="601811"/>
          </a:xfrm>
          <a:prstGeom prst="rect">
            <a:avLst/>
          </a:prstGeom>
          <a:noFill/>
          <a:ln>
            <a:noFill/>
          </a:ln>
        </p:spPr>
        <p:txBody>
          <a:bodyPr spcFirstLastPara="1" wrap="square" lIns="135467" tIns="135467" rIns="135467" bIns="135467" anchor="ctr" anchorCtr="0">
            <a:spAutoFit/>
          </a:bodyPr>
          <a:lstStyle/>
          <a:p>
            <a:fld id="{00000000-1234-1234-1234-123412341234}" type="slidenum">
              <a:rPr lang="en-US"/>
              <a:pPr/>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a:off x="1016000" y="198624"/>
            <a:ext cx="22284267" cy="2651125"/>
          </a:xfrm>
          <a:prstGeom prst="rect">
            <a:avLst/>
          </a:prstGeom>
          <a:noFill/>
          <a:ln>
            <a:noFill/>
          </a:ln>
        </p:spPr>
        <p:txBody>
          <a:bodyPr spcFirstLastPara="1" wrap="square" lIns="135467" tIns="135467" rIns="135467" bIns="135467" anchor="ctr" anchorCtr="0">
            <a:normAutofit/>
          </a:bodyPr>
          <a:lstStyle/>
          <a:p>
            <a:pPr>
              <a:buClr>
                <a:srgbClr val="070168"/>
              </a:buClr>
              <a:buSzPts val="1800"/>
            </a:pPr>
            <a:r>
              <a:rPr lang="en-GB" b="1" dirty="0"/>
              <a:t>For Further Information or any Procurement issues:</a:t>
            </a:r>
            <a:endParaRPr b="1" dirty="0"/>
          </a:p>
        </p:txBody>
      </p:sp>
      <p:sp>
        <p:nvSpPr>
          <p:cNvPr id="82" name="Google Shape;82;p25"/>
          <p:cNvSpPr txBox="1">
            <a:spLocks noGrp="1"/>
          </p:cNvSpPr>
          <p:nvPr>
            <p:ph type="body" idx="1"/>
          </p:nvPr>
        </p:nvSpPr>
        <p:spPr>
          <a:xfrm>
            <a:off x="1049867" y="2638644"/>
            <a:ext cx="22284267" cy="10334621"/>
          </a:xfrm>
          <a:prstGeom prst="rect">
            <a:avLst/>
          </a:prstGeom>
          <a:noFill/>
          <a:ln>
            <a:noFill/>
          </a:ln>
        </p:spPr>
        <p:txBody>
          <a:bodyPr spcFirstLastPara="1" wrap="square" lIns="135467" tIns="135467" rIns="135467" bIns="135467" anchor="t" anchorCtr="0">
            <a:normAutofit/>
          </a:bodyPr>
          <a:lstStyle/>
          <a:p>
            <a:pPr marL="0" indent="0">
              <a:lnSpc>
                <a:spcPct val="100000"/>
              </a:lnSpc>
              <a:spcBef>
                <a:spcPts val="400"/>
              </a:spcBef>
              <a:buSzPts val="1476"/>
              <a:buNone/>
            </a:pPr>
            <a:endParaRPr sz="5400" dirty="0"/>
          </a:p>
          <a:p>
            <a:pPr marL="0" indent="0">
              <a:lnSpc>
                <a:spcPct val="100000"/>
              </a:lnSpc>
              <a:spcBef>
                <a:spcPts val="400"/>
              </a:spcBef>
              <a:buSzPts val="1476"/>
              <a:buNone/>
            </a:pPr>
            <a:r>
              <a:rPr lang="en-GB" sz="5400" dirty="0"/>
              <a:t>Any issues registering on the Portal contact:</a:t>
            </a:r>
          </a:p>
          <a:p>
            <a:pPr marL="0" indent="0">
              <a:lnSpc>
                <a:spcPct val="100000"/>
              </a:lnSpc>
              <a:spcBef>
                <a:spcPts val="400"/>
              </a:spcBef>
              <a:buSzPts val="1476"/>
              <a:buNone/>
            </a:pPr>
            <a:endParaRPr lang="en-GB" sz="5400" dirty="0"/>
          </a:p>
          <a:p>
            <a:pPr marL="0" indent="0">
              <a:lnSpc>
                <a:spcPct val="100000"/>
              </a:lnSpc>
              <a:spcBef>
                <a:spcPts val="400"/>
              </a:spcBef>
              <a:buSzPts val="1476"/>
              <a:buNone/>
            </a:pPr>
            <a:r>
              <a:rPr lang="en-GB" sz="5400" dirty="0"/>
              <a:t>Head of Procurement: Mr. Ian Hastings</a:t>
            </a:r>
          </a:p>
          <a:p>
            <a:pPr marL="0" indent="0">
              <a:lnSpc>
                <a:spcPct val="100000"/>
              </a:lnSpc>
              <a:spcBef>
                <a:spcPts val="400"/>
              </a:spcBef>
              <a:buSzPts val="1476"/>
              <a:buNone/>
            </a:pPr>
            <a:endParaRPr lang="en-GB" sz="5400" dirty="0"/>
          </a:p>
          <a:p>
            <a:pPr marL="0" indent="0">
              <a:lnSpc>
                <a:spcPct val="100000"/>
              </a:lnSpc>
              <a:spcBef>
                <a:spcPts val="400"/>
              </a:spcBef>
              <a:buSzPts val="1476"/>
              <a:buNone/>
            </a:pPr>
            <a:r>
              <a:rPr lang="en-GB" sz="5400" dirty="0"/>
              <a:t>To discuss opportunities on the Portal either/and:</a:t>
            </a:r>
          </a:p>
          <a:p>
            <a:pPr>
              <a:lnSpc>
                <a:spcPct val="100000"/>
              </a:lnSpc>
              <a:spcBef>
                <a:spcPts val="400"/>
              </a:spcBef>
              <a:buSzPts val="1476"/>
            </a:pPr>
            <a:r>
              <a:rPr lang="en-GB" sz="5400" dirty="0"/>
              <a:t>The nominated Procurement Officer</a:t>
            </a:r>
          </a:p>
          <a:p>
            <a:pPr>
              <a:lnSpc>
                <a:spcPct val="100000"/>
              </a:lnSpc>
              <a:spcBef>
                <a:spcPts val="400"/>
              </a:spcBef>
              <a:buSzPts val="1476"/>
            </a:pPr>
            <a:r>
              <a:rPr lang="en-GB" sz="5400" dirty="0"/>
              <a:t>Ian Hastings</a:t>
            </a:r>
          </a:p>
          <a:p>
            <a:pPr>
              <a:lnSpc>
                <a:spcPct val="100000"/>
              </a:lnSpc>
              <a:spcBef>
                <a:spcPts val="400"/>
              </a:spcBef>
              <a:buSzPts val="1476"/>
            </a:pPr>
            <a:r>
              <a:rPr lang="en-GB" sz="5400" dirty="0"/>
              <a:t>The Swiss Industrial Liaison Officer (ILO) Dr Michel Hubner </a:t>
            </a:r>
          </a:p>
          <a:p>
            <a:pPr marL="0" indent="0">
              <a:lnSpc>
                <a:spcPct val="100000"/>
              </a:lnSpc>
              <a:spcBef>
                <a:spcPts val="400"/>
              </a:spcBef>
              <a:buSzPts val="1476"/>
              <a:buNone/>
            </a:pPr>
            <a:endParaRPr lang="en-GB" sz="5400" dirty="0"/>
          </a:p>
        </p:txBody>
      </p:sp>
      <p:sp>
        <p:nvSpPr>
          <p:cNvPr id="84" name="Google Shape;84;p25"/>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16</a:t>
            </a:fld>
            <a:endParaRPr/>
          </a:p>
        </p:txBody>
      </p:sp>
    </p:spTree>
    <p:extLst>
      <p:ext uri="{BB962C8B-B14F-4D97-AF65-F5344CB8AC3E}">
        <p14:creationId xmlns:p14="http://schemas.microsoft.com/office/powerpoint/2010/main" val="106068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50AD61D-FB0C-F34F-8409-0369D6016768}"/>
              </a:ext>
            </a:extLst>
          </p:cNvPr>
          <p:cNvPicPr>
            <a:picLocks noChangeAspect="1"/>
          </p:cNvPicPr>
          <p:nvPr/>
        </p:nvPicPr>
        <p:blipFill rotWithShape="1">
          <a:blip r:embed="rId2"/>
          <a:srcRect t="11581" b="16278"/>
          <a:stretch/>
        </p:blipFill>
        <p:spPr>
          <a:xfrm>
            <a:off x="0" y="1267618"/>
            <a:ext cx="24318572" cy="986841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0" name="Sign off - thank you..."/>
          <p:cNvSpPr txBox="1">
            <a:spLocks noGrp="1"/>
          </p:cNvSpPr>
          <p:nvPr>
            <p:ph type="body" idx="21"/>
          </p:nvPr>
        </p:nvSpPr>
        <p:spPr>
          <a:xfrm>
            <a:off x="330886" y="0"/>
            <a:ext cx="10651642" cy="1475156"/>
          </a:xfrm>
          <a:prstGeom prst="rect">
            <a:avLst/>
          </a:prstGeom>
        </p:spPr>
        <p:txBody>
          <a:bodyPr>
            <a:normAutofit/>
          </a:bodyPr>
          <a:lstStyle/>
          <a:p>
            <a:r>
              <a:rPr lang="en-GB" sz="6600" dirty="0"/>
              <a:t>Thank you &amp; Questions</a:t>
            </a:r>
            <a:endParaRPr sz="6600" dirty="0"/>
          </a:p>
        </p:txBody>
      </p:sp>
      <p:sp>
        <p:nvSpPr>
          <p:cNvPr id="2" name="TextBox 1">
            <a:extLst>
              <a:ext uri="{FF2B5EF4-FFF2-40B4-BE49-F238E27FC236}">
                <a16:creationId xmlns:a16="http://schemas.microsoft.com/office/drawing/2014/main" id="{5CC45B26-DB45-E64F-B453-6EC78B66F7D3}"/>
              </a:ext>
            </a:extLst>
          </p:cNvPr>
          <p:cNvSpPr txBox="1"/>
          <p:nvPr/>
        </p:nvSpPr>
        <p:spPr>
          <a:xfrm>
            <a:off x="22194982" y="11931398"/>
            <a:ext cx="1026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535353"/>
              </a:solidFill>
              <a:effectLst/>
              <a:uFillTx/>
              <a:latin typeface="+mn-lt"/>
              <a:ea typeface="+mn-ea"/>
              <a:cs typeface="+mn-cs"/>
              <a:sym typeface="Verdana"/>
            </a:endParaRPr>
          </a:p>
        </p:txBody>
      </p:sp>
      <p:sp>
        <p:nvSpPr>
          <p:cNvPr id="6" name="Content Placeholder 2">
            <a:extLst>
              <a:ext uri="{FF2B5EF4-FFF2-40B4-BE49-F238E27FC236}">
                <a16:creationId xmlns:a16="http://schemas.microsoft.com/office/drawing/2014/main" id="{CDEC9BC3-BE99-0E42-8144-0CBB04D1D3A2}"/>
              </a:ext>
            </a:extLst>
          </p:cNvPr>
          <p:cNvSpPr txBox="1">
            <a:spLocks/>
          </p:cNvSpPr>
          <p:nvPr/>
        </p:nvSpPr>
        <p:spPr>
          <a:xfrm>
            <a:off x="8324318" y="11136033"/>
            <a:ext cx="7669935" cy="2258691"/>
          </a:xfrm>
          <a:prstGeom prst="rect">
            <a:avLst/>
          </a:prstGeom>
          <a:solidFill>
            <a:srgbClr val="002060"/>
          </a:solidFill>
        </p:spPr>
        <p:txBody>
          <a:bodyPr anchor="ctr">
            <a:normAutofit fontScale="25000" lnSpcReduction="20000"/>
          </a:bodyPr>
          <a:lstStyle>
            <a:lvl1pPr marL="575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a:lstStyle>
          <a:p>
            <a:pPr marL="0" indent="0" hangingPunct="1">
              <a:buFontTx/>
              <a:buNone/>
            </a:pPr>
            <a:r>
              <a:rPr lang="en-US" sz="9600" dirty="0">
                <a:solidFill>
                  <a:schemeClr val="bg2">
                    <a:lumMod val="20000"/>
                    <a:lumOff val="80000"/>
                  </a:schemeClr>
                </a:solidFill>
              </a:rPr>
              <a:t>The SKA Observatory (SKAO) </a:t>
            </a:r>
            <a:r>
              <a:rPr lang="en-US" sz="9600" dirty="0" err="1">
                <a:solidFill>
                  <a:schemeClr val="bg2">
                    <a:lumMod val="20000"/>
                    <a:lumOff val="80000"/>
                  </a:schemeClr>
                </a:solidFill>
              </a:rPr>
              <a:t>recognises</a:t>
            </a:r>
            <a:r>
              <a:rPr lang="en-US" sz="9600" dirty="0">
                <a:solidFill>
                  <a:schemeClr val="bg2">
                    <a:lumMod val="20000"/>
                    <a:lumOff val="80000"/>
                  </a:schemeClr>
                </a:solidFill>
              </a:rPr>
              <a:t> and acknowledges the indigenous peoples and cultures that have traditionally lived on the lands on which the SKAO facilities are located</a:t>
            </a:r>
          </a:p>
        </p:txBody>
      </p:sp>
      <p:sp>
        <p:nvSpPr>
          <p:cNvPr id="3" name="Slide Number Placeholder 2">
            <a:extLst>
              <a:ext uri="{FF2B5EF4-FFF2-40B4-BE49-F238E27FC236}">
                <a16:creationId xmlns:a16="http://schemas.microsoft.com/office/drawing/2014/main" id="{83CB8A4A-367F-4E3E-A183-4B25AE37CBBF}"/>
              </a:ext>
            </a:extLst>
          </p:cNvPr>
          <p:cNvSpPr>
            <a:spLocks noGrp="1"/>
          </p:cNvSpPr>
          <p:nvPr>
            <p:ph type="sldNum" sz="quarter" idx="2"/>
          </p:nvPr>
        </p:nvSpPr>
        <p:spPr/>
        <p:txBody>
          <a:bodyPr/>
          <a:lstStyle/>
          <a:p>
            <a:fld id="{86CB4B4D-7CA3-9044-876B-883B54F8677D}" type="slidenum">
              <a:rPr lang="en-GB" smtClean="0"/>
              <a:t>17</a:t>
            </a:fld>
            <a:endParaRPr lang="en-GB"/>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960000" y="672000"/>
            <a:ext cx="22080000" cy="1920000"/>
          </a:xfrm>
          <a:prstGeom prst="rect">
            <a:avLst/>
          </a:prstGeom>
          <a:noFill/>
          <a:ln>
            <a:noFill/>
          </a:ln>
        </p:spPr>
        <p:txBody>
          <a:bodyPr spcFirstLastPara="1" wrap="square" lIns="135467" tIns="135467" rIns="135467" bIns="135467" anchor="ctr" anchorCtr="0">
            <a:normAutofit/>
          </a:bodyPr>
          <a:lstStyle/>
          <a:p>
            <a:pPr>
              <a:buClr>
                <a:srgbClr val="070168"/>
              </a:buClr>
              <a:buSzPts val="2800"/>
            </a:pPr>
            <a:r>
              <a:rPr lang="en-US" b="1" dirty="0"/>
              <a:t>Topics </a:t>
            </a:r>
            <a:endParaRPr b="1" dirty="0"/>
          </a:p>
        </p:txBody>
      </p:sp>
      <p:sp>
        <p:nvSpPr>
          <p:cNvPr id="62" name="Google Shape;62;p3"/>
          <p:cNvSpPr txBox="1">
            <a:spLocks noGrp="1"/>
          </p:cNvSpPr>
          <p:nvPr>
            <p:ph type="body" idx="1"/>
          </p:nvPr>
        </p:nvSpPr>
        <p:spPr>
          <a:xfrm>
            <a:off x="960000" y="3250067"/>
            <a:ext cx="22080000" cy="8259200"/>
          </a:xfrm>
          <a:prstGeom prst="rect">
            <a:avLst/>
          </a:prstGeom>
          <a:noFill/>
          <a:ln>
            <a:noFill/>
          </a:ln>
        </p:spPr>
        <p:txBody>
          <a:bodyPr spcFirstLastPara="1" wrap="square" lIns="135467" tIns="135467" rIns="135467" bIns="135467" anchor="t" anchorCtr="0">
            <a:normAutofit lnSpcReduction="10000"/>
          </a:bodyPr>
          <a:lstStyle/>
          <a:p>
            <a:pPr marL="1219215" indent="-879811">
              <a:lnSpc>
                <a:spcPct val="100000"/>
              </a:lnSpc>
              <a:spcBef>
                <a:spcPts val="0"/>
              </a:spcBef>
              <a:buSzPts val="1596"/>
            </a:pPr>
            <a:r>
              <a:rPr lang="en-US" dirty="0"/>
              <a:t>Legal Framework &amp; Policy</a:t>
            </a:r>
            <a:endParaRPr dirty="0"/>
          </a:p>
          <a:p>
            <a:pPr marL="1219215" indent="-879811">
              <a:lnSpc>
                <a:spcPct val="100000"/>
              </a:lnSpc>
              <a:spcBef>
                <a:spcPts val="0"/>
              </a:spcBef>
              <a:buSzPts val="1596"/>
            </a:pPr>
            <a:r>
              <a:rPr lang="en-US" dirty="0"/>
              <a:t>Procurement Fundamentals </a:t>
            </a:r>
          </a:p>
          <a:p>
            <a:pPr marL="1219215" indent="-879811">
              <a:lnSpc>
                <a:spcPct val="100000"/>
              </a:lnSpc>
              <a:spcBef>
                <a:spcPts val="0"/>
              </a:spcBef>
              <a:buSzPts val="1596"/>
            </a:pPr>
            <a:r>
              <a:rPr lang="en-US" dirty="0"/>
              <a:t>Procurement Fundamentals in Practice </a:t>
            </a:r>
          </a:p>
          <a:p>
            <a:pPr marL="1219215" indent="-879811">
              <a:lnSpc>
                <a:spcPct val="100000"/>
              </a:lnSpc>
              <a:spcBef>
                <a:spcPts val="0"/>
              </a:spcBef>
              <a:buSzPts val="1596"/>
            </a:pPr>
            <a:r>
              <a:rPr lang="en-US" dirty="0"/>
              <a:t>Country of Origin </a:t>
            </a:r>
          </a:p>
          <a:p>
            <a:pPr marL="1219215" indent="-879811">
              <a:lnSpc>
                <a:spcPct val="100000"/>
              </a:lnSpc>
              <a:spcBef>
                <a:spcPts val="0"/>
              </a:spcBef>
              <a:buSzPts val="1596"/>
            </a:pPr>
            <a:r>
              <a:rPr lang="en-US" dirty="0"/>
              <a:t>Type of Agreements </a:t>
            </a:r>
          </a:p>
          <a:p>
            <a:pPr marL="1219215" indent="-879811">
              <a:lnSpc>
                <a:spcPct val="100000"/>
              </a:lnSpc>
              <a:spcBef>
                <a:spcPts val="0"/>
              </a:spcBef>
              <a:buSzPts val="1596"/>
            </a:pPr>
            <a:r>
              <a:rPr lang="en-GB" dirty="0"/>
              <a:t>What do we Procure?</a:t>
            </a:r>
          </a:p>
          <a:p>
            <a:pPr marL="1219215" indent="-879811">
              <a:lnSpc>
                <a:spcPct val="100000"/>
              </a:lnSpc>
              <a:spcBef>
                <a:spcPts val="0"/>
              </a:spcBef>
              <a:buSzPts val="1596"/>
            </a:pPr>
            <a:r>
              <a:rPr lang="en-US" dirty="0"/>
              <a:t>Allocation of Work Between Members</a:t>
            </a:r>
          </a:p>
          <a:p>
            <a:pPr marL="1219215" indent="-879811">
              <a:lnSpc>
                <a:spcPct val="100000"/>
              </a:lnSpc>
              <a:spcBef>
                <a:spcPts val="0"/>
              </a:spcBef>
              <a:buSzPts val="1596"/>
            </a:pPr>
            <a:r>
              <a:rPr lang="en-US" dirty="0"/>
              <a:t>Invitation to Tender Process</a:t>
            </a:r>
          </a:p>
          <a:p>
            <a:pPr marL="1219215" indent="-879811">
              <a:lnSpc>
                <a:spcPct val="100000"/>
              </a:lnSpc>
              <a:spcBef>
                <a:spcPts val="0"/>
              </a:spcBef>
              <a:buSzPts val="1596"/>
            </a:pPr>
            <a:r>
              <a:rPr lang="en-US" dirty="0"/>
              <a:t>Working with SMEs</a:t>
            </a:r>
          </a:p>
          <a:p>
            <a:pPr marL="1219215" indent="-879811">
              <a:lnSpc>
                <a:spcPct val="100000"/>
              </a:lnSpc>
              <a:spcBef>
                <a:spcPts val="0"/>
              </a:spcBef>
              <a:buSzPts val="1596"/>
            </a:pPr>
            <a:r>
              <a:rPr lang="en-US" dirty="0"/>
              <a:t>Current SKA Project Procurement Status</a:t>
            </a:r>
          </a:p>
          <a:p>
            <a:pPr marL="1219215" indent="-879811">
              <a:lnSpc>
                <a:spcPct val="100000"/>
              </a:lnSpc>
              <a:spcBef>
                <a:spcPts val="0"/>
              </a:spcBef>
              <a:buSzPts val="1596"/>
            </a:pPr>
            <a:r>
              <a:rPr lang="en-US" dirty="0"/>
              <a:t>The SKAO Supplier Portal </a:t>
            </a:r>
          </a:p>
          <a:p>
            <a:pPr marL="1219215" indent="-879811">
              <a:lnSpc>
                <a:spcPct val="100000"/>
              </a:lnSpc>
              <a:spcBef>
                <a:spcPts val="0"/>
              </a:spcBef>
              <a:buSzPts val="1596"/>
            </a:pPr>
            <a:endParaRPr lang="en-GB" dirty="0"/>
          </a:p>
        </p:txBody>
      </p:sp>
      <p:sp>
        <p:nvSpPr>
          <p:cNvPr id="63" name="Google Shape;63;p3"/>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81CE-A8D2-44FA-88C3-B53F4E1942FE}"/>
              </a:ext>
            </a:extLst>
          </p:cNvPr>
          <p:cNvSpPr>
            <a:spLocks noGrp="1"/>
          </p:cNvSpPr>
          <p:nvPr>
            <p:ph type="title"/>
          </p:nvPr>
        </p:nvSpPr>
        <p:spPr>
          <a:xfrm>
            <a:off x="1015998" y="730251"/>
            <a:ext cx="22865405" cy="2651126"/>
          </a:xfrm>
        </p:spPr>
        <p:txBody>
          <a:bodyPr/>
          <a:lstStyle/>
          <a:p>
            <a:r>
              <a:rPr lang="en-GB" b="1" dirty="0"/>
              <a:t>Legal Framework &amp; Policy</a:t>
            </a:r>
          </a:p>
        </p:txBody>
      </p:sp>
      <p:sp>
        <p:nvSpPr>
          <p:cNvPr id="3" name="Content Placeholder 2">
            <a:extLst>
              <a:ext uri="{FF2B5EF4-FFF2-40B4-BE49-F238E27FC236}">
                <a16:creationId xmlns:a16="http://schemas.microsoft.com/office/drawing/2014/main" id="{8466DC2F-A916-4A35-BD94-5F382E725EA9}"/>
              </a:ext>
            </a:extLst>
          </p:cNvPr>
          <p:cNvSpPr>
            <a:spLocks noGrp="1"/>
          </p:cNvSpPr>
          <p:nvPr>
            <p:ph idx="1"/>
          </p:nvPr>
        </p:nvSpPr>
        <p:spPr>
          <a:xfrm>
            <a:off x="1015999" y="3384755"/>
            <a:ext cx="22284266" cy="8702676"/>
          </a:xfrm>
        </p:spPr>
        <p:txBody>
          <a:bodyPr>
            <a:normAutofit fontScale="70000" lnSpcReduction="20000"/>
          </a:bodyPr>
          <a:lstStyle/>
          <a:p>
            <a:pPr marL="0" indent="0">
              <a:buNone/>
            </a:pPr>
            <a:r>
              <a:rPr lang="en-GB" dirty="0"/>
              <a:t>The SKA Observatory (SKAO) is an Intergovernmental Organisation (IGO).</a:t>
            </a:r>
          </a:p>
          <a:p>
            <a:pPr marL="0" indent="0">
              <a:buNone/>
            </a:pPr>
            <a:r>
              <a:rPr lang="en-GB" dirty="0"/>
              <a:t>As an IGO the SKAO is not a legal entity under national or European law but governed by public international law. </a:t>
            </a:r>
          </a:p>
          <a:p>
            <a:pPr marL="0" indent="0">
              <a:buNone/>
            </a:pPr>
            <a:r>
              <a:rPr lang="en-GB" dirty="0"/>
              <a:t>The SKAO benefits from immunity from national jurisdiction and execution. Thus, legal disputes between the SKAO and its suppliers and contractors are not submitted to national courts but solved via international arbitration.</a:t>
            </a:r>
          </a:p>
          <a:p>
            <a:pPr marL="0" indent="0">
              <a:buNone/>
            </a:pPr>
            <a:r>
              <a:rPr lang="en-GB" dirty="0"/>
              <a:t>Furthermore, </a:t>
            </a:r>
            <a:r>
              <a:rPr lang="en-GB" b="1" dirty="0"/>
              <a:t>the SKAO is entitled to establish its own internal rules necessary for its proper functioning, including its own policies and procedures covering procurement.</a:t>
            </a:r>
          </a:p>
          <a:p>
            <a:pPr marL="0" indent="0">
              <a:buNone/>
            </a:pPr>
            <a:r>
              <a:rPr lang="en-GB" dirty="0"/>
              <a:t>These internal policies and procedures are drafted to reflect </a:t>
            </a:r>
            <a:r>
              <a:rPr lang="en-GB" b="1" dirty="0"/>
              <a:t>the highest ethical standards and current best practices</a:t>
            </a:r>
            <a:r>
              <a:rPr lang="en-GB" dirty="0"/>
              <a:t> around the sourcing and procurement of goods, services and works internationally. </a:t>
            </a:r>
          </a:p>
        </p:txBody>
      </p:sp>
      <p:sp>
        <p:nvSpPr>
          <p:cNvPr id="4" name="Slide Number Placeholder 3">
            <a:extLst>
              <a:ext uri="{FF2B5EF4-FFF2-40B4-BE49-F238E27FC236}">
                <a16:creationId xmlns:a16="http://schemas.microsoft.com/office/drawing/2014/main" id="{509492D1-6000-4B6A-9A8A-CAA4D394E1FC}"/>
              </a:ext>
            </a:extLst>
          </p:cNvPr>
          <p:cNvSpPr>
            <a:spLocks noGrp="1"/>
          </p:cNvSpPr>
          <p:nvPr>
            <p:ph type="sldNum" sz="quarter" idx="12"/>
          </p:nvPr>
        </p:nvSpPr>
        <p:spPr/>
        <p:txBody>
          <a:bodyPr/>
          <a:lstStyle/>
          <a:p>
            <a:fld id="{6A39EB55-7CE7-BA4F-8190-C294879E073A}" type="slidenum">
              <a:rPr lang="en-US" smtClean="0"/>
              <a:pPr/>
              <a:t>3</a:t>
            </a:fld>
            <a:endParaRPr lang="en-US" dirty="0"/>
          </a:p>
        </p:txBody>
      </p:sp>
    </p:spTree>
    <p:extLst>
      <p:ext uri="{BB962C8B-B14F-4D97-AF65-F5344CB8AC3E}">
        <p14:creationId xmlns:p14="http://schemas.microsoft.com/office/powerpoint/2010/main" val="8231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4"/>
          <p:cNvSpPr txBox="1">
            <a:spLocks noGrp="1"/>
          </p:cNvSpPr>
          <p:nvPr>
            <p:ph type="title"/>
          </p:nvPr>
        </p:nvSpPr>
        <p:spPr>
          <a:xfrm>
            <a:off x="1016000" y="198600"/>
            <a:ext cx="22284000" cy="2651200"/>
          </a:xfrm>
          <a:prstGeom prst="rect">
            <a:avLst/>
          </a:prstGeom>
          <a:noFill/>
          <a:ln>
            <a:noFill/>
          </a:ln>
        </p:spPr>
        <p:txBody>
          <a:bodyPr spcFirstLastPara="1" wrap="square" lIns="135467" tIns="135467" rIns="135467" bIns="135467" anchor="ctr" anchorCtr="0">
            <a:normAutofit/>
          </a:bodyPr>
          <a:lstStyle/>
          <a:p>
            <a:pPr>
              <a:buClr>
                <a:srgbClr val="070168"/>
              </a:buClr>
              <a:buSzPts val="1800"/>
            </a:pPr>
            <a:r>
              <a:rPr lang="en-GB" b="1" dirty="0"/>
              <a:t>Procurement Fundamentals</a:t>
            </a:r>
            <a:endParaRPr b="1" dirty="0"/>
          </a:p>
        </p:txBody>
      </p:sp>
      <p:sp>
        <p:nvSpPr>
          <p:cNvPr id="75" name="Google Shape;75;p24"/>
          <p:cNvSpPr txBox="1">
            <a:spLocks noGrp="1"/>
          </p:cNvSpPr>
          <p:nvPr>
            <p:ph type="body" idx="1"/>
          </p:nvPr>
        </p:nvSpPr>
        <p:spPr>
          <a:xfrm>
            <a:off x="1016000" y="2366270"/>
            <a:ext cx="22284267" cy="10334621"/>
          </a:xfrm>
          <a:prstGeom prst="rect">
            <a:avLst/>
          </a:prstGeom>
          <a:noFill/>
          <a:ln>
            <a:noFill/>
          </a:ln>
        </p:spPr>
        <p:txBody>
          <a:bodyPr spcFirstLastPara="1" wrap="square" lIns="135467" tIns="135467" rIns="135467" bIns="135467" anchor="t" anchorCtr="0">
            <a:normAutofit/>
          </a:bodyPr>
          <a:lstStyle/>
          <a:p>
            <a:pPr marL="0" indent="0">
              <a:lnSpc>
                <a:spcPct val="100000"/>
              </a:lnSpc>
              <a:spcBef>
                <a:spcPts val="400"/>
              </a:spcBef>
              <a:buSzPct val="78798"/>
              <a:buNone/>
            </a:pPr>
            <a:r>
              <a:rPr lang="en-US" sz="5400" dirty="0"/>
              <a:t>SKAO’s procurement activity built on the following fundamentals: </a:t>
            </a:r>
            <a:endParaRPr dirty="0"/>
          </a:p>
          <a:p>
            <a:pPr marL="0" indent="0">
              <a:lnSpc>
                <a:spcPct val="100000"/>
              </a:lnSpc>
              <a:spcBef>
                <a:spcPts val="400"/>
              </a:spcBef>
              <a:buSzPct val="78798"/>
              <a:buNone/>
            </a:pPr>
            <a:endParaRPr sz="5400" dirty="0"/>
          </a:p>
          <a:p>
            <a:pPr marL="1219215" indent="-859627">
              <a:lnSpc>
                <a:spcPct val="100000"/>
              </a:lnSpc>
              <a:spcBef>
                <a:spcPts val="400"/>
              </a:spcBef>
              <a:buSzPct val="78798"/>
            </a:pPr>
            <a:r>
              <a:rPr lang="en-US" sz="5400" i="1" u="sng" dirty="0">
                <a:solidFill>
                  <a:schemeClr val="accent5"/>
                </a:solidFill>
              </a:rPr>
              <a:t>Fair Work Return</a:t>
            </a:r>
            <a:r>
              <a:rPr lang="en-US" sz="5400" i="1" dirty="0">
                <a:solidFill>
                  <a:schemeClr val="accent5"/>
                </a:solidFill>
              </a:rPr>
              <a:t> </a:t>
            </a:r>
            <a:r>
              <a:rPr lang="en-US" sz="5400" dirty="0"/>
              <a:t>- procurement opportunities are first provided to suppliers from within Member countries </a:t>
            </a:r>
            <a:endParaRPr dirty="0"/>
          </a:p>
          <a:p>
            <a:pPr marL="1219215" indent="-859627">
              <a:lnSpc>
                <a:spcPct val="100000"/>
              </a:lnSpc>
              <a:spcBef>
                <a:spcPts val="400"/>
              </a:spcBef>
              <a:buSzPct val="78798"/>
            </a:pPr>
            <a:r>
              <a:rPr lang="en-US" sz="5400" i="1" u="sng" dirty="0">
                <a:solidFill>
                  <a:schemeClr val="accent5"/>
                </a:solidFill>
              </a:rPr>
              <a:t>Equality</a:t>
            </a:r>
            <a:r>
              <a:rPr lang="en-US" sz="5400" i="1" dirty="0"/>
              <a:t> </a:t>
            </a:r>
            <a:r>
              <a:rPr lang="en-US" sz="5400" dirty="0"/>
              <a:t>– all suppliers from Member countries are treated equally </a:t>
            </a:r>
            <a:endParaRPr dirty="0"/>
          </a:p>
          <a:p>
            <a:pPr marL="1219215" indent="-859627">
              <a:lnSpc>
                <a:spcPct val="100000"/>
              </a:lnSpc>
              <a:spcBef>
                <a:spcPts val="400"/>
              </a:spcBef>
              <a:buSzPct val="78798"/>
            </a:pPr>
            <a:r>
              <a:rPr lang="en-US" sz="5400" i="1" u="sng" dirty="0">
                <a:solidFill>
                  <a:schemeClr val="accent5"/>
                </a:solidFill>
              </a:rPr>
              <a:t>Transparency</a:t>
            </a:r>
            <a:r>
              <a:rPr lang="en-US" sz="5400" i="1" dirty="0"/>
              <a:t> </a:t>
            </a:r>
            <a:r>
              <a:rPr lang="en-US" sz="5400" dirty="0"/>
              <a:t>– all procurement activities are open and transparent</a:t>
            </a:r>
            <a:endParaRPr dirty="0"/>
          </a:p>
          <a:p>
            <a:pPr marL="1219215" indent="-859627">
              <a:lnSpc>
                <a:spcPct val="100000"/>
              </a:lnSpc>
              <a:spcBef>
                <a:spcPts val="400"/>
              </a:spcBef>
              <a:buSzPct val="78798"/>
            </a:pPr>
            <a:r>
              <a:rPr lang="en-US" sz="5400" i="1" u="sng" dirty="0">
                <a:solidFill>
                  <a:schemeClr val="accent5"/>
                </a:solidFill>
              </a:rPr>
              <a:t>Competition</a:t>
            </a:r>
            <a:r>
              <a:rPr lang="en-US" sz="5400" dirty="0"/>
              <a:t> – unless there is strong justification, procurement is competitive</a:t>
            </a:r>
            <a:endParaRPr dirty="0"/>
          </a:p>
          <a:p>
            <a:pPr marL="0" indent="0">
              <a:lnSpc>
                <a:spcPct val="100000"/>
              </a:lnSpc>
              <a:spcBef>
                <a:spcPts val="400"/>
              </a:spcBef>
              <a:buSzPct val="78798"/>
              <a:buNone/>
            </a:pPr>
            <a:endParaRPr sz="5400" dirty="0"/>
          </a:p>
        </p:txBody>
      </p:sp>
      <p:sp>
        <p:nvSpPr>
          <p:cNvPr id="76" name="Google Shape;76;p24"/>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a:off x="1016000" y="198624"/>
            <a:ext cx="22284267" cy="2651125"/>
          </a:xfrm>
          <a:prstGeom prst="rect">
            <a:avLst/>
          </a:prstGeom>
          <a:noFill/>
          <a:ln>
            <a:noFill/>
          </a:ln>
        </p:spPr>
        <p:txBody>
          <a:bodyPr spcFirstLastPara="1" wrap="square" lIns="135467" tIns="135467" rIns="135467" bIns="135467" anchor="ctr" anchorCtr="0">
            <a:normAutofit/>
          </a:bodyPr>
          <a:lstStyle/>
          <a:p>
            <a:pPr>
              <a:buClr>
                <a:srgbClr val="070168"/>
              </a:buClr>
              <a:buSzPts val="1800"/>
            </a:pPr>
            <a:r>
              <a:rPr lang="en-GB" b="1" dirty="0"/>
              <a:t>What this Means in Practice</a:t>
            </a:r>
            <a:endParaRPr b="1" dirty="0"/>
          </a:p>
        </p:txBody>
      </p:sp>
      <p:sp>
        <p:nvSpPr>
          <p:cNvPr id="82" name="Google Shape;82;p25"/>
          <p:cNvSpPr txBox="1">
            <a:spLocks noGrp="1"/>
          </p:cNvSpPr>
          <p:nvPr>
            <p:ph type="body" idx="1"/>
          </p:nvPr>
        </p:nvSpPr>
        <p:spPr>
          <a:xfrm>
            <a:off x="1049867" y="2638644"/>
            <a:ext cx="22284267" cy="10334621"/>
          </a:xfrm>
          <a:prstGeom prst="rect">
            <a:avLst/>
          </a:prstGeom>
          <a:noFill/>
          <a:ln>
            <a:noFill/>
          </a:ln>
        </p:spPr>
        <p:txBody>
          <a:bodyPr spcFirstLastPara="1" wrap="square" lIns="135467" tIns="135467" rIns="135467" bIns="135467" anchor="t" anchorCtr="0">
            <a:normAutofit/>
          </a:bodyPr>
          <a:lstStyle/>
          <a:p>
            <a:pPr marL="0" indent="0">
              <a:lnSpc>
                <a:spcPct val="100000"/>
              </a:lnSpc>
              <a:spcBef>
                <a:spcPts val="400"/>
              </a:spcBef>
              <a:buSzPts val="1476"/>
              <a:buNone/>
            </a:pPr>
            <a:endParaRPr sz="5400" dirty="0"/>
          </a:p>
          <a:p>
            <a:pPr marL="0" indent="0">
              <a:lnSpc>
                <a:spcPct val="100000"/>
              </a:lnSpc>
              <a:spcBef>
                <a:spcPts val="400"/>
              </a:spcBef>
              <a:buSzPts val="1476"/>
              <a:buNone/>
            </a:pPr>
            <a:endParaRPr sz="5400" dirty="0"/>
          </a:p>
        </p:txBody>
      </p:sp>
      <p:sp>
        <p:nvSpPr>
          <p:cNvPr id="83" name="Google Shape;83;p25"/>
          <p:cNvSpPr txBox="1"/>
          <p:nvPr/>
        </p:nvSpPr>
        <p:spPr>
          <a:xfrm>
            <a:off x="1809344" y="2339335"/>
            <a:ext cx="18784000" cy="9479262"/>
          </a:xfrm>
          <a:prstGeom prst="rect">
            <a:avLst/>
          </a:prstGeom>
          <a:noFill/>
          <a:ln>
            <a:noFill/>
          </a:ln>
        </p:spPr>
        <p:txBody>
          <a:bodyPr spcFirstLastPara="1" wrap="square" lIns="50800" tIns="50800" rIns="50800" bIns="50800" anchor="ctr" anchorCtr="0">
            <a:spAutoFit/>
          </a:bodyPr>
          <a:lstStyle/>
          <a:p>
            <a:pPr marL="342906" indent="-342906">
              <a:buClr>
                <a:srgbClr val="070168"/>
              </a:buClr>
              <a:buSzPts val="1725"/>
              <a:buFont typeface="Arial"/>
              <a:buChar char="•"/>
            </a:pPr>
            <a:r>
              <a:rPr lang="en-US" sz="4600" dirty="0">
                <a:solidFill>
                  <a:srgbClr val="070168"/>
                </a:solidFill>
                <a:latin typeface="Arial"/>
                <a:ea typeface="Arial"/>
                <a:cs typeface="Arial"/>
                <a:sym typeface="Arial"/>
              </a:rPr>
              <a:t>Procurement is restricted to legal entities established in the SKAO Member countries &amp; appropriate participating countries.</a:t>
            </a:r>
          </a:p>
          <a:p>
            <a:pPr>
              <a:buClr>
                <a:srgbClr val="070168"/>
              </a:buClr>
              <a:buSzPts val="1725"/>
            </a:pPr>
            <a:endParaRPr sz="3733" dirty="0">
              <a:solidFill>
                <a:srgbClr val="000000"/>
              </a:solidFill>
              <a:latin typeface="Arial"/>
              <a:ea typeface="Arial"/>
              <a:cs typeface="Arial"/>
              <a:sym typeface="Arial"/>
            </a:endParaRPr>
          </a:p>
          <a:p>
            <a:pPr marL="342906" indent="-342906">
              <a:buClr>
                <a:srgbClr val="070168"/>
              </a:buClr>
              <a:buSzPts val="1725"/>
              <a:buFont typeface="Arial"/>
              <a:buChar char="•"/>
            </a:pPr>
            <a:r>
              <a:rPr lang="en-US" sz="4600" dirty="0">
                <a:solidFill>
                  <a:srgbClr val="070168"/>
                </a:solidFill>
                <a:latin typeface="Arial"/>
                <a:ea typeface="Arial"/>
                <a:cs typeface="Arial"/>
                <a:sym typeface="Arial"/>
              </a:rPr>
              <a:t>Invitation to Tender documentation drafted to ensure fair competition.</a:t>
            </a:r>
          </a:p>
          <a:p>
            <a:pPr>
              <a:buClr>
                <a:srgbClr val="070168"/>
              </a:buClr>
              <a:buSzPts val="1725"/>
            </a:pPr>
            <a:endParaRPr sz="3733" dirty="0">
              <a:solidFill>
                <a:srgbClr val="000000"/>
              </a:solidFill>
              <a:latin typeface="Arial"/>
              <a:ea typeface="Arial"/>
              <a:cs typeface="Arial"/>
              <a:sym typeface="Arial"/>
            </a:endParaRPr>
          </a:p>
          <a:p>
            <a:pPr marL="342906" indent="-342906">
              <a:buClr>
                <a:srgbClr val="070168"/>
              </a:buClr>
              <a:buSzPts val="1725"/>
              <a:buFont typeface="Arial"/>
              <a:buChar char="•"/>
            </a:pPr>
            <a:r>
              <a:rPr lang="en-US" sz="4600" dirty="0">
                <a:solidFill>
                  <a:srgbClr val="070168"/>
                </a:solidFill>
                <a:latin typeface="Arial"/>
                <a:ea typeface="Arial"/>
                <a:cs typeface="Arial"/>
                <a:sym typeface="Arial"/>
              </a:rPr>
              <a:t>Generally speaking, SKAO’s tendering procedure is competitive but selective, and does not take the form of open invitations to tender or price enquiries.</a:t>
            </a:r>
          </a:p>
          <a:p>
            <a:pPr>
              <a:buClr>
                <a:srgbClr val="070168"/>
              </a:buClr>
              <a:buSzPts val="1725"/>
            </a:pPr>
            <a:endParaRPr sz="3733" dirty="0">
              <a:solidFill>
                <a:srgbClr val="000000"/>
              </a:solidFill>
              <a:latin typeface="Arial"/>
              <a:ea typeface="Arial"/>
              <a:cs typeface="Arial"/>
              <a:sym typeface="Arial"/>
            </a:endParaRPr>
          </a:p>
          <a:p>
            <a:pPr marL="342906" indent="-342906">
              <a:buClr>
                <a:srgbClr val="070168"/>
              </a:buClr>
              <a:buSzPts val="1725"/>
              <a:buFont typeface="Arial"/>
              <a:buChar char="•"/>
            </a:pPr>
            <a:r>
              <a:rPr lang="en-US" sz="4600" dirty="0">
                <a:solidFill>
                  <a:srgbClr val="070168"/>
                </a:solidFill>
                <a:latin typeface="Arial"/>
                <a:ea typeface="Arial"/>
                <a:cs typeface="Arial"/>
                <a:sym typeface="Arial"/>
              </a:rPr>
              <a:t>There is strict confidentiality around the opening, evaluation and negotiation of tenders.</a:t>
            </a:r>
          </a:p>
          <a:p>
            <a:pPr>
              <a:buClr>
                <a:srgbClr val="070168"/>
              </a:buClr>
              <a:buSzPts val="1725"/>
            </a:pPr>
            <a:endParaRPr sz="3733" dirty="0">
              <a:solidFill>
                <a:srgbClr val="000000"/>
              </a:solidFill>
              <a:latin typeface="Arial"/>
              <a:ea typeface="Arial"/>
              <a:cs typeface="Arial"/>
              <a:sym typeface="Arial"/>
            </a:endParaRPr>
          </a:p>
          <a:p>
            <a:pPr marL="342906" indent="-342906">
              <a:buClr>
                <a:srgbClr val="070168"/>
              </a:buClr>
              <a:buSzPts val="1725"/>
              <a:buFont typeface="Arial"/>
              <a:buChar char="•"/>
            </a:pPr>
            <a:r>
              <a:rPr lang="en-US" sz="4600" u="sng" dirty="0">
                <a:solidFill>
                  <a:srgbClr val="070168"/>
                </a:solidFill>
                <a:latin typeface="Arial"/>
                <a:ea typeface="Arial"/>
                <a:cs typeface="Arial"/>
                <a:sym typeface="Arial"/>
              </a:rPr>
              <a:t>Most tenders are evaluated based on value for money </a:t>
            </a:r>
            <a:r>
              <a:rPr lang="en-US" sz="4600" dirty="0">
                <a:solidFill>
                  <a:srgbClr val="070168"/>
                </a:solidFill>
                <a:latin typeface="Arial"/>
                <a:ea typeface="Arial"/>
                <a:cs typeface="Arial"/>
                <a:sym typeface="Arial"/>
              </a:rPr>
              <a:t>rather than on a lowest price basis, i.e., quality and price are weighted. </a:t>
            </a:r>
            <a:endParaRPr sz="3733" dirty="0">
              <a:solidFill>
                <a:srgbClr val="000000"/>
              </a:solidFill>
              <a:latin typeface="Arial"/>
              <a:ea typeface="Arial"/>
              <a:cs typeface="Arial"/>
              <a:sym typeface="Arial"/>
            </a:endParaRPr>
          </a:p>
        </p:txBody>
      </p:sp>
      <p:sp>
        <p:nvSpPr>
          <p:cNvPr id="84" name="Google Shape;84;p25"/>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48F4-CD19-4DCE-8A03-301FC8A224B1}"/>
              </a:ext>
            </a:extLst>
          </p:cNvPr>
          <p:cNvSpPr>
            <a:spLocks noGrp="1"/>
          </p:cNvSpPr>
          <p:nvPr>
            <p:ph type="title"/>
          </p:nvPr>
        </p:nvSpPr>
        <p:spPr/>
        <p:txBody>
          <a:bodyPr/>
          <a:lstStyle/>
          <a:p>
            <a:r>
              <a:rPr lang="en-GB" b="1" dirty="0"/>
              <a:t>Country of Origin</a:t>
            </a:r>
          </a:p>
        </p:txBody>
      </p:sp>
      <p:sp>
        <p:nvSpPr>
          <p:cNvPr id="3" name="Content Placeholder 2">
            <a:extLst>
              <a:ext uri="{FF2B5EF4-FFF2-40B4-BE49-F238E27FC236}">
                <a16:creationId xmlns:a16="http://schemas.microsoft.com/office/drawing/2014/main" id="{2FCBBAF6-8A9A-41EC-9085-E6185D75A6F7}"/>
              </a:ext>
            </a:extLst>
          </p:cNvPr>
          <p:cNvSpPr>
            <a:spLocks noGrp="1"/>
          </p:cNvSpPr>
          <p:nvPr>
            <p:ph idx="1"/>
          </p:nvPr>
        </p:nvSpPr>
        <p:spPr>
          <a:xfrm>
            <a:off x="1015998" y="3423666"/>
            <a:ext cx="22284266" cy="7253456"/>
          </a:xfrm>
        </p:spPr>
        <p:txBody>
          <a:bodyPr>
            <a:normAutofit/>
          </a:bodyPr>
          <a:lstStyle/>
          <a:p>
            <a:pPr marL="0" indent="0">
              <a:buNone/>
            </a:pPr>
            <a:r>
              <a:rPr lang="en-GB" dirty="0"/>
              <a:t>Can be a tricky topic:</a:t>
            </a:r>
          </a:p>
          <a:p>
            <a:r>
              <a:rPr lang="en-GB" dirty="0"/>
              <a:t>Supply Contracts – country of last significant transformation</a:t>
            </a:r>
          </a:p>
          <a:p>
            <a:r>
              <a:rPr lang="en-GB" dirty="0"/>
              <a:t>Service Contracts – country in which the service provider has their legally registered office</a:t>
            </a:r>
          </a:p>
          <a:p>
            <a:pPr marL="0" indent="0">
              <a:buNone/>
            </a:pPr>
            <a:r>
              <a:rPr lang="en-GB" dirty="0"/>
              <a:t>Insofar as tenderers are reasonable, Procurement Services does not normally challenge country of origin declarations </a:t>
            </a:r>
            <a:endParaRPr lang="en-GB" i="1" dirty="0"/>
          </a:p>
        </p:txBody>
      </p:sp>
      <p:pic>
        <p:nvPicPr>
          <p:cNvPr id="5" name="Picture 4">
            <a:extLst>
              <a:ext uri="{FF2B5EF4-FFF2-40B4-BE49-F238E27FC236}">
                <a16:creationId xmlns:a16="http://schemas.microsoft.com/office/drawing/2014/main" id="{F24822F8-CA63-4308-95EE-AEEE7CC167B8}"/>
              </a:ext>
            </a:extLst>
          </p:cNvPr>
          <p:cNvPicPr>
            <a:picLocks noChangeAspect="1"/>
          </p:cNvPicPr>
          <p:nvPr/>
        </p:nvPicPr>
        <p:blipFill>
          <a:blip r:embed="rId2"/>
          <a:stretch>
            <a:fillRect/>
          </a:stretch>
        </p:blipFill>
        <p:spPr>
          <a:xfrm>
            <a:off x="17006115" y="941940"/>
            <a:ext cx="6124575" cy="3310106"/>
          </a:xfrm>
          <a:prstGeom prst="rect">
            <a:avLst/>
          </a:prstGeom>
        </p:spPr>
      </p:pic>
      <p:sp>
        <p:nvSpPr>
          <p:cNvPr id="6" name="Slide Number Placeholder 5">
            <a:extLst>
              <a:ext uri="{FF2B5EF4-FFF2-40B4-BE49-F238E27FC236}">
                <a16:creationId xmlns:a16="http://schemas.microsoft.com/office/drawing/2014/main" id="{6BA4713D-2F87-4930-A2D3-BB6604A09BB1}"/>
              </a:ext>
            </a:extLst>
          </p:cNvPr>
          <p:cNvSpPr>
            <a:spLocks noGrp="1"/>
          </p:cNvSpPr>
          <p:nvPr>
            <p:ph type="sldNum" sz="quarter" idx="12"/>
          </p:nvPr>
        </p:nvSpPr>
        <p:spPr/>
        <p:txBody>
          <a:bodyPr/>
          <a:lstStyle/>
          <a:p>
            <a:fld id="{6A39EB55-7CE7-BA4F-8190-C294879E073A}" type="slidenum">
              <a:rPr lang="en-US" smtClean="0"/>
              <a:pPr/>
              <a:t>6</a:t>
            </a:fld>
            <a:endParaRPr lang="en-US" dirty="0"/>
          </a:p>
        </p:txBody>
      </p:sp>
    </p:spTree>
    <p:extLst>
      <p:ext uri="{BB962C8B-B14F-4D97-AF65-F5344CB8AC3E}">
        <p14:creationId xmlns:p14="http://schemas.microsoft.com/office/powerpoint/2010/main" val="360664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127cc43533a_0_29"/>
          <p:cNvSpPr txBox="1">
            <a:spLocks noGrp="1"/>
          </p:cNvSpPr>
          <p:nvPr>
            <p:ph type="title"/>
          </p:nvPr>
        </p:nvSpPr>
        <p:spPr>
          <a:xfrm>
            <a:off x="960000" y="672000"/>
            <a:ext cx="22080000" cy="1920000"/>
          </a:xfrm>
          <a:prstGeom prst="rect">
            <a:avLst/>
          </a:prstGeom>
        </p:spPr>
        <p:txBody>
          <a:bodyPr spcFirstLastPara="1" wrap="square" lIns="135467" tIns="135467" rIns="135467" bIns="135467" anchor="ctr" anchorCtr="0">
            <a:normAutofit/>
          </a:bodyPr>
          <a:lstStyle/>
          <a:p>
            <a:r>
              <a:rPr lang="en-US" b="1" dirty="0"/>
              <a:t>Type of Agreements</a:t>
            </a:r>
            <a:endParaRPr b="1" dirty="0"/>
          </a:p>
        </p:txBody>
      </p:sp>
      <p:sp>
        <p:nvSpPr>
          <p:cNvPr id="91" name="Google Shape;91;g127cc43533a_0_29"/>
          <p:cNvSpPr txBox="1">
            <a:spLocks noGrp="1"/>
          </p:cNvSpPr>
          <p:nvPr>
            <p:ph type="body" idx="1"/>
          </p:nvPr>
        </p:nvSpPr>
        <p:spPr>
          <a:xfrm>
            <a:off x="960000" y="2592000"/>
            <a:ext cx="22080000" cy="10031200"/>
          </a:xfrm>
          <a:prstGeom prst="rect">
            <a:avLst/>
          </a:prstGeom>
        </p:spPr>
        <p:txBody>
          <a:bodyPr spcFirstLastPara="1" wrap="square" lIns="135467" tIns="135467" rIns="135467" bIns="135467" anchor="t" anchorCtr="0">
            <a:normAutofit fontScale="25000" lnSpcReduction="20000"/>
          </a:bodyPr>
          <a:lstStyle/>
          <a:p>
            <a:pPr marL="0" indent="0">
              <a:spcBef>
                <a:spcPts val="0"/>
              </a:spcBef>
              <a:buNone/>
            </a:pPr>
            <a:r>
              <a:rPr lang="en-US" sz="14707" b="1" dirty="0"/>
              <a:t>Purchase orders </a:t>
            </a:r>
            <a:r>
              <a:rPr lang="en-US" sz="14707" dirty="0"/>
              <a:t>– always preferred for COTS products with a catalogue part number</a:t>
            </a:r>
          </a:p>
          <a:p>
            <a:pPr marL="0" indent="0">
              <a:spcBef>
                <a:spcPts val="0"/>
              </a:spcBef>
              <a:buNone/>
            </a:pPr>
            <a:endParaRPr sz="14707" dirty="0"/>
          </a:p>
          <a:p>
            <a:pPr marL="0" indent="0">
              <a:spcBef>
                <a:spcPts val="0"/>
              </a:spcBef>
              <a:buNone/>
            </a:pPr>
            <a:r>
              <a:rPr lang="en-US" sz="14707" b="1" dirty="0"/>
              <a:t>NEC4 Contracts used when a purchase order won’t work - </a:t>
            </a:r>
            <a:r>
              <a:rPr lang="en-US" sz="14707" dirty="0">
                <a:solidFill>
                  <a:srgbClr val="000000"/>
                </a:solidFill>
                <a:latin typeface="Arial"/>
                <a:ea typeface="Arial"/>
                <a:cs typeface="Arial"/>
                <a:sym typeface="Arial"/>
              </a:rPr>
              <a:t>the SKAO</a:t>
            </a:r>
            <a:r>
              <a:rPr lang="en-US" sz="14707" dirty="0"/>
              <a:t> buys an eclectic mix of goods, works and services and a ‘standard’ contract just won’t cover all the bases.</a:t>
            </a:r>
          </a:p>
          <a:p>
            <a:pPr marL="0" indent="0">
              <a:spcBef>
                <a:spcPts val="0"/>
              </a:spcBef>
              <a:buNone/>
            </a:pPr>
            <a:endParaRPr lang="en-US" sz="14707" dirty="0"/>
          </a:p>
          <a:p>
            <a:pPr marL="0" indent="0">
              <a:spcBef>
                <a:spcPts val="0"/>
              </a:spcBef>
              <a:buNone/>
            </a:pPr>
            <a:r>
              <a:rPr lang="en-US" sz="14707" dirty="0"/>
              <a:t>The NEC4 suite of contracts meets most of our contracting needs:</a:t>
            </a:r>
            <a:endParaRPr sz="14707" dirty="0"/>
          </a:p>
          <a:p>
            <a:pPr lvl="1">
              <a:spcBef>
                <a:spcPts val="0"/>
              </a:spcBef>
              <a:buFont typeface="Wingdings" panose="05000000000000000000" pitchFamily="2" charset="2"/>
              <a:buChar char="Ø"/>
            </a:pPr>
            <a:r>
              <a:rPr lang="en-US" sz="13640" i="1" dirty="0">
                <a:solidFill>
                  <a:srgbClr val="A61702"/>
                </a:solidFill>
              </a:rPr>
              <a:t>Professional Services Contract (PSC) and its subcontract and short form</a:t>
            </a:r>
          </a:p>
          <a:p>
            <a:pPr lvl="1">
              <a:spcBef>
                <a:spcPts val="0"/>
              </a:spcBef>
              <a:buFont typeface="Wingdings" panose="05000000000000000000" pitchFamily="2" charset="2"/>
              <a:buChar char="Ø"/>
            </a:pPr>
            <a:r>
              <a:rPr lang="en-US" sz="13640" i="1" dirty="0">
                <a:solidFill>
                  <a:srgbClr val="A61702"/>
                </a:solidFill>
              </a:rPr>
              <a:t>Engineering and Construction Contract (ECC) and its subcontract and short form</a:t>
            </a:r>
          </a:p>
          <a:p>
            <a:pPr lvl="1">
              <a:spcBef>
                <a:spcPts val="0"/>
              </a:spcBef>
              <a:buFont typeface="Wingdings" panose="05000000000000000000" pitchFamily="2" charset="2"/>
              <a:buChar char="Ø"/>
            </a:pPr>
            <a:r>
              <a:rPr lang="en-US" sz="13640" i="1" dirty="0">
                <a:solidFill>
                  <a:srgbClr val="A61702"/>
                </a:solidFill>
              </a:rPr>
              <a:t>Term Services Agreement (TSA) and its short form</a:t>
            </a:r>
          </a:p>
          <a:p>
            <a:pPr lvl="1">
              <a:spcBef>
                <a:spcPts val="0"/>
              </a:spcBef>
              <a:buFont typeface="Wingdings" panose="05000000000000000000" pitchFamily="2" charset="2"/>
              <a:buChar char="Ø"/>
            </a:pPr>
            <a:r>
              <a:rPr lang="en-US" sz="13640" i="1" dirty="0">
                <a:solidFill>
                  <a:srgbClr val="A61702"/>
                </a:solidFill>
              </a:rPr>
              <a:t>Supply Contract (SC) and its short form</a:t>
            </a:r>
          </a:p>
          <a:p>
            <a:pPr lvl="1">
              <a:spcBef>
                <a:spcPts val="0"/>
              </a:spcBef>
              <a:buFont typeface="Wingdings" panose="05000000000000000000" pitchFamily="2" charset="2"/>
              <a:buChar char="Ø"/>
            </a:pPr>
            <a:r>
              <a:rPr lang="en-US" sz="13640" i="1" dirty="0">
                <a:solidFill>
                  <a:srgbClr val="A61702"/>
                </a:solidFill>
              </a:rPr>
              <a:t>Framework Contract (FC)</a:t>
            </a:r>
          </a:p>
          <a:p>
            <a:pPr>
              <a:spcBef>
                <a:spcPts val="0"/>
              </a:spcBef>
              <a:buFont typeface="Wingdings" panose="05000000000000000000" pitchFamily="2" charset="2"/>
              <a:buChar char="Ø"/>
            </a:pPr>
            <a:endParaRPr sz="13640" i="1" dirty="0">
              <a:solidFill>
                <a:srgbClr val="A61702"/>
              </a:solidFill>
            </a:endParaRPr>
          </a:p>
          <a:p>
            <a:pPr marL="0" indent="0">
              <a:spcBef>
                <a:spcPts val="0"/>
              </a:spcBef>
              <a:buNone/>
            </a:pPr>
            <a:r>
              <a:rPr lang="en-US" sz="13107" dirty="0">
                <a:solidFill>
                  <a:srgbClr val="000000"/>
                </a:solidFill>
                <a:latin typeface="Arial"/>
                <a:ea typeface="Arial"/>
                <a:cs typeface="Arial"/>
                <a:sym typeface="Arial"/>
              </a:rPr>
              <a:t>•</a:t>
            </a:r>
            <a:r>
              <a:rPr lang="en-US" sz="14707" dirty="0">
                <a:solidFill>
                  <a:srgbClr val="000000"/>
                </a:solidFill>
                <a:latin typeface="Arial"/>
                <a:ea typeface="Arial"/>
                <a:cs typeface="Arial"/>
                <a:sym typeface="Arial"/>
              </a:rPr>
              <a:t>NEC4</a:t>
            </a:r>
            <a:r>
              <a:rPr lang="en-US" sz="14707" dirty="0"/>
              <a:t> contracts were developed by the UK Institution of Civil Engineers to be </a:t>
            </a:r>
            <a:r>
              <a:rPr lang="en-US" sz="14707" b="1" dirty="0"/>
              <a:t>collaborative, fair and non-adversarial.</a:t>
            </a:r>
          </a:p>
          <a:p>
            <a:pPr marL="0" indent="0">
              <a:spcBef>
                <a:spcPts val="0"/>
              </a:spcBef>
              <a:buNone/>
            </a:pPr>
            <a:endParaRPr lang="en-US" sz="14707" b="1" dirty="0"/>
          </a:p>
          <a:p>
            <a:pPr marL="0" indent="0">
              <a:spcBef>
                <a:spcPts val="0"/>
              </a:spcBef>
              <a:buNone/>
            </a:pPr>
            <a:r>
              <a:rPr lang="en-US" sz="13107" dirty="0">
                <a:solidFill>
                  <a:srgbClr val="000000"/>
                </a:solidFill>
                <a:latin typeface="Arial"/>
                <a:ea typeface="Arial"/>
                <a:cs typeface="Arial"/>
                <a:sym typeface="Arial"/>
              </a:rPr>
              <a:t>•</a:t>
            </a:r>
            <a:r>
              <a:rPr lang="en-US" sz="14707" dirty="0"/>
              <a:t>The NEC4 contract ethos align perfectly with SKAO culture and values.</a:t>
            </a:r>
          </a:p>
          <a:p>
            <a:pPr marL="0" indent="0">
              <a:spcBef>
                <a:spcPts val="0"/>
              </a:spcBef>
              <a:buNone/>
            </a:pPr>
            <a:endParaRPr sz="14707" b="1" dirty="0"/>
          </a:p>
          <a:p>
            <a:pPr marL="0" indent="0">
              <a:spcBef>
                <a:spcPts val="1600"/>
              </a:spcBef>
              <a:buNone/>
            </a:pPr>
            <a:endParaRPr dirty="0"/>
          </a:p>
        </p:txBody>
      </p:sp>
      <p:sp>
        <p:nvSpPr>
          <p:cNvPr id="92" name="Google Shape;92;g127cc43533a_0_29"/>
          <p:cNvSpPr txBox="1">
            <a:spLocks noGrp="1"/>
          </p:cNvSpPr>
          <p:nvPr>
            <p:ph type="sldNum" idx="12"/>
          </p:nvPr>
        </p:nvSpPr>
        <p:spPr>
          <a:xfrm>
            <a:off x="23224744" y="13115442"/>
            <a:ext cx="744000" cy="581356"/>
          </a:xfrm>
          <a:prstGeom prst="rect">
            <a:avLst/>
          </a:prstGeom>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7</a:t>
            </a:fld>
            <a:endParaRPr/>
          </a:p>
        </p:txBody>
      </p:sp>
      <p:pic>
        <p:nvPicPr>
          <p:cNvPr id="93" name="Google Shape;93;g127cc43533a_0_29"/>
          <p:cNvPicPr preferRelativeResize="0"/>
          <p:nvPr/>
        </p:nvPicPr>
        <p:blipFill>
          <a:blip r:embed="rId3">
            <a:alphaModFix/>
          </a:blip>
          <a:stretch>
            <a:fillRect/>
          </a:stretch>
        </p:blipFill>
        <p:spPr>
          <a:xfrm>
            <a:off x="20230600" y="9430433"/>
            <a:ext cx="3193400" cy="2933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C470-7E7E-A942-B649-5728471954CB}"/>
              </a:ext>
            </a:extLst>
          </p:cNvPr>
          <p:cNvSpPr>
            <a:spLocks noGrp="1"/>
          </p:cNvSpPr>
          <p:nvPr>
            <p:ph type="title"/>
          </p:nvPr>
        </p:nvSpPr>
        <p:spPr>
          <a:xfrm>
            <a:off x="1015998" y="22192"/>
            <a:ext cx="22284266" cy="2651126"/>
          </a:xfrm>
        </p:spPr>
        <p:txBody>
          <a:bodyPr/>
          <a:lstStyle/>
          <a:p>
            <a:r>
              <a:rPr lang="en-US" b="1" dirty="0"/>
              <a:t>What do we Procure?</a:t>
            </a:r>
          </a:p>
        </p:txBody>
      </p:sp>
      <p:sp>
        <p:nvSpPr>
          <p:cNvPr id="3" name="Content Placeholder 2">
            <a:extLst>
              <a:ext uri="{FF2B5EF4-FFF2-40B4-BE49-F238E27FC236}">
                <a16:creationId xmlns:a16="http://schemas.microsoft.com/office/drawing/2014/main" id="{1DA992D4-1E22-C045-83F2-1098DE9AF3FB}"/>
              </a:ext>
            </a:extLst>
          </p:cNvPr>
          <p:cNvSpPr>
            <a:spLocks noGrp="1"/>
          </p:cNvSpPr>
          <p:nvPr>
            <p:ph idx="1"/>
          </p:nvPr>
        </p:nvSpPr>
        <p:spPr>
          <a:xfrm>
            <a:off x="1049867" y="3776778"/>
            <a:ext cx="22284266" cy="10334622"/>
          </a:xfrm>
        </p:spPr>
        <p:txBody>
          <a:bodyPr>
            <a:normAutofit/>
          </a:bodyPr>
          <a:lstStyle/>
          <a:p>
            <a:pPr marL="0" indent="0">
              <a:spcBef>
                <a:spcPts val="400"/>
              </a:spcBef>
              <a:buNone/>
            </a:pPr>
            <a:endParaRPr lang="en-US" sz="5400" dirty="0"/>
          </a:p>
          <a:p>
            <a:pPr marL="0" indent="0">
              <a:spcBef>
                <a:spcPts val="400"/>
              </a:spcBef>
              <a:buNone/>
            </a:pPr>
            <a:endParaRPr lang="en-US" sz="5400" dirty="0"/>
          </a:p>
        </p:txBody>
      </p:sp>
      <p:sp>
        <p:nvSpPr>
          <p:cNvPr id="4" name="TextBox 3">
            <a:extLst>
              <a:ext uri="{FF2B5EF4-FFF2-40B4-BE49-F238E27FC236}">
                <a16:creationId xmlns:a16="http://schemas.microsoft.com/office/drawing/2014/main" id="{C5F5A5E5-B8A1-4628-A7ED-EC13EAC4AC75}"/>
              </a:ext>
            </a:extLst>
          </p:cNvPr>
          <p:cNvSpPr txBox="1"/>
          <p:nvPr/>
        </p:nvSpPr>
        <p:spPr>
          <a:xfrm>
            <a:off x="1015999" y="2388669"/>
            <a:ext cx="18784112" cy="10074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Civil Engineering </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Power and utilities - renewables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Metallic structures - dishes and antennas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Low RFI electromechanical equipment</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Shielding and shielded enclosures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Receivers and digitisers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Cryogenic equipment </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Computing devices and networks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Software development</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Shipping, transport and logistics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Engineering services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4600" dirty="0">
                <a:solidFill>
                  <a:srgbClr val="070168"/>
                </a:solidFill>
              </a:rPr>
              <a:t>Corporate services – travel, audit, banking, insurance</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GB" sz="4800" dirty="0"/>
          </a:p>
          <a:p>
            <a:pPr marR="0" algn="l" defTabSz="825500" rtl="0" fontAlgn="auto" latinLnBrk="0" hangingPunct="0">
              <a:lnSpc>
                <a:spcPct val="100000"/>
              </a:lnSpc>
              <a:spcBef>
                <a:spcPts val="0"/>
              </a:spcBef>
              <a:spcAft>
                <a:spcPts val="0"/>
              </a:spcAft>
              <a:buClrTx/>
              <a:buSzTx/>
              <a:tabLst/>
            </a:pPr>
            <a:r>
              <a:rPr lang="en-GB" sz="4800" i="1" dirty="0">
                <a:solidFill>
                  <a:srgbClr val="FF0000"/>
                </a:solidFill>
              </a:rPr>
              <a:t>		Most products procured are non-standard………</a:t>
            </a:r>
          </a:p>
        </p:txBody>
      </p:sp>
      <p:pic>
        <p:nvPicPr>
          <p:cNvPr id="6" name="Picture 5">
            <a:extLst>
              <a:ext uri="{FF2B5EF4-FFF2-40B4-BE49-F238E27FC236}">
                <a16:creationId xmlns:a16="http://schemas.microsoft.com/office/drawing/2014/main" id="{D1CC41EF-3722-47D9-86CA-CEBA4CFA438E}"/>
              </a:ext>
            </a:extLst>
          </p:cNvPr>
          <p:cNvPicPr>
            <a:picLocks noChangeAspect="1"/>
          </p:cNvPicPr>
          <p:nvPr/>
        </p:nvPicPr>
        <p:blipFill>
          <a:blip r:embed="rId3"/>
          <a:stretch>
            <a:fillRect/>
          </a:stretch>
        </p:blipFill>
        <p:spPr>
          <a:xfrm>
            <a:off x="17222585" y="1106897"/>
            <a:ext cx="5155052" cy="3146756"/>
          </a:xfrm>
          <a:prstGeom prst="rect">
            <a:avLst/>
          </a:prstGeom>
        </p:spPr>
      </p:pic>
      <p:pic>
        <p:nvPicPr>
          <p:cNvPr id="8" name="Picture 7">
            <a:extLst>
              <a:ext uri="{FF2B5EF4-FFF2-40B4-BE49-F238E27FC236}">
                <a16:creationId xmlns:a16="http://schemas.microsoft.com/office/drawing/2014/main" id="{38440176-803F-4151-9E30-4CB16E5AD29B}"/>
              </a:ext>
            </a:extLst>
          </p:cNvPr>
          <p:cNvPicPr>
            <a:picLocks noChangeAspect="1"/>
          </p:cNvPicPr>
          <p:nvPr/>
        </p:nvPicPr>
        <p:blipFill>
          <a:blip r:embed="rId4"/>
          <a:stretch>
            <a:fillRect/>
          </a:stretch>
        </p:blipFill>
        <p:spPr>
          <a:xfrm>
            <a:off x="15941202" y="2955077"/>
            <a:ext cx="5867400" cy="2857500"/>
          </a:xfrm>
          <a:prstGeom prst="rect">
            <a:avLst/>
          </a:prstGeom>
        </p:spPr>
      </p:pic>
      <p:pic>
        <p:nvPicPr>
          <p:cNvPr id="10" name="Picture 9">
            <a:extLst>
              <a:ext uri="{FF2B5EF4-FFF2-40B4-BE49-F238E27FC236}">
                <a16:creationId xmlns:a16="http://schemas.microsoft.com/office/drawing/2014/main" id="{FF880379-F4AA-42C9-BEF3-BDEFA6499B17}"/>
              </a:ext>
            </a:extLst>
          </p:cNvPr>
          <p:cNvPicPr>
            <a:picLocks noChangeAspect="1"/>
          </p:cNvPicPr>
          <p:nvPr/>
        </p:nvPicPr>
        <p:blipFill>
          <a:blip r:embed="rId5"/>
          <a:stretch>
            <a:fillRect/>
          </a:stretch>
        </p:blipFill>
        <p:spPr>
          <a:xfrm>
            <a:off x="15094761" y="5421434"/>
            <a:ext cx="4705350" cy="3152775"/>
          </a:xfrm>
          <a:prstGeom prst="rect">
            <a:avLst/>
          </a:prstGeom>
        </p:spPr>
      </p:pic>
      <p:pic>
        <p:nvPicPr>
          <p:cNvPr id="12" name="Picture 11">
            <a:extLst>
              <a:ext uri="{FF2B5EF4-FFF2-40B4-BE49-F238E27FC236}">
                <a16:creationId xmlns:a16="http://schemas.microsoft.com/office/drawing/2014/main" id="{0F620444-7F6C-4B17-82AF-8B94C766E73D}"/>
              </a:ext>
            </a:extLst>
          </p:cNvPr>
          <p:cNvPicPr>
            <a:picLocks noChangeAspect="1"/>
          </p:cNvPicPr>
          <p:nvPr/>
        </p:nvPicPr>
        <p:blipFill>
          <a:blip r:embed="rId6"/>
          <a:stretch>
            <a:fillRect/>
          </a:stretch>
        </p:blipFill>
        <p:spPr>
          <a:xfrm>
            <a:off x="16407927" y="6634278"/>
            <a:ext cx="4933950" cy="3190875"/>
          </a:xfrm>
          <a:prstGeom prst="rect">
            <a:avLst/>
          </a:prstGeom>
        </p:spPr>
      </p:pic>
      <p:pic>
        <p:nvPicPr>
          <p:cNvPr id="14" name="Picture 13">
            <a:extLst>
              <a:ext uri="{FF2B5EF4-FFF2-40B4-BE49-F238E27FC236}">
                <a16:creationId xmlns:a16="http://schemas.microsoft.com/office/drawing/2014/main" id="{8039414F-E35E-4380-A70E-0FF584AA4535}"/>
              </a:ext>
            </a:extLst>
          </p:cNvPr>
          <p:cNvPicPr>
            <a:picLocks noChangeAspect="1"/>
          </p:cNvPicPr>
          <p:nvPr/>
        </p:nvPicPr>
        <p:blipFill>
          <a:blip r:embed="rId7"/>
          <a:stretch>
            <a:fillRect/>
          </a:stretch>
        </p:blipFill>
        <p:spPr>
          <a:xfrm>
            <a:off x="19124225" y="8113977"/>
            <a:ext cx="3705225" cy="3114675"/>
          </a:xfrm>
          <a:prstGeom prst="rect">
            <a:avLst/>
          </a:prstGeom>
        </p:spPr>
      </p:pic>
      <p:sp>
        <p:nvSpPr>
          <p:cNvPr id="15" name="Slide Number Placeholder 14">
            <a:extLst>
              <a:ext uri="{FF2B5EF4-FFF2-40B4-BE49-F238E27FC236}">
                <a16:creationId xmlns:a16="http://schemas.microsoft.com/office/drawing/2014/main" id="{C7C8A75E-A224-48C4-A7D2-43477EC7727F}"/>
              </a:ext>
            </a:extLst>
          </p:cNvPr>
          <p:cNvSpPr>
            <a:spLocks noGrp="1"/>
          </p:cNvSpPr>
          <p:nvPr>
            <p:ph type="sldNum" sz="quarter" idx="12"/>
          </p:nvPr>
        </p:nvSpPr>
        <p:spPr/>
        <p:txBody>
          <a:bodyPr/>
          <a:lstStyle/>
          <a:p>
            <a:fld id="{6A39EB55-7CE7-BA4F-8190-C294879E073A}" type="slidenum">
              <a:rPr lang="en-US" smtClean="0"/>
              <a:pPr/>
              <a:t>8</a:t>
            </a:fld>
            <a:endParaRPr lang="en-US" dirty="0"/>
          </a:p>
        </p:txBody>
      </p:sp>
    </p:spTree>
    <p:extLst>
      <p:ext uri="{BB962C8B-B14F-4D97-AF65-F5344CB8AC3E}">
        <p14:creationId xmlns:p14="http://schemas.microsoft.com/office/powerpoint/2010/main" val="218320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5"/>
          <p:cNvSpPr txBox="1">
            <a:spLocks noGrp="1"/>
          </p:cNvSpPr>
          <p:nvPr>
            <p:ph type="title"/>
          </p:nvPr>
        </p:nvSpPr>
        <p:spPr>
          <a:xfrm>
            <a:off x="1016000" y="198624"/>
            <a:ext cx="22284267" cy="2651125"/>
          </a:xfrm>
          <a:prstGeom prst="rect">
            <a:avLst/>
          </a:prstGeom>
          <a:noFill/>
          <a:ln>
            <a:noFill/>
          </a:ln>
        </p:spPr>
        <p:txBody>
          <a:bodyPr spcFirstLastPara="1" wrap="square" lIns="135467" tIns="135467" rIns="135467" bIns="135467" anchor="ctr" anchorCtr="0">
            <a:normAutofit/>
          </a:bodyPr>
          <a:lstStyle/>
          <a:p>
            <a:pPr>
              <a:buClr>
                <a:srgbClr val="070168"/>
              </a:buClr>
              <a:buSzPts val="1800"/>
            </a:pPr>
            <a:r>
              <a:rPr lang="en-US" b="1" dirty="0"/>
              <a:t>Allocation of Construction Work between Member Countries</a:t>
            </a:r>
            <a:endParaRPr b="1" dirty="0"/>
          </a:p>
        </p:txBody>
      </p:sp>
      <p:sp>
        <p:nvSpPr>
          <p:cNvPr id="82" name="Google Shape;82;p25"/>
          <p:cNvSpPr txBox="1">
            <a:spLocks noGrp="1"/>
          </p:cNvSpPr>
          <p:nvPr>
            <p:ph type="body" idx="1"/>
          </p:nvPr>
        </p:nvSpPr>
        <p:spPr>
          <a:xfrm>
            <a:off x="1049867" y="2638644"/>
            <a:ext cx="22284267" cy="10334621"/>
          </a:xfrm>
          <a:prstGeom prst="rect">
            <a:avLst/>
          </a:prstGeom>
          <a:noFill/>
          <a:ln>
            <a:noFill/>
          </a:ln>
        </p:spPr>
        <p:txBody>
          <a:bodyPr spcFirstLastPara="1" wrap="square" lIns="135467" tIns="135467" rIns="135467" bIns="135467" anchor="t" anchorCtr="0">
            <a:normAutofit/>
          </a:bodyPr>
          <a:lstStyle/>
          <a:p>
            <a:pPr marL="0" indent="0">
              <a:lnSpc>
                <a:spcPct val="100000"/>
              </a:lnSpc>
              <a:spcBef>
                <a:spcPts val="400"/>
              </a:spcBef>
              <a:buSzPts val="1476"/>
              <a:buNone/>
            </a:pPr>
            <a:endParaRPr sz="5400" dirty="0"/>
          </a:p>
          <a:p>
            <a:pPr marL="0" indent="0">
              <a:lnSpc>
                <a:spcPct val="100000"/>
              </a:lnSpc>
              <a:spcBef>
                <a:spcPts val="400"/>
              </a:spcBef>
              <a:buSzPts val="1476"/>
              <a:buNone/>
            </a:pPr>
            <a:endParaRPr sz="5400" dirty="0"/>
          </a:p>
        </p:txBody>
      </p:sp>
      <p:sp>
        <p:nvSpPr>
          <p:cNvPr id="83" name="Google Shape;83;p25"/>
          <p:cNvSpPr txBox="1"/>
          <p:nvPr/>
        </p:nvSpPr>
        <p:spPr>
          <a:xfrm>
            <a:off x="1809344" y="2849749"/>
            <a:ext cx="18784000" cy="9293826"/>
          </a:xfrm>
          <a:prstGeom prst="rect">
            <a:avLst/>
          </a:prstGeom>
          <a:noFill/>
          <a:ln>
            <a:noFill/>
          </a:ln>
        </p:spPr>
        <p:txBody>
          <a:bodyPr spcFirstLastPara="1" wrap="square" lIns="50800" tIns="50800" rIns="50800" bIns="50800" anchor="ctr" anchorCtr="0">
            <a:spAutoFit/>
          </a:bodyPr>
          <a:lstStyle/>
          <a:p>
            <a:pPr marL="571500" indent="-571500">
              <a:buClr>
                <a:srgbClr val="070168"/>
              </a:buClr>
              <a:buSzPts val="1725"/>
              <a:buFont typeface="Arial" panose="020B0604020202020204" pitchFamily="34" charset="0"/>
              <a:buChar char="•"/>
            </a:pPr>
            <a:r>
              <a:rPr lang="en-GB" sz="3733" dirty="0">
                <a:solidFill>
                  <a:srgbClr val="002060"/>
                </a:solidFill>
                <a:latin typeface="Arial"/>
                <a:ea typeface="Arial"/>
                <a:cs typeface="Arial"/>
                <a:sym typeface="Arial"/>
              </a:rPr>
              <a:t>The procurement methodology being applied to the current SKA Project can be described as ‘allocative’ – virtually all construction work-packages (contracts) were allocated to SKAO Member countries from the outset based on their strategic interest and levels of funding. </a:t>
            </a:r>
          </a:p>
          <a:p>
            <a:pPr marL="571500" indent="-571500">
              <a:buClr>
                <a:srgbClr val="070168"/>
              </a:buClr>
              <a:buSzPts val="1725"/>
              <a:buFont typeface="Arial" panose="020B0604020202020204" pitchFamily="34" charset="0"/>
              <a:buChar char="•"/>
            </a:pPr>
            <a:r>
              <a:rPr lang="en-US" sz="3733" dirty="0">
                <a:solidFill>
                  <a:srgbClr val="002060"/>
                </a:solidFill>
                <a:latin typeface="Arial"/>
                <a:ea typeface="Arial"/>
                <a:cs typeface="Arial"/>
                <a:sym typeface="Arial"/>
              </a:rPr>
              <a:t>Very few SKAO construction contracts  have therefore been competed internationally. However, most have been competed between domestic suppliers.</a:t>
            </a:r>
            <a:endParaRPr lang="en-GB" sz="3733" dirty="0">
              <a:solidFill>
                <a:srgbClr val="002060"/>
              </a:solidFill>
              <a:latin typeface="Arial"/>
              <a:ea typeface="Arial"/>
              <a:cs typeface="Arial"/>
              <a:sym typeface="Arial"/>
            </a:endParaRPr>
          </a:p>
          <a:p>
            <a:pPr marL="571500" indent="-571500">
              <a:buClr>
                <a:srgbClr val="070168"/>
              </a:buClr>
              <a:buSzPts val="1725"/>
              <a:buFont typeface="Arial" panose="020B0604020202020204" pitchFamily="34" charset="0"/>
              <a:buChar char="•"/>
            </a:pPr>
            <a:r>
              <a:rPr lang="en-GB" sz="3733" dirty="0">
                <a:solidFill>
                  <a:srgbClr val="002060"/>
                </a:solidFill>
                <a:latin typeface="Arial"/>
                <a:ea typeface="Arial"/>
                <a:cs typeface="Arial"/>
                <a:sym typeface="Arial"/>
              </a:rPr>
              <a:t>The allocative methodology enabled Members to continue with the work they were historically invested in during pre-construction.</a:t>
            </a:r>
          </a:p>
          <a:p>
            <a:pPr marL="571500" indent="-571500">
              <a:buClr>
                <a:srgbClr val="070168"/>
              </a:buClr>
              <a:buSzPts val="1725"/>
              <a:buFont typeface="Arial" panose="020B0604020202020204" pitchFamily="34" charset="0"/>
              <a:buChar char="•"/>
            </a:pPr>
            <a:r>
              <a:rPr lang="en-GB" sz="3733" dirty="0">
                <a:solidFill>
                  <a:srgbClr val="002060"/>
                </a:solidFill>
                <a:latin typeface="Arial"/>
                <a:ea typeface="Arial"/>
                <a:cs typeface="Arial"/>
                <a:sym typeface="Arial"/>
              </a:rPr>
              <a:t>Insofar as planned work-allocations are broadly respected all Member’s target FWR should be achieved.</a:t>
            </a:r>
          </a:p>
          <a:p>
            <a:pPr marL="571500" indent="-571500">
              <a:buClr>
                <a:srgbClr val="070168"/>
              </a:buClr>
              <a:buSzPts val="1725"/>
              <a:buFont typeface="Arial" panose="020B0604020202020204" pitchFamily="34" charset="0"/>
              <a:buChar char="•"/>
            </a:pPr>
            <a:r>
              <a:rPr lang="en-GB" sz="3733" dirty="0">
                <a:solidFill>
                  <a:srgbClr val="002060"/>
                </a:solidFill>
                <a:latin typeface="Arial"/>
                <a:ea typeface="Arial"/>
                <a:cs typeface="Arial"/>
                <a:sym typeface="Arial"/>
              </a:rPr>
              <a:t>The methodology has largely met its objectives and all Members, including Switzerland, are on track to achieve minimum promised FWR.</a:t>
            </a:r>
          </a:p>
          <a:p>
            <a:pPr marL="571500" indent="-571500">
              <a:buClr>
                <a:srgbClr val="070168"/>
              </a:buClr>
              <a:buSzPts val="1725"/>
              <a:buFont typeface="Arial" panose="020B0604020202020204" pitchFamily="34" charset="0"/>
              <a:buChar char="•"/>
            </a:pPr>
            <a:endParaRPr lang="en-GB" sz="3733" dirty="0">
              <a:solidFill>
                <a:srgbClr val="000000"/>
              </a:solidFill>
              <a:latin typeface="Arial"/>
              <a:ea typeface="Arial"/>
              <a:cs typeface="Arial"/>
              <a:sym typeface="Arial"/>
            </a:endParaRPr>
          </a:p>
          <a:p>
            <a:pPr>
              <a:buClr>
                <a:srgbClr val="070168"/>
              </a:buClr>
              <a:buSzPts val="1725"/>
            </a:pPr>
            <a:r>
              <a:rPr lang="en-GB" sz="3733" b="1" dirty="0">
                <a:solidFill>
                  <a:srgbClr val="00B050"/>
                </a:solidFill>
                <a:latin typeface="Arial"/>
                <a:ea typeface="Arial"/>
                <a:cs typeface="Arial"/>
                <a:sym typeface="Arial"/>
              </a:rPr>
              <a:t>Whilst nearly all SKA Construction work-packages were allocated to Members there are frequent, non-allocated, commercial opportunities for suppliers in Member countries – opportunities are advertised on the SKAO Supplier Portal. </a:t>
            </a:r>
          </a:p>
        </p:txBody>
      </p:sp>
      <p:sp>
        <p:nvSpPr>
          <p:cNvPr id="84" name="Google Shape;84;p25"/>
          <p:cNvSpPr txBox="1">
            <a:spLocks noGrp="1"/>
          </p:cNvSpPr>
          <p:nvPr>
            <p:ph type="sldNum" idx="12"/>
          </p:nvPr>
        </p:nvSpPr>
        <p:spPr>
          <a:xfrm>
            <a:off x="23224745" y="13115178"/>
            <a:ext cx="743795" cy="581356"/>
          </a:xfrm>
          <a:prstGeom prst="rect">
            <a:avLst/>
          </a:prstGeom>
          <a:noFill/>
          <a:ln>
            <a:noFill/>
          </a:ln>
        </p:spPr>
        <p:txBody>
          <a:bodyPr spcFirstLastPara="1" wrap="square" lIns="135467" tIns="135467" rIns="135467" bIns="135467" anchor="ctr" anchorCtr="0">
            <a:spAutoFit/>
          </a:bodyPr>
          <a:lstStyle/>
          <a:p>
            <a:pPr>
              <a:buClr>
                <a:srgbClr val="FFFFFF"/>
              </a:buClr>
              <a:buSzPts val="800"/>
            </a:pPr>
            <a:fld id="{00000000-1234-1234-1234-123412341234}" type="slidenum">
              <a:rPr lang="en-US"/>
              <a:pPr>
                <a:buClr>
                  <a:srgbClr val="FFFFFF"/>
                </a:buClr>
                <a:buSzPts val="800"/>
              </a:pPr>
              <a:t>9</a:t>
            </a:fld>
            <a:endParaRPr/>
          </a:p>
        </p:txBody>
      </p:sp>
    </p:spTree>
    <p:extLst>
      <p:ext uri="{BB962C8B-B14F-4D97-AF65-F5344CB8AC3E}">
        <p14:creationId xmlns:p14="http://schemas.microsoft.com/office/powerpoint/2010/main" val="134957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358525a-c29f-4b2b-8afd-33bc1f410e0d"/>
</p:tagLst>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6447</TotalTime>
  <Words>1332</Words>
  <Application>Microsoft Office PowerPoint</Application>
  <PresentationFormat>Custom</PresentationFormat>
  <Paragraphs>158</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Gill Sans Light</vt:lpstr>
      <vt:lpstr>Helvetica Neue</vt:lpstr>
      <vt:lpstr>Noto Mono</vt:lpstr>
      <vt:lpstr>Verdana</vt:lpstr>
      <vt:lpstr>Wingdings</vt:lpstr>
      <vt:lpstr>Showroom</vt:lpstr>
      <vt:lpstr>PowerPoint Presentation</vt:lpstr>
      <vt:lpstr>Topics </vt:lpstr>
      <vt:lpstr>Legal Framework &amp; Policy</vt:lpstr>
      <vt:lpstr>Procurement Fundamentals</vt:lpstr>
      <vt:lpstr>What this Means in Practice</vt:lpstr>
      <vt:lpstr>Country of Origin</vt:lpstr>
      <vt:lpstr>Type of Agreements</vt:lpstr>
      <vt:lpstr>What do we Procure?</vt:lpstr>
      <vt:lpstr>Allocation of Construction Work between Member Countries</vt:lpstr>
      <vt:lpstr>High Value Invitation to Tender Process</vt:lpstr>
      <vt:lpstr>SKAO and Working with SMEs</vt:lpstr>
      <vt:lpstr>Construction Procurement Status </vt:lpstr>
      <vt:lpstr>SKAO Supplier Portal </vt:lpstr>
      <vt:lpstr>PowerPoint Presentation</vt:lpstr>
      <vt:lpstr>PowerPoint Presentation</vt:lpstr>
      <vt:lpstr>For Further Information or any Procurement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Hastings, Ian</dc:creator>
  <cp:lastModifiedBy>Hastings, Ian</cp:lastModifiedBy>
  <cp:revision>113</cp:revision>
  <dcterms:modified xsi:type="dcterms:W3CDTF">2023-08-31T15:33:54Z</dcterms:modified>
</cp:coreProperties>
</file>