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65" r:id="rId3"/>
    <p:sldId id="257" r:id="rId4"/>
    <p:sldId id="318" r:id="rId5"/>
    <p:sldId id="320" r:id="rId6"/>
    <p:sldId id="321" r:id="rId7"/>
    <p:sldId id="322" r:id="rId8"/>
    <p:sldId id="324" r:id="rId9"/>
    <p:sldId id="323" r:id="rId10"/>
    <p:sldId id="319" r:id="rId1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6"/>
    <p:restoredTop sz="93878"/>
  </p:normalViewPr>
  <p:slideViewPr>
    <p:cSldViewPr snapToGrid="0" snapToObjects="1">
      <p:cViewPr varScale="1">
        <p:scale>
          <a:sx n="115" d="100"/>
          <a:sy n="115" d="100"/>
        </p:scale>
        <p:origin x="50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0FEEBE3E-B2E2-B54C-89B1-19A1932BA1FC}" type="datetimeFigureOut">
              <a:rPr lang="en-US"/>
              <a:pPr>
                <a:defRPr/>
              </a:pPr>
              <a:t>9/4/23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ED06C10A-CB11-2543-A994-99B3E0843F1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56714305-FC02-0847-8CE7-02EEA3D7C69A}" type="datetimeFigureOut">
              <a:rPr lang="en-US"/>
              <a:pPr>
                <a:defRPr/>
              </a:pPr>
              <a:t>9/4/23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3D08588C-7B3C-4E4C-BD00-C47BC34DF35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nfluence.skatelescope.org/display/SRCSC/20230706+SRCSC+Meeting+58?preview=/227165578/227165890/SRCSC%20SKAO%20Council%202023-07-05%20final.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A9F34-ECF3-2B49-9473-28679C164A6F}" type="slidenum">
              <a:rPr lang="en-US" smtClean="0"/>
              <a:t>1</a:t>
            </a:fld>
            <a:endParaRPr lang="en-US"/>
          </a:p>
        </p:txBody>
      </p:sp>
    </p:spTree>
    <p:extLst>
      <p:ext uri="{BB962C8B-B14F-4D97-AF65-F5344CB8AC3E}">
        <p14:creationId xmlns:p14="http://schemas.microsoft.com/office/powerpoint/2010/main" val="111461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err="1">
                <a:solidFill>
                  <a:srgbClr val="BDC1C6"/>
                </a:solidFill>
                <a:effectLst/>
                <a:latin typeface="arial" panose="020B0604020202020204" pitchFamily="34" charset="0"/>
              </a:rPr>
              <a:t>SAFe</a:t>
            </a:r>
            <a:r>
              <a:rPr lang="en-GB" b="0" i="0" dirty="0">
                <a:solidFill>
                  <a:srgbClr val="BDC1C6"/>
                </a:solidFill>
                <a:effectLst/>
                <a:latin typeface="arial" panose="020B0604020202020204" pitchFamily="34" charset="0"/>
              </a:rPr>
              <a:t>=Scaled Agile Framework</a:t>
            </a:r>
            <a:endParaRPr lang="en-CH" dirty="0"/>
          </a:p>
          <a:p>
            <a:endParaRPr lang="en-CH" dirty="0"/>
          </a:p>
        </p:txBody>
      </p:sp>
      <p:sp>
        <p:nvSpPr>
          <p:cNvPr id="4" name="Slide Number Placeholder 3"/>
          <p:cNvSpPr>
            <a:spLocks noGrp="1"/>
          </p:cNvSpPr>
          <p:nvPr>
            <p:ph type="sldNum" sz="quarter" idx="5"/>
          </p:nvPr>
        </p:nvSpPr>
        <p:spPr/>
        <p:txBody>
          <a:bodyPr/>
          <a:lstStyle/>
          <a:p>
            <a:pPr>
              <a:defRPr/>
            </a:pPr>
            <a:fld id="{3D08588C-7B3C-4E4C-BD00-C47BC34DF35C}" type="slidenum">
              <a:rPr lang="en-US" smtClean="0"/>
              <a:pPr>
                <a:defRPr/>
              </a:pPr>
              <a:t>4</a:t>
            </a:fld>
            <a:endParaRPr lang="en-US"/>
          </a:p>
        </p:txBody>
      </p:sp>
    </p:spTree>
    <p:extLst>
      <p:ext uri="{BB962C8B-B14F-4D97-AF65-F5344CB8AC3E}">
        <p14:creationId xmlns:p14="http://schemas.microsoft.com/office/powerpoint/2010/main" val="175257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H" dirty="0"/>
              <a:t>From </a:t>
            </a:r>
            <a:br>
              <a:rPr lang="en-GB" b="0" dirty="0">
                <a:effectLst/>
              </a:rPr>
            </a:br>
            <a:r>
              <a:rPr lang="en-GB" sz="1200" b="0" i="0" u="sng" strike="noStrike" dirty="0">
                <a:solidFill>
                  <a:srgbClr val="1155CC"/>
                </a:solidFill>
                <a:effectLst/>
                <a:latin typeface="Arial" panose="020B0604020202020204" pitchFamily="34" charset="0"/>
                <a:hlinkClick r:id="rId3"/>
              </a:rPr>
              <a:t>https://confluence.skatelescope.org/display/SRCSC/20230706+SRCSC+Meeting+58?preview=/227165578/227165890/SRCSC%20SKAO%20Council%202023-07-05%20final.pdf</a:t>
            </a:r>
            <a:endParaRPr lang="en-GB" b="0" dirty="0">
              <a:effectLst/>
            </a:endParaRPr>
          </a:p>
          <a:p>
            <a:endParaRPr lang="en-CH" dirty="0"/>
          </a:p>
        </p:txBody>
      </p:sp>
      <p:sp>
        <p:nvSpPr>
          <p:cNvPr id="4" name="Slide Number Placeholder 3"/>
          <p:cNvSpPr>
            <a:spLocks noGrp="1"/>
          </p:cNvSpPr>
          <p:nvPr>
            <p:ph type="sldNum" sz="quarter" idx="5"/>
          </p:nvPr>
        </p:nvSpPr>
        <p:spPr/>
        <p:txBody>
          <a:bodyPr/>
          <a:lstStyle/>
          <a:p>
            <a:pPr>
              <a:defRPr/>
            </a:pPr>
            <a:fld id="{3D08588C-7B3C-4E4C-BD00-C47BC34DF35C}" type="slidenum">
              <a:rPr lang="en-US" smtClean="0"/>
              <a:pPr>
                <a:defRPr/>
              </a:pPr>
              <a:t>5</a:t>
            </a:fld>
            <a:endParaRPr lang="en-US"/>
          </a:p>
        </p:txBody>
      </p:sp>
    </p:spTree>
    <p:extLst>
      <p:ext uri="{BB962C8B-B14F-4D97-AF65-F5344CB8AC3E}">
        <p14:creationId xmlns:p14="http://schemas.microsoft.com/office/powerpoint/2010/main" val="35591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a:solidFill>
                  <a:srgbClr val="BDC1C6"/>
                </a:solidFill>
                <a:effectLst/>
                <a:latin typeface="arial" panose="020B0604020202020204" pitchFamily="34" charset="0"/>
              </a:rPr>
              <a:t>SAFe</a:t>
            </a:r>
            <a:r>
              <a:rPr lang="en-GB" b="0" i="0" dirty="0">
                <a:solidFill>
                  <a:srgbClr val="BDC1C6"/>
                </a:solidFill>
                <a:effectLst/>
                <a:latin typeface="arial" panose="020B0604020202020204" pitchFamily="34" charset="0"/>
              </a:rPr>
              <a:t>=Scaled Agile Framework</a:t>
            </a:r>
            <a:endParaRPr lang="en-CH" dirty="0"/>
          </a:p>
        </p:txBody>
      </p:sp>
      <p:sp>
        <p:nvSpPr>
          <p:cNvPr id="4" name="Slide Number Placeholder 3"/>
          <p:cNvSpPr>
            <a:spLocks noGrp="1"/>
          </p:cNvSpPr>
          <p:nvPr>
            <p:ph type="sldNum" sz="quarter" idx="5"/>
          </p:nvPr>
        </p:nvSpPr>
        <p:spPr/>
        <p:txBody>
          <a:bodyPr/>
          <a:lstStyle/>
          <a:p>
            <a:pPr>
              <a:defRPr/>
            </a:pPr>
            <a:fld id="{3D08588C-7B3C-4E4C-BD00-C47BC34DF35C}" type="slidenum">
              <a:rPr lang="en-US" smtClean="0"/>
              <a:pPr>
                <a:defRPr/>
              </a:pPr>
              <a:t>6</a:t>
            </a:fld>
            <a:endParaRPr lang="en-US"/>
          </a:p>
        </p:txBody>
      </p:sp>
    </p:spTree>
    <p:extLst>
      <p:ext uri="{BB962C8B-B14F-4D97-AF65-F5344CB8AC3E}">
        <p14:creationId xmlns:p14="http://schemas.microsoft.com/office/powerpoint/2010/main" val="244088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err="1">
                <a:solidFill>
                  <a:srgbClr val="BDC1C6"/>
                </a:solidFill>
                <a:effectLst/>
                <a:latin typeface="arial" panose="020B0604020202020204" pitchFamily="34" charset="0"/>
              </a:rPr>
              <a:t>SAFe</a:t>
            </a:r>
            <a:r>
              <a:rPr lang="en-GB" b="0" i="0" dirty="0">
                <a:solidFill>
                  <a:srgbClr val="BDC1C6"/>
                </a:solidFill>
                <a:effectLst/>
                <a:latin typeface="arial" panose="020B0604020202020204" pitchFamily="34" charset="0"/>
              </a:rPr>
              <a:t>=Scaled Agile Framework</a:t>
            </a:r>
            <a:endParaRPr lang="en-CH" dirty="0"/>
          </a:p>
          <a:p>
            <a:endParaRPr lang="en-CH" dirty="0"/>
          </a:p>
        </p:txBody>
      </p:sp>
      <p:sp>
        <p:nvSpPr>
          <p:cNvPr id="4" name="Slide Number Placeholder 3"/>
          <p:cNvSpPr>
            <a:spLocks noGrp="1"/>
          </p:cNvSpPr>
          <p:nvPr>
            <p:ph type="sldNum" sz="quarter" idx="5"/>
          </p:nvPr>
        </p:nvSpPr>
        <p:spPr/>
        <p:txBody>
          <a:bodyPr/>
          <a:lstStyle/>
          <a:p>
            <a:pPr>
              <a:defRPr/>
            </a:pPr>
            <a:fld id="{3D08588C-7B3C-4E4C-BD00-C47BC34DF35C}" type="slidenum">
              <a:rPr lang="en-US" smtClean="0"/>
              <a:pPr>
                <a:defRPr/>
              </a:pPr>
              <a:t>8</a:t>
            </a:fld>
            <a:endParaRPr lang="en-US"/>
          </a:p>
        </p:txBody>
      </p:sp>
    </p:spTree>
    <p:extLst>
      <p:ext uri="{BB962C8B-B14F-4D97-AF65-F5344CB8AC3E}">
        <p14:creationId xmlns:p14="http://schemas.microsoft.com/office/powerpoint/2010/main" val="45489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Image 3" descr="scienc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7850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5" name="Date Placeholder 3"/>
          <p:cNvSpPr>
            <a:spLocks noGrp="1"/>
          </p:cNvSpPr>
          <p:nvPr>
            <p:ph type="dt" sz="half" idx="10"/>
          </p:nvPr>
        </p:nvSpPr>
        <p:spPr/>
        <p:txBody>
          <a:bodyPr/>
          <a:lstStyle>
            <a:lvl1pPr>
              <a:defRPr/>
            </a:lvl1pPr>
          </a:lstStyle>
          <a:p>
            <a:pPr>
              <a:defRPr/>
            </a:pPr>
            <a:fld id="{73DB5045-3E97-8148-A98C-0B6C7A01242E}" type="datetimeFigureOut">
              <a:rPr lang="en-US"/>
              <a:pPr>
                <a:defRPr/>
              </a:pPr>
              <a:t>9/4/23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D84AE75-5C30-214B-929E-BCD346DBB2E1}" type="slidenum">
              <a:rPr lang="fr-FR"/>
              <a:pPr>
                <a:defRPr/>
              </a:pPr>
              <a:t>‹#›</a:t>
            </a:fld>
            <a:endParaRPr lang="fr-FR"/>
          </a:p>
        </p:txBody>
      </p:sp>
    </p:spTree>
    <p:extLst>
      <p:ext uri="{BB962C8B-B14F-4D97-AF65-F5344CB8AC3E}">
        <p14:creationId xmlns:p14="http://schemas.microsoft.com/office/powerpoint/2010/main" val="208715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3"/>
          <p:cNvSpPr>
            <a:spLocks noGrp="1"/>
          </p:cNvSpPr>
          <p:nvPr>
            <p:ph type="dt" sz="half" idx="10"/>
          </p:nvPr>
        </p:nvSpPr>
        <p:spPr/>
        <p:txBody>
          <a:bodyPr/>
          <a:lstStyle>
            <a:lvl1pPr>
              <a:defRPr/>
            </a:lvl1pPr>
          </a:lstStyle>
          <a:p>
            <a:pPr>
              <a:defRPr/>
            </a:pPr>
            <a:fld id="{46B1A4F8-A8FD-394B-ACD1-B449876902B2}" type="datetime1">
              <a:rPr lang="en-US" altLang="x-none"/>
              <a:pPr>
                <a:defRPr/>
              </a:pPr>
              <a:t>9/4/23</a:t>
            </a:fld>
            <a:endParaRPr lang="fr-FR" altLang="x-none"/>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53C2F4E-6A46-C142-9C5B-0AE357F40F50}" type="slidenum">
              <a:rPr lang="fr-FR" altLang="x-none"/>
              <a:pPr>
                <a:defRPr/>
              </a:pPr>
              <a:t>‹#›</a:t>
            </a:fld>
            <a:endParaRPr lang="fr-FR" altLang="x-none"/>
          </a:p>
        </p:txBody>
      </p:sp>
    </p:spTree>
    <p:extLst>
      <p:ext uri="{BB962C8B-B14F-4D97-AF65-F5344CB8AC3E}">
        <p14:creationId xmlns:p14="http://schemas.microsoft.com/office/powerpoint/2010/main" val="61858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3"/>
          <p:cNvSpPr>
            <a:spLocks noGrp="1"/>
          </p:cNvSpPr>
          <p:nvPr>
            <p:ph type="dt" sz="half" idx="10"/>
          </p:nvPr>
        </p:nvSpPr>
        <p:spPr/>
        <p:txBody>
          <a:bodyPr/>
          <a:lstStyle>
            <a:lvl1pPr>
              <a:defRPr/>
            </a:lvl1pPr>
          </a:lstStyle>
          <a:p>
            <a:pPr>
              <a:defRPr/>
            </a:pPr>
            <a:fld id="{78065B1E-1B91-4040-AB1B-DD76E0FCE53C}" type="datetime1">
              <a:rPr lang="en-US" altLang="x-none"/>
              <a:pPr>
                <a:defRPr/>
              </a:pPr>
              <a:t>9/4/23</a:t>
            </a:fld>
            <a:endParaRPr lang="fr-FR" altLang="x-none"/>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E4EB4E2-5AC7-F241-9F4D-79DE3AEEDB31}" type="slidenum">
              <a:rPr lang="fr-FR" altLang="x-none"/>
              <a:pPr>
                <a:defRPr/>
              </a:pPr>
              <a:t>‹#›</a:t>
            </a:fld>
            <a:endParaRPr lang="fr-FR" altLang="x-none"/>
          </a:p>
        </p:txBody>
      </p:sp>
    </p:spTree>
    <p:extLst>
      <p:ext uri="{BB962C8B-B14F-4D97-AF65-F5344CB8AC3E}">
        <p14:creationId xmlns:p14="http://schemas.microsoft.com/office/powerpoint/2010/main" val="569389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4" name="Date Placeholder 3"/>
          <p:cNvSpPr>
            <a:spLocks noGrp="1"/>
          </p:cNvSpPr>
          <p:nvPr>
            <p:ph type="dt" sz="half" idx="10"/>
          </p:nvPr>
        </p:nvSpPr>
        <p:spPr/>
        <p:txBody>
          <a:bodyPr/>
          <a:lstStyle>
            <a:lvl1pPr>
              <a:defRPr/>
            </a:lvl1pPr>
          </a:lstStyle>
          <a:p>
            <a:pPr>
              <a:defRPr/>
            </a:pPr>
            <a:fld id="{5E7BB75F-F1B0-7043-B54B-8A91B7787753}" type="datetime1">
              <a:rPr lang="en-US" altLang="x-none"/>
              <a:pPr>
                <a:defRPr/>
              </a:pPr>
              <a:t>9/4/23</a:t>
            </a:fld>
            <a:endParaRPr lang="fr-FR" altLang="x-none"/>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58DDEA8-7CA6-5949-BD27-DD0174EA529C}" type="slidenum">
              <a:rPr lang="fr-FR" altLang="x-none"/>
              <a:pPr>
                <a:defRPr/>
              </a:pPr>
              <a:t>‹#›</a:t>
            </a:fld>
            <a:endParaRPr lang="fr-FR" altLang="x-none"/>
          </a:p>
        </p:txBody>
      </p:sp>
    </p:spTree>
    <p:extLst>
      <p:ext uri="{BB962C8B-B14F-4D97-AF65-F5344CB8AC3E}">
        <p14:creationId xmlns:p14="http://schemas.microsoft.com/office/powerpoint/2010/main" val="54705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4" name="Date Placeholder 3"/>
          <p:cNvSpPr>
            <a:spLocks noGrp="1"/>
          </p:cNvSpPr>
          <p:nvPr>
            <p:ph type="dt" sz="half" idx="10"/>
          </p:nvPr>
        </p:nvSpPr>
        <p:spPr/>
        <p:txBody>
          <a:bodyPr/>
          <a:lstStyle>
            <a:lvl1pPr>
              <a:defRPr/>
            </a:lvl1pPr>
          </a:lstStyle>
          <a:p>
            <a:pPr>
              <a:defRPr/>
            </a:pPr>
            <a:fld id="{23413212-01F8-D148-8DB9-70552721C11D}" type="datetime1">
              <a:rPr lang="en-US" altLang="x-none"/>
              <a:pPr>
                <a:defRPr/>
              </a:pPr>
              <a:t>9/4/23</a:t>
            </a:fld>
            <a:endParaRPr lang="fr-FR" altLang="x-none"/>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1F2A7E4-5325-5941-9B60-C57372EC191C}" type="slidenum">
              <a:rPr lang="fr-FR" altLang="x-none"/>
              <a:pPr>
                <a:defRPr/>
              </a:pPr>
              <a:t>‹#›</a:t>
            </a:fld>
            <a:endParaRPr lang="fr-FR" altLang="x-none"/>
          </a:p>
        </p:txBody>
      </p:sp>
    </p:spTree>
    <p:extLst>
      <p:ext uri="{BB962C8B-B14F-4D97-AF65-F5344CB8AC3E}">
        <p14:creationId xmlns:p14="http://schemas.microsoft.com/office/powerpoint/2010/main" val="937084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cxnSp>
        <p:nvCxnSpPr>
          <p:cNvPr id="4" name="Straight Connector 3"/>
          <p:cNvCxnSpPr/>
          <p:nvPr userDrawn="1"/>
        </p:nvCxnSpPr>
        <p:spPr>
          <a:xfrm>
            <a:off x="0" y="963613"/>
            <a:ext cx="9144000" cy="0"/>
          </a:xfrm>
          <a:prstGeom prst="line">
            <a:avLst/>
          </a:prstGeom>
          <a:ln w="25400">
            <a:solidFill>
              <a:srgbClr val="09813C"/>
            </a:solidFill>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457200" y="49428"/>
            <a:ext cx="8229600" cy="865239"/>
          </a:xfrm>
        </p:spPr>
        <p:txBody>
          <a:bodyPr/>
          <a:lstStyle/>
          <a:p>
            <a:r>
              <a:rPr lang="fr-CH"/>
              <a:t>Click to </a:t>
            </a:r>
            <a:r>
              <a:rPr lang="fr-CH" dirty="0" err="1"/>
              <a:t>edit</a:t>
            </a:r>
            <a:r>
              <a:rPr lang="fr-CH" dirty="0"/>
              <a:t> Master </a:t>
            </a:r>
            <a:r>
              <a:rPr lang="fr-CH" dirty="0" err="1"/>
              <a:t>title</a:t>
            </a:r>
            <a:r>
              <a:rPr lang="fr-CH" dirty="0"/>
              <a:t> style</a:t>
            </a:r>
          </a:p>
        </p:txBody>
      </p:sp>
      <p:sp>
        <p:nvSpPr>
          <p:cNvPr id="9" name="Espace réservé du contenu 2"/>
          <p:cNvSpPr>
            <a:spLocks noGrp="1"/>
          </p:cNvSpPr>
          <p:nvPr>
            <p:ph idx="1"/>
          </p:nvPr>
        </p:nvSpPr>
        <p:spPr>
          <a:xfrm>
            <a:off x="457200" y="1111171"/>
            <a:ext cx="8229600" cy="4572000"/>
          </a:xfrm>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p>
        </p:txBody>
      </p:sp>
      <p:sp>
        <p:nvSpPr>
          <p:cNvPr id="5" name="Espace réservé de la date 3"/>
          <p:cNvSpPr>
            <a:spLocks noGrp="1"/>
          </p:cNvSpPr>
          <p:nvPr>
            <p:ph type="dt" sz="half" idx="10"/>
          </p:nvPr>
        </p:nvSpPr>
        <p:spPr/>
        <p:txBody>
          <a:bodyPr/>
          <a:lstStyle>
            <a:lvl1pPr>
              <a:defRPr/>
            </a:lvl1pPr>
          </a:lstStyle>
          <a:p>
            <a:pPr>
              <a:defRPr/>
            </a:pPr>
            <a:fld id="{E3C30870-8F9A-FB41-B978-CB7666F4050A}" type="datetimeFigureOut">
              <a:rPr lang="fr-FR" altLang="x-none"/>
              <a:pPr>
                <a:defRPr/>
              </a:pPr>
              <a:t>04/09/2023</a:t>
            </a:fld>
            <a:endParaRPr lang="fr-CH" altLang="x-none"/>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DCDD761F-0E07-E346-B496-F9795833BC6F}" type="slidenum">
              <a:rPr lang="fr-CH" altLang="x-none"/>
              <a:pPr>
                <a:defRPr/>
              </a:pPr>
              <a:t>‹#›</a:t>
            </a:fld>
            <a:endParaRPr lang="fr-CH" altLang="x-none"/>
          </a:p>
        </p:txBody>
      </p:sp>
    </p:spTree>
    <p:extLst>
      <p:ext uri="{BB962C8B-B14F-4D97-AF65-F5344CB8AC3E}">
        <p14:creationId xmlns:p14="http://schemas.microsoft.com/office/powerpoint/2010/main" val="890832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236"/>
          </a:xfrm>
          <a:prstGeom prst="rect">
            <a:avLst/>
          </a:prstGeom>
        </p:spPr>
      </p:pic>
      <p:sp>
        <p:nvSpPr>
          <p:cNvPr id="25" name="Text Placeholder 22"/>
          <p:cNvSpPr>
            <a:spLocks noGrp="1"/>
          </p:cNvSpPr>
          <p:nvPr>
            <p:ph type="body" sz="quarter" idx="11" hasCustomPrompt="1"/>
          </p:nvPr>
        </p:nvSpPr>
        <p:spPr>
          <a:xfrm>
            <a:off x="384928" y="417968"/>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a:t>Click to add title</a:t>
            </a:r>
            <a:endParaRPr lang="en-US" dirty="0"/>
          </a:p>
        </p:txBody>
      </p:sp>
      <p:sp>
        <p:nvSpPr>
          <p:cNvPr id="26" name="Text Placeholder 22"/>
          <p:cNvSpPr>
            <a:spLocks noGrp="1"/>
          </p:cNvSpPr>
          <p:nvPr>
            <p:ph type="body" sz="quarter" idx="10" hasCustomPrompt="1"/>
          </p:nvPr>
        </p:nvSpPr>
        <p:spPr>
          <a:xfrm>
            <a:off x="384924" y="1037909"/>
            <a:ext cx="6276872" cy="639401"/>
          </a:xfrm>
          <a:prstGeom prst="rect">
            <a:avLst/>
          </a:prstGeom>
        </p:spPr>
        <p:txBody>
          <a:bodyPr vert="horz"/>
          <a:lstStyle>
            <a:lvl1pPr marL="0" indent="0">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a:t>Click to add subtitle</a:t>
            </a:r>
            <a:endParaRPr lang="en-US" dirty="0"/>
          </a:p>
        </p:txBody>
      </p:sp>
      <p:sp>
        <p:nvSpPr>
          <p:cNvPr id="28" name="Text Placeholder 22"/>
          <p:cNvSpPr>
            <a:spLocks noGrp="1"/>
          </p:cNvSpPr>
          <p:nvPr>
            <p:ph type="body" sz="quarter" idx="12" hasCustomPrompt="1"/>
          </p:nvPr>
        </p:nvSpPr>
        <p:spPr>
          <a:xfrm>
            <a:off x="5271927" y="5987208"/>
            <a:ext cx="3433865" cy="354613"/>
          </a:xfrm>
          <a:prstGeom prst="rect">
            <a:avLst/>
          </a:prstGeom>
        </p:spPr>
        <p:txBody>
          <a:bodyPr vert="horz"/>
          <a:lstStyle>
            <a:lvl1pPr marL="0" indent="0" algn="r">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a:t>Click to add name</a:t>
            </a:r>
            <a:endParaRPr lang="en-US" dirty="0"/>
          </a:p>
        </p:txBody>
      </p:sp>
      <p:sp>
        <p:nvSpPr>
          <p:cNvPr id="8" name="Text Placeholder 22"/>
          <p:cNvSpPr>
            <a:spLocks noGrp="1"/>
          </p:cNvSpPr>
          <p:nvPr>
            <p:ph type="body" sz="quarter" idx="13" hasCustomPrompt="1"/>
          </p:nvPr>
        </p:nvSpPr>
        <p:spPr>
          <a:xfrm>
            <a:off x="5270364" y="6272184"/>
            <a:ext cx="3433865" cy="354613"/>
          </a:xfrm>
          <a:prstGeom prst="rect">
            <a:avLst/>
          </a:prstGeom>
        </p:spPr>
        <p:txBody>
          <a:bodyPr vert="horz"/>
          <a:lstStyle>
            <a:lvl1pPr marL="0" indent="0" algn="r">
              <a:buFontTx/>
              <a:buNone/>
              <a:defRPr sz="18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a:t>Click to add date</a:t>
            </a:r>
            <a:endParaRPr lang="en-US" dirty="0"/>
          </a:p>
        </p:txBody>
      </p:sp>
    </p:spTree>
    <p:extLst>
      <p:ext uri="{BB962C8B-B14F-4D97-AF65-F5344CB8AC3E}">
        <p14:creationId xmlns:p14="http://schemas.microsoft.com/office/powerpoint/2010/main" val="357690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963613"/>
            <a:ext cx="9144000" cy="0"/>
          </a:xfrm>
          <a:prstGeom prst="line">
            <a:avLst/>
          </a:prstGeom>
          <a:ln w="25400">
            <a:solidFill>
              <a:srgbClr val="09813C"/>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51520" y="1100380"/>
            <a:ext cx="8640960" cy="514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Title 1"/>
          <p:cNvSpPr>
            <a:spLocks noGrp="1"/>
          </p:cNvSpPr>
          <p:nvPr>
            <p:ph type="title"/>
          </p:nvPr>
        </p:nvSpPr>
        <p:spPr>
          <a:xfrm>
            <a:off x="251520" y="0"/>
            <a:ext cx="8640960" cy="963613"/>
          </a:xfrm>
        </p:spPr>
        <p:txBody>
          <a:bodyPr/>
          <a:lstStyle>
            <a:lvl1pPr algn="l">
              <a:defRPr b="1"/>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5" name="Date Placeholder 3"/>
          <p:cNvSpPr>
            <a:spLocks noGrp="1"/>
          </p:cNvSpPr>
          <p:nvPr>
            <p:ph type="dt" sz="half" idx="10"/>
          </p:nvPr>
        </p:nvSpPr>
        <p:spPr/>
        <p:txBody>
          <a:bodyPr/>
          <a:lstStyle>
            <a:lvl1pPr>
              <a:defRPr/>
            </a:lvl1pPr>
          </a:lstStyle>
          <a:p>
            <a:pPr>
              <a:defRPr/>
            </a:pPr>
            <a:fld id="{73DB5045-3E97-8148-A98C-0B6C7A01242E}" type="datetimeFigureOut">
              <a:rPr lang="en-US"/>
              <a:pPr>
                <a:defRPr/>
              </a:pPr>
              <a:t>9/4/23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4504D9A-91D0-4B4D-B487-AFBD225F4E2F}" type="slidenum">
              <a:rPr lang="fr-FR"/>
              <a:pPr>
                <a:defRPr/>
              </a:pPr>
              <a:t>‹#›</a:t>
            </a:fld>
            <a:endParaRPr lang="fr-FR"/>
          </a:p>
        </p:txBody>
      </p:sp>
      <p:pic>
        <p:nvPicPr>
          <p:cNvPr id="2" name="Picture 2" descr="Screenshot 2022-05-17 090702">
            <a:extLst>
              <a:ext uri="{FF2B5EF4-FFF2-40B4-BE49-F238E27FC236}">
                <a16:creationId xmlns:a16="http://schemas.microsoft.com/office/drawing/2014/main" id="{A562220D-837D-66C9-A7D9-BEF0B5B588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72882"/>
            <a:ext cx="1739590" cy="81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2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8C7F24E4-BEC5-7B49-AEBF-B6B513BC320B}" type="datetime1">
              <a:rPr lang="en-US" altLang="x-none"/>
              <a:pPr>
                <a:defRPr/>
              </a:pPr>
              <a:t>9/4/23</a:t>
            </a:fld>
            <a:endParaRPr lang="fr-FR" altLang="x-none"/>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CCBB4E7-867C-DC48-B294-ACBFEB337B17}" type="slidenum">
              <a:rPr lang="fr-FR" altLang="x-none"/>
              <a:pPr>
                <a:defRPr/>
              </a:pPr>
              <a:t>‹#›</a:t>
            </a:fld>
            <a:endParaRPr lang="fr-FR" altLang="x-none"/>
          </a:p>
        </p:txBody>
      </p:sp>
    </p:spTree>
    <p:extLst>
      <p:ext uri="{BB962C8B-B14F-4D97-AF65-F5344CB8AC3E}">
        <p14:creationId xmlns:p14="http://schemas.microsoft.com/office/powerpoint/2010/main" val="118270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fr-FR"/>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4" name="Date Placeholder 3"/>
          <p:cNvSpPr>
            <a:spLocks noGrp="1"/>
          </p:cNvSpPr>
          <p:nvPr>
            <p:ph type="dt" sz="half" idx="10"/>
          </p:nvPr>
        </p:nvSpPr>
        <p:spPr/>
        <p:txBody>
          <a:bodyPr/>
          <a:lstStyle>
            <a:lvl1pPr>
              <a:defRPr/>
            </a:lvl1pPr>
          </a:lstStyle>
          <a:p>
            <a:pPr>
              <a:defRPr/>
            </a:pPr>
            <a:fld id="{7E02F535-C5DA-CC4A-B704-13BA13636703}" type="datetime1">
              <a:rPr lang="en-US" altLang="x-none"/>
              <a:pPr>
                <a:defRPr/>
              </a:pPr>
              <a:t>9/4/23</a:t>
            </a:fld>
            <a:endParaRPr lang="fr-FR" altLang="x-none"/>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F09809C-5CBF-B04F-BD76-A13A02019FCD}" type="slidenum">
              <a:rPr lang="fr-FR" altLang="x-none"/>
              <a:pPr>
                <a:defRPr/>
              </a:pPr>
              <a:t>‹#›</a:t>
            </a:fld>
            <a:endParaRPr lang="fr-FR" altLang="x-none"/>
          </a:p>
        </p:txBody>
      </p:sp>
    </p:spTree>
    <p:extLst>
      <p:ext uri="{BB962C8B-B14F-4D97-AF65-F5344CB8AC3E}">
        <p14:creationId xmlns:p14="http://schemas.microsoft.com/office/powerpoint/2010/main" val="54765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lvl1pPr>
              <a:defRPr/>
            </a:lvl1pPr>
          </a:lstStyle>
          <a:p>
            <a:pPr>
              <a:defRPr/>
            </a:pPr>
            <a:fld id="{3C2EBD1D-9833-C246-B643-9FF5263FC3C6}" type="datetime1">
              <a:rPr lang="en-US" altLang="x-none"/>
              <a:pPr>
                <a:defRPr/>
              </a:pPr>
              <a:t>9/4/23</a:t>
            </a:fld>
            <a:endParaRPr lang="fr-FR" altLang="x-none"/>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3F9EFF0-C8FC-604C-9249-F361C9F041DC}" type="slidenum">
              <a:rPr lang="fr-FR" altLang="x-none"/>
              <a:pPr>
                <a:defRPr/>
              </a:pPr>
              <a:t>‹#›</a:t>
            </a:fld>
            <a:endParaRPr lang="fr-FR" altLang="x-none"/>
          </a:p>
        </p:txBody>
      </p:sp>
    </p:spTree>
    <p:extLst>
      <p:ext uri="{BB962C8B-B14F-4D97-AF65-F5344CB8AC3E}">
        <p14:creationId xmlns:p14="http://schemas.microsoft.com/office/powerpoint/2010/main" val="38339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Date Placeholder 3"/>
          <p:cNvSpPr>
            <a:spLocks noGrp="1"/>
          </p:cNvSpPr>
          <p:nvPr>
            <p:ph type="dt" sz="half" idx="10"/>
          </p:nvPr>
        </p:nvSpPr>
        <p:spPr/>
        <p:txBody>
          <a:bodyPr/>
          <a:lstStyle>
            <a:lvl1pPr>
              <a:defRPr/>
            </a:lvl1pPr>
          </a:lstStyle>
          <a:p>
            <a:pPr>
              <a:defRPr/>
            </a:pPr>
            <a:fld id="{28F55A1D-629A-CB43-BE28-BABFB0318BC9}" type="datetime1">
              <a:rPr lang="en-US" altLang="x-none"/>
              <a:pPr>
                <a:defRPr/>
              </a:pPr>
              <a:t>9/4/23</a:t>
            </a:fld>
            <a:endParaRPr lang="fr-FR" altLang="x-none"/>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42F5DDC-DEDA-504B-8954-813F8CB9215C}" type="slidenum">
              <a:rPr lang="fr-FR" altLang="x-none"/>
              <a:pPr>
                <a:defRPr/>
              </a:pPr>
              <a:t>‹#›</a:t>
            </a:fld>
            <a:endParaRPr lang="fr-FR" altLang="x-none"/>
          </a:p>
        </p:txBody>
      </p:sp>
    </p:spTree>
    <p:extLst>
      <p:ext uri="{BB962C8B-B14F-4D97-AF65-F5344CB8AC3E}">
        <p14:creationId xmlns:p14="http://schemas.microsoft.com/office/powerpoint/2010/main" val="131334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7" name="Date Placeholder 3"/>
          <p:cNvSpPr>
            <a:spLocks noGrp="1"/>
          </p:cNvSpPr>
          <p:nvPr>
            <p:ph type="dt" sz="half" idx="10"/>
          </p:nvPr>
        </p:nvSpPr>
        <p:spPr/>
        <p:txBody>
          <a:bodyPr/>
          <a:lstStyle>
            <a:lvl1pPr>
              <a:defRPr/>
            </a:lvl1pPr>
          </a:lstStyle>
          <a:p>
            <a:pPr>
              <a:defRPr/>
            </a:pPr>
            <a:fld id="{96E69188-F0C5-6B4A-B161-7A579B090B09}" type="datetime1">
              <a:rPr lang="en-US" altLang="x-none"/>
              <a:pPr>
                <a:defRPr/>
              </a:pPr>
              <a:t>9/4/23</a:t>
            </a:fld>
            <a:endParaRPr lang="fr-FR" altLang="x-none"/>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0AA9378E-4B0C-0C40-9FA7-9DAFF2EFD105}" type="slidenum">
              <a:rPr lang="fr-FR" altLang="x-none"/>
              <a:pPr>
                <a:defRPr/>
              </a:pPr>
              <a:t>‹#›</a:t>
            </a:fld>
            <a:endParaRPr lang="fr-FR" altLang="x-none"/>
          </a:p>
        </p:txBody>
      </p:sp>
    </p:spTree>
    <p:extLst>
      <p:ext uri="{BB962C8B-B14F-4D97-AF65-F5344CB8AC3E}">
        <p14:creationId xmlns:p14="http://schemas.microsoft.com/office/powerpoint/2010/main" val="15649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F8620774-8733-C34A-9351-34A99BF49E58}" type="datetime1">
              <a:rPr lang="en-US" altLang="x-none"/>
              <a:pPr>
                <a:defRPr/>
              </a:pPr>
              <a:t>9/4/23</a:t>
            </a:fld>
            <a:endParaRPr lang="fr-FR" altLang="x-none"/>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85C58674-C5A5-3F41-9E65-DACD10BC4793}" type="slidenum">
              <a:rPr lang="fr-FR" altLang="x-none"/>
              <a:pPr>
                <a:defRPr/>
              </a:pPr>
              <a:t>‹#›</a:t>
            </a:fld>
            <a:endParaRPr lang="fr-FR" altLang="x-none"/>
          </a:p>
        </p:txBody>
      </p:sp>
    </p:spTree>
    <p:extLst>
      <p:ext uri="{BB962C8B-B14F-4D97-AF65-F5344CB8AC3E}">
        <p14:creationId xmlns:p14="http://schemas.microsoft.com/office/powerpoint/2010/main" val="21789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0B3071-53A6-3A41-AFC4-D75B6E6A3E80}" type="datetime1">
              <a:rPr lang="en-US" altLang="x-none"/>
              <a:pPr>
                <a:defRPr/>
              </a:pPr>
              <a:t>9/4/23</a:t>
            </a:fld>
            <a:endParaRPr lang="fr-FR" altLang="x-none"/>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15B34DE-BD11-2D41-851E-78B151CC6C7C}" type="slidenum">
              <a:rPr lang="fr-FR" altLang="x-none"/>
              <a:pPr>
                <a:defRPr/>
              </a:pPr>
              <a:t>‹#›</a:t>
            </a:fld>
            <a:endParaRPr lang="fr-FR" altLang="x-none"/>
          </a:p>
        </p:txBody>
      </p:sp>
    </p:spTree>
    <p:extLst>
      <p:ext uri="{BB962C8B-B14F-4D97-AF65-F5344CB8AC3E}">
        <p14:creationId xmlns:p14="http://schemas.microsoft.com/office/powerpoint/2010/main" val="62919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H" altLang="x-none"/>
              <a:t>Click to edit Master title style</a:t>
            </a:r>
            <a:endParaRPr lang="fr-FR"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H" altLang="x-none"/>
              <a:t>Click to edit Master text styles</a:t>
            </a:r>
          </a:p>
          <a:p>
            <a:pPr lvl="1"/>
            <a:r>
              <a:rPr lang="fr-CH" altLang="x-none"/>
              <a:t>Second level</a:t>
            </a:r>
          </a:p>
          <a:p>
            <a:pPr lvl="2"/>
            <a:r>
              <a:rPr lang="fr-CH" altLang="x-none"/>
              <a:t>Third level</a:t>
            </a:r>
          </a:p>
          <a:p>
            <a:pPr lvl="3"/>
            <a:r>
              <a:rPr lang="fr-CH" altLang="x-none"/>
              <a:t>Fourth level</a:t>
            </a:r>
          </a:p>
          <a:p>
            <a:pPr lvl="4"/>
            <a:r>
              <a:rPr lang="fr-CH" altLang="x-none"/>
              <a:t>Fifth level</a:t>
            </a:r>
            <a:endParaRPr lang="fr-FR"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968F2859-4585-E943-A5CA-31FFDC108B05}" type="datetime1">
              <a:rPr lang="en-US" altLang="x-none"/>
              <a:pPr>
                <a:defRPr/>
              </a:pPr>
              <a:t>9/4/23</a:t>
            </a:fld>
            <a:endParaRPr lang="fr-FR"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BC1E2A00-D07D-064B-ADCA-FBC827D5581A}" type="slidenum">
              <a:rPr lang="fr-FR" altLang="x-none"/>
              <a:pPr>
                <a:defRPr/>
              </a:pPr>
              <a:t>‹#›</a:t>
            </a:fld>
            <a:endParaRPr lang="fr-FR" altLang="x-none"/>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2" r:id="rId14"/>
    <p:sldLayoutId id="2147483696"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90E6D-E895-0046-BEA5-D8F1DAD2CCC0}"/>
              </a:ext>
            </a:extLst>
          </p:cNvPr>
          <p:cNvSpPr>
            <a:spLocks noGrp="1"/>
          </p:cNvSpPr>
          <p:nvPr>
            <p:ph type="ctrTitle"/>
          </p:nvPr>
        </p:nvSpPr>
        <p:spPr>
          <a:xfrm>
            <a:off x="685799" y="2654062"/>
            <a:ext cx="7772400" cy="1470025"/>
          </a:xfrm>
        </p:spPr>
        <p:txBody>
          <a:bodyPr/>
          <a:lstStyle/>
          <a:p>
            <a:r>
              <a:rPr lang="en-CH" dirty="0"/>
              <a:t>SKA Regional Centre</a:t>
            </a:r>
            <a:br>
              <a:rPr lang="en-CH" dirty="0"/>
            </a:br>
            <a:r>
              <a:rPr lang="en-CH" dirty="0"/>
              <a:t>WG 6: User engagement</a:t>
            </a:r>
          </a:p>
        </p:txBody>
      </p:sp>
      <p:sp>
        <p:nvSpPr>
          <p:cNvPr id="2" name="Text Placeholder 1"/>
          <p:cNvSpPr>
            <a:spLocks noGrp="1"/>
          </p:cNvSpPr>
          <p:nvPr>
            <p:ph type="subTitle" idx="1"/>
          </p:nvPr>
        </p:nvSpPr>
        <p:spPr>
          <a:xfrm>
            <a:off x="1371600" y="4493940"/>
            <a:ext cx="6400800" cy="1144859"/>
          </a:xfrm>
        </p:spPr>
        <p:txBody>
          <a:bodyPr/>
          <a:lstStyle/>
          <a:p>
            <a:r>
              <a:rPr lang="en-US" dirty="0">
                <a:solidFill>
                  <a:schemeClr val="tx1"/>
                </a:solidFill>
              </a:rPr>
              <a:t>Marc Audard</a:t>
            </a:r>
          </a:p>
          <a:p>
            <a:r>
              <a:rPr lang="en-US" dirty="0">
                <a:solidFill>
                  <a:schemeClr val="tx1"/>
                </a:solidFill>
              </a:rPr>
              <a:t>(UNIGE)</a:t>
            </a:r>
          </a:p>
        </p:txBody>
      </p:sp>
      <p:pic>
        <p:nvPicPr>
          <p:cNvPr id="4" name="Picture 2" descr="Screenshot 2022-05-17 090702">
            <a:extLst>
              <a:ext uri="{FF2B5EF4-FFF2-40B4-BE49-F238E27FC236}">
                <a16:creationId xmlns:a16="http://schemas.microsoft.com/office/drawing/2014/main" id="{95658475-585F-EEE6-B9F0-33C911EAB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872" y="180172"/>
            <a:ext cx="4148253" cy="19502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6B8631-E5A4-AC9D-2813-D827CFF4DC86}"/>
              </a:ext>
            </a:extLst>
          </p:cNvPr>
          <p:cNvSpPr txBox="1"/>
          <p:nvPr/>
        </p:nvSpPr>
        <p:spPr>
          <a:xfrm>
            <a:off x="2285999" y="6031497"/>
            <a:ext cx="4572000" cy="646331"/>
          </a:xfrm>
          <a:prstGeom prst="rect">
            <a:avLst/>
          </a:prstGeom>
          <a:noFill/>
        </p:spPr>
        <p:txBody>
          <a:bodyPr wrap="square">
            <a:spAutoFit/>
          </a:bodyPr>
          <a:lstStyle/>
          <a:p>
            <a:pPr algn="ctr"/>
            <a:r>
              <a:rPr lang="en-US" sz="1800" dirty="0">
                <a:solidFill>
                  <a:schemeClr val="tx1"/>
                </a:solidFill>
              </a:rPr>
              <a:t>Swiss SKA days</a:t>
            </a:r>
          </a:p>
          <a:p>
            <a:pPr algn="ctr"/>
            <a:r>
              <a:rPr lang="en-US" sz="1800" dirty="0">
                <a:solidFill>
                  <a:schemeClr val="tx1"/>
                </a:solidFill>
              </a:rPr>
              <a:t>2023-09-06 Zürich</a:t>
            </a:r>
          </a:p>
        </p:txBody>
      </p:sp>
    </p:spTree>
    <p:extLst>
      <p:ext uri="{BB962C8B-B14F-4D97-AF65-F5344CB8AC3E}">
        <p14:creationId xmlns:p14="http://schemas.microsoft.com/office/powerpoint/2010/main" val="167984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4ADC66-6FDC-0911-F6FE-45A7C9E85FCA}"/>
              </a:ext>
            </a:extLst>
          </p:cNvPr>
          <p:cNvSpPr>
            <a:spLocks noGrp="1"/>
          </p:cNvSpPr>
          <p:nvPr>
            <p:ph idx="1"/>
          </p:nvPr>
        </p:nvSpPr>
        <p:spPr>
          <a:xfrm>
            <a:off x="251520" y="1505415"/>
            <a:ext cx="8640960" cy="5174165"/>
          </a:xfrm>
        </p:spPr>
        <p:txBody>
          <a:bodyPr/>
          <a:lstStyle/>
          <a:p>
            <a:r>
              <a:rPr lang="en-CH" dirty="0"/>
              <a:t>WG6 engages potential users of SKAO, incl. SWG</a:t>
            </a:r>
          </a:p>
          <a:p>
            <a:endParaRPr lang="en-CH" dirty="0"/>
          </a:p>
          <a:p>
            <a:r>
              <a:rPr lang="en-CH" dirty="0"/>
              <a:t>WG6 provides input to development teams</a:t>
            </a:r>
          </a:p>
          <a:p>
            <a:endParaRPr lang="en-CH" dirty="0"/>
          </a:p>
          <a:p>
            <a:r>
              <a:rPr lang="en-CH" dirty="0"/>
              <a:t>WG6 will be important for the setup of the SRCNet Science Forum</a:t>
            </a:r>
          </a:p>
          <a:p>
            <a:endParaRPr lang="en-CH" dirty="0"/>
          </a:p>
          <a:p>
            <a:r>
              <a:rPr lang="en-CH" dirty="0"/>
              <a:t>WG6 is a long-standing WG of SRC that will help guide the development of SRCNet</a:t>
            </a:r>
          </a:p>
        </p:txBody>
      </p:sp>
      <p:sp>
        <p:nvSpPr>
          <p:cNvPr id="3" name="Title 2">
            <a:extLst>
              <a:ext uri="{FF2B5EF4-FFF2-40B4-BE49-F238E27FC236}">
                <a16:creationId xmlns:a16="http://schemas.microsoft.com/office/drawing/2014/main" id="{A33FC65D-D053-08D4-3F35-02F86B87B33B}"/>
              </a:ext>
            </a:extLst>
          </p:cNvPr>
          <p:cNvSpPr>
            <a:spLocks noGrp="1"/>
          </p:cNvSpPr>
          <p:nvPr>
            <p:ph type="title"/>
          </p:nvPr>
        </p:nvSpPr>
        <p:spPr/>
        <p:txBody>
          <a:bodyPr/>
          <a:lstStyle/>
          <a:p>
            <a:r>
              <a:rPr lang="en-CH" dirty="0"/>
              <a:t>Summary</a:t>
            </a:r>
          </a:p>
        </p:txBody>
      </p:sp>
    </p:spTree>
    <p:extLst>
      <p:ext uri="{BB962C8B-B14F-4D97-AF65-F5344CB8AC3E}">
        <p14:creationId xmlns:p14="http://schemas.microsoft.com/office/powerpoint/2010/main" val="213772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5">
            <a:extLst>
              <a:ext uri="{FF2B5EF4-FFF2-40B4-BE49-F238E27FC236}">
                <a16:creationId xmlns:a16="http://schemas.microsoft.com/office/drawing/2014/main" id="{6B9B7F5F-8AD6-DA41-9880-4D3681D17A51}"/>
              </a:ext>
            </a:extLst>
          </p:cNvPr>
          <p:cNvSpPr txBox="1">
            <a:spLocks/>
          </p:cNvSpPr>
          <p:nvPr/>
        </p:nvSpPr>
        <p:spPr bwMode="auto">
          <a:xfrm>
            <a:off x="132121" y="1709482"/>
            <a:ext cx="8879757" cy="119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Rubik" panose="02000604000000020004" pitchFamily="2" charset="-79"/>
                <a:ea typeface="+mn-ea"/>
                <a:cs typeface="Rubik" panose="02000604000000020004" pitchFamily="2"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Rubik" panose="02000604000000020004" pitchFamily="2" charset="-79"/>
                <a:ea typeface="+mn-ea"/>
                <a:cs typeface="Rubik" panose="02000604000000020004" pitchFamily="2"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Rubik" panose="02000604000000020004" pitchFamily="2" charset="-79"/>
                <a:ea typeface="+mn-ea"/>
                <a:cs typeface="Rubik" panose="02000604000000020004" pitchFamily="2"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Rubik" panose="02000604000000020004" pitchFamily="2" charset="-79"/>
                <a:ea typeface="+mn-ea"/>
                <a:cs typeface="Rubik" panose="02000604000000020004" pitchFamily="2"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Rubik" panose="02000604000000020004" pitchFamily="2" charset="-79"/>
                <a:ea typeface="+mn-ea"/>
                <a:cs typeface="Rubik" panose="02000604000000020004"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u="sng" dirty="0">
                <a:solidFill>
                  <a:srgbClr val="FFC000"/>
                </a:solidFill>
                <a:latin typeface="+mn-lt"/>
              </a:rPr>
              <a:t>November 2018</a:t>
            </a:r>
            <a:r>
              <a:rPr lang="en-US" sz="1800" dirty="0">
                <a:solidFill>
                  <a:schemeClr val="bg1"/>
                </a:solidFill>
                <a:latin typeface="+mn-lt"/>
              </a:rPr>
              <a:t>: </a:t>
            </a:r>
            <a:r>
              <a:rPr lang="en-US" sz="1800" dirty="0">
                <a:latin typeface="+mn-lt"/>
              </a:rPr>
              <a:t>the SKA Board launched the start of the activities, via the set up of a SC:</a:t>
            </a:r>
          </a:p>
          <a:p>
            <a:pPr marL="0" indent="0" algn="just">
              <a:buNone/>
            </a:pPr>
            <a:r>
              <a:rPr lang="en-US" sz="1800" dirty="0">
                <a:solidFill>
                  <a:srgbClr val="7030A0"/>
                </a:solidFill>
                <a:latin typeface="+mn-lt"/>
              </a:rPr>
              <a:t>“The mission of the SRC Steering Committee (SRC-SC) is to define and create a long-term operational partnership between the SKA Observatory and an ensemble of independently-resourced SKA Regional </a:t>
            </a:r>
            <a:r>
              <a:rPr lang="en-US" sz="1800" dirty="0" err="1">
                <a:solidFill>
                  <a:srgbClr val="7030A0"/>
                </a:solidFill>
                <a:latin typeface="+mn-lt"/>
              </a:rPr>
              <a:t>Centres</a:t>
            </a:r>
            <a:r>
              <a:rPr lang="en-US" sz="1800" dirty="0">
                <a:solidFill>
                  <a:srgbClr val="7030A0"/>
                </a:solidFill>
                <a:latin typeface="+mn-lt"/>
              </a:rPr>
              <a:t>”</a:t>
            </a:r>
          </a:p>
        </p:txBody>
      </p:sp>
      <p:sp>
        <p:nvSpPr>
          <p:cNvPr id="8" name="Segnaposto contenuto 5">
            <a:extLst>
              <a:ext uri="{FF2B5EF4-FFF2-40B4-BE49-F238E27FC236}">
                <a16:creationId xmlns:a16="http://schemas.microsoft.com/office/drawing/2014/main" id="{343EA9A9-BF5F-3D4A-BB92-61F7391F6E15}"/>
              </a:ext>
            </a:extLst>
          </p:cNvPr>
          <p:cNvSpPr txBox="1">
            <a:spLocks/>
          </p:cNvSpPr>
          <p:nvPr/>
        </p:nvSpPr>
        <p:spPr bwMode="auto">
          <a:xfrm>
            <a:off x="88619" y="3636808"/>
            <a:ext cx="8879757" cy="14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Rubik" panose="02000604000000020004" pitchFamily="2" charset="-79"/>
                <a:ea typeface="+mn-ea"/>
                <a:cs typeface="Rubik" panose="02000604000000020004" pitchFamily="2"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Rubik" panose="02000604000000020004" pitchFamily="2" charset="-79"/>
                <a:ea typeface="+mn-ea"/>
                <a:cs typeface="Rubik" panose="02000604000000020004" pitchFamily="2"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Rubik" panose="02000604000000020004" pitchFamily="2" charset="-79"/>
                <a:ea typeface="+mn-ea"/>
                <a:cs typeface="Rubik" panose="02000604000000020004" pitchFamily="2"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Rubik" panose="02000604000000020004" pitchFamily="2" charset="-79"/>
                <a:ea typeface="+mn-ea"/>
                <a:cs typeface="Rubik" panose="02000604000000020004" pitchFamily="2"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Rubik" panose="02000604000000020004" pitchFamily="2" charset="-79"/>
                <a:ea typeface="+mn-ea"/>
                <a:cs typeface="Rubik" panose="02000604000000020004"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u="sng" dirty="0">
                <a:solidFill>
                  <a:srgbClr val="FFC000"/>
                </a:solidFill>
                <a:latin typeface="+mn-lt"/>
              </a:rPr>
              <a:t>November 2019</a:t>
            </a:r>
            <a:r>
              <a:rPr lang="en-US" sz="1800" dirty="0">
                <a:solidFill>
                  <a:schemeClr val="bg1"/>
                </a:solidFill>
                <a:latin typeface="+mn-lt"/>
              </a:rPr>
              <a:t>: </a:t>
            </a:r>
            <a:r>
              <a:rPr lang="en-US" sz="1800" dirty="0">
                <a:latin typeface="+mn-lt"/>
              </a:rPr>
              <a:t>the SRC-SC began the activities of the WG6: </a:t>
            </a:r>
            <a:r>
              <a:rPr lang="en-GB" sz="1800" dirty="0">
                <a:solidFill>
                  <a:srgbClr val="FF0000"/>
                </a:solidFill>
                <a:latin typeface="+mn-lt"/>
              </a:rPr>
              <a:t>Science User Engagement</a:t>
            </a:r>
            <a:endParaRPr lang="en-US" sz="1800" dirty="0">
              <a:solidFill>
                <a:schemeClr val="bg1"/>
              </a:solidFill>
              <a:latin typeface="+mn-lt"/>
            </a:endParaRPr>
          </a:p>
          <a:p>
            <a:pPr marL="0" indent="0" algn="just">
              <a:buNone/>
            </a:pPr>
            <a:r>
              <a:rPr lang="en-US" sz="1800" dirty="0">
                <a:solidFill>
                  <a:srgbClr val="7030A0"/>
                </a:solidFill>
                <a:latin typeface="+mn-lt"/>
              </a:rPr>
              <a:t>“</a:t>
            </a:r>
            <a:r>
              <a:rPr lang="it-IT" sz="1800" dirty="0">
                <a:solidFill>
                  <a:srgbClr val="7030A0"/>
                </a:solidFill>
                <a:latin typeface="+mn-lt"/>
              </a:rPr>
              <a:t>The </a:t>
            </a:r>
            <a:r>
              <a:rPr lang="it-IT" sz="1800" dirty="0" err="1">
                <a:solidFill>
                  <a:srgbClr val="7030A0"/>
                </a:solidFill>
                <a:latin typeface="+mn-lt"/>
              </a:rPr>
              <a:t>final</a:t>
            </a:r>
            <a:r>
              <a:rPr lang="it-IT" sz="1800" dirty="0">
                <a:solidFill>
                  <a:srgbClr val="7030A0"/>
                </a:solidFill>
                <a:latin typeface="+mn-lt"/>
              </a:rPr>
              <a:t> </a:t>
            </a:r>
            <a:r>
              <a:rPr lang="it-IT" sz="1800" dirty="0" err="1">
                <a:solidFill>
                  <a:srgbClr val="7030A0"/>
                </a:solidFill>
                <a:latin typeface="+mn-lt"/>
              </a:rPr>
              <a:t>aims</a:t>
            </a:r>
            <a:r>
              <a:rPr lang="it-IT" sz="1800" dirty="0">
                <a:solidFill>
                  <a:srgbClr val="7030A0"/>
                </a:solidFill>
                <a:latin typeface="+mn-lt"/>
              </a:rPr>
              <a:t> of </a:t>
            </a:r>
            <a:r>
              <a:rPr lang="it-IT" sz="1800" dirty="0" err="1">
                <a:solidFill>
                  <a:srgbClr val="7030A0"/>
                </a:solidFill>
                <a:latin typeface="+mn-lt"/>
              </a:rPr>
              <a:t>this</a:t>
            </a:r>
            <a:r>
              <a:rPr lang="it-IT" sz="1800" dirty="0">
                <a:solidFill>
                  <a:srgbClr val="7030A0"/>
                </a:solidFill>
                <a:latin typeface="+mn-lt"/>
              </a:rPr>
              <a:t> long-living WG are </a:t>
            </a:r>
            <a:r>
              <a:rPr lang="it-IT" sz="1800" b="1" i="1" dirty="0">
                <a:solidFill>
                  <a:srgbClr val="7030A0"/>
                </a:solidFill>
                <a:latin typeface="+mn-lt"/>
              </a:rPr>
              <a:t>(i)</a:t>
            </a:r>
            <a:r>
              <a:rPr lang="it-IT" sz="1800" dirty="0">
                <a:solidFill>
                  <a:srgbClr val="7030A0"/>
                </a:solidFill>
                <a:latin typeface="+mn-lt"/>
              </a:rPr>
              <a:t> to </a:t>
            </a:r>
            <a:r>
              <a:rPr lang="it-IT" sz="1800" dirty="0" err="1">
                <a:solidFill>
                  <a:srgbClr val="7030A0"/>
                </a:solidFill>
                <a:latin typeface="+mn-lt"/>
              </a:rPr>
              <a:t>engage</a:t>
            </a:r>
            <a:r>
              <a:rPr lang="it-IT" sz="1800" dirty="0">
                <a:solidFill>
                  <a:srgbClr val="7030A0"/>
                </a:solidFill>
                <a:latin typeface="+mn-lt"/>
              </a:rPr>
              <a:t> the science community in </a:t>
            </a:r>
            <a:r>
              <a:rPr lang="it-IT" sz="1800" dirty="0" err="1">
                <a:solidFill>
                  <a:srgbClr val="7030A0"/>
                </a:solidFill>
                <a:latin typeface="+mn-lt"/>
              </a:rPr>
              <a:t>tuning</a:t>
            </a:r>
            <a:r>
              <a:rPr lang="it-IT" sz="1800" dirty="0">
                <a:solidFill>
                  <a:srgbClr val="7030A0"/>
                </a:solidFill>
                <a:latin typeface="+mn-lt"/>
              </a:rPr>
              <a:t> the </a:t>
            </a:r>
            <a:r>
              <a:rPr lang="it-IT" sz="1800" dirty="0" err="1">
                <a:solidFill>
                  <a:srgbClr val="7030A0"/>
                </a:solidFill>
                <a:latin typeface="+mn-lt"/>
              </a:rPr>
              <a:t>requirements</a:t>
            </a:r>
            <a:r>
              <a:rPr lang="it-IT" sz="1800" dirty="0">
                <a:solidFill>
                  <a:srgbClr val="7030A0"/>
                </a:solidFill>
                <a:latin typeface="+mn-lt"/>
              </a:rPr>
              <a:t> for the SRC network in </a:t>
            </a:r>
            <a:r>
              <a:rPr lang="it-IT" sz="1800" dirty="0" err="1">
                <a:solidFill>
                  <a:srgbClr val="7030A0"/>
                </a:solidFill>
                <a:latin typeface="+mn-lt"/>
              </a:rPr>
              <a:t>order</a:t>
            </a:r>
            <a:r>
              <a:rPr lang="it-IT" sz="1800" dirty="0">
                <a:solidFill>
                  <a:srgbClr val="7030A0"/>
                </a:solidFill>
                <a:latin typeface="+mn-lt"/>
              </a:rPr>
              <a:t> to </a:t>
            </a:r>
            <a:r>
              <a:rPr lang="it-IT" sz="1800" dirty="0" err="1">
                <a:solidFill>
                  <a:srgbClr val="7030A0"/>
                </a:solidFill>
                <a:latin typeface="+mn-lt"/>
              </a:rPr>
              <a:t>maximize</a:t>
            </a:r>
            <a:r>
              <a:rPr lang="it-IT" sz="1800" dirty="0">
                <a:solidFill>
                  <a:srgbClr val="7030A0"/>
                </a:solidFill>
                <a:latin typeface="+mn-lt"/>
              </a:rPr>
              <a:t> the science </a:t>
            </a:r>
            <a:r>
              <a:rPr lang="it-IT" sz="1800" dirty="0" err="1">
                <a:solidFill>
                  <a:srgbClr val="7030A0"/>
                </a:solidFill>
                <a:latin typeface="+mn-lt"/>
              </a:rPr>
              <a:t>return</a:t>
            </a:r>
            <a:r>
              <a:rPr lang="it-IT" sz="1800" dirty="0">
                <a:solidFill>
                  <a:srgbClr val="7030A0"/>
                </a:solidFill>
                <a:latin typeface="+mn-lt"/>
              </a:rPr>
              <a:t> and </a:t>
            </a:r>
            <a:r>
              <a:rPr lang="it-IT" sz="1800" b="1" i="1" dirty="0">
                <a:solidFill>
                  <a:srgbClr val="7030A0"/>
                </a:solidFill>
                <a:latin typeface="+mn-lt"/>
              </a:rPr>
              <a:t>(ii)</a:t>
            </a:r>
            <a:r>
              <a:rPr lang="it-IT" sz="1800" dirty="0">
                <a:solidFill>
                  <a:srgbClr val="7030A0"/>
                </a:solidFill>
                <a:latin typeface="+mn-lt"/>
              </a:rPr>
              <a:t> to guide the </a:t>
            </a:r>
            <a:r>
              <a:rPr lang="it-IT" sz="1800" dirty="0" err="1">
                <a:solidFill>
                  <a:srgbClr val="7030A0"/>
                </a:solidFill>
                <a:latin typeface="+mn-lt"/>
              </a:rPr>
              <a:t>scientific</a:t>
            </a:r>
            <a:r>
              <a:rPr lang="it-IT" sz="1800" dirty="0">
                <a:solidFill>
                  <a:srgbClr val="7030A0"/>
                </a:solidFill>
                <a:latin typeface="+mn-lt"/>
              </a:rPr>
              <a:t> community </a:t>
            </a:r>
            <a:r>
              <a:rPr lang="it-IT" sz="1800" dirty="0" err="1">
                <a:solidFill>
                  <a:srgbClr val="7030A0"/>
                </a:solidFill>
                <a:latin typeface="+mn-lt"/>
              </a:rPr>
              <a:t>at</a:t>
            </a:r>
            <a:r>
              <a:rPr lang="it-IT" sz="1800" dirty="0">
                <a:solidFill>
                  <a:srgbClr val="7030A0"/>
                </a:solidFill>
                <a:latin typeface="+mn-lt"/>
              </a:rPr>
              <a:t> large </a:t>
            </a:r>
            <a:r>
              <a:rPr lang="it-IT" sz="1800" dirty="0" err="1">
                <a:solidFill>
                  <a:srgbClr val="7030A0"/>
                </a:solidFill>
                <a:latin typeface="+mn-lt"/>
              </a:rPr>
              <a:t>towards</a:t>
            </a:r>
            <a:r>
              <a:rPr lang="it-IT" sz="1800" dirty="0">
                <a:solidFill>
                  <a:srgbClr val="7030A0"/>
                </a:solidFill>
                <a:latin typeface="+mn-lt"/>
              </a:rPr>
              <a:t> the new end-to-end </a:t>
            </a:r>
            <a:r>
              <a:rPr lang="it-IT" sz="1800" dirty="0" err="1">
                <a:solidFill>
                  <a:srgbClr val="7030A0"/>
                </a:solidFill>
                <a:latin typeface="+mn-lt"/>
              </a:rPr>
              <a:t>procedures</a:t>
            </a:r>
            <a:r>
              <a:rPr lang="it-IT" sz="1800" dirty="0">
                <a:solidFill>
                  <a:srgbClr val="7030A0"/>
                </a:solidFill>
                <a:latin typeface="+mn-lt"/>
              </a:rPr>
              <a:t> </a:t>
            </a:r>
            <a:r>
              <a:rPr lang="it-IT" sz="1800" dirty="0" err="1">
                <a:solidFill>
                  <a:srgbClr val="7030A0"/>
                </a:solidFill>
                <a:latin typeface="+mn-lt"/>
              </a:rPr>
              <a:t>that</a:t>
            </a:r>
            <a:r>
              <a:rPr lang="it-IT" sz="1800" dirty="0">
                <a:solidFill>
                  <a:srgbClr val="7030A0"/>
                </a:solidFill>
                <a:latin typeface="+mn-lt"/>
              </a:rPr>
              <a:t> the SKA era </a:t>
            </a:r>
            <a:r>
              <a:rPr lang="it-IT" sz="1800" dirty="0" err="1">
                <a:solidFill>
                  <a:srgbClr val="7030A0"/>
                </a:solidFill>
                <a:latin typeface="+mn-lt"/>
              </a:rPr>
              <a:t>will</a:t>
            </a:r>
            <a:r>
              <a:rPr lang="it-IT" sz="1800" dirty="0">
                <a:solidFill>
                  <a:srgbClr val="7030A0"/>
                </a:solidFill>
                <a:latin typeface="+mn-lt"/>
              </a:rPr>
              <a:t> </a:t>
            </a:r>
            <a:r>
              <a:rPr lang="it-IT" sz="1800" dirty="0" err="1">
                <a:solidFill>
                  <a:srgbClr val="7030A0"/>
                </a:solidFill>
                <a:latin typeface="+mn-lt"/>
              </a:rPr>
              <a:t>require</a:t>
            </a:r>
            <a:r>
              <a:rPr lang="it-IT" sz="1800" dirty="0">
                <a:solidFill>
                  <a:srgbClr val="7030A0"/>
                </a:solidFill>
                <a:latin typeface="+mn-lt"/>
              </a:rPr>
              <a:t> for </a:t>
            </a:r>
            <a:r>
              <a:rPr lang="it-IT" sz="1800" dirty="0" err="1">
                <a:solidFill>
                  <a:srgbClr val="7030A0"/>
                </a:solidFill>
                <a:latin typeface="+mn-lt"/>
              </a:rPr>
              <a:t>performing</a:t>
            </a:r>
            <a:r>
              <a:rPr lang="it-IT" sz="1800" dirty="0">
                <a:solidFill>
                  <a:srgbClr val="7030A0"/>
                </a:solidFill>
                <a:latin typeface="+mn-lt"/>
              </a:rPr>
              <a:t> a </a:t>
            </a:r>
            <a:r>
              <a:rPr lang="it-IT" sz="1800" dirty="0" err="1">
                <a:solidFill>
                  <a:srgbClr val="7030A0"/>
                </a:solidFill>
                <a:latin typeface="+mn-lt"/>
              </a:rPr>
              <a:t>scientific</a:t>
            </a:r>
            <a:r>
              <a:rPr lang="it-IT" sz="1800" dirty="0">
                <a:solidFill>
                  <a:srgbClr val="7030A0"/>
                </a:solidFill>
                <a:latin typeface="+mn-lt"/>
              </a:rPr>
              <a:t> </a:t>
            </a:r>
            <a:r>
              <a:rPr lang="it-IT" sz="1800" dirty="0" err="1">
                <a:solidFill>
                  <a:srgbClr val="7030A0"/>
                </a:solidFill>
                <a:latin typeface="+mn-lt"/>
              </a:rPr>
              <a:t>program</a:t>
            </a:r>
            <a:r>
              <a:rPr lang="it-IT" sz="1800" dirty="0">
                <a:solidFill>
                  <a:srgbClr val="7030A0"/>
                </a:solidFill>
                <a:latin typeface="+mn-lt"/>
              </a:rPr>
              <a:t> </a:t>
            </a:r>
            <a:r>
              <a:rPr lang="en-US" sz="1800" dirty="0">
                <a:solidFill>
                  <a:srgbClr val="7030A0"/>
                </a:solidFill>
                <a:latin typeface="+mn-lt"/>
              </a:rPr>
              <a:t>”</a:t>
            </a:r>
          </a:p>
        </p:txBody>
      </p:sp>
      <p:sp>
        <p:nvSpPr>
          <p:cNvPr id="3" name="TextBox 2">
            <a:extLst>
              <a:ext uri="{FF2B5EF4-FFF2-40B4-BE49-F238E27FC236}">
                <a16:creationId xmlns:a16="http://schemas.microsoft.com/office/drawing/2014/main" id="{BBF895EB-F4C3-3884-4325-D25CA9AB7AE6}"/>
              </a:ext>
            </a:extLst>
          </p:cNvPr>
          <p:cNvSpPr txBox="1"/>
          <p:nvPr/>
        </p:nvSpPr>
        <p:spPr>
          <a:xfrm>
            <a:off x="312235" y="6281785"/>
            <a:ext cx="3185552" cy="369332"/>
          </a:xfrm>
          <a:prstGeom prst="rect">
            <a:avLst/>
          </a:prstGeom>
          <a:noFill/>
        </p:spPr>
        <p:txBody>
          <a:bodyPr wrap="none" rtlCol="0">
            <a:spAutoFit/>
          </a:bodyPr>
          <a:lstStyle/>
          <a:p>
            <a:r>
              <a:rPr lang="en-CH" dirty="0"/>
              <a:t>Slide from A. Possenti (WG6)</a:t>
            </a:r>
          </a:p>
        </p:txBody>
      </p:sp>
      <p:sp>
        <p:nvSpPr>
          <p:cNvPr id="5" name="Title 4">
            <a:extLst>
              <a:ext uri="{FF2B5EF4-FFF2-40B4-BE49-F238E27FC236}">
                <a16:creationId xmlns:a16="http://schemas.microsoft.com/office/drawing/2014/main" id="{5324DC6F-E7BE-B8E4-071C-047C4B663230}"/>
              </a:ext>
            </a:extLst>
          </p:cNvPr>
          <p:cNvSpPr>
            <a:spLocks noGrp="1"/>
          </p:cNvSpPr>
          <p:nvPr>
            <p:ph type="title"/>
          </p:nvPr>
        </p:nvSpPr>
        <p:spPr/>
        <p:txBody>
          <a:bodyPr/>
          <a:lstStyle/>
          <a:p>
            <a:r>
              <a:rPr lang="en-GB" sz="3600" dirty="0"/>
              <a:t>SRC-Steering Committee and WG6</a:t>
            </a:r>
            <a:endParaRPr lang="en-CH" sz="3600" dirty="0"/>
          </a:p>
        </p:txBody>
      </p:sp>
    </p:spTree>
    <p:extLst>
      <p:ext uri="{BB962C8B-B14F-4D97-AF65-F5344CB8AC3E}">
        <p14:creationId xmlns:p14="http://schemas.microsoft.com/office/powerpoint/2010/main" val="133884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3A86AEA-43F4-2F41-BBE8-10AFF7E1DB45}"/>
              </a:ext>
            </a:extLst>
          </p:cNvPr>
          <p:cNvSpPr>
            <a:spLocks noGrp="1"/>
          </p:cNvSpPr>
          <p:nvPr>
            <p:ph idx="1"/>
          </p:nvPr>
        </p:nvSpPr>
        <p:spPr>
          <a:xfrm>
            <a:off x="251520" y="1256497"/>
            <a:ext cx="8640960" cy="3594283"/>
          </a:xfrm>
        </p:spPr>
        <p:txBody>
          <a:bodyPr/>
          <a:lstStyle/>
          <a:p>
            <a:r>
              <a:rPr lang="en-GB" sz="2000" dirty="0"/>
              <a:t>To engage the science community in tuning the requirements for the SRC network in order to maximize the science return</a:t>
            </a:r>
          </a:p>
          <a:p>
            <a:r>
              <a:rPr lang="en-GB" sz="2000" dirty="0"/>
              <a:t>To guide the scientific community at large towards the new end-to-end procedures that the SKA era will require for performing a scientific program.</a:t>
            </a:r>
          </a:p>
          <a:p>
            <a:endParaRPr lang="en-GB" sz="2000" dirty="0"/>
          </a:p>
          <a:p>
            <a:pPr lvl="1"/>
            <a:r>
              <a:rPr lang="en-GB" sz="1600" i="1" dirty="0"/>
              <a:t>TP1 = to collect feedback from SKA potential users and archive users to help identifying a complete set of requirements for the SRC network</a:t>
            </a:r>
          </a:p>
          <a:p>
            <a:pPr lvl="1"/>
            <a:r>
              <a:rPr lang="en-GB" sz="1600" i="1" dirty="0"/>
              <a:t>TP2 = to support, stimulate and coordinate a constant interaction among the software developers and the Science User communities</a:t>
            </a:r>
          </a:p>
          <a:p>
            <a:pPr lvl="1"/>
            <a:r>
              <a:rPr lang="en-GB" sz="1600" i="1" dirty="0"/>
              <a:t>TP3 = to coordinate the set up of the “SRC capability challenges”</a:t>
            </a:r>
          </a:p>
          <a:p>
            <a:endParaRPr lang="en-GB" sz="2000" dirty="0"/>
          </a:p>
          <a:p>
            <a:pPr marL="0" indent="0">
              <a:buNone/>
            </a:pPr>
            <a:r>
              <a:rPr lang="en-GB" sz="2000" dirty="0">
                <a:sym typeface="Wingdings" pitchFamily="2" charset="2"/>
              </a:rPr>
              <a:t> </a:t>
            </a:r>
            <a:r>
              <a:rPr lang="en-GB" sz="2000" u="sng" dirty="0"/>
              <a:t>Disappearance</a:t>
            </a:r>
            <a:r>
              <a:rPr lang="en-GB" sz="2000" dirty="0"/>
              <a:t> of TPs to have one single WG6 group end of 2022 </a:t>
            </a:r>
          </a:p>
          <a:p>
            <a:pPr marL="0" indent="0">
              <a:buNone/>
            </a:pPr>
            <a:r>
              <a:rPr lang="en-GB" sz="2000" dirty="0"/>
              <a:t>Until then, WG6 was focussed around collecting information from question to SKA SWGs and creation of user stories and use cases (see Basel presentation)</a:t>
            </a:r>
          </a:p>
        </p:txBody>
      </p:sp>
      <p:sp>
        <p:nvSpPr>
          <p:cNvPr id="6" name="Title 5">
            <a:extLst>
              <a:ext uri="{FF2B5EF4-FFF2-40B4-BE49-F238E27FC236}">
                <a16:creationId xmlns:a16="http://schemas.microsoft.com/office/drawing/2014/main" id="{5820196D-2206-7642-BBC6-4EE113D0C2D3}"/>
              </a:ext>
            </a:extLst>
          </p:cNvPr>
          <p:cNvSpPr>
            <a:spLocks noGrp="1"/>
          </p:cNvSpPr>
          <p:nvPr>
            <p:ph type="title"/>
          </p:nvPr>
        </p:nvSpPr>
        <p:spPr/>
        <p:txBody>
          <a:bodyPr/>
          <a:lstStyle/>
          <a:p>
            <a:r>
              <a:rPr lang="en-CH" dirty="0"/>
              <a:t>SRCSC WG6: User engagement</a:t>
            </a:r>
          </a:p>
        </p:txBody>
      </p:sp>
    </p:spTree>
    <p:extLst>
      <p:ext uri="{BB962C8B-B14F-4D97-AF65-F5344CB8AC3E}">
        <p14:creationId xmlns:p14="http://schemas.microsoft.com/office/powerpoint/2010/main" val="101191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2DC35D-8D85-9C6D-4D22-7D843EA40C76}"/>
              </a:ext>
            </a:extLst>
          </p:cNvPr>
          <p:cNvSpPr>
            <a:spLocks noGrp="1"/>
          </p:cNvSpPr>
          <p:nvPr>
            <p:ph idx="1"/>
          </p:nvPr>
        </p:nvSpPr>
        <p:spPr/>
        <p:txBody>
          <a:bodyPr/>
          <a:lstStyle/>
          <a:p>
            <a:r>
              <a:rPr lang="en-CH" sz="2000" dirty="0"/>
              <a:t>SRC development moved toward prototyping agile teams (Agile Release Train)</a:t>
            </a:r>
          </a:p>
          <a:p>
            <a:pPr lvl="1"/>
            <a:r>
              <a:rPr lang="en-CH" sz="1800" dirty="0"/>
              <a:t>SKACH members active in teams + MAU observer for Tangerine team</a:t>
            </a:r>
          </a:p>
          <a:p>
            <a:pPr lvl="1"/>
            <a:r>
              <a:rPr lang="en-CH" sz="1800" dirty="0"/>
              <a:t>Feedback for Science Analysis Platform (as part of WG6 for MAU)</a:t>
            </a:r>
          </a:p>
          <a:p>
            <a:pPr lvl="1"/>
            <a:endParaRPr lang="en-CH" sz="1800" dirty="0"/>
          </a:p>
          <a:p>
            <a:r>
              <a:rPr lang="en-CH" sz="2000" dirty="0"/>
              <a:t>Continuation of WG6 activities:</a:t>
            </a:r>
          </a:p>
          <a:p>
            <a:pPr lvl="1"/>
            <a:r>
              <a:rPr lang="en-GB" sz="1800" u="sng" dirty="0"/>
              <a:t>Regular bi-weekly telecons</a:t>
            </a:r>
          </a:p>
          <a:p>
            <a:pPr lvl="1"/>
            <a:r>
              <a:rPr lang="en-GB" sz="1800" u="sng" dirty="0"/>
              <a:t>interactions with the SWGs </a:t>
            </a:r>
            <a:r>
              <a:rPr lang="en-GB" sz="1800" dirty="0"/>
              <a:t>and</a:t>
            </a:r>
            <a:r>
              <a:rPr lang="en-GB" sz="1800" u="sng" dirty="0"/>
              <a:t> the AGILE teams </a:t>
            </a:r>
            <a:r>
              <a:rPr lang="en-GB" sz="1800" dirty="0"/>
              <a:t>(and others if </a:t>
            </a:r>
            <a:r>
              <a:rPr lang="en-GB" sz="1800" dirty="0" err="1"/>
              <a:t>needbe</a:t>
            </a:r>
            <a:r>
              <a:rPr lang="en-GB" sz="1800" dirty="0"/>
              <a:t>)</a:t>
            </a:r>
          </a:p>
          <a:p>
            <a:pPr lvl="1"/>
            <a:r>
              <a:rPr lang="en-GB" sz="1800" dirty="0"/>
              <a:t>help with the setup of the </a:t>
            </a:r>
            <a:r>
              <a:rPr lang="en-GB" sz="1800" u="sng" dirty="0"/>
              <a:t>Forum of the SRC Users</a:t>
            </a:r>
            <a:r>
              <a:rPr lang="en-GB" sz="1800" dirty="0"/>
              <a:t>, including representatives of the SWGs and, in future, people from other communities as well (i.e. archive users, astrophysicists and researchers at large,  software developers, etc...).</a:t>
            </a:r>
          </a:p>
          <a:p>
            <a:pPr lvl="1"/>
            <a:endParaRPr lang="en-GB" sz="1800" dirty="0"/>
          </a:p>
          <a:p>
            <a:r>
              <a:rPr lang="en-CH" sz="2000" dirty="0"/>
              <a:t>Setup of JIRA SRCWG6 project in collaboration with SKAO</a:t>
            </a:r>
          </a:p>
          <a:p>
            <a:pPr lvl="1"/>
            <a:r>
              <a:rPr lang="en-CH" sz="1800" dirty="0"/>
              <a:t>Procedure to get </a:t>
            </a:r>
            <a:r>
              <a:rPr lang="en-GB" sz="1800" dirty="0"/>
              <a:t>feedback or input for, e.g., SKAO </a:t>
            </a:r>
            <a:r>
              <a:rPr lang="en-GB" sz="1800" dirty="0" err="1"/>
              <a:t>SAFe</a:t>
            </a:r>
            <a:r>
              <a:rPr lang="en-GB" sz="1800" dirty="0"/>
              <a:t> Agile teams, or to obtain feedback from Science Working Groups, or any group.</a:t>
            </a:r>
          </a:p>
          <a:p>
            <a:pPr lvl="1"/>
            <a:r>
              <a:rPr lang="en-GB" sz="1800" dirty="0"/>
              <a:t>Assignee is per default Marc Audard </a:t>
            </a:r>
            <a:r>
              <a:rPr lang="en-GB" sz="1800" dirty="0">
                <a:sym typeface="Wingdings" pitchFamily="2" charset="2"/>
              </a:rPr>
              <a:t> reassign/add watchers, follow-up etc</a:t>
            </a:r>
          </a:p>
          <a:p>
            <a:pPr marL="0" indent="0">
              <a:buNone/>
            </a:pPr>
            <a:endParaRPr lang="en-CH" sz="2000" dirty="0"/>
          </a:p>
        </p:txBody>
      </p:sp>
      <p:sp>
        <p:nvSpPr>
          <p:cNvPr id="3" name="Title 2">
            <a:extLst>
              <a:ext uri="{FF2B5EF4-FFF2-40B4-BE49-F238E27FC236}">
                <a16:creationId xmlns:a16="http://schemas.microsoft.com/office/drawing/2014/main" id="{6FE32E0A-BCEE-4BA6-4630-79AEB88173EC}"/>
              </a:ext>
            </a:extLst>
          </p:cNvPr>
          <p:cNvSpPr>
            <a:spLocks noGrp="1"/>
          </p:cNvSpPr>
          <p:nvPr>
            <p:ph type="title"/>
          </p:nvPr>
        </p:nvSpPr>
        <p:spPr/>
        <p:txBody>
          <a:bodyPr/>
          <a:lstStyle/>
          <a:p>
            <a:r>
              <a:rPr lang="en-CH" dirty="0"/>
              <a:t>WG6 in 2023 and forward</a:t>
            </a:r>
          </a:p>
        </p:txBody>
      </p:sp>
      <p:sp>
        <p:nvSpPr>
          <p:cNvPr id="5" name="TextBox 4">
            <a:extLst>
              <a:ext uri="{FF2B5EF4-FFF2-40B4-BE49-F238E27FC236}">
                <a16:creationId xmlns:a16="http://schemas.microsoft.com/office/drawing/2014/main" id="{86E47146-F788-535F-FB4E-CACD8C9761F4}"/>
              </a:ext>
            </a:extLst>
          </p:cNvPr>
          <p:cNvSpPr txBox="1"/>
          <p:nvPr/>
        </p:nvSpPr>
        <p:spPr>
          <a:xfrm>
            <a:off x="2291576" y="3233183"/>
            <a:ext cx="4583150" cy="369332"/>
          </a:xfrm>
          <a:prstGeom prst="rect">
            <a:avLst/>
          </a:prstGeom>
          <a:noFill/>
        </p:spPr>
        <p:txBody>
          <a:bodyPr wrap="square">
            <a:spAutoFit/>
          </a:bodyPr>
          <a:lstStyle/>
          <a:p>
            <a:endParaRPr lang="en-CH" dirty="0"/>
          </a:p>
        </p:txBody>
      </p:sp>
    </p:spTree>
    <p:extLst>
      <p:ext uri="{BB962C8B-B14F-4D97-AF65-F5344CB8AC3E}">
        <p14:creationId xmlns:p14="http://schemas.microsoft.com/office/powerpoint/2010/main" val="52373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C417E8-6B2F-B772-ADA3-94F8AA6F34F1}"/>
              </a:ext>
            </a:extLst>
          </p:cNvPr>
          <p:cNvSpPr>
            <a:spLocks noGrp="1"/>
          </p:cNvSpPr>
          <p:nvPr>
            <p:ph type="title"/>
          </p:nvPr>
        </p:nvSpPr>
        <p:spPr/>
        <p:txBody>
          <a:bodyPr/>
          <a:lstStyle/>
          <a:p>
            <a:r>
              <a:rPr lang="en-CH" sz="4000" dirty="0"/>
              <a:t>SRC Management Organisation</a:t>
            </a:r>
          </a:p>
        </p:txBody>
      </p:sp>
      <p:pic>
        <p:nvPicPr>
          <p:cNvPr id="1026" name="Picture 2">
            <a:extLst>
              <a:ext uri="{FF2B5EF4-FFF2-40B4-BE49-F238E27FC236}">
                <a16:creationId xmlns:a16="http://schemas.microsoft.com/office/drawing/2014/main" id="{3F280245-8DBE-622C-FAEB-722818223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42996"/>
            <a:ext cx="8546792" cy="4746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0AEAD4-02A7-8353-48CE-C938D8E96CE5}"/>
              </a:ext>
            </a:extLst>
          </p:cNvPr>
          <p:cNvSpPr txBox="1"/>
          <p:nvPr/>
        </p:nvSpPr>
        <p:spPr>
          <a:xfrm>
            <a:off x="0" y="5657671"/>
            <a:ext cx="184731" cy="646331"/>
          </a:xfrm>
          <a:prstGeom prst="rect">
            <a:avLst/>
          </a:prstGeom>
          <a:noFill/>
        </p:spPr>
        <p:txBody>
          <a:bodyPr wrap="none" rtlCol="0">
            <a:spAutoFit/>
          </a:bodyPr>
          <a:lstStyle/>
          <a:p>
            <a:br>
              <a:rPr lang="en-GB" dirty="0"/>
            </a:br>
            <a:endParaRPr lang="en-CH" dirty="0"/>
          </a:p>
        </p:txBody>
      </p:sp>
      <p:sp>
        <p:nvSpPr>
          <p:cNvPr id="2" name="TextBox 1">
            <a:extLst>
              <a:ext uri="{FF2B5EF4-FFF2-40B4-BE49-F238E27FC236}">
                <a16:creationId xmlns:a16="http://schemas.microsoft.com/office/drawing/2014/main" id="{0ABCD9DE-1223-1229-13F3-BAFE855DD734}"/>
              </a:ext>
            </a:extLst>
          </p:cNvPr>
          <p:cNvSpPr txBox="1"/>
          <p:nvPr/>
        </p:nvSpPr>
        <p:spPr>
          <a:xfrm>
            <a:off x="557561" y="6456556"/>
            <a:ext cx="5677388" cy="369332"/>
          </a:xfrm>
          <a:prstGeom prst="rect">
            <a:avLst/>
          </a:prstGeom>
          <a:noFill/>
        </p:spPr>
        <p:txBody>
          <a:bodyPr wrap="none" rtlCol="0">
            <a:spAutoFit/>
          </a:bodyPr>
          <a:lstStyle/>
          <a:p>
            <a:r>
              <a:rPr lang="en-CH" dirty="0">
                <a:latin typeface="Calibri" panose="020F0502020204030204" pitchFamily="34" charset="0"/>
                <a:cs typeface="Calibri" panose="020F0502020204030204" pitchFamily="34" charset="0"/>
              </a:rPr>
              <a:t>Draft organisation from Michiel van Haarlem (SRCSC Chair)</a:t>
            </a:r>
          </a:p>
        </p:txBody>
      </p:sp>
      <p:sp>
        <p:nvSpPr>
          <p:cNvPr id="6" name="Rectangle 5">
            <a:extLst>
              <a:ext uri="{FF2B5EF4-FFF2-40B4-BE49-F238E27FC236}">
                <a16:creationId xmlns:a16="http://schemas.microsoft.com/office/drawing/2014/main" id="{3152976D-3E3F-9725-7EE9-3CA56AA8E879}"/>
              </a:ext>
            </a:extLst>
          </p:cNvPr>
          <p:cNvSpPr/>
          <p:nvPr/>
        </p:nvSpPr>
        <p:spPr>
          <a:xfrm>
            <a:off x="345688" y="5029200"/>
            <a:ext cx="1037063" cy="7248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
        <p:nvSpPr>
          <p:cNvPr id="7" name="Rectangle 6">
            <a:extLst>
              <a:ext uri="{FF2B5EF4-FFF2-40B4-BE49-F238E27FC236}">
                <a16:creationId xmlns:a16="http://schemas.microsoft.com/office/drawing/2014/main" id="{DC68B31E-1CEB-24AD-6757-D5544CB28CDB}"/>
              </a:ext>
            </a:extLst>
          </p:cNvPr>
          <p:cNvSpPr/>
          <p:nvPr/>
        </p:nvSpPr>
        <p:spPr>
          <a:xfrm>
            <a:off x="1382751" y="5341434"/>
            <a:ext cx="2720898" cy="412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199C5BB0-34B9-2F09-717F-E9BA0B65135E}"/>
              </a:ext>
            </a:extLst>
          </p:cNvPr>
          <p:cNvSpPr/>
          <p:nvPr/>
        </p:nvSpPr>
        <p:spPr>
          <a:xfrm>
            <a:off x="5939883" y="1287600"/>
            <a:ext cx="2720898" cy="931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
        <p:nvSpPr>
          <p:cNvPr id="9" name="Rectangle 8">
            <a:extLst>
              <a:ext uri="{FF2B5EF4-FFF2-40B4-BE49-F238E27FC236}">
                <a16:creationId xmlns:a16="http://schemas.microsoft.com/office/drawing/2014/main" id="{B4C33B85-5383-64CC-A5E7-716CAD78B89E}"/>
              </a:ext>
            </a:extLst>
          </p:cNvPr>
          <p:cNvSpPr/>
          <p:nvPr/>
        </p:nvSpPr>
        <p:spPr>
          <a:xfrm>
            <a:off x="7248293" y="1440000"/>
            <a:ext cx="1237785" cy="931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
        <p:nvSpPr>
          <p:cNvPr id="10" name="Rectangle 9">
            <a:extLst>
              <a:ext uri="{FF2B5EF4-FFF2-40B4-BE49-F238E27FC236}">
                <a16:creationId xmlns:a16="http://schemas.microsoft.com/office/drawing/2014/main" id="{A79B081E-E240-195E-9F5B-A93791F2F0F4}"/>
              </a:ext>
            </a:extLst>
          </p:cNvPr>
          <p:cNvSpPr/>
          <p:nvPr/>
        </p:nvSpPr>
        <p:spPr>
          <a:xfrm>
            <a:off x="864219" y="1264696"/>
            <a:ext cx="2720898" cy="296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414916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0C255-E219-5484-DE3D-EF682F5AECFF}"/>
              </a:ext>
            </a:extLst>
          </p:cNvPr>
          <p:cNvSpPr>
            <a:spLocks noGrp="1"/>
          </p:cNvSpPr>
          <p:nvPr>
            <p:ph idx="1"/>
          </p:nvPr>
        </p:nvSpPr>
        <p:spPr/>
        <p:txBody>
          <a:bodyPr/>
          <a:lstStyle/>
          <a:p>
            <a:r>
              <a:rPr lang="en-GB" sz="2000" dirty="0"/>
              <a:t>Purpose and remit of the Science Forum is to enable </a:t>
            </a:r>
            <a:r>
              <a:rPr lang="en-GB" sz="2000" u="sng" dirty="0"/>
              <a:t>communication</a:t>
            </a:r>
            <a:r>
              <a:rPr lang="en-GB" sz="2000" dirty="0"/>
              <a:t> between the </a:t>
            </a:r>
            <a:r>
              <a:rPr lang="en-GB" sz="2000" u="sng" dirty="0"/>
              <a:t>scientific community and the </a:t>
            </a:r>
            <a:r>
              <a:rPr lang="en-GB" sz="2000" u="sng" dirty="0" err="1"/>
              <a:t>SRCNet</a:t>
            </a:r>
            <a:r>
              <a:rPr lang="en-GB" sz="2000" u="sng" dirty="0"/>
              <a:t> developments</a:t>
            </a:r>
            <a:endParaRPr lang="en-GB" sz="2000" dirty="0"/>
          </a:p>
          <a:p>
            <a:pPr lvl="1"/>
            <a:r>
              <a:rPr lang="en-GB" sz="1600" dirty="0"/>
              <a:t>The science forum is the place of the community to </a:t>
            </a:r>
            <a:r>
              <a:rPr lang="en-GB" sz="1600" b="1" dirty="0"/>
              <a:t>exchange overall information </a:t>
            </a:r>
            <a:r>
              <a:rPr lang="en-GB" sz="1600" dirty="0"/>
              <a:t>of the </a:t>
            </a:r>
            <a:r>
              <a:rPr lang="en-GB" sz="1600" dirty="0" err="1"/>
              <a:t>SRCNet</a:t>
            </a:r>
            <a:r>
              <a:rPr lang="en-GB" sz="1600" dirty="0"/>
              <a:t> and place data processing and archiving development requests (scientific requests may be collected within the forum and channelised to the SKAO)</a:t>
            </a:r>
            <a:endParaRPr lang="en-GB" sz="2000" dirty="0"/>
          </a:p>
          <a:p>
            <a:pPr lvl="1"/>
            <a:r>
              <a:rPr lang="en-GB" sz="1600" dirty="0" err="1"/>
              <a:t>SRCNet</a:t>
            </a:r>
            <a:r>
              <a:rPr lang="en-GB" sz="1600" dirty="0"/>
              <a:t> developments are organised following a program increment (PI) structure established within the SKAO. The PI process includes several organisational PI meetings (~2 weeks) to plan and set up the PI development process (3 months). The science forum establishes a communication to these activities in order to provide </a:t>
            </a:r>
            <a:r>
              <a:rPr lang="en-GB" sz="1600" b="1" dirty="0"/>
              <a:t>feedback and advice </a:t>
            </a:r>
            <a:r>
              <a:rPr lang="en-GB" sz="1600" dirty="0"/>
              <a:t>to the PI programme, this relationship will be established by the nominated Business Owners (BOs).</a:t>
            </a:r>
          </a:p>
          <a:p>
            <a:r>
              <a:rPr lang="en-GB" sz="2000" dirty="0"/>
              <a:t>The </a:t>
            </a:r>
            <a:r>
              <a:rPr lang="en-GB" sz="2000" u="sng" dirty="0"/>
              <a:t>setup</a:t>
            </a:r>
            <a:r>
              <a:rPr lang="en-GB" sz="2000" dirty="0"/>
              <a:t> of the ‘</a:t>
            </a:r>
            <a:r>
              <a:rPr lang="en-GB" sz="2000" dirty="0" err="1"/>
              <a:t>SRCNet</a:t>
            </a:r>
            <a:r>
              <a:rPr lang="en-GB" sz="2000" dirty="0"/>
              <a:t> science forum’</a:t>
            </a:r>
          </a:p>
          <a:p>
            <a:pPr lvl="1"/>
            <a:r>
              <a:rPr lang="en-GB" sz="1600" dirty="0"/>
              <a:t>The science forum will comprise scientific representatives of the council, members of SKAO,  the representatives of SRCSC WG6, people nominated by the SWGs, and additional experts from the community at large.</a:t>
            </a:r>
          </a:p>
          <a:p>
            <a:pPr lvl="1"/>
            <a:r>
              <a:rPr lang="en-GB" sz="1600" dirty="0"/>
              <a:t>The members of the science forum will be informed on the PI process and its developments </a:t>
            </a:r>
          </a:p>
          <a:p>
            <a:pPr lvl="1"/>
            <a:r>
              <a:rPr lang="en-GB" sz="1600" dirty="0"/>
              <a:t>Requests of the </a:t>
            </a:r>
            <a:r>
              <a:rPr lang="en-GB" sz="1600" dirty="0" err="1"/>
              <a:t>SAFe</a:t>
            </a:r>
            <a:r>
              <a:rPr lang="en-GB" sz="1600" dirty="0"/>
              <a:t> teams and advise from the forum is collected and managed by the SRCSC-WG6, under supervision of the BO, and </a:t>
            </a:r>
            <a:r>
              <a:rPr lang="en-GB" sz="1600" b="1" dirty="0"/>
              <a:t>coordinated via the JIRA system</a:t>
            </a:r>
          </a:p>
          <a:p>
            <a:endParaRPr lang="en-CH" sz="2000" dirty="0"/>
          </a:p>
        </p:txBody>
      </p:sp>
      <p:sp>
        <p:nvSpPr>
          <p:cNvPr id="3" name="Title 2">
            <a:extLst>
              <a:ext uri="{FF2B5EF4-FFF2-40B4-BE49-F238E27FC236}">
                <a16:creationId xmlns:a16="http://schemas.microsoft.com/office/drawing/2014/main" id="{E0271A41-8C86-B957-971A-290FBBB2B5A3}"/>
              </a:ext>
            </a:extLst>
          </p:cNvPr>
          <p:cNvSpPr>
            <a:spLocks noGrp="1"/>
          </p:cNvSpPr>
          <p:nvPr>
            <p:ph type="title"/>
          </p:nvPr>
        </p:nvSpPr>
        <p:spPr/>
        <p:txBody>
          <a:bodyPr/>
          <a:lstStyle/>
          <a:p>
            <a:r>
              <a:rPr lang="en-CH" dirty="0"/>
              <a:t>SRCNet Science Forum</a:t>
            </a:r>
          </a:p>
        </p:txBody>
      </p:sp>
      <p:sp>
        <p:nvSpPr>
          <p:cNvPr id="5" name="TextBox 4">
            <a:extLst>
              <a:ext uri="{FF2B5EF4-FFF2-40B4-BE49-F238E27FC236}">
                <a16:creationId xmlns:a16="http://schemas.microsoft.com/office/drawing/2014/main" id="{3A358BFF-AB5F-6F13-4FFC-6746197CC62F}"/>
              </a:ext>
            </a:extLst>
          </p:cNvPr>
          <p:cNvSpPr txBox="1"/>
          <p:nvPr/>
        </p:nvSpPr>
        <p:spPr>
          <a:xfrm>
            <a:off x="4348976" y="6245817"/>
            <a:ext cx="4175054" cy="369332"/>
          </a:xfrm>
          <a:prstGeom prst="rect">
            <a:avLst/>
          </a:prstGeom>
          <a:noFill/>
        </p:spPr>
        <p:txBody>
          <a:bodyPr wrap="none" rtlCol="0">
            <a:spAutoFit/>
          </a:bodyPr>
          <a:lstStyle/>
          <a:p>
            <a:r>
              <a:rPr lang="en-CH" dirty="0">
                <a:latin typeface="Calibri" panose="020F0502020204030204" pitchFamily="34" charset="0"/>
                <a:cs typeface="Calibri" panose="020F0502020204030204" pitchFamily="34" charset="0"/>
              </a:rPr>
              <a:t>NB: process still being discussed and setup</a:t>
            </a:r>
          </a:p>
        </p:txBody>
      </p:sp>
    </p:spTree>
    <p:extLst>
      <p:ext uri="{BB962C8B-B14F-4D97-AF65-F5344CB8AC3E}">
        <p14:creationId xmlns:p14="http://schemas.microsoft.com/office/powerpoint/2010/main" val="271348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0C01B0-EE7F-B08C-A057-D97D8AA12D7F}"/>
              </a:ext>
            </a:extLst>
          </p:cNvPr>
          <p:cNvSpPr>
            <a:spLocks noGrp="1"/>
          </p:cNvSpPr>
          <p:nvPr>
            <p:ph idx="1"/>
          </p:nvPr>
        </p:nvSpPr>
        <p:spPr/>
        <p:txBody>
          <a:bodyPr/>
          <a:lstStyle/>
          <a:p>
            <a:pPr marL="0" indent="0" rtl="0">
              <a:spcBef>
                <a:spcPts val="0"/>
              </a:spcBef>
              <a:spcAft>
                <a:spcPts val="0"/>
              </a:spcAft>
              <a:buNone/>
            </a:pPr>
            <a:r>
              <a:rPr lang="en-GB" sz="1800" b="1" i="0" u="none" strike="noStrike" dirty="0">
                <a:solidFill>
                  <a:srgbClr val="000000"/>
                </a:solidFill>
                <a:effectLst/>
                <a:latin typeface="Calibri" panose="020F0502020204030204" pitchFamily="34" charset="0"/>
                <a:cs typeface="Calibri" panose="020F0502020204030204" pitchFamily="34" charset="0"/>
              </a:rPr>
              <a:t>Duties of the BO and the SRCSC-WG6 within the PI activities </a:t>
            </a:r>
            <a:endParaRPr lang="en-GB"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endParaRPr lang="en-GB" sz="1800" dirty="0">
              <a:solidFill>
                <a:srgbClr val="000000"/>
              </a:solidFill>
              <a:latin typeface="Calibri" panose="020F0502020204030204" pitchFamily="34" charset="0"/>
              <a:cs typeface="Calibri" panose="020F0502020204030204" pitchFamily="34" charset="0"/>
            </a:endParaRPr>
          </a:p>
          <a:p>
            <a:pPr marL="187325" indent="0" rtl="0">
              <a:spcBef>
                <a:spcPts val="0"/>
              </a:spcBef>
              <a:spcAft>
                <a:spcPts val="0"/>
              </a:spcAft>
              <a:buNone/>
            </a:pPr>
            <a:r>
              <a:rPr lang="en-GB" sz="1800" dirty="0">
                <a:solidFill>
                  <a:srgbClr val="000000"/>
                </a:solidFill>
                <a:latin typeface="Calibri" panose="020F0502020204030204" pitchFamily="34" charset="0"/>
                <a:cs typeface="Calibri" panose="020F0502020204030204" pitchFamily="34" charset="0"/>
              </a:rPr>
              <a:t>*</a:t>
            </a:r>
            <a:r>
              <a:rPr lang="en-GB" sz="1800" b="0" i="0" u="none" strike="noStrike" dirty="0">
                <a:solidFill>
                  <a:srgbClr val="000000"/>
                </a:solidFill>
                <a:effectLst/>
                <a:latin typeface="Calibri" panose="020F0502020204030204" pitchFamily="34" charset="0"/>
                <a:cs typeface="Calibri" panose="020F0502020204030204" pitchFamily="34" charset="0"/>
              </a:rPr>
              <a:t>Backlog prioritisation process (~1 week):</a:t>
            </a:r>
            <a:endParaRPr lang="en-GB"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join the ‘backlog prioritisation process’ planning sessions (BO)</a:t>
            </a:r>
            <a:endParaRPr lang="en-GB"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provide feedback (personal view and from the outcome of the science forum/Town hall meetings resulting from previous PI) to the backlog prioritisation activities (BO)</a:t>
            </a:r>
            <a:endParaRPr lang="en-GB" b="0" dirty="0">
              <a:effectLst/>
              <a:latin typeface="Calibri" panose="020F0502020204030204" pitchFamily="34" charset="0"/>
              <a:cs typeface="Calibri" panose="020F0502020204030204" pitchFamily="34" charset="0"/>
            </a:endParaRPr>
          </a:p>
          <a:p>
            <a:pPr marL="738188" indent="-285750" rtl="0">
              <a:spcBef>
                <a:spcPts val="0"/>
              </a:spcBef>
              <a:spcAft>
                <a:spcPts val="0"/>
              </a:spcAft>
              <a:buFontTx/>
              <a:buChar char="-"/>
            </a:pPr>
            <a:r>
              <a:rPr lang="en-GB" sz="1800" b="0" i="0" u="none" strike="noStrike" dirty="0">
                <a:solidFill>
                  <a:srgbClr val="000000"/>
                </a:solidFill>
                <a:effectLst/>
                <a:latin typeface="Calibri" panose="020F0502020204030204" pitchFamily="34" charset="0"/>
                <a:cs typeface="Calibri" panose="020F0502020204030204" pitchFamily="34" charset="0"/>
              </a:rPr>
              <a:t>collect the outcome of the backlog prioritisation process and share with SRCSC-WG6 (BO)</a:t>
            </a:r>
          </a:p>
          <a:p>
            <a:pPr marL="452438" indent="0" rtl="0">
              <a:spcBef>
                <a:spcPts val="0"/>
              </a:spcBef>
              <a:spcAft>
                <a:spcPts val="0"/>
              </a:spcAft>
              <a:buNone/>
            </a:pPr>
            <a:endParaRPr lang="en-GB" b="0" dirty="0">
              <a:effectLst/>
              <a:latin typeface="Calibri" panose="020F0502020204030204" pitchFamily="34" charset="0"/>
              <a:cs typeface="Calibri" panose="020F0502020204030204" pitchFamily="34" charset="0"/>
            </a:endParaRPr>
          </a:p>
          <a:p>
            <a:pPr marL="187325"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*PI planning workshop (~1 weeks):</a:t>
            </a:r>
            <a:endParaRPr lang="en-GB"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join the PI planning workshop (BO)</a:t>
            </a:r>
            <a:endParaRPr lang="en-GB"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provide feedback to the PI planned activities from the backlog prioritisation process (BO)</a:t>
            </a:r>
            <a:endParaRPr lang="en-GB" b="0" dirty="0">
              <a:effectLst/>
              <a:latin typeface="Calibri" panose="020F0502020204030204" pitchFamily="34" charset="0"/>
              <a:cs typeface="Calibri" panose="020F0502020204030204" pitchFamily="34" charset="0"/>
            </a:endParaRPr>
          </a:p>
          <a:p>
            <a:pPr marL="738188" indent="-285750" rtl="0">
              <a:spcBef>
                <a:spcPts val="0"/>
              </a:spcBef>
              <a:spcAft>
                <a:spcPts val="0"/>
              </a:spcAft>
              <a:buFontTx/>
              <a:buChar char="-"/>
            </a:pPr>
            <a:r>
              <a:rPr lang="en-GB" sz="1800" b="0" i="0" u="none" strike="noStrike" dirty="0">
                <a:solidFill>
                  <a:srgbClr val="000000"/>
                </a:solidFill>
                <a:effectLst/>
                <a:latin typeface="Calibri" panose="020F0502020204030204" pitchFamily="34" charset="0"/>
                <a:cs typeface="Calibri" panose="020F0502020204030204" pitchFamily="34" charset="0"/>
              </a:rPr>
              <a:t>inform the science forum of the planned PI developments (BO)</a:t>
            </a:r>
            <a:endParaRPr lang="en-GB" b="0" dirty="0">
              <a:effectLst/>
              <a:latin typeface="Calibri" panose="020F0502020204030204" pitchFamily="34" charset="0"/>
              <a:cs typeface="Calibri" panose="020F0502020204030204" pitchFamily="34" charset="0"/>
            </a:endParaRPr>
          </a:p>
          <a:p>
            <a:pPr marL="909638" indent="-457200" rtl="0">
              <a:spcBef>
                <a:spcPts val="0"/>
              </a:spcBef>
              <a:spcAft>
                <a:spcPts val="0"/>
              </a:spcAft>
              <a:buFontTx/>
              <a:buChar char="-"/>
            </a:pPr>
            <a:endParaRPr lang="en-GB" dirty="0">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2400" i="1" dirty="0">
                <a:latin typeface="Calibri" panose="020F0502020204030204" pitchFamily="34" charset="0"/>
                <a:cs typeface="Calibri" panose="020F0502020204030204" pitchFamily="34" charset="0"/>
              </a:rPr>
              <a:t>Continues next slide</a:t>
            </a:r>
            <a:endParaRPr lang="en-GB" sz="2400" b="0" i="1" dirty="0">
              <a:effectLst/>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441CBF37-9C8A-4C2F-04C4-2883B5634397}"/>
              </a:ext>
            </a:extLst>
          </p:cNvPr>
          <p:cNvSpPr>
            <a:spLocks noGrp="1"/>
          </p:cNvSpPr>
          <p:nvPr>
            <p:ph type="title"/>
          </p:nvPr>
        </p:nvSpPr>
        <p:spPr/>
        <p:txBody>
          <a:bodyPr/>
          <a:lstStyle/>
          <a:p>
            <a:r>
              <a:rPr lang="en-CH" dirty="0"/>
              <a:t>WG6 duties within PI</a:t>
            </a:r>
          </a:p>
        </p:txBody>
      </p:sp>
      <p:sp>
        <p:nvSpPr>
          <p:cNvPr id="4" name="TextBox 3">
            <a:extLst>
              <a:ext uri="{FF2B5EF4-FFF2-40B4-BE49-F238E27FC236}">
                <a16:creationId xmlns:a16="http://schemas.microsoft.com/office/drawing/2014/main" id="{AA07ED43-2564-D7E6-D9C5-02845C9402F2}"/>
              </a:ext>
            </a:extLst>
          </p:cNvPr>
          <p:cNvSpPr txBox="1"/>
          <p:nvPr/>
        </p:nvSpPr>
        <p:spPr>
          <a:xfrm>
            <a:off x="4348976" y="6245817"/>
            <a:ext cx="4175054" cy="369332"/>
          </a:xfrm>
          <a:prstGeom prst="rect">
            <a:avLst/>
          </a:prstGeom>
          <a:noFill/>
        </p:spPr>
        <p:txBody>
          <a:bodyPr wrap="none" rtlCol="0">
            <a:spAutoFit/>
          </a:bodyPr>
          <a:lstStyle/>
          <a:p>
            <a:r>
              <a:rPr lang="en-CH" dirty="0">
                <a:latin typeface="Calibri" panose="020F0502020204030204" pitchFamily="34" charset="0"/>
                <a:cs typeface="Calibri" panose="020F0502020204030204" pitchFamily="34" charset="0"/>
              </a:rPr>
              <a:t>NB: process still being discussed and setup</a:t>
            </a:r>
          </a:p>
        </p:txBody>
      </p:sp>
    </p:spTree>
    <p:extLst>
      <p:ext uri="{BB962C8B-B14F-4D97-AF65-F5344CB8AC3E}">
        <p14:creationId xmlns:p14="http://schemas.microsoft.com/office/powerpoint/2010/main" val="374309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143A2-9F7E-CF0C-D65A-A4045008C416}"/>
              </a:ext>
            </a:extLst>
          </p:cNvPr>
          <p:cNvSpPr>
            <a:spLocks noGrp="1"/>
          </p:cNvSpPr>
          <p:nvPr>
            <p:ph idx="1"/>
          </p:nvPr>
        </p:nvSpPr>
        <p:spPr/>
        <p:txBody>
          <a:bodyPr/>
          <a:lstStyle/>
          <a:p>
            <a:pPr marL="98425"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*PI process (3 months):</a:t>
            </a:r>
            <a:endParaRPr lang="en-GB" sz="1800"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requests of the </a:t>
            </a:r>
            <a:r>
              <a:rPr lang="en-GB" sz="1800" b="0" i="0" u="none" strike="noStrike" dirty="0" err="1">
                <a:solidFill>
                  <a:srgbClr val="000000"/>
                </a:solidFill>
                <a:effectLst/>
                <a:latin typeface="Calibri" panose="020F0502020204030204" pitchFamily="34" charset="0"/>
                <a:cs typeface="Calibri" panose="020F0502020204030204" pitchFamily="34" charset="0"/>
              </a:rPr>
              <a:t>SAFe</a:t>
            </a:r>
            <a:r>
              <a:rPr lang="en-GB" sz="1800" b="0" i="0" u="none" strike="noStrike" dirty="0">
                <a:solidFill>
                  <a:srgbClr val="000000"/>
                </a:solidFill>
                <a:effectLst/>
                <a:latin typeface="Calibri" panose="020F0502020204030204" pitchFamily="34" charset="0"/>
                <a:cs typeface="Calibri" panose="020F0502020204030204" pitchFamily="34" charset="0"/>
              </a:rPr>
              <a:t> Team and feedback from the science forum is collected via the JIRA system (coordinated by the SRCSC-WG6 under supervision of the BO)</a:t>
            </a:r>
            <a:endParaRPr lang="en-GB" sz="1800"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management and analytics of the feedback system supported by SRCSC-WG6</a:t>
            </a:r>
            <a:endParaRPr lang="en-GB" sz="1800"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interact with the </a:t>
            </a:r>
            <a:r>
              <a:rPr lang="en-GB" sz="1800" b="0" i="0" u="none" strike="noStrike" dirty="0" err="1">
                <a:solidFill>
                  <a:srgbClr val="000000"/>
                </a:solidFill>
                <a:effectLst/>
                <a:latin typeface="Calibri" panose="020F0502020204030204" pitchFamily="34" charset="0"/>
                <a:cs typeface="Calibri" panose="020F0502020204030204" pitchFamily="34" charset="0"/>
              </a:rPr>
              <a:t>SAFe</a:t>
            </a:r>
            <a:r>
              <a:rPr lang="en-GB" sz="1800" b="0" i="0" u="none" strike="noStrike" dirty="0">
                <a:solidFill>
                  <a:srgbClr val="000000"/>
                </a:solidFill>
                <a:effectLst/>
                <a:latin typeface="Calibri" panose="020F0502020204030204" pitchFamily="34" charset="0"/>
                <a:cs typeface="Calibri" panose="020F0502020204030204" pitchFamily="34" charset="0"/>
              </a:rPr>
              <a:t> Teams and the ART programme team on request or at coordinated monthly meeting (BO) (NOTE that this is a WG6 request to fit into the </a:t>
            </a:r>
            <a:r>
              <a:rPr lang="en-GB" sz="1800" b="0" i="0" u="none" strike="noStrike" dirty="0" err="1">
                <a:solidFill>
                  <a:srgbClr val="000000"/>
                </a:solidFill>
                <a:effectLst/>
                <a:latin typeface="Calibri" panose="020F0502020204030204" pitchFamily="34" charset="0"/>
                <a:cs typeface="Calibri" panose="020F0502020204030204" pitchFamily="34" charset="0"/>
              </a:rPr>
              <a:t>SAFe</a:t>
            </a:r>
            <a:r>
              <a:rPr lang="en-GB" sz="1800" b="0" i="0" u="none" strike="noStrike" dirty="0">
                <a:solidFill>
                  <a:srgbClr val="000000"/>
                </a:solidFill>
                <a:effectLst/>
                <a:latin typeface="Calibri" panose="020F0502020204030204" pitchFamily="34" charset="0"/>
                <a:cs typeface="Calibri" panose="020F0502020204030204" pitchFamily="34" charset="0"/>
              </a:rPr>
              <a:t> process)</a:t>
            </a:r>
            <a:endParaRPr lang="en-GB" sz="1800" b="0" dirty="0">
              <a:effectLst/>
              <a:latin typeface="Calibri" panose="020F0502020204030204" pitchFamily="34" charset="0"/>
              <a:cs typeface="Calibri" panose="020F0502020204030204" pitchFamily="34" charset="0"/>
            </a:endParaRPr>
          </a:p>
          <a:p>
            <a:pPr marL="98425" indent="0" rtl="0">
              <a:spcBef>
                <a:spcPts val="0"/>
              </a:spcBef>
              <a:spcAft>
                <a:spcPts val="0"/>
              </a:spcAft>
              <a:buNone/>
            </a:pPr>
            <a:br>
              <a:rPr lang="en-GB" sz="1800" b="0" dirty="0">
                <a:effectLst/>
                <a:latin typeface="Calibri" panose="020F0502020204030204" pitchFamily="34" charset="0"/>
                <a:cs typeface="Calibri" panose="020F0502020204030204" pitchFamily="34" charset="0"/>
              </a:rPr>
            </a:br>
            <a:r>
              <a:rPr lang="en-GB" sz="1800" b="0" dirty="0">
                <a:effectLst/>
                <a:latin typeface="Calibri" panose="020F0502020204030204" pitchFamily="34" charset="0"/>
                <a:cs typeface="Calibri" panose="020F0502020204030204" pitchFamily="34" charset="0"/>
              </a:rPr>
              <a:t>*</a:t>
            </a:r>
            <a:r>
              <a:rPr lang="en-GB" sz="1800" b="0" i="0" u="none" strike="noStrike" dirty="0">
                <a:solidFill>
                  <a:srgbClr val="000000"/>
                </a:solidFill>
                <a:effectLst/>
                <a:latin typeface="Calibri" panose="020F0502020204030204" pitchFamily="34" charset="0"/>
                <a:cs typeface="Calibri" panose="020F0502020204030204" pitchFamily="34" charset="0"/>
              </a:rPr>
              <a:t>Science Forum: </a:t>
            </a:r>
            <a:endParaRPr lang="en-GB" sz="1800"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provide information on the PI process outcomes, what has been done and what will be done by the </a:t>
            </a:r>
            <a:r>
              <a:rPr lang="en-GB" sz="1800" b="0" i="0" u="none" strike="noStrike" dirty="0" err="1">
                <a:solidFill>
                  <a:srgbClr val="000000"/>
                </a:solidFill>
                <a:effectLst/>
                <a:latin typeface="Calibri" panose="020F0502020204030204" pitchFamily="34" charset="0"/>
                <a:cs typeface="Calibri" panose="020F0502020204030204" pitchFamily="34" charset="0"/>
              </a:rPr>
              <a:t>SAFe</a:t>
            </a:r>
            <a:r>
              <a:rPr lang="en-GB" sz="1800" b="0" i="0" u="none" strike="noStrike" dirty="0">
                <a:solidFill>
                  <a:srgbClr val="000000"/>
                </a:solidFill>
                <a:effectLst/>
                <a:latin typeface="Calibri" panose="020F0502020204030204" pitchFamily="34" charset="0"/>
                <a:cs typeface="Calibri" panose="020F0502020204030204" pitchFamily="34" charset="0"/>
              </a:rPr>
              <a:t> teams (BO)</a:t>
            </a:r>
            <a:endParaRPr lang="en-GB" sz="1800"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provide overview of requests of the </a:t>
            </a:r>
            <a:r>
              <a:rPr lang="en-GB" sz="1800" b="0" i="0" u="none" strike="noStrike" dirty="0" err="1">
                <a:solidFill>
                  <a:srgbClr val="000000"/>
                </a:solidFill>
                <a:effectLst/>
                <a:latin typeface="Calibri" panose="020F0502020204030204" pitchFamily="34" charset="0"/>
                <a:cs typeface="Calibri" panose="020F0502020204030204" pitchFamily="34" charset="0"/>
              </a:rPr>
              <a:t>SAFe</a:t>
            </a:r>
            <a:r>
              <a:rPr lang="en-GB" sz="1800" b="0" i="0" u="none" strike="noStrike" dirty="0">
                <a:solidFill>
                  <a:srgbClr val="000000"/>
                </a:solidFill>
                <a:effectLst/>
                <a:latin typeface="Calibri" panose="020F0502020204030204" pitchFamily="34" charset="0"/>
                <a:cs typeface="Calibri" panose="020F0502020204030204" pitchFamily="34" charset="0"/>
              </a:rPr>
              <a:t> Teams and Science Forum response </a:t>
            </a:r>
            <a:endParaRPr lang="en-GB" sz="1800"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science forum will compile the ‘requests of the scientific community’ </a:t>
            </a:r>
            <a:endParaRPr lang="en-GB" sz="1800" b="0" dirty="0">
              <a:effectLst/>
              <a:latin typeface="Calibri" panose="020F0502020204030204" pitchFamily="34" charset="0"/>
              <a:cs typeface="Calibri" panose="020F0502020204030204" pitchFamily="34" charset="0"/>
            </a:endParaRPr>
          </a:p>
          <a:p>
            <a:pPr marL="452438"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the requests are </a:t>
            </a:r>
            <a:r>
              <a:rPr lang="en-GB" sz="1800" b="0" i="0" u="none" strike="noStrike" dirty="0" err="1">
                <a:solidFill>
                  <a:srgbClr val="000000"/>
                </a:solidFill>
                <a:effectLst/>
                <a:latin typeface="Calibri" panose="020F0502020204030204" pitchFamily="34" charset="0"/>
                <a:cs typeface="Calibri" panose="020F0502020204030204" pitchFamily="34" charset="0"/>
              </a:rPr>
              <a:t>coordinately</a:t>
            </a:r>
            <a:r>
              <a:rPr lang="en-GB" sz="1800" b="0" i="0" u="none" strike="noStrike" dirty="0">
                <a:solidFill>
                  <a:srgbClr val="000000"/>
                </a:solidFill>
                <a:effectLst/>
                <a:latin typeface="Calibri" panose="020F0502020204030204" pitchFamily="34" charset="0"/>
                <a:cs typeface="Calibri" panose="020F0502020204030204" pitchFamily="34" charset="0"/>
              </a:rPr>
              <a:t> fed into the PI process (BO)</a:t>
            </a:r>
            <a:endParaRPr lang="en-GB" sz="1800" b="0" dirty="0">
              <a:effectLst/>
              <a:latin typeface="Calibri" panose="020F0502020204030204" pitchFamily="34" charset="0"/>
              <a:cs typeface="Calibri" panose="020F0502020204030204" pitchFamily="34" charset="0"/>
            </a:endParaRPr>
          </a:p>
          <a:p>
            <a:pPr marL="452438" indent="0">
              <a:buNone/>
            </a:pPr>
            <a:br>
              <a:rPr lang="en-GB" sz="1800" b="0" dirty="0">
                <a:effectLst/>
                <a:latin typeface="Calibri" panose="020F0502020204030204" pitchFamily="34" charset="0"/>
                <a:cs typeface="Calibri" panose="020F0502020204030204" pitchFamily="34" charset="0"/>
              </a:rPr>
            </a:br>
            <a:endParaRPr lang="en-CH" sz="1800" dirty="0">
              <a:latin typeface="Calibri" panose="020F0502020204030204" pitchFamily="34" charset="0"/>
              <a:cs typeface="Calibri" panose="020F0502020204030204" pitchFamily="34" charset="0"/>
            </a:endParaRPr>
          </a:p>
          <a:p>
            <a:endParaRPr lang="en-CH" sz="1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BBE5BFB-6F5B-73CA-634A-7E9B7DAE42D1}"/>
              </a:ext>
            </a:extLst>
          </p:cNvPr>
          <p:cNvSpPr>
            <a:spLocks noGrp="1"/>
          </p:cNvSpPr>
          <p:nvPr>
            <p:ph type="title"/>
          </p:nvPr>
        </p:nvSpPr>
        <p:spPr/>
        <p:txBody>
          <a:bodyPr/>
          <a:lstStyle/>
          <a:p>
            <a:r>
              <a:rPr lang="en-CH" dirty="0"/>
              <a:t>WG6 duties within PI</a:t>
            </a:r>
          </a:p>
        </p:txBody>
      </p:sp>
      <p:sp>
        <p:nvSpPr>
          <p:cNvPr id="4" name="TextBox 3">
            <a:extLst>
              <a:ext uri="{FF2B5EF4-FFF2-40B4-BE49-F238E27FC236}">
                <a16:creationId xmlns:a16="http://schemas.microsoft.com/office/drawing/2014/main" id="{F3F67225-56F1-4F10-E402-2C5513C70894}"/>
              </a:ext>
            </a:extLst>
          </p:cNvPr>
          <p:cNvSpPr txBox="1"/>
          <p:nvPr/>
        </p:nvSpPr>
        <p:spPr>
          <a:xfrm>
            <a:off x="4348976" y="6245817"/>
            <a:ext cx="4175054" cy="369332"/>
          </a:xfrm>
          <a:prstGeom prst="rect">
            <a:avLst/>
          </a:prstGeom>
          <a:noFill/>
        </p:spPr>
        <p:txBody>
          <a:bodyPr wrap="none" rtlCol="0">
            <a:spAutoFit/>
          </a:bodyPr>
          <a:lstStyle/>
          <a:p>
            <a:r>
              <a:rPr lang="en-CH" dirty="0">
                <a:latin typeface="Calibri" panose="020F0502020204030204" pitchFamily="34" charset="0"/>
                <a:cs typeface="Calibri" panose="020F0502020204030204" pitchFamily="34" charset="0"/>
              </a:rPr>
              <a:t>NB: process still being discussed and setup</a:t>
            </a:r>
          </a:p>
        </p:txBody>
      </p:sp>
    </p:spTree>
    <p:extLst>
      <p:ext uri="{BB962C8B-B14F-4D97-AF65-F5344CB8AC3E}">
        <p14:creationId xmlns:p14="http://schemas.microsoft.com/office/powerpoint/2010/main" val="256418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320E5D-46AD-6CAD-962D-BA4C2B2E1B28}"/>
              </a:ext>
            </a:extLst>
          </p:cNvPr>
          <p:cNvSpPr>
            <a:spLocks noGrp="1"/>
          </p:cNvSpPr>
          <p:nvPr>
            <p:ph idx="1"/>
          </p:nvPr>
        </p:nvSpPr>
        <p:spPr/>
        <p:txBody>
          <a:bodyPr/>
          <a:lstStyle/>
          <a:p>
            <a:pPr marL="0" indent="0" rtl="0">
              <a:spcBef>
                <a:spcPts val="0"/>
              </a:spcBef>
              <a:spcAft>
                <a:spcPts val="0"/>
              </a:spcAft>
              <a:buNone/>
            </a:pPr>
            <a:r>
              <a:rPr lang="en-GB" sz="1800" b="1" i="0" u="none" strike="noStrike" dirty="0">
                <a:solidFill>
                  <a:srgbClr val="000000"/>
                </a:solidFill>
                <a:effectLst/>
                <a:latin typeface="Calibri" panose="020F0502020204030204" pitchFamily="34" charset="0"/>
                <a:cs typeface="Calibri" panose="020F0502020204030204" pitchFamily="34" charset="0"/>
              </a:rPr>
              <a:t>Future planned developments - to engage the science community at large</a:t>
            </a:r>
            <a:endParaRPr lang="en-GB" b="0" dirty="0">
              <a:effectLst/>
              <a:latin typeface="Calibri" panose="020F0502020204030204" pitchFamily="34" charset="0"/>
              <a:cs typeface="Calibri" panose="020F0502020204030204" pitchFamily="34" charset="0"/>
            </a:endParaRPr>
          </a:p>
          <a:p>
            <a:pPr marL="457200" rtl="0">
              <a:spcBef>
                <a:spcPts val="0"/>
              </a:spcBef>
              <a:spcAft>
                <a:spcPts val="0"/>
              </a:spcAft>
            </a:pPr>
            <a:endParaRPr lang="en-GB" sz="1800" i="0" u="none" strike="noStrike" dirty="0">
              <a:solidFill>
                <a:srgbClr val="000000"/>
              </a:solidFill>
              <a:latin typeface="Calibri" panose="020F0502020204030204" pitchFamily="34" charset="0"/>
              <a:cs typeface="Calibri" panose="020F0502020204030204" pitchFamily="34" charset="0"/>
            </a:endParaRPr>
          </a:p>
          <a:p>
            <a:pPr marL="457200" rtl="0">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It is envisaged that the SRCSC WG6 will additionally organise periodic </a:t>
            </a:r>
            <a:r>
              <a:rPr lang="en-GB" sz="1800" b="0" i="1" u="none" strike="noStrike" dirty="0">
                <a:solidFill>
                  <a:srgbClr val="000000"/>
                </a:solidFill>
                <a:effectLst/>
                <a:latin typeface="Calibri" panose="020F0502020204030204" pitchFamily="34" charset="0"/>
                <a:cs typeface="Calibri" panose="020F0502020204030204" pitchFamily="34" charset="0"/>
              </a:rPr>
              <a:t>‘</a:t>
            </a:r>
            <a:r>
              <a:rPr lang="en-GB" sz="1800" b="0" i="1" u="none" strike="noStrike" dirty="0" err="1">
                <a:solidFill>
                  <a:srgbClr val="000000"/>
                </a:solidFill>
                <a:effectLst/>
                <a:latin typeface="Calibri" panose="020F0502020204030204" pitchFamily="34" charset="0"/>
                <a:cs typeface="Calibri" panose="020F0502020204030204" pitchFamily="34" charset="0"/>
              </a:rPr>
              <a:t>SRCNet</a:t>
            </a:r>
            <a:r>
              <a:rPr lang="en-GB" sz="1800" b="0" i="1" u="none" strike="noStrike" dirty="0">
                <a:solidFill>
                  <a:srgbClr val="000000"/>
                </a:solidFill>
                <a:effectLst/>
                <a:latin typeface="Calibri" panose="020F0502020204030204" pitchFamily="34" charset="0"/>
                <a:cs typeface="Calibri" panose="020F0502020204030204" pitchFamily="34" charset="0"/>
              </a:rPr>
              <a:t> Townhall meetings’</a:t>
            </a:r>
            <a:r>
              <a:rPr lang="en-GB" sz="1800" b="0" i="0" u="none" strike="noStrike" dirty="0">
                <a:solidFill>
                  <a:srgbClr val="000000"/>
                </a:solidFill>
                <a:effectLst/>
                <a:latin typeface="Calibri" panose="020F0502020204030204" pitchFamily="34" charset="0"/>
                <a:cs typeface="Calibri" panose="020F0502020204030204" pitchFamily="34" charset="0"/>
              </a:rPr>
              <a:t> providing a place to inform and update the community at large about the development of the global </a:t>
            </a:r>
            <a:r>
              <a:rPr lang="en-GB" sz="1800" b="0" i="0" u="none" strike="noStrike" dirty="0" err="1">
                <a:solidFill>
                  <a:srgbClr val="000000"/>
                </a:solidFill>
                <a:effectLst/>
                <a:latin typeface="Calibri" panose="020F0502020204030204" pitchFamily="34" charset="0"/>
                <a:cs typeface="Calibri" panose="020F0502020204030204" pitchFamily="34" charset="0"/>
              </a:rPr>
              <a:t>SRCNet</a:t>
            </a:r>
            <a:r>
              <a:rPr lang="en-GB" sz="1800" b="0" i="0" u="none" strike="noStrike" dirty="0">
                <a:solidFill>
                  <a:srgbClr val="000000"/>
                </a:solidFill>
                <a:effectLst/>
                <a:latin typeface="Calibri" panose="020F0502020204030204" pitchFamily="34" charset="0"/>
                <a:cs typeface="Calibri" panose="020F0502020204030204" pitchFamily="34" charset="0"/>
              </a:rPr>
              <a:t> and opportunities for the community to be involved (e.g.: people running data challenges, people taking care of national SRCs, etc). This will provide a conduit to a wide community of future SRC and SKAO users to be informed and feedback on the development and operations of the </a:t>
            </a:r>
            <a:r>
              <a:rPr lang="en-GB" sz="1800" b="0" i="0" u="none" strike="noStrike" dirty="0" err="1">
                <a:solidFill>
                  <a:srgbClr val="000000"/>
                </a:solidFill>
                <a:effectLst/>
                <a:latin typeface="Calibri" panose="020F0502020204030204" pitchFamily="34" charset="0"/>
                <a:cs typeface="Calibri" panose="020F0502020204030204" pitchFamily="34" charset="0"/>
              </a:rPr>
              <a:t>SRCNet</a:t>
            </a:r>
            <a:r>
              <a:rPr lang="en-GB" sz="1800" b="0" i="0" u="none" strike="noStrike" dirty="0">
                <a:solidFill>
                  <a:srgbClr val="000000"/>
                </a:solidFill>
                <a:effectLst/>
                <a:latin typeface="Calibri" panose="020F0502020204030204" pitchFamily="34" charset="0"/>
                <a:cs typeface="Calibri" panose="020F0502020204030204" pitchFamily="34" charset="0"/>
              </a:rPr>
              <a:t>.  </a:t>
            </a:r>
            <a:endParaRPr lang="en-GB" b="0" dirty="0">
              <a:effectLst/>
              <a:latin typeface="Calibri" panose="020F0502020204030204" pitchFamily="34" charset="0"/>
              <a:cs typeface="Calibri" panose="020F0502020204030204" pitchFamily="34" charset="0"/>
            </a:endParaRPr>
          </a:p>
          <a:p>
            <a:pPr rtl="0">
              <a:spcBef>
                <a:spcPts val="0"/>
              </a:spcBef>
              <a:spcAft>
                <a:spcPts val="0"/>
              </a:spcAft>
            </a:pPr>
            <a:endParaRPr lang="en-GB" sz="1800" i="0" u="none" strike="noStrike" dirty="0">
              <a:solidFill>
                <a:srgbClr val="000000"/>
              </a:solidFill>
              <a:latin typeface="Calibri" panose="020F0502020204030204" pitchFamily="34" charset="0"/>
              <a:cs typeface="Calibri" panose="020F0502020204030204" pitchFamily="34" charset="0"/>
            </a:endParaRPr>
          </a:p>
          <a:p>
            <a:pPr rtl="0">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The task of the BO for this meeting is:</a:t>
            </a:r>
            <a:endParaRPr lang="en-GB" b="0" dirty="0">
              <a:effectLst/>
              <a:latin typeface="Calibri" panose="020F0502020204030204" pitchFamily="34" charset="0"/>
              <a:cs typeface="Calibri" panose="020F0502020204030204" pitchFamily="34" charset="0"/>
            </a:endParaRPr>
          </a:p>
          <a:p>
            <a:pPr marL="762000"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provide information on the PI process to the scientific community</a:t>
            </a:r>
            <a:endParaRPr lang="en-GB" b="0" dirty="0">
              <a:effectLst/>
              <a:latin typeface="Calibri" panose="020F0502020204030204" pitchFamily="34" charset="0"/>
              <a:cs typeface="Calibri" panose="020F0502020204030204" pitchFamily="34" charset="0"/>
            </a:endParaRPr>
          </a:p>
          <a:p>
            <a:pPr marL="762000"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provide information about </a:t>
            </a:r>
            <a:r>
              <a:rPr lang="en-GB" sz="1800" b="0" i="0" u="none" strike="noStrike" dirty="0" err="1">
                <a:solidFill>
                  <a:srgbClr val="000000"/>
                </a:solidFill>
                <a:effectLst/>
                <a:latin typeface="Calibri" panose="020F0502020204030204" pitchFamily="34" charset="0"/>
                <a:cs typeface="Calibri" panose="020F0502020204030204" pitchFamily="34" charset="0"/>
              </a:rPr>
              <a:t>SRCNet</a:t>
            </a:r>
            <a:r>
              <a:rPr lang="en-GB" sz="1800" b="0" i="0" u="none" strike="noStrike" dirty="0">
                <a:solidFill>
                  <a:srgbClr val="000000"/>
                </a:solidFill>
                <a:effectLst/>
                <a:latin typeface="Calibri" panose="020F0502020204030204" pitchFamily="34" charset="0"/>
                <a:cs typeface="Calibri" panose="020F0502020204030204" pitchFamily="34" charset="0"/>
              </a:rPr>
              <a:t> status, activities, and programmes</a:t>
            </a:r>
            <a:endParaRPr lang="en-GB" b="0" dirty="0">
              <a:effectLst/>
              <a:latin typeface="Calibri" panose="020F0502020204030204" pitchFamily="34" charset="0"/>
              <a:cs typeface="Calibri" panose="020F0502020204030204" pitchFamily="34" charset="0"/>
            </a:endParaRPr>
          </a:p>
          <a:p>
            <a:pPr marL="762000" indent="0" rtl="0">
              <a:spcBef>
                <a:spcPts val="0"/>
              </a:spcBef>
              <a:spcAft>
                <a:spcPts val="0"/>
              </a:spcAft>
              <a:buNone/>
            </a:pPr>
            <a:r>
              <a:rPr lang="en-GB" sz="1800" b="0" i="0" u="none" strike="noStrike" dirty="0">
                <a:solidFill>
                  <a:srgbClr val="000000"/>
                </a:solidFill>
                <a:effectLst/>
                <a:latin typeface="Calibri" panose="020F0502020204030204" pitchFamily="34" charset="0"/>
                <a:cs typeface="Calibri" panose="020F0502020204030204" pitchFamily="34" charset="0"/>
              </a:rPr>
              <a:t>- requests of the scientific community is collected</a:t>
            </a:r>
            <a:endParaRPr lang="en-GB" b="0" dirty="0">
              <a:effectLst/>
              <a:latin typeface="Calibri" panose="020F0502020204030204" pitchFamily="34" charset="0"/>
              <a:cs typeface="Calibri" panose="020F0502020204030204" pitchFamily="34" charset="0"/>
            </a:endParaRPr>
          </a:p>
          <a:p>
            <a:pPr marL="0" indent="0">
              <a:buNone/>
            </a:pPr>
            <a:endParaRPr lang="en-CH"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FF436C4-DEEB-2C98-1A78-3E59530A4667}"/>
              </a:ext>
            </a:extLst>
          </p:cNvPr>
          <p:cNvSpPr>
            <a:spLocks noGrp="1"/>
          </p:cNvSpPr>
          <p:nvPr>
            <p:ph type="title"/>
          </p:nvPr>
        </p:nvSpPr>
        <p:spPr/>
        <p:txBody>
          <a:bodyPr/>
          <a:lstStyle/>
          <a:p>
            <a:r>
              <a:rPr lang="en-CH" sz="4000" dirty="0"/>
              <a:t>Engaging the science community</a:t>
            </a:r>
          </a:p>
        </p:txBody>
      </p:sp>
    </p:spTree>
    <p:extLst>
      <p:ext uri="{BB962C8B-B14F-4D97-AF65-F5344CB8AC3E}">
        <p14:creationId xmlns:p14="http://schemas.microsoft.com/office/powerpoint/2010/main" val="2863919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36988</TotalTime>
  <Words>1267</Words>
  <Application>Microsoft Macintosh PowerPoint</Application>
  <PresentationFormat>On-screen Show (4:3)</PresentationFormat>
  <Paragraphs>99</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vt:lpstr>
      <vt:lpstr>Calibri</vt:lpstr>
      <vt:lpstr>Office Theme</vt:lpstr>
      <vt:lpstr>SKA Regional Centre WG 6: User engagement</vt:lpstr>
      <vt:lpstr>SRC-Steering Committee and WG6</vt:lpstr>
      <vt:lpstr>SRCSC WG6: User engagement</vt:lpstr>
      <vt:lpstr>WG6 in 2023 and forward</vt:lpstr>
      <vt:lpstr>SRC Management Organisation</vt:lpstr>
      <vt:lpstr>SRCNet Science Forum</vt:lpstr>
      <vt:lpstr>WG6 duties within PI</vt:lpstr>
      <vt:lpstr>WG6 duties within PI</vt:lpstr>
      <vt:lpstr>Engaging the science community</vt:lpstr>
      <vt:lpstr>Summary</vt:lpstr>
    </vt:vector>
  </TitlesOfParts>
  <Company>ISDC/Geneva Observatory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Matière interstellaire et formation stellaire</dc:title>
  <dc:creator>Marc Audard</dc:creator>
  <cp:lastModifiedBy>Groupement d'Animation de Saint-Saphorin-sur-Morges</cp:lastModifiedBy>
  <cp:revision>459</cp:revision>
  <cp:lastPrinted>2021-11-12T11:30:26Z</cp:lastPrinted>
  <dcterms:created xsi:type="dcterms:W3CDTF">2010-10-27T08:16:03Z</dcterms:created>
  <dcterms:modified xsi:type="dcterms:W3CDTF">2023-09-06T07:20:29Z</dcterms:modified>
</cp:coreProperties>
</file>