
<file path=[Content_Types].xml><?xml version="1.0" encoding="utf-8"?>
<Types xmlns="http://schemas.openxmlformats.org/package/2006/content-types">
  <Default Extension="emf" ContentType="image/x-emf"/>
  <Default Extension="gif" ContentType="image/gi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24" r:id="rId3"/>
    <p:sldId id="325" r:id="rId4"/>
    <p:sldId id="327" r:id="rId5"/>
    <p:sldId id="328" r:id="rId6"/>
    <p:sldId id="333" r:id="rId7"/>
    <p:sldId id="334" r:id="rId8"/>
    <p:sldId id="330" r:id="rId9"/>
    <p:sldId id="331" r:id="rId10"/>
    <p:sldId id="332" r:id="rId11"/>
    <p:sldId id="335" r:id="rId12"/>
    <p:sldId id="336" r:id="rId13"/>
    <p:sldId id="337" r:id="rId14"/>
    <p:sldId id="338" r:id="rId1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98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67"/>
    <p:restoredTop sz="86364"/>
  </p:normalViewPr>
  <p:slideViewPr>
    <p:cSldViewPr snapToGrid="0">
      <p:cViewPr varScale="1">
        <p:scale>
          <a:sx n="84" d="100"/>
          <a:sy n="84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2" d="100"/>
          <a:sy n="102" d="100"/>
        </p:scale>
        <p:origin x="38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E7FDFF-DD99-4ABF-828E-430DB6DCBCF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B12AC-459B-4977-886B-C7A69836094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1AF07B-54C8-4729-926E-3D520C6AB158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9/5/23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EE304-C720-4B09-AD53-58E25F84274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57BD3-596C-4761-B4E7-20E6CE780883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B25B21F-2C8B-45A3-B23A-66EB8E9ACE59}" type="slidenum">
              <a:t>‹#›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870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63930F-859C-4371-AD03-693CED4D74F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9F2FC-F199-4322-A909-FAEB13356CF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AB395CF-C71D-42EC-8EE4-3A3984E87AF5}" type="datetime1">
              <a:rPr lang="en-US"/>
              <a:pPr lvl="0"/>
              <a:t>9/5/23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A38CC96-BE74-4F52-B217-9B6DD030A8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F2E865B-FC3D-498E-A01A-163C6C8634F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88748-DC6B-40E0-B570-73DD02CA6AE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EFF70-AB27-418D-A268-7DFFE28223A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563AFDA-1B12-482C-AB8B-67675AAEF5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563AFDA-1B12-482C-AB8B-67675AAEF5A9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0778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563AFDA-1B12-482C-AB8B-67675AAEF5A9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005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11F21-C9A9-4299-BAB1-36C664A90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7835" y="265002"/>
            <a:ext cx="8485321" cy="26735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cap="none" spc="0" baseline="0">
                <a:solidFill>
                  <a:srgbClr val="17298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88C3AA-94EB-475B-AEA1-1B053F835D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7836" y="3414285"/>
            <a:ext cx="8485320" cy="4827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7298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Author</a:t>
            </a:r>
            <a:endParaRPr lang="LID4096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BA89F74-861B-4C44-A353-98596C5CB0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7836" y="4131368"/>
            <a:ext cx="8485320" cy="4827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7298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email</a:t>
            </a:r>
            <a:endParaRPr lang="LID4096"/>
          </a:p>
        </p:txBody>
      </p:sp>
      <p:pic>
        <p:nvPicPr>
          <p:cNvPr id="1026" name="Picture 2" descr="Informatique scientifique et support applicatif ‐ EPFL">
            <a:extLst>
              <a:ext uri="{FF2B5EF4-FFF2-40B4-BE49-F238E27FC236}">
                <a16:creationId xmlns:a16="http://schemas.microsoft.com/office/drawing/2014/main" id="{C2540CB9-573C-4227-9119-8DD149D3C7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6103246"/>
            <a:ext cx="2059824" cy="6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D57D65-5B02-4195-AAEC-80EF23D7C3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58" y="6224836"/>
            <a:ext cx="1514279" cy="4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9234C-4367-48A6-9C1B-6A8CAB0F47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7836" y="4906409"/>
            <a:ext cx="8485320" cy="48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Thursday, 09 February 2022</a:t>
            </a:r>
            <a:endParaRPr lang="LID4096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9A7802-B6F3-4C30-8DF7-50BC22C4AE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7835" y="5504827"/>
            <a:ext cx="8485320" cy="48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Meeting name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8579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11F21-C9A9-4299-BAB1-36C664A90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7835" y="265002"/>
            <a:ext cx="8485321" cy="26735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cap="none" spc="0" baseline="0">
                <a:solidFill>
                  <a:srgbClr val="17298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88C3AA-94EB-475B-AEA1-1B053F835D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7836" y="3414285"/>
            <a:ext cx="8485320" cy="2101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7298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Author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962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B2C5-DA84-409A-9D2F-2A6F9CB5BC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86374"/>
            <a:ext cx="12191996" cy="365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6000" b="1" i="0" u="none" strike="noStrike" cap="none" spc="0" baseline="0">
                <a:solidFill>
                  <a:srgbClr val="17298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53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971C4-4CA3-4799-9325-E25BDB7EF7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37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cap="none" spc="0" baseline="0">
                <a:solidFill>
                  <a:srgbClr val="17298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D76C20-C41C-6B77-7D83-46D5763778A7}"/>
              </a:ext>
            </a:extLst>
          </p:cNvPr>
          <p:cNvSpPr txBox="1">
            <a:spLocks/>
          </p:cNvSpPr>
          <p:nvPr userDrawn="1"/>
        </p:nvSpPr>
        <p:spPr>
          <a:xfrm>
            <a:off x="9448796" y="649287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defPPr>
              <a:defRPr lang="LID4096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1" i="1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0DF824-4413-4DA5-81FB-9CB744A476EE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2125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3B0C4-CBF0-4357-92D2-11EB7E5433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37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cap="none" spc="0" baseline="0">
                <a:solidFill>
                  <a:srgbClr val="17298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87777-23B3-4016-8DB0-CFCAA63335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8063" y="955959"/>
            <a:ext cx="11978640" cy="55369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Clr>
                <a:srgbClr val="C00000"/>
              </a:buClr>
              <a:buNone/>
              <a:tabLst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R="0" lvl="1" fontAlgn="auto"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/>
              <a:buChar char="§"/>
              <a:tabLst/>
              <a:defRPr lang="en-US" sz="28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371600" marR="0" lvl="2" indent="-457200" fontAlgn="auto">
              <a:spcAft>
                <a:spcPts val="0"/>
              </a:spcAft>
              <a:buClr>
                <a:srgbClr val="C00000"/>
              </a:buClr>
              <a:buSzPct val="100000"/>
              <a:buFont typeface="Calibri Light"/>
              <a:buAutoNum type="arabicPeriod"/>
              <a:tabLst/>
              <a:defRPr lang="en-US" sz="24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R="0" lvl="3" fontAlgn="auto">
              <a:spcAft>
                <a:spcPts val="0"/>
              </a:spcAft>
              <a:buClr>
                <a:srgbClr val="C00000"/>
              </a:buClr>
              <a:buSzPct val="100000"/>
              <a:buFont typeface="Courier New" pitchFamily="49"/>
              <a:buChar char="o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R="0" lvl="4" fontAlgn="auto">
              <a:spcAft>
                <a:spcPts val="0"/>
              </a:spcAft>
              <a:buClr>
                <a:srgbClr val="C00000"/>
              </a:buClr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BBC45-A7E9-3695-FAB1-A413F614BEC7}"/>
              </a:ext>
            </a:extLst>
          </p:cNvPr>
          <p:cNvSpPr txBox="1">
            <a:spLocks/>
          </p:cNvSpPr>
          <p:nvPr userDrawn="1"/>
        </p:nvSpPr>
        <p:spPr>
          <a:xfrm>
            <a:off x="9448796" y="649287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defPPr>
              <a:defRPr lang="LID4096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1" i="1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0DF824-4413-4DA5-81FB-9CB744A476EE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70039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5D9C-83D8-4521-A3C5-D20832DD7C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37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cap="none" spc="0" baseline="0">
                <a:solidFill>
                  <a:srgbClr val="17298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BCAFC7-5560-4818-9CC2-E78B036980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0" y="955959"/>
            <a:ext cx="5987937" cy="55369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Clr>
                <a:srgbClr val="C00000"/>
              </a:buClr>
              <a:buNone/>
              <a:tabLst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R="0" lvl="1" fontAlgn="auto"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/>
              <a:buChar char="§"/>
              <a:tabLst/>
              <a:defRPr lang="en-US" sz="28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371600" marR="0" lvl="2" indent="-457200" fontAlgn="auto">
              <a:spcAft>
                <a:spcPts val="0"/>
              </a:spcAft>
              <a:buClr>
                <a:srgbClr val="C00000"/>
              </a:buClr>
              <a:buSzPct val="100000"/>
              <a:buFont typeface="Calibri Light"/>
              <a:buAutoNum type="arabicPeriod"/>
              <a:tabLst/>
              <a:defRPr lang="en-US" sz="24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R="0" lvl="3" fontAlgn="auto">
              <a:spcAft>
                <a:spcPts val="0"/>
              </a:spcAft>
              <a:buClr>
                <a:srgbClr val="C00000"/>
              </a:buClr>
              <a:buSzPct val="100000"/>
              <a:buFont typeface="Courier New" pitchFamily="49"/>
              <a:buChar char="o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R="0" lvl="4" fontAlgn="auto">
              <a:spcAft>
                <a:spcPts val="0"/>
              </a:spcAft>
              <a:buClr>
                <a:srgbClr val="C00000"/>
              </a:buClr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7AA006-FE61-41C8-B3C6-BFA27B78AD37}"/>
              </a:ext>
            </a:extLst>
          </p:cNvPr>
          <p:cNvSpPr txBox="1">
            <a:spLocks noGrp="1"/>
          </p:cNvSpPr>
          <p:nvPr>
            <p:ph idx="10"/>
          </p:nvPr>
        </p:nvSpPr>
        <p:spPr>
          <a:xfrm>
            <a:off x="108063" y="955958"/>
            <a:ext cx="5987937" cy="55369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Clr>
                <a:srgbClr val="C00000"/>
              </a:buClr>
              <a:buNone/>
              <a:tabLst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R="0" lvl="1" fontAlgn="auto"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/>
              <a:buChar char="§"/>
              <a:tabLst/>
              <a:defRPr lang="en-US" sz="28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371600" marR="0" lvl="2" indent="-457200" fontAlgn="auto">
              <a:spcAft>
                <a:spcPts val="0"/>
              </a:spcAft>
              <a:buClr>
                <a:srgbClr val="C00000"/>
              </a:buClr>
              <a:buSzPct val="100000"/>
              <a:buFont typeface="Calibri Light"/>
              <a:buAutoNum type="arabicPeriod"/>
              <a:tabLst/>
              <a:defRPr lang="en-US" sz="24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R="0" lvl="3" fontAlgn="auto">
              <a:spcAft>
                <a:spcPts val="0"/>
              </a:spcAft>
              <a:buClr>
                <a:srgbClr val="C00000"/>
              </a:buClr>
              <a:buSzPct val="100000"/>
              <a:buFont typeface="Courier New" pitchFamily="49"/>
              <a:buChar char="o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R="0" lvl="4" fontAlgn="auto">
              <a:spcAft>
                <a:spcPts val="0"/>
              </a:spcAft>
              <a:buClr>
                <a:srgbClr val="C00000"/>
              </a:buClr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9E3CEF-1D67-4C14-A9E5-8DB7F70D2E58}"/>
              </a:ext>
            </a:extLst>
          </p:cNvPr>
          <p:cNvSpPr txBox="1">
            <a:spLocks/>
          </p:cNvSpPr>
          <p:nvPr userDrawn="1"/>
        </p:nvSpPr>
        <p:spPr>
          <a:xfrm>
            <a:off x="9448796" y="649287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defPPr>
              <a:defRPr lang="LID4096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1" i="1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0DF824-4413-4DA5-81FB-9CB744A476EE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3796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lab.com/astron-idg/idg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.astron.nl/RD/pm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.astron.nl/RD/schaap-spack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10946-44EB-D7A2-75E3-AA1A7251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6" y="265002"/>
            <a:ext cx="10952703" cy="2673586"/>
          </a:xfrm>
        </p:spPr>
        <p:txBody>
          <a:bodyPr/>
          <a:lstStyle/>
          <a:p>
            <a:r>
              <a:rPr lang="en-CH" sz="5400" dirty="0"/>
              <a:t>PMT: Power Measurement Toolkit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70FCA-681C-C56D-57D5-4724562FC6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7835" y="3184266"/>
            <a:ext cx="8485320" cy="482773"/>
          </a:xfrm>
        </p:spPr>
        <p:txBody>
          <a:bodyPr/>
          <a:lstStyle/>
          <a:p>
            <a:r>
              <a:rPr lang="en-CH" dirty="0"/>
              <a:t>Stefano Corda, Bram Veenboer, Emma Tolley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6F6D7A-FEE6-C11B-2337-107E156EF9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53340" y="3764499"/>
            <a:ext cx="8485320" cy="482773"/>
          </a:xfrm>
        </p:spPr>
        <p:txBody>
          <a:bodyPr/>
          <a:lstStyle/>
          <a:p>
            <a:r>
              <a:rPr lang="en-GB" dirty="0">
                <a:hlinkClick r:id="" action="ppaction://noaction"/>
              </a:rPr>
              <a:t>stefano.corda@epfl.ch</a:t>
            </a:r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E6A0E-7A66-E2CD-8320-63F55022E3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Times New Roman"/>
                <a:cs typeface="Times New Roman"/>
              </a:rPr>
              <a:t>06-09</a:t>
            </a:r>
            <a:r>
              <a:rPr lang="en-CH" dirty="0">
                <a:latin typeface="Times New Roman"/>
                <a:cs typeface="Times New Roman"/>
              </a:rPr>
              <a:t>-2023</a:t>
            </a:r>
            <a:endParaRPr lang="en-CH" dirty="0"/>
          </a:p>
        </p:txBody>
      </p:sp>
      <p:pic>
        <p:nvPicPr>
          <p:cNvPr id="1028" name="Picture 4" descr="SKAO — Cat OPIDoR">
            <a:extLst>
              <a:ext uri="{FF2B5EF4-FFF2-40B4-BE49-F238E27FC236}">
                <a16:creationId xmlns:a16="http://schemas.microsoft.com/office/drawing/2014/main" id="{7F4A1621-B0E3-C362-47BA-BF7CED6C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0" y="6136325"/>
            <a:ext cx="2277108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51E2A0-2A5D-6AC7-EC08-4F776B07C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latin typeface="Times New Roman"/>
                <a:cs typeface="Times New Roman"/>
              </a:rPr>
              <a:t>SKACH days</a:t>
            </a:r>
            <a:endParaRPr lang="en-CH" dirty="0"/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BA2D7514-D100-0071-FAE6-800ADB422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3066"/>
            <a:ext cx="2216524" cy="1105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2470BB-B694-2A8F-0400-030B7C66C848}"/>
              </a:ext>
            </a:extLst>
          </p:cNvPr>
          <p:cNvSpPr txBox="1"/>
          <p:nvPr/>
        </p:nvSpPr>
        <p:spPr>
          <a:xfrm>
            <a:off x="4411226" y="657162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 anchorCtr="1" compatLnSpc="1">
            <a:noAutofit/>
          </a:bodyPr>
          <a:lstStyle/>
          <a:p>
            <a:pPr algn="l"/>
            <a:endParaRPr lang="en-CH" sz="2400" dirty="0"/>
          </a:p>
        </p:txBody>
      </p:sp>
      <p:pic>
        <p:nvPicPr>
          <p:cNvPr id="1026" name="Picture 2" descr="ASTRON - Wikipedia">
            <a:extLst>
              <a:ext uri="{FF2B5EF4-FFF2-40B4-BE49-F238E27FC236}">
                <a16:creationId xmlns:a16="http://schemas.microsoft.com/office/drawing/2014/main" id="{21ECC5B8-33B2-6E56-F725-BC7898BC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6048146"/>
            <a:ext cx="238125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150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493D-C504-99F6-AA6B-81928B0A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Embed PMT in Python (decorators)</a:t>
            </a:r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DF1161FC-F358-3E93-2297-65B49DB455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900" y="1798638"/>
            <a:ext cx="8696325" cy="4117975"/>
          </a:xfrm>
        </p:spPr>
      </p:pic>
    </p:spTree>
    <p:extLst>
      <p:ext uri="{BB962C8B-B14F-4D97-AF65-F5344CB8AC3E}">
        <p14:creationId xmlns:p14="http://schemas.microsoft.com/office/powerpoint/2010/main" val="580716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C9BD-986B-DF90-E2FF-8558B820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PMT (SW) power readers</a:t>
            </a:r>
          </a:p>
        </p:txBody>
      </p:sp>
      <p:pic>
        <p:nvPicPr>
          <p:cNvPr id="4" name="PMT-powermeters.mov">
            <a:hlinkClick r:id="" action="ppaction://media"/>
            <a:extLst>
              <a:ext uri="{FF2B5EF4-FFF2-40B4-BE49-F238E27FC236}">
                <a16:creationId xmlns:a16="http://schemas.microsoft.com/office/drawing/2014/main" id="{39FED590-691E-8CCE-DE3E-552457EDD4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955675"/>
            <a:ext cx="9686925" cy="5537200"/>
          </a:xfrm>
        </p:spPr>
      </p:pic>
    </p:spTree>
    <p:extLst>
      <p:ext uri="{BB962C8B-B14F-4D97-AF65-F5344CB8AC3E}">
        <p14:creationId xmlns:p14="http://schemas.microsoft.com/office/powerpoint/2010/main" val="47838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4640-41DA-31B7-605C-22B5A0F7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Benchmarking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1CC432-9C56-E67E-83E1-18CDDF52B5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" y="833722"/>
            <a:ext cx="11979275" cy="228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22F37B-70A1-2620-774A-CE5C5E616D8E}"/>
              </a:ext>
            </a:extLst>
          </p:cNvPr>
          <p:cNvSpPr txBox="1"/>
          <p:nvPr/>
        </p:nvSpPr>
        <p:spPr>
          <a:xfrm>
            <a:off x="2664823" y="4036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 anchorCtr="1" compatLnSpc="1">
            <a:noAutofit/>
          </a:bodyPr>
          <a:lstStyle/>
          <a:p>
            <a:pPr algn="l"/>
            <a:endParaRPr lang="en-CH" sz="2400" dirty="0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22C78FBE-0D08-09FE-B8E2-1585ED9C5CB3}"/>
              </a:ext>
            </a:extLst>
          </p:cNvPr>
          <p:cNvSpPr txBox="1">
            <a:spLocks/>
          </p:cNvSpPr>
          <p:nvPr/>
        </p:nvSpPr>
        <p:spPr bwMode="auto">
          <a:xfrm>
            <a:off x="106361" y="3429000"/>
            <a:ext cx="11820027" cy="3030537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>
            <a:lvl1pPr marL="2857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en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  <a:defRPr/>
            </a:pPr>
            <a:r>
              <a:rPr lang="en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AMD Threadripper 3970x + NVIDIA RTX Titan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  <a:defRPr/>
            </a:pPr>
            <a:r>
              <a:rPr lang="en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AMD Threadripper 3970x + AMD W6600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Benchmarks</a:t>
            </a:r>
            <a:r>
              <a:rPr lang="en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Microbenchmarking: SLEEP (no computation), FMA32 (many FMAs), STREAM (bandwidth test)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Radio-astronomical imaging motifs: GRIDDER and DEGRIDDER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Linear-algebra (Polybench): GEMM and JACOBI 2D</a:t>
            </a:r>
          </a:p>
        </p:txBody>
      </p:sp>
    </p:spTree>
    <p:extLst>
      <p:ext uri="{BB962C8B-B14F-4D97-AF65-F5344CB8AC3E}">
        <p14:creationId xmlns:p14="http://schemas.microsoft.com/office/powerpoint/2010/main" val="4066659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4640-41DA-31B7-605C-22B5A0F7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Cray back end 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BA86BF-FCD3-F8FF-0202-7A967ED8E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6" y="754459"/>
            <a:ext cx="8043864" cy="61035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EB8043-18FB-2437-8A7C-34A6FF30CA0B}"/>
              </a:ext>
            </a:extLst>
          </p:cNvPr>
          <p:cNvSpPr txBox="1"/>
          <p:nvPr/>
        </p:nvSpPr>
        <p:spPr>
          <a:xfrm>
            <a:off x="9235440" y="2503170"/>
            <a:ext cx="1748790" cy="67437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 anchorCtr="1" compatLnSpc="1">
            <a:noAutofit/>
          </a:bodyPr>
          <a:lstStyle/>
          <a:p>
            <a:pPr algn="l"/>
            <a:r>
              <a:rPr lang="en-CH" sz="2400" dirty="0">
                <a:solidFill>
                  <a:schemeClr val="accent1"/>
                </a:solidFill>
              </a:rPr>
              <a:t>Total power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1DD3ED-BD33-167F-636C-F76CBB4CC638}"/>
              </a:ext>
            </a:extLst>
          </p:cNvPr>
          <p:cNvCxnSpPr>
            <a:endCxn id="6" idx="1"/>
          </p:cNvCxnSpPr>
          <p:nvPr/>
        </p:nvCxnSpPr>
        <p:spPr>
          <a:xfrm flipV="1">
            <a:off x="8149590" y="2840355"/>
            <a:ext cx="1085850" cy="857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75F83C4B-ACE0-163F-B863-0560C1CCFC12}"/>
              </a:ext>
            </a:extLst>
          </p:cNvPr>
          <p:cNvSpPr/>
          <p:nvPr/>
        </p:nvSpPr>
        <p:spPr>
          <a:xfrm>
            <a:off x="8458200" y="3429000"/>
            <a:ext cx="480060" cy="241173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D00E6-1C27-F343-E6BC-907769BFDB54}"/>
              </a:ext>
            </a:extLst>
          </p:cNvPr>
          <p:cNvSpPr txBox="1"/>
          <p:nvPr/>
        </p:nvSpPr>
        <p:spPr>
          <a:xfrm>
            <a:off x="9235440" y="4258343"/>
            <a:ext cx="2708910" cy="67437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 anchorCtr="1" compatLnSpc="1">
            <a:noAutofit/>
          </a:bodyPr>
          <a:lstStyle/>
          <a:p>
            <a:pPr algn="l"/>
            <a:r>
              <a:rPr lang="en-CH" sz="2400" dirty="0">
                <a:solidFill>
                  <a:sysClr val="windowText" lastClr="000000"/>
                </a:solidFill>
              </a:rPr>
              <a:t>Stacked power values</a:t>
            </a:r>
          </a:p>
        </p:txBody>
      </p:sp>
    </p:spTree>
    <p:extLst>
      <p:ext uri="{BB962C8B-B14F-4D97-AF65-F5344CB8AC3E}">
        <p14:creationId xmlns:p14="http://schemas.microsoft.com/office/powerpoint/2010/main" val="157196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4640-41DA-31B7-605C-22B5A0F7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81E8-5312-64FF-B48F-AE03F603F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CH" altLang="en-CH" sz="2800" b="1" dirty="0"/>
              <a:t>Summary</a:t>
            </a:r>
            <a:r>
              <a:rPr lang="en-CH" altLang="en-CH" sz="2800" dirty="0"/>
              <a:t>:</a:t>
            </a:r>
          </a:p>
          <a:p>
            <a:pPr lvl="1">
              <a:defRPr/>
            </a:pPr>
            <a:r>
              <a:rPr lang="en-CH" altLang="en-CH" dirty="0"/>
              <a:t>PMT: a high-level library for </a:t>
            </a:r>
            <a:r>
              <a:rPr lang="en-GB" altLang="en-CH" dirty="0"/>
              <a:t>power consumption measurements and monitoring with a simple interface on various hardware.</a:t>
            </a:r>
          </a:p>
          <a:p>
            <a:pPr lvl="1">
              <a:defRPr/>
            </a:pPr>
            <a:r>
              <a:rPr lang="en-GB" altLang="en-CH" dirty="0"/>
              <a:t>PMT is an open-source library.</a:t>
            </a:r>
            <a:endParaRPr lang="en-CH" altLang="en-CH" dirty="0"/>
          </a:p>
          <a:p>
            <a:pPr lvl="1">
              <a:defRPr/>
            </a:pPr>
            <a:r>
              <a:rPr lang="en-GB" altLang="en-CH" dirty="0"/>
              <a:t>PMT is currently employed in radio-astronomical imaging production code for LOFAR, e.g. IDG (</a:t>
            </a:r>
            <a:r>
              <a:rPr lang="en-GB" altLang="en-CH" dirty="0">
                <a:hlinkClick r:id="rId2"/>
              </a:rPr>
              <a:t>https://gitlab.com/astron-idg/idg</a:t>
            </a:r>
            <a:r>
              <a:rPr lang="en-GB" altLang="en-CH" dirty="0"/>
              <a:t>).</a:t>
            </a:r>
          </a:p>
          <a:p>
            <a:pPr lvl="1">
              <a:defRPr/>
            </a:pPr>
            <a:r>
              <a:rPr lang="en-GB" altLang="en-CH" dirty="0"/>
              <a:t>PMT is used for power consumption monitoring in the context of SW/HW HPC co-design activities for the Square Kilometre Array (SKA).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GB" altLang="en-CH" sz="28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altLang="en-CH" sz="2800" b="1" dirty="0"/>
              <a:t>Future work</a:t>
            </a:r>
            <a:r>
              <a:rPr lang="en-GB" altLang="en-CH" sz="2800" dirty="0"/>
              <a:t>:</a:t>
            </a:r>
          </a:p>
          <a:p>
            <a:pPr lvl="1">
              <a:defRPr/>
            </a:pPr>
            <a:r>
              <a:rPr lang="en-GB" altLang="en-CH" dirty="0"/>
              <a:t>PMT support for new back ends, e.g. Intel GPUs (Ponte Vecchio).</a:t>
            </a:r>
          </a:p>
          <a:p>
            <a:pPr lvl="1">
              <a:defRPr/>
            </a:pPr>
            <a:r>
              <a:rPr lang="en-GB" altLang="en-CH" dirty="0"/>
              <a:t>Integration into SDP-benchmark suite.</a:t>
            </a:r>
          </a:p>
          <a:p>
            <a:pPr lvl="1">
              <a:defRPr/>
            </a:pPr>
            <a:r>
              <a:rPr lang="en-GB" altLang="en-CH" dirty="0"/>
              <a:t>Magic command for Jupiter Notebooks.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CH" altLang="en-CH" sz="2800" dirty="0"/>
          </a:p>
          <a:p>
            <a:endParaRPr lang="en-CH" sz="2800" dirty="0"/>
          </a:p>
        </p:txBody>
      </p:sp>
    </p:spTree>
    <p:extLst>
      <p:ext uri="{BB962C8B-B14F-4D97-AF65-F5344CB8AC3E}">
        <p14:creationId xmlns:p14="http://schemas.microsoft.com/office/powerpoint/2010/main" val="92574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9A54-8D33-CE47-2CEE-38584E30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Power-hungry hardware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3AF26-5F9A-3C6E-EF19-9CA5C31D9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82" y="833722"/>
            <a:ext cx="7576258" cy="577378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1CA628-933C-A7FA-9BE8-91BBCA2FAFE9}"/>
              </a:ext>
            </a:extLst>
          </p:cNvPr>
          <p:cNvCxnSpPr>
            <a:cxnSpLocks/>
          </p:cNvCxnSpPr>
          <p:nvPr/>
        </p:nvCxnSpPr>
        <p:spPr>
          <a:xfrm flipV="1">
            <a:off x="2343150" y="1188720"/>
            <a:ext cx="0" cy="466344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16935D-5CF2-BEAC-DE6F-DA7A1E82923F}"/>
              </a:ext>
            </a:extLst>
          </p:cNvPr>
          <p:cNvSpPr txBox="1"/>
          <p:nvPr/>
        </p:nvSpPr>
        <p:spPr>
          <a:xfrm>
            <a:off x="13007340" y="320040"/>
            <a:ext cx="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91440" tIns="45720" rIns="91440" bIns="45720" rtlCol="0" anchor="ctr" anchorCtr="1" compatLnSpc="1">
            <a:noAutofit/>
          </a:bodyPr>
          <a:lstStyle/>
          <a:p>
            <a:pPr algn="l"/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396109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D3BD-0D0A-2A5F-13F9-2DA7BDCE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Supercomputers: energy &amp;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CF930-D9E1-E933-69A5-9910710A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167"/>
            <a:ext cx="6501465" cy="3945572"/>
          </a:xfrm>
          <a:prstGeom prst="rect">
            <a:avLst/>
          </a:prstGeom>
        </p:spPr>
      </p:pic>
      <p:pic>
        <p:nvPicPr>
          <p:cNvPr id="5" name="Google Shape;90;p17">
            <a:extLst>
              <a:ext uri="{FF2B5EF4-FFF2-40B4-BE49-F238E27FC236}">
                <a16:creationId xmlns:a16="http://schemas.microsoft.com/office/drawing/2014/main" id="{CCF1BCE0-6403-9CC3-DC94-88427C85CC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9835" y="1359722"/>
            <a:ext cx="5734596" cy="41385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2163D-5AD1-5B87-30FF-D3D42A96982B}"/>
              </a:ext>
            </a:extLst>
          </p:cNvPr>
          <p:cNvSpPr txBox="1"/>
          <p:nvPr/>
        </p:nvSpPr>
        <p:spPr>
          <a:xfrm>
            <a:off x="104503" y="6378790"/>
            <a:ext cx="8360228" cy="378823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 anchorCtr="1" compatLnSpc="1">
            <a:noAutofit/>
          </a:bodyPr>
          <a:lstStyle/>
          <a:p>
            <a:r>
              <a:rPr lang="en-GB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Stevens et al., “The imperative to reduce carbon emissions in astronomy” Nature Astronomy 2020 </a:t>
            </a:r>
          </a:p>
          <a:p>
            <a:pPr algn="l"/>
            <a:r>
              <a:rPr lang="en" sz="1200" dirty="0">
                <a:solidFill>
                  <a:srgbClr val="222222"/>
                </a:solidFill>
                <a:latin typeface="Times New Roman" panose="02020603050405020304" pitchFamily="18" charset="0"/>
                <a:ea typeface="Titillium Web"/>
                <a:cs typeface="Times New Roman" panose="02020603050405020304" pitchFamily="18" charset="0"/>
                <a:sym typeface="Titillium Web"/>
              </a:rPr>
              <a:t>Andrae, Anders SG, and Tomas </a:t>
            </a:r>
            <a:r>
              <a:rPr lang="en" sz="1200" dirty="0" err="1">
                <a:solidFill>
                  <a:srgbClr val="222222"/>
                </a:solidFill>
                <a:latin typeface="Times New Roman" panose="02020603050405020304" pitchFamily="18" charset="0"/>
                <a:ea typeface="Titillium Web"/>
                <a:cs typeface="Times New Roman" panose="02020603050405020304" pitchFamily="18" charset="0"/>
                <a:sym typeface="Titillium Web"/>
              </a:rPr>
              <a:t>Edler</a:t>
            </a:r>
            <a:r>
              <a:rPr lang="en" sz="1200" dirty="0">
                <a:solidFill>
                  <a:srgbClr val="222222"/>
                </a:solidFill>
                <a:latin typeface="Times New Roman" panose="02020603050405020304" pitchFamily="18" charset="0"/>
                <a:ea typeface="Titillium Web"/>
                <a:cs typeface="Times New Roman" panose="02020603050405020304" pitchFamily="18" charset="0"/>
                <a:sym typeface="Titillium Web"/>
              </a:rPr>
              <a:t>. "On global electricity usage of communication technology: trends to 2030." </a:t>
            </a:r>
            <a:r>
              <a:rPr lang="en" sz="1200" i="1" dirty="0">
                <a:solidFill>
                  <a:srgbClr val="222222"/>
                </a:solidFill>
                <a:latin typeface="Times New Roman" panose="02020603050405020304" pitchFamily="18" charset="0"/>
                <a:ea typeface="Titillium Web"/>
                <a:cs typeface="Times New Roman" panose="02020603050405020304" pitchFamily="18" charset="0"/>
                <a:sym typeface="Titillium Web"/>
              </a:rPr>
              <a:t>Challenges</a:t>
            </a:r>
            <a:r>
              <a:rPr lang="en" sz="1200" dirty="0">
                <a:solidFill>
                  <a:srgbClr val="222222"/>
                </a:solidFill>
                <a:latin typeface="Times New Roman" panose="02020603050405020304" pitchFamily="18" charset="0"/>
                <a:ea typeface="Titillium Web"/>
                <a:cs typeface="Times New Roman" panose="02020603050405020304" pitchFamily="18" charset="0"/>
                <a:sym typeface="Titillium Web"/>
              </a:rPr>
              <a:t> 6.1 (2015)</a:t>
            </a:r>
            <a:endParaRPr lang="en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7565-CAE2-C3CE-93C3-8E6DA4DB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79BF-E897-A94E-DC33-E7BF19E6E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H" sz="3200" dirty="0"/>
              <a:t>Prior work:</a:t>
            </a:r>
          </a:p>
          <a:p>
            <a:pPr lvl="1">
              <a:defRPr/>
            </a:pPr>
            <a:r>
              <a:rPr lang="en-CH" dirty="0"/>
              <a:t>PowerSensor2</a:t>
            </a:r>
          </a:p>
          <a:p>
            <a:pPr lvl="1">
              <a:defRPr/>
            </a:pPr>
            <a:r>
              <a:rPr lang="en-CH" dirty="0"/>
              <a:t>LIKWID</a:t>
            </a:r>
          </a:p>
          <a:p>
            <a:pPr lvl="1">
              <a:defRPr/>
            </a:pPr>
            <a:r>
              <a:rPr lang="en-CH" dirty="0"/>
              <a:t>PAPI</a:t>
            </a:r>
          </a:p>
          <a:p>
            <a:pPr lvl="1">
              <a:defRPr/>
            </a:pPr>
            <a:r>
              <a:rPr lang="en-CH" dirty="0"/>
              <a:t>SW libraries based on NVML</a:t>
            </a:r>
          </a:p>
          <a:p>
            <a:endParaRPr lang="en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4D22F-750F-E486-01B0-48C58213361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GB" sz="3200" dirty="0"/>
              <a:t>Hardware power meters remain the most accurate method to monitor the power consumption of current computing systems.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en-GB" sz="3200" dirty="0"/>
              <a:t>Built-in sensors can be used for quick and reliable estimates.</a:t>
            </a:r>
          </a:p>
          <a:p>
            <a:pPr marL="457200" indent="-457200">
              <a:buFont typeface="Wingdings" pitchFamily="2" charset="2"/>
              <a:buChar char="§"/>
            </a:pPr>
            <a:endParaRPr lang="en-CH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D2AFF56-30FD-6304-C6A1-E9AA8340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7738"/>
            <a:ext cx="11001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W. 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Romein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“PowerSensor2: A Fast Power Measurement Tool”, ISPASS 2018</a:t>
            </a:r>
          </a:p>
          <a:p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Treibig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“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Likwid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lightweight performance-oriented tool suite for x86 multicore environments”, ICPPW 2010</a:t>
            </a:r>
          </a:p>
          <a:p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Jagode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“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Papi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software-defined events for in-depth performance analysis”, International Journal of HPC Applications 2019</a:t>
            </a:r>
          </a:p>
          <a:p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Chadha et al., “Unified power and 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ergy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 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GB" altLang="en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hpc</a:t>
            </a:r>
            <a:r>
              <a:rPr lang="en-GB" altLang="en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co-processors”, IPCCC 2016</a:t>
            </a:r>
            <a:endParaRPr lang="en-CH" altLang="en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71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17591-49AB-580C-59C2-68369BC1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PMT: Power Measurement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C656B-B2E4-BBD1-0C5E-DD8B5138C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331028"/>
            <a:ext cx="5987937" cy="3161841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H" sz="2400" b="1" dirty="0"/>
              <a:t>W</a:t>
            </a:r>
            <a:r>
              <a:rPr lang="en-GB" sz="2400" b="1" dirty="0"/>
              <a:t>h</a:t>
            </a:r>
            <a:r>
              <a:rPr lang="en-CH" sz="2400" b="1" dirty="0"/>
              <a:t>o would use PMT? </a:t>
            </a:r>
          </a:p>
          <a:p>
            <a:pPr>
              <a:defRPr/>
            </a:pPr>
            <a:r>
              <a:rPr lang="en-CH" sz="2400" dirty="0"/>
              <a:t>HPC application developers (C++) to monitor and evaluate energy efficiency of their code.</a:t>
            </a:r>
          </a:p>
          <a:p>
            <a:pPr>
              <a:defRPr/>
            </a:pPr>
            <a:r>
              <a:rPr lang="en-GB" sz="2400" dirty="0"/>
              <a:t>Python developers that would like to measure the power consumption of their application with a simple tool.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H" sz="2400" b="1" dirty="0"/>
              <a:t>Open source: </a:t>
            </a:r>
            <a:r>
              <a:rPr lang="en-GB" sz="2400" b="1" dirty="0">
                <a:hlinkClick r:id="rId3"/>
              </a:rPr>
              <a:t>https://git.astron.nl/RD/pmt/</a:t>
            </a:r>
            <a:r>
              <a:rPr lang="en-GB" sz="2400" b="1" dirty="0"/>
              <a:t> </a:t>
            </a:r>
            <a:endParaRPr lang="en-CH" sz="2400" b="1" dirty="0"/>
          </a:p>
          <a:p>
            <a:endParaRPr lang="en-CH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191DA-8E8C-988D-FC07-663AE135E55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CH" sz="2400" b="1" dirty="0">
                <a:solidFill>
                  <a:srgbClr val="00B050"/>
                </a:solidFill>
              </a:rPr>
              <a:t>GOAL</a:t>
            </a:r>
            <a:r>
              <a:rPr lang="en-CH" sz="2400" dirty="0"/>
              <a:t>: provide a high-level library for power measurement in C++ and Python, not limited to HPC.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CH" sz="240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CH" sz="2400" b="1" dirty="0"/>
              <a:t>PMT</a:t>
            </a:r>
            <a:r>
              <a:rPr lang="en-CH" sz="2400" dirty="0"/>
              <a:t>:</a:t>
            </a:r>
          </a:p>
          <a:p>
            <a:pPr algn="just">
              <a:defRPr/>
            </a:pPr>
            <a:r>
              <a:rPr lang="en-CH" sz="2400" dirty="0"/>
              <a:t>PMT (background thread) interfaces with several power measurement back ends: NVIDIA NVML, AMD ROCM, RAPL, PowerSensor2, Xilinx Alveo, etc.</a:t>
            </a:r>
          </a:p>
          <a:p>
            <a:pPr algn="just">
              <a:defRPr/>
            </a:pPr>
            <a:endParaRPr lang="en-CH" sz="2400" dirty="0"/>
          </a:p>
          <a:p>
            <a:pPr algn="just">
              <a:defRPr/>
            </a:pPr>
            <a:r>
              <a:rPr lang="en-CH" sz="2400" dirty="0"/>
              <a:t>PMT is a C++ library. We provide Python bindings and Python decorators to enable power measurement in Python-user contexts.</a:t>
            </a:r>
          </a:p>
          <a:p>
            <a:pPr algn="just">
              <a:defRPr/>
            </a:pPr>
            <a:r>
              <a:rPr lang="en-CH" sz="2400" dirty="0"/>
              <a:t>Two modes: 1) measurement; 2) dump.</a:t>
            </a:r>
          </a:p>
          <a:p>
            <a:pPr algn="just"/>
            <a:endParaRPr lang="en-CH" sz="2400" dirty="0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455A5A6F-C020-854D-3E2B-73A3F507F5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387" y="1057455"/>
            <a:ext cx="5797550" cy="16589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7D2987-B847-94E2-0C6E-1C9CED1EE978}"/>
              </a:ext>
            </a:extLst>
          </p:cNvPr>
          <p:cNvSpPr txBox="1"/>
          <p:nvPr/>
        </p:nvSpPr>
        <p:spPr>
          <a:xfrm>
            <a:off x="0" y="6488668"/>
            <a:ext cx="109527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CH" altLang="en-CH" b="1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PMT: Power Measurement Toolkit, S. Corda, B. Veenboer a</a:t>
            </a:r>
            <a:r>
              <a:rPr lang="en-GB" altLang="en-CH" b="1" dirty="0" err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CH" altLang="en-CH" b="1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E. Tolley, HUST (SC 22)</a:t>
            </a:r>
            <a:endParaRPr lang="en-CH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15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C9BD-986B-DF90-E2FF-8558B820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Installation (CMake)</a:t>
            </a:r>
          </a:p>
        </p:txBody>
      </p:sp>
      <p:pic>
        <p:nvPicPr>
          <p:cNvPr id="4" name="PMT-Cmake-install.mov">
            <a:hlinkClick r:id="" action="ppaction://media"/>
            <a:extLst>
              <a:ext uri="{FF2B5EF4-FFF2-40B4-BE49-F238E27FC236}">
                <a16:creationId xmlns:a16="http://schemas.microsoft.com/office/drawing/2014/main" id="{D0284DCA-6701-C583-F8BF-317F183297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955675"/>
            <a:ext cx="9686925" cy="5537200"/>
          </a:xfrm>
        </p:spPr>
      </p:pic>
    </p:spTree>
    <p:extLst>
      <p:ext uri="{BB962C8B-B14F-4D97-AF65-F5344CB8AC3E}">
        <p14:creationId xmlns:p14="http://schemas.microsoft.com/office/powerpoint/2010/main" val="29278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C9BD-986B-DF90-E2FF-8558B820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Installation (Spack)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E9A48-0C13-236F-F923-B022EFA86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3" y="955959"/>
            <a:ext cx="11978640" cy="1941477"/>
          </a:xfrm>
        </p:spPr>
        <p:txBody>
          <a:bodyPr/>
          <a:lstStyle/>
          <a:p>
            <a:r>
              <a:rPr lang="en-CH" dirty="0"/>
              <a:t>Add the custom recipes: </a:t>
            </a:r>
            <a:r>
              <a:rPr lang="en-GB" dirty="0">
                <a:hlinkClick r:id="rId2"/>
              </a:rPr>
              <a:t>https://git.astron.nl/RD/schaap-spack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Add PMT to your environment and install, e.g.: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4C223-1734-5D99-6BCC-552D56F27734}"/>
              </a:ext>
            </a:extLst>
          </p:cNvPr>
          <p:cNvSpPr txBox="1"/>
          <p:nvPr/>
        </p:nvSpPr>
        <p:spPr>
          <a:xfrm>
            <a:off x="341523" y="3429000"/>
            <a:ext cx="6367749" cy="1850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rtlCol="0" anchor="ctr" anchorCtr="1" compatLnSpc="1">
            <a:noAutofit/>
          </a:bodyPr>
          <a:lstStyle/>
          <a:p>
            <a:r>
              <a:rPr lang="en-GB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spack</a:t>
            </a:r>
            <a:r>
              <a:rPr lang="en-GB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repo add </a:t>
            </a:r>
            <a:r>
              <a:rPr lang="en-GB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schaap-spack</a:t>
            </a:r>
            <a:endParaRPr lang="en-GB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spack</a:t>
            </a:r>
            <a:r>
              <a:rPr lang="en-GB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 </a:t>
            </a:r>
            <a:r>
              <a:rPr lang="en-GB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pmt+nvml+python</a:t>
            </a:r>
            <a:endParaRPr lang="en-GB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spack</a:t>
            </a:r>
            <a:r>
              <a:rPr lang="en-GB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install</a:t>
            </a:r>
            <a:endParaRPr lang="en-CH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0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493D-C504-99F6-AA6B-81928B0A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Embed PMT in C++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9935CAB-BCD0-35E7-DDAF-87FF1443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00188"/>
            <a:ext cx="1136015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03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493D-C504-99F6-AA6B-81928B0A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Embed PMT in Python</a:t>
            </a: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4F962D3D-E2A6-2699-27FD-10702F3C48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050" y="1487488"/>
            <a:ext cx="8851900" cy="4316412"/>
          </a:xfrm>
        </p:spPr>
      </p:pic>
    </p:spTree>
    <p:extLst>
      <p:ext uri="{BB962C8B-B14F-4D97-AF65-F5344CB8AC3E}">
        <p14:creationId xmlns:p14="http://schemas.microsoft.com/office/powerpoint/2010/main" val="2143633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vert="horz" wrap="square" lIns="91440" tIns="45720" rIns="91440" bIns="45720" anchor="ctr" anchorCtr="1" compatLnSpc="1">
        <a:no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itas_template" id="{ED1156C8-814E-D646-AF1D-5A3E11BEF863}" vid="{D8BB7506-1EEF-4943-A003-E51DAE063E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0BC8E55-6294-4E7B-9D14-53F23AA8B7FC}">
  <we:reference id="wa200000113" version="1.0.0.0" store="en-US" storeType="OMEX"/>
  <we:alternateReferences>
    <we:reference id="WA200000113" version="1.0.0.0" store="" storeType="OMEX"/>
  </we:alternateReferences>
  <we:properties>
    <we:property name="drawioRecentList" value="&quot;{\&quot;01XG7JBDCA4ZPAQB5VLREJFPMNLKGCQ5AK\&quot;:{\&quot;id\&quot;:\&quot;01XG7JBDCA4ZPAQB5VLREJFPMNLKGCQ5AK\&quot;,\&quot;lastModifiedDateTime\&quot;:\&quot;2020-06-28T17:39:37Z\&quot;,\&quot;name\&quot;:\&quot;algorithm_tuning.drawio\&quot;,\&quot;size\&quot;:1601,\&quot;createdBy\&quot;:{\&quot;application\&quot;:{\&quot;id\&quot;:\&quot;b5ff67d6-3155-4fca-965a-59a3655c4476\&quot;,\&quot;displayName\&quot;:\&quot;diagrams.net\&quot;},\&quot;user\&quot;:{\&quot;email\&quot;:\&quot;s.corda@tue.nl\&quot;,\&quot;id\&quot;:\&quot;1740c760-516c-4f40-8a58-56664933c5ad\&quot;,\&quot;displayName\&quot;:\&quot;Corda, S.\&quot;}},\&quot;lastModifiedBy\&quot;:{\&quot;application\&quot;:{\&quot;id\&quot;:\&quot;b5ff67d6-3155-4fca-965a-59a3655c4476\&quot;,\&quot;displayName\&quot;:\&quot;diagrams.net\&quot;},\&quot;user\&quot;:{\&quot;email\&quot;:\&quot;s.corda@tue.nl\&quot;,\&quot;id\&quot;:\&quot;1740c760-516c-4f40-8a58-56664933c5ad\&quot;,\&quot;displayName\&quot;:\&quot;Corda, S.\&quot;}},\&quot;parentReference\&quot;:{\&quot;driveId\&quot;:\&quot;b!bMvwt_8KPU28n-DR5x5mt7FSdYYHbWhBuPfWT2v2fkBZ8yVtyogGTqDiDUk5dEbj\&quot;,\&quot;driveType\&quot;:\&quot;business\&quot;,\&quot;id\&quot;:\&quot;01XG7JBDAPEAAEPSY5TRDZXFJS26IXHNNQ\&quot;,\&quot;path\&quot;:\&quot;/drives/b!bMvwt_8KPU28n-DR5x5mt7FSdYYHbWhBuPfWT2v2fkBZ8yVtyogGTqDiDUk5dEbj/root:/drawio2\&quot;},\&quot;file\&quot;:{\&quot;mimeType\&quot;:\&quot;application/octet-stream\&quot;,\&quot;hashes\&quot;:{\&quot;quickXorHash\&quot;:\&quot;oi3LoiblFb9q+FLfDFMzWSxA8A4=\&quot;}},\&quot;fromOD\&quot;:true,\&quot;isDrawio\&quot;:true},\&quot;01XG7JBDEOFOP4U3OWXNAZIO6CWIAXWKGT\&quot;:{\&quot;id\&quot;:\&quot;01XG7JBDEOFOP4U3OWXNAZIO6CWIAXWKGT\&quot;,\&quot;lastModifiedDateTime\&quot;:\&quot;2020-06-21T17:37:47Z\&quot;,\&quot;name\&quot;:\&quot;imaging_hl.drawio\&quot;,\&quot;size\&quot;:2025,\&quot;createdBy\&quot;:{\&quot;application\&quot;:{\&quot;id\&quot;:\&quot;b5ff67d6-3155-4fca-965a-59a3655c4476\&quot;,\&quot;displayName\&quot;:\&quot;diagrams.net\&quot;},\&quot;user\&quot;:{\&quot;email\&quot;:\&quot;s.corda@tue.nl\&quot;,\&quot;id\&quot;:\&quot;1740c760-516c-4f40-8a58-56664933c5ad\&quot;,\&quot;displayName\&quot;:\&quot;Corda, S.\&quot;}},\&quot;lastModifiedBy\&quot;:{\&quot;application\&quot;:{\&quot;id\&quot;:\&quot;b5ff67d6-3155-4fca-965a-59a3655c4476\&quot;,\&quot;displayName\&quot;:\&quot;diagrams.net\&quot;},\&quot;user\&quot;:{\&quot;email\&quot;:\&quot;s.corda@tue.nl\&quot;,\&quot;id\&quot;:\&quot;1740c760-516c-4f40-8a58-56664933c5ad\&quot;,\&quot;displayName\&quot;:\&quot;Corda, S.\&quot;}},\&quot;parentReference\&quot;:{\&quot;driveId\&quot;:\&quot;b!bMvwt_8KPU28n-DR5x5mt7FSdYYHbWhBuPfWT2v2fkBZ8yVtyogGTqDiDUk5dEbj\&quot;,\&quot;driveType\&quot;:\&quot;business\&quot;,\&quot;id\&quot;:\&quot;01XG7JBDAPEAAEPSY5TRDZXFJS26IXHNNQ\&quot;,\&quot;path\&quot;:\&quot;/drives/b!bMvwt_8KPU28n-DR5x5mt7FSdYYHbWhBuPfWT2v2fkBZ8yVtyogGTqDiDUk5dEbj/root:/drawio2\&quot;},\&quot;file\&quot;:{\&quot;mimeType\&quot;:\&quot;application/octet-stream\&quot;,\&quot;hashes\&quot;:{\&quot;quickXorHash\&quot;:\&quot;2PDPSfsKfC0v1Ym3obf5ApS2Onk=\&quot;}},\&quot;fromOD\&quot;:true,\&quot;isDrawio\&quot;:true}}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613</Words>
  <Application>Microsoft Macintosh PowerPoint</Application>
  <PresentationFormat>Widescreen</PresentationFormat>
  <Paragraphs>71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PMT: Power Measurement Toolkit</vt:lpstr>
      <vt:lpstr>Power-hungry hardware</vt:lpstr>
      <vt:lpstr>Supercomputers: energy &amp; emissions</vt:lpstr>
      <vt:lpstr>Related work</vt:lpstr>
      <vt:lpstr>PMT: Power Measurement Toolkit</vt:lpstr>
      <vt:lpstr>Installation (CMake)</vt:lpstr>
      <vt:lpstr>Installation (Spack)</vt:lpstr>
      <vt:lpstr>Embed PMT in C++</vt:lpstr>
      <vt:lpstr>Embed PMT in Python</vt:lpstr>
      <vt:lpstr>Embed PMT in Python (decorators)</vt:lpstr>
      <vt:lpstr>PMT (SW) power readers</vt:lpstr>
      <vt:lpstr>Benchmarking</vt:lpstr>
      <vt:lpstr>Cray back end test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Image-Domain Gridding porting with HIP</dc:title>
  <dc:creator>Corda, Stefano</dc:creator>
  <cp:lastModifiedBy>Corda Stefano</cp:lastModifiedBy>
  <cp:revision>588</cp:revision>
  <dcterms:created xsi:type="dcterms:W3CDTF">2022-02-09T11:54:23Z</dcterms:created>
  <dcterms:modified xsi:type="dcterms:W3CDTF">2023-09-05T14:26:46Z</dcterms:modified>
</cp:coreProperties>
</file>