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6" r:id="rId3"/>
    <p:sldId id="284" r:id="rId4"/>
    <p:sldId id="292" r:id="rId5"/>
    <p:sldId id="315" r:id="rId6"/>
    <p:sldId id="305" r:id="rId7"/>
    <p:sldId id="299" r:id="rId8"/>
    <p:sldId id="285" r:id="rId9"/>
    <p:sldId id="302" r:id="rId10"/>
    <p:sldId id="301" r:id="rId11"/>
    <p:sldId id="303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311" r:id="rId20"/>
    <p:sldId id="313" r:id="rId21"/>
    <p:sldId id="317" r:id="rId22"/>
    <p:sldId id="318" r:id="rId23"/>
    <p:sldId id="319" r:id="rId24"/>
    <p:sldId id="320" r:id="rId25"/>
    <p:sldId id="321" r:id="rId26"/>
    <p:sldId id="286" r:id="rId2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9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86338"/>
  </p:normalViewPr>
  <p:slideViewPr>
    <p:cSldViewPr snapToGrid="0">
      <p:cViewPr varScale="1">
        <p:scale>
          <a:sx n="107" d="100"/>
          <a:sy n="107" d="100"/>
        </p:scale>
        <p:origin x="1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7FDFF-DD99-4ABF-828E-430DB6DCBC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B12AC-459B-4977-886B-C7A69836094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1AF07B-54C8-4729-926E-3D520C6AB158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9/5/23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EE304-C720-4B09-AD53-58E25F84274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57BD3-596C-4761-B4E7-20E6CE78088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25B21F-2C8B-45A3-B23A-66EB8E9ACE59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870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63930F-859C-4371-AD03-693CED4D74F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9F2FC-F199-4322-A909-FAEB13356CF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B395CF-C71D-42EC-8EE4-3A3984E87AF5}" type="datetime1">
              <a:rPr lang="en-US"/>
              <a:pPr lvl="0"/>
              <a:t>9/5/23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38CC96-BE74-4F52-B217-9B6DD030A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2E865B-FC3D-498E-A01A-163C6C8634F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88748-DC6B-40E0-B570-73DD02CA6AE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EFF70-AB27-418D-A268-7DFFE28223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563AFDA-1B12-482C-AB8B-67675AAEF5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077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Iteration 1: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Calibrate_1: based on the phase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center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of the </a:t>
            </a:r>
            <a:r>
              <a:rPr lang="en-GB" b="0" i="0" u="sng" dirty="0">
                <a:solidFill>
                  <a:srgbClr val="172B4D"/>
                </a:solidFill>
                <a:effectLst/>
                <a:latin typeface="-apple-system"/>
              </a:rPr>
              <a:t>MS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, the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is downloaded and grouped in patches Those are used for a phase-only calibration.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Predict_1: the sources which lie outside the field we want to image are predicted and subtracted in the visibility space. This produces the Ms: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ms_no_outliers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, which is further used throughout the pipeline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Image_1: The dataset is imaged and the solutions in calibrate_1 are applied while imaging.</a:t>
            </a:r>
          </a:p>
          <a:p>
            <a:pPr algn="l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Iteration 2: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Calibrate_2: using the new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produced by image_1, run a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phase_only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calibration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Image_2: Same as image_1,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whith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updated solutions</a:t>
            </a:r>
          </a:p>
          <a:p>
            <a:pPr algn="l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Iteration 3: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Calibrate_3: using the new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produced by image_2, run two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DDECal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: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scalarphase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and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complexgain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. The solutions are then combined.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Predict_3: extract the bright sources from the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and predict them. Those are subtracted from the </a:t>
            </a:r>
            <a:r>
              <a:rPr lang="en-GB" b="0" i="0" u="sng" dirty="0">
                <a:solidFill>
                  <a:srgbClr val="172B4D"/>
                </a:solidFill>
                <a:effectLst/>
                <a:latin typeface="-apple-system"/>
              </a:rPr>
              <a:t>MS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 in the visibility space. This creates the </a:t>
            </a:r>
            <a:r>
              <a:rPr lang="en-GB" b="0" i="0" u="sng" dirty="0">
                <a:solidFill>
                  <a:srgbClr val="172B4D"/>
                </a:solidFill>
                <a:effectLst/>
                <a:latin typeface="-apple-system"/>
              </a:rPr>
              <a:t>MS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: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ms_no_out;liers_no_bright_sources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, which is further used for imaging.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Image_3: the dataset is imaged. Afterwards, the bright sources are put back in the image and in the output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2859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Helvetica" pitchFamily="2" charset="0"/>
              </a:rPr>
              <a:t>Memory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9455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99090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8033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22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963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1F21-C9A9-4299-BAB1-36C664A90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835" y="265002"/>
            <a:ext cx="8485321" cy="26735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88C3AA-94EB-475B-AEA1-1B053F835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836" y="3414285"/>
            <a:ext cx="8485320" cy="48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7298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Author</a:t>
            </a:r>
            <a:endParaRPr lang="LID4096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BA89F74-861B-4C44-A353-98596C5CB0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7836" y="4131368"/>
            <a:ext cx="8485320" cy="48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7298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email</a:t>
            </a:r>
            <a:endParaRPr lang="LID4096"/>
          </a:p>
        </p:txBody>
      </p:sp>
      <p:pic>
        <p:nvPicPr>
          <p:cNvPr id="1026" name="Picture 2" descr="Informatique scientifique et support applicatif ‐ EPFL">
            <a:extLst>
              <a:ext uri="{FF2B5EF4-FFF2-40B4-BE49-F238E27FC236}">
                <a16:creationId xmlns:a16="http://schemas.microsoft.com/office/drawing/2014/main" id="{C2540CB9-573C-4227-9119-8DD149D3C7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6103246"/>
            <a:ext cx="2059824" cy="6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D57D65-5B02-4195-AAEC-80EF23D7C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58" y="6224836"/>
            <a:ext cx="1514279" cy="4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9234C-4367-48A6-9C1B-6A8CAB0F47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7836" y="4906409"/>
            <a:ext cx="8485320" cy="48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Thursday, 09 February 2022</a:t>
            </a:r>
            <a:endParaRPr lang="LID4096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9A7802-B6F3-4C30-8DF7-50BC22C4AE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835" y="5504827"/>
            <a:ext cx="8485320" cy="48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Meeting name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857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1F21-C9A9-4299-BAB1-36C664A90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835" y="265002"/>
            <a:ext cx="8485321" cy="26735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88C3AA-94EB-475B-AEA1-1B053F835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836" y="3414285"/>
            <a:ext cx="8485320" cy="21019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7298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Author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96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B2C5-DA84-409A-9D2F-2A6F9CB5B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86374"/>
            <a:ext cx="12191996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60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3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71C4-4CA3-4799-9325-E25BDB7EF7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D76C20-C41C-6B77-7D83-46D5763778A7}"/>
              </a:ext>
            </a:extLst>
          </p:cNvPr>
          <p:cNvSpPr txBox="1">
            <a:spLocks/>
          </p:cNvSpPr>
          <p:nvPr userDrawn="1"/>
        </p:nvSpPr>
        <p:spPr>
          <a:xfrm>
            <a:off x="9448796" y="649287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LID4096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125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B0C4-CBF0-4357-92D2-11EB7E543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87777-23B3-4016-8DB0-CFCAA63335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063" y="955959"/>
            <a:ext cx="11978640" cy="5536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Clr>
                <a:srgbClr val="C00000"/>
              </a:buClr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R="0" lvl="1" fontAlgn="auto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/>
              <a:buChar char="§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marR="0" lvl="2" indent="-457200" fontAlgn="auto">
              <a:spcAft>
                <a:spcPts val="0"/>
              </a:spcAft>
              <a:buClr>
                <a:srgbClr val="C00000"/>
              </a:buClr>
              <a:buSzPct val="100000"/>
              <a:buFont typeface="Calibri Light"/>
              <a:buAutoNum type="arabicPeriod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R="0" lvl="3" fontAlgn="auto"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/>
              <a:buChar char="o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R="0" lvl="4" fontAlgn="auto">
              <a:spcAft>
                <a:spcPts val="0"/>
              </a:spcAft>
              <a:buClr>
                <a:srgbClr val="C00000"/>
              </a:buClr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BBC45-A7E9-3695-FAB1-A413F614BEC7}"/>
              </a:ext>
            </a:extLst>
          </p:cNvPr>
          <p:cNvSpPr txBox="1">
            <a:spLocks/>
          </p:cNvSpPr>
          <p:nvPr userDrawn="1"/>
        </p:nvSpPr>
        <p:spPr>
          <a:xfrm>
            <a:off x="9448796" y="649287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LID4096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003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5D9C-83D8-4521-A3C5-D20832DD7C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BCAFC7-5560-4818-9CC2-E78B036980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0" y="955959"/>
            <a:ext cx="5987937" cy="5536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Clr>
                <a:srgbClr val="C00000"/>
              </a:buClr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R="0" lvl="1" fontAlgn="auto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/>
              <a:buChar char="§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marR="0" lvl="2" indent="-457200" fontAlgn="auto">
              <a:spcAft>
                <a:spcPts val="0"/>
              </a:spcAft>
              <a:buClr>
                <a:srgbClr val="C00000"/>
              </a:buClr>
              <a:buSzPct val="100000"/>
              <a:buFont typeface="Calibri Light"/>
              <a:buAutoNum type="arabicPeriod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R="0" lvl="3" fontAlgn="auto"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/>
              <a:buChar char="o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R="0" lvl="4" fontAlgn="auto">
              <a:spcAft>
                <a:spcPts val="0"/>
              </a:spcAft>
              <a:buClr>
                <a:srgbClr val="C00000"/>
              </a:buClr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7AA006-FE61-41C8-B3C6-BFA27B78AD37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08063" y="955958"/>
            <a:ext cx="5987937" cy="5536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Clr>
                <a:srgbClr val="C00000"/>
              </a:buClr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R="0" lvl="1" fontAlgn="auto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/>
              <a:buChar char="§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marR="0" lvl="2" indent="-457200" fontAlgn="auto">
              <a:spcAft>
                <a:spcPts val="0"/>
              </a:spcAft>
              <a:buClr>
                <a:srgbClr val="C00000"/>
              </a:buClr>
              <a:buSzPct val="100000"/>
              <a:buFont typeface="Calibri Light"/>
              <a:buAutoNum type="arabicPeriod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R="0" lvl="3" fontAlgn="auto"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/>
              <a:buChar char="o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R="0" lvl="4" fontAlgn="auto">
              <a:spcAft>
                <a:spcPts val="0"/>
              </a:spcAft>
              <a:buClr>
                <a:srgbClr val="C00000"/>
              </a:buClr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9E3CEF-1D67-4C14-A9E5-8DB7F70D2E58}"/>
              </a:ext>
            </a:extLst>
          </p:cNvPr>
          <p:cNvSpPr txBox="1">
            <a:spLocks/>
          </p:cNvSpPr>
          <p:nvPr userDrawn="1"/>
        </p:nvSpPr>
        <p:spPr>
          <a:xfrm>
            <a:off x="9448796" y="649287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LID4096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379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st-simulator.org/" TargetMode="External"/><Relationship Id="rId5" Type="http://schemas.openxmlformats.org/officeDocument/2006/relationships/hyperlink" Target="https://gitlab.com/aroffringa/wsclean" TargetMode="External"/><Relationship Id="rId4" Type="http://schemas.openxmlformats.org/officeDocument/2006/relationships/hyperlink" Target="https://github.com/lofar-astron/D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st-simulator.org/" TargetMode="External"/><Relationship Id="rId3" Type="http://schemas.openxmlformats.org/officeDocument/2006/relationships/hyperlink" Target="https://gitlab.com/ska-telescope/sdp/ska-sdp-rum" TargetMode="External"/><Relationship Id="rId7" Type="http://schemas.openxmlformats.org/officeDocument/2006/relationships/hyperlink" Target="https://gitlab.com/aroffringa/wsclean" TargetMode="External"/><Relationship Id="rId2" Type="http://schemas.openxmlformats.org/officeDocument/2006/relationships/hyperlink" Target="https://git.astron.nl/RD/schaap-spac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lab.com/aroffringa/aoflagger" TargetMode="External"/><Relationship Id="rId5" Type="http://schemas.openxmlformats.org/officeDocument/2006/relationships/hyperlink" Target="https://github.com/lofar-astron/DP3" TargetMode="External"/><Relationship Id="rId4" Type="http://schemas.openxmlformats.org/officeDocument/2006/relationships/hyperlink" Target="https://github.com/aroffringa/dysco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astron.nl/RD/pmt" TargetMode="External"/><Relationship Id="rId2" Type="http://schemas.openxmlformats.org/officeDocument/2006/relationships/hyperlink" Target="https://gitlab.com/ska-telescope/sdp/ska-sdp-ru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0946-44EB-D7A2-75E3-AA1A7251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265002"/>
            <a:ext cx="10952703" cy="2673586"/>
          </a:xfrm>
        </p:spPr>
        <p:txBody>
          <a:bodyPr/>
          <a:lstStyle/>
          <a:p>
            <a:r>
              <a:rPr lang="en-CH" sz="5400" dirty="0"/>
              <a:t>LOW self-calibration benchmarking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0FCA-681C-C56D-57D5-4724562FC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7835" y="3184266"/>
            <a:ext cx="8485320" cy="482773"/>
          </a:xfrm>
        </p:spPr>
        <p:txBody>
          <a:bodyPr/>
          <a:lstStyle/>
          <a:p>
            <a:r>
              <a:rPr lang="en-CH" dirty="0"/>
              <a:t>Stefano Corda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F6D7A-FEE6-C11B-2337-107E156EF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3340" y="3764499"/>
            <a:ext cx="8485320" cy="482773"/>
          </a:xfrm>
        </p:spPr>
        <p:txBody>
          <a:bodyPr/>
          <a:lstStyle/>
          <a:p>
            <a:r>
              <a:rPr lang="en-GB" dirty="0">
                <a:hlinkClick r:id="" action="ppaction://noaction"/>
              </a:rPr>
              <a:t>stefano.corda@epfl.ch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E6A0E-7A66-E2CD-8320-63F55022E3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Times New Roman"/>
                <a:cs typeface="Times New Roman"/>
              </a:rPr>
              <a:t>06-09</a:t>
            </a:r>
            <a:r>
              <a:rPr lang="en-CH" dirty="0">
                <a:latin typeface="Times New Roman"/>
                <a:cs typeface="Times New Roman"/>
              </a:rPr>
              <a:t>-2023</a:t>
            </a:r>
            <a:endParaRPr lang="en-CH" dirty="0"/>
          </a:p>
        </p:txBody>
      </p:sp>
      <p:pic>
        <p:nvPicPr>
          <p:cNvPr id="1028" name="Picture 4" descr="SKAO — Cat OPIDoR">
            <a:extLst>
              <a:ext uri="{FF2B5EF4-FFF2-40B4-BE49-F238E27FC236}">
                <a16:creationId xmlns:a16="http://schemas.microsoft.com/office/drawing/2014/main" id="{7F4A1621-B0E3-C362-47BA-BF7CED6C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0" y="6136325"/>
            <a:ext cx="227710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51E2A0-2A5D-6AC7-EC08-4F776B07C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Times New Roman"/>
                <a:cs typeface="Times New Roman"/>
              </a:rPr>
              <a:t>SKACH days</a:t>
            </a:r>
            <a:endParaRPr lang="en-CH" dirty="0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BA2D7514-D100-0071-FAE6-800ADB422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040" y="5746127"/>
            <a:ext cx="2216524" cy="1105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2470BB-B694-2A8F-0400-030B7C66C848}"/>
              </a:ext>
            </a:extLst>
          </p:cNvPr>
          <p:cNvSpPr txBox="1"/>
          <p:nvPr/>
        </p:nvSpPr>
        <p:spPr>
          <a:xfrm>
            <a:off x="4411226" y="657162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336915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(image_2)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902E7-8284-3156-D00E-2402A1FD8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2" b="58449"/>
          <a:stretch/>
        </p:blipFill>
        <p:spPr>
          <a:xfrm>
            <a:off x="146304" y="1135473"/>
            <a:ext cx="11868912" cy="20665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CFE89D-8AFB-06F2-045D-D478A177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3993480"/>
            <a:ext cx="11978640" cy="234252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The </a:t>
            </a:r>
            <a:r>
              <a:rPr lang="en-GB" sz="2800" b="1" i="0" dirty="0">
                <a:solidFill>
                  <a:srgbClr val="172983"/>
                </a:solidFill>
                <a:effectLst/>
                <a:latin typeface="-apple-system"/>
              </a:rPr>
              <a:t>image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steps spend a lot of time on </a:t>
            </a:r>
            <a:r>
              <a:rPr lang="en-GB" sz="2800" b="1" i="0" dirty="0" err="1">
                <a:solidFill>
                  <a:srgbClr val="FF0000"/>
                </a:solidFill>
                <a:effectLst/>
                <a:latin typeface="-apple-system"/>
              </a:rPr>
              <a:t>fft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(copy input and output) and </a:t>
            </a:r>
            <a:r>
              <a:rPr lang="en-GB" sz="2800" b="1" i="0" dirty="0">
                <a:solidFill>
                  <a:srgbClr val="FF0000"/>
                </a:solidFill>
                <a:effectLst/>
                <a:latin typeface="-apple-system"/>
              </a:rPr>
              <a:t>gridding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The </a:t>
            </a:r>
            <a:r>
              <a:rPr lang="en-GB" sz="2800" b="1" i="0" dirty="0">
                <a:solidFill>
                  <a:srgbClr val="172983"/>
                </a:solidFill>
                <a:effectLst/>
                <a:latin typeface="-apple-system"/>
              </a:rPr>
              <a:t>calibrate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steps spend most a good percentage of time on </a:t>
            </a:r>
            <a:r>
              <a:rPr lang="en-GB" sz="2800" b="1" i="0" dirty="0">
                <a:solidFill>
                  <a:srgbClr val="FF0000"/>
                </a:solidFill>
                <a:effectLst/>
                <a:latin typeface="-apple-system"/>
              </a:rPr>
              <a:t>complex multiplications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and </a:t>
            </a:r>
            <a:r>
              <a:rPr lang="en-GB" sz="2800" b="1" i="0" dirty="0" err="1">
                <a:solidFill>
                  <a:srgbClr val="FF0000"/>
                </a:solidFill>
                <a:effectLst/>
                <a:latin typeface="-apple-system"/>
              </a:rPr>
              <a:t>sincos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operations.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The </a:t>
            </a:r>
            <a:r>
              <a:rPr lang="en-GB" sz="2800" b="1" i="0" dirty="0">
                <a:solidFill>
                  <a:srgbClr val="172983"/>
                </a:solidFill>
                <a:effectLst/>
                <a:latin typeface="-apple-system"/>
              </a:rPr>
              <a:t>predict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step spends time on </a:t>
            </a:r>
            <a:r>
              <a:rPr lang="en-GB" sz="2800" b="1" i="0" dirty="0" err="1">
                <a:solidFill>
                  <a:srgbClr val="FF0000"/>
                </a:solidFill>
                <a:effectLst/>
                <a:latin typeface="-apple-system"/>
              </a:rPr>
              <a:t>sincos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and, </a:t>
            </a:r>
            <a:r>
              <a:rPr lang="en-GB" sz="2800" b="0" i="0" dirty="0" err="1">
                <a:solidFill>
                  <a:srgbClr val="172B4D"/>
                </a:solidFill>
                <a:effectLst/>
                <a:latin typeface="-apple-system"/>
              </a:rPr>
              <a:t>ApplyCal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::</a:t>
            </a:r>
            <a:r>
              <a:rPr lang="en-GB" sz="2800" b="0" i="0" dirty="0" err="1">
                <a:solidFill>
                  <a:srgbClr val="172B4D"/>
                </a:solidFill>
                <a:effectLst/>
                <a:latin typeface="-apple-system"/>
              </a:rPr>
              <a:t>ApplyDiag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and </a:t>
            </a:r>
            <a:r>
              <a:rPr lang="en-GB" sz="2800" b="0" i="0" dirty="0" err="1">
                <a:solidFill>
                  <a:srgbClr val="172B4D"/>
                </a:solidFill>
                <a:effectLst/>
                <a:latin typeface="-apple-system"/>
              </a:rPr>
              <a:t>OnePredict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::Process.</a:t>
            </a:r>
          </a:p>
        </p:txBody>
      </p:sp>
    </p:spTree>
    <p:extLst>
      <p:ext uri="{BB962C8B-B14F-4D97-AF65-F5344CB8AC3E}">
        <p14:creationId xmlns:p14="http://schemas.microsoft.com/office/powerpoint/2010/main" val="18046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50A0-FF3F-6F17-A49F-46EC39E6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Power distribution (PMT-rapl)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C2795-DB8F-3AC5-03CD-1863C476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15" y="724425"/>
            <a:ext cx="4723743" cy="301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C1EE5-38F0-F0A6-5EDC-951AF36B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65" y="723553"/>
            <a:ext cx="4723742" cy="3014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3842C-36E3-18AC-7CCE-E4AA0B013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64" y="3828743"/>
            <a:ext cx="4723743" cy="3033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8D11D4-4E0F-B421-8C9D-1813B592B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640" y="3852023"/>
            <a:ext cx="4723743" cy="2986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8805A7-9DD6-F749-427F-0E3F51138077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TODO: fix PMT bug (negative values RAPL)</a:t>
            </a:r>
          </a:p>
        </p:txBody>
      </p:sp>
    </p:spTree>
    <p:extLst>
      <p:ext uri="{BB962C8B-B14F-4D97-AF65-F5344CB8AC3E}">
        <p14:creationId xmlns:p14="http://schemas.microsoft.com/office/powerpoint/2010/main" val="4522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0D1B-71D9-C7EF-26CE-35A28CC0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and Memory usage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4F11B-6C60-DB57-9F93-4831D42D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80" y="833722"/>
            <a:ext cx="7772400" cy="2125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B333EE-1996-055A-1CAE-74DAB2A0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80" y="2984935"/>
            <a:ext cx="7772400" cy="3795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0C582-CF75-B60D-0081-121ED65E7AFC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Low CPU and memory usage</a:t>
            </a:r>
          </a:p>
        </p:txBody>
      </p:sp>
    </p:spTree>
    <p:extLst>
      <p:ext uri="{BB962C8B-B14F-4D97-AF65-F5344CB8AC3E}">
        <p14:creationId xmlns:p14="http://schemas.microsoft.com/office/powerpoint/2010/main" val="12001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0D1B-71D9-C7EF-26CE-35A28CC0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and Memory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6E9F5-BB27-46A3-2675-A2FEE8FE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28" y="880531"/>
            <a:ext cx="7772400" cy="2122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2C988-82A0-FC78-6377-F19C807D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528" y="3049438"/>
            <a:ext cx="7772400" cy="3808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2A8E5-5530-19F5-E24A-B2A7F81EF454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Low CPU and memory usage</a:t>
            </a:r>
          </a:p>
        </p:txBody>
      </p:sp>
    </p:spTree>
    <p:extLst>
      <p:ext uri="{BB962C8B-B14F-4D97-AF65-F5344CB8AC3E}">
        <p14:creationId xmlns:p14="http://schemas.microsoft.com/office/powerpoint/2010/main" val="42268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0D1B-71D9-C7EF-26CE-35A28CC0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and Memory usage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4FE20-B322-9E38-4B15-49CB4BE62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72" y="925208"/>
            <a:ext cx="7772400" cy="212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DFA35-AD98-75AB-EB56-13D589CBB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2" y="3053570"/>
            <a:ext cx="7772400" cy="3804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0CD35-4373-513A-DFE8-8A66DB817B7D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Medium CPU and memory usage</a:t>
            </a:r>
          </a:p>
        </p:txBody>
      </p:sp>
    </p:spTree>
    <p:extLst>
      <p:ext uri="{BB962C8B-B14F-4D97-AF65-F5344CB8AC3E}">
        <p14:creationId xmlns:p14="http://schemas.microsoft.com/office/powerpoint/2010/main" val="5982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0D1B-71D9-C7EF-26CE-35A28CC0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and Memory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88474-FE29-988B-07FD-17EEE9FFC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256" y="3036427"/>
            <a:ext cx="7772400" cy="3821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4CF2F-B384-E473-A108-AFB713D0C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112" y="897140"/>
            <a:ext cx="7772400" cy="2119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E1580D-8A58-F6AC-C74D-A592BC4BC519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Low CPU and memory usage</a:t>
            </a:r>
          </a:p>
        </p:txBody>
      </p:sp>
    </p:spTree>
    <p:extLst>
      <p:ext uri="{BB962C8B-B14F-4D97-AF65-F5344CB8AC3E}">
        <p14:creationId xmlns:p14="http://schemas.microsoft.com/office/powerpoint/2010/main" val="38039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3A40-A014-3E3B-A041-9E9FD00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&amp; Power usage</a:t>
            </a:r>
          </a:p>
        </p:txBody>
      </p:sp>
      <p:pic>
        <p:nvPicPr>
          <p:cNvPr id="4" name="Picture 3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00D4A326-6450-A77D-E495-AB53E1539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783814"/>
            <a:ext cx="4284588" cy="3001802"/>
          </a:xfrm>
          <a:prstGeom prst="rect">
            <a:avLst/>
          </a:prstGeom>
        </p:spPr>
      </p:pic>
      <p:pic>
        <p:nvPicPr>
          <p:cNvPr id="6" name="Picture 5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D9B266DD-39CF-0EE8-BF1B-D3759066F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0" y="726447"/>
            <a:ext cx="4284587" cy="3059169"/>
          </a:xfrm>
          <a:prstGeom prst="rect">
            <a:avLst/>
          </a:prstGeom>
        </p:spPr>
      </p:pic>
      <p:pic>
        <p:nvPicPr>
          <p:cNvPr id="8" name="Picture 7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1E596A7C-0FFE-709A-A546-B39253515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3841961"/>
            <a:ext cx="4284589" cy="3016039"/>
          </a:xfrm>
          <a:prstGeom prst="rect">
            <a:avLst/>
          </a:prstGeom>
        </p:spPr>
      </p:pic>
      <p:pic>
        <p:nvPicPr>
          <p:cNvPr id="10" name="Picture 9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156087C4-70C9-162D-BD90-D1FAE34AA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0" y="3785616"/>
            <a:ext cx="4284587" cy="30723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A00C6E-67C2-F3CC-893B-1143EA0A3E64}"/>
              </a:ext>
            </a:extLst>
          </p:cNvPr>
          <p:cNvSpPr txBox="1"/>
          <p:nvPr/>
        </p:nvSpPr>
        <p:spPr>
          <a:xfrm>
            <a:off x="3675818" y="6061692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CPU usage &amp; Power usage are strictly correlated</a:t>
            </a:r>
          </a:p>
        </p:txBody>
      </p:sp>
    </p:spTree>
    <p:extLst>
      <p:ext uri="{BB962C8B-B14F-4D97-AF65-F5344CB8AC3E}">
        <p14:creationId xmlns:p14="http://schemas.microsoft.com/office/powerpoint/2010/main" val="42066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DB24-A2C3-56FF-428A-C8FB8D69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Scaling threads (calibrate_1)</a:t>
            </a:r>
          </a:p>
        </p:txBody>
      </p:sp>
      <p:pic>
        <p:nvPicPr>
          <p:cNvPr id="4" name="Picture 3" descr="A picture containing diagram, plot, line, rectangle&#10;&#10;Description automatically generated">
            <a:extLst>
              <a:ext uri="{FF2B5EF4-FFF2-40B4-BE49-F238E27FC236}">
                <a16:creationId xmlns:a16="http://schemas.microsoft.com/office/drawing/2014/main" id="{65CE53AB-4D9B-F23C-F175-C18BA688D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8" y="1168522"/>
            <a:ext cx="9198864" cy="5456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A3F247-6FD3-7F53-25F2-CF7A7551434E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Threads trade-off?</a:t>
            </a:r>
          </a:p>
        </p:txBody>
      </p:sp>
    </p:spTree>
    <p:extLst>
      <p:ext uri="{BB962C8B-B14F-4D97-AF65-F5344CB8AC3E}">
        <p14:creationId xmlns:p14="http://schemas.microsoft.com/office/powerpoint/2010/main" val="22569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DB24-A2C3-56FF-428A-C8FB8D69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Scaling threads (predict_1)</a:t>
            </a:r>
          </a:p>
        </p:txBody>
      </p:sp>
      <p:pic>
        <p:nvPicPr>
          <p:cNvPr id="5" name="Picture 4" descr="A picture containing diagram, plot, screenshot, rectangle&#10;&#10;Description automatically generated">
            <a:extLst>
              <a:ext uri="{FF2B5EF4-FFF2-40B4-BE49-F238E27FC236}">
                <a16:creationId xmlns:a16="http://schemas.microsoft.com/office/drawing/2014/main" id="{856EF60E-87BA-CEFC-85FB-87EBB1C95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24" y="1108285"/>
            <a:ext cx="9445752" cy="5603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F68AD-4439-5983-1A40-AF5F9C9EBD1E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Less threads </a:t>
            </a:r>
            <a:r>
              <a:rPr lang="en-CH" sz="2400" b="1" dirty="0">
                <a:solidFill>
                  <a:srgbClr val="FF0000"/>
                </a:solidFill>
                <a:sym typeface="Wingdings" pitchFamily="2" charset="2"/>
              </a:rPr>
              <a:t> faster</a:t>
            </a:r>
            <a:endParaRPr lang="en-CH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DB24-A2C3-56FF-428A-C8FB8D69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Scaling threads (image_1)</a:t>
            </a:r>
          </a:p>
        </p:txBody>
      </p:sp>
      <p:pic>
        <p:nvPicPr>
          <p:cNvPr id="5" name="Picture 4" descr="A picture containing plot, rectangle, screenshot, line&#10;&#10;Description automatically generated">
            <a:extLst>
              <a:ext uri="{FF2B5EF4-FFF2-40B4-BE49-F238E27FC236}">
                <a16:creationId xmlns:a16="http://schemas.microsoft.com/office/drawing/2014/main" id="{D0599458-7E46-BF02-811D-80ED0C8D2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8" y="1116136"/>
            <a:ext cx="9564624" cy="5673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DCC08-9224-D1CC-FCB5-503D7BEDCACA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More threads </a:t>
            </a:r>
            <a:r>
              <a:rPr lang="en-CH" sz="2400" b="1" dirty="0">
                <a:solidFill>
                  <a:srgbClr val="FF0000"/>
                </a:solidFill>
                <a:sym typeface="Wingdings" pitchFamily="2" charset="2"/>
              </a:rPr>
              <a:t> faster</a:t>
            </a:r>
            <a:endParaRPr lang="en-CH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04B1-A038-2551-F320-D6D5D2AA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SKA low self-calibration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52FE-F3FF-DD1E-4A32-26E0276C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>
                <a:solidFill>
                  <a:srgbClr val="172B4D"/>
                </a:solidFill>
                <a:latin typeface="-apple-system"/>
              </a:rPr>
              <a:t>F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irst three iterations of the </a:t>
            </a:r>
            <a:r>
              <a:rPr lang="en-GB" b="1" i="0" dirty="0" err="1">
                <a:solidFill>
                  <a:srgbClr val="172B4D"/>
                </a:solidFill>
                <a:effectLst/>
                <a:latin typeface="-apple-system"/>
              </a:rPr>
              <a:t>Rapthor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pipeline (DD self-calibration)</a:t>
            </a:r>
          </a:p>
          <a:p>
            <a:pPr lvl="1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Completed in 8 steps with ~30 GB dataset</a:t>
            </a:r>
          </a:p>
          <a:p>
            <a:pPr lvl="1"/>
            <a:r>
              <a:rPr lang="en-GB" dirty="0">
                <a:solidFill>
                  <a:srgbClr val="172B4D"/>
                </a:solidFill>
                <a:latin typeface="-apple-system"/>
              </a:rPr>
              <a:t>Python routine (delivered by SCHAAP Team) calls </a:t>
            </a:r>
            <a:r>
              <a:rPr lang="en-GB" dirty="0">
                <a:solidFill>
                  <a:srgbClr val="00B050"/>
                </a:solidFill>
                <a:latin typeface="-apple-system"/>
              </a:rPr>
              <a:t>DP3</a:t>
            </a:r>
            <a:r>
              <a:rPr lang="en-GB" dirty="0">
                <a:solidFill>
                  <a:srgbClr val="172B4D"/>
                </a:solidFill>
                <a:latin typeface="-apple-system"/>
              </a:rPr>
              <a:t> &amp; </a:t>
            </a:r>
            <a:r>
              <a:rPr lang="en-GB" dirty="0" err="1">
                <a:solidFill>
                  <a:schemeClr val="accent1"/>
                </a:solidFill>
                <a:latin typeface="-apple-system"/>
              </a:rPr>
              <a:t>WSClean</a:t>
            </a:r>
            <a:endParaRPr lang="en-CH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5D8DE-0138-8F23-85D7-F9E61D80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886" y="2710543"/>
            <a:ext cx="10462801" cy="3681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A0D80-8666-F16B-2DA4-4F371B3CD1D6}"/>
              </a:ext>
            </a:extLst>
          </p:cNvPr>
          <p:cNvSpPr txBox="1"/>
          <p:nvPr/>
        </p:nvSpPr>
        <p:spPr>
          <a:xfrm>
            <a:off x="-23950" y="6252755"/>
            <a:ext cx="611994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https://github.com/lofar-astron/DP3</a:t>
            </a:r>
            <a:r>
              <a:rPr lang="en-GB" dirty="0"/>
              <a:t>  </a:t>
            </a:r>
            <a:r>
              <a:rPr lang="en-GB" dirty="0">
                <a:hlinkClick r:id="rId5"/>
              </a:rPr>
              <a:t>https://gitlab.com/aroffringa/wsclean</a:t>
            </a:r>
            <a:r>
              <a:rPr lang="en-GB" dirty="0"/>
              <a:t> </a:t>
            </a:r>
            <a:endParaRPr lang="en-GB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539990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AF16-2F03-BDBB-AB65-A228114F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Scaling &amp; pin threads (calibrate_1)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3D526D-E1F7-1103-9477-3467D6BED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566" y="955675"/>
            <a:ext cx="9682042" cy="553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7308B-3364-C26C-15C0-377475D2C3A5}"/>
              </a:ext>
            </a:extLst>
          </p:cNvPr>
          <p:cNvSpPr txBox="1"/>
          <p:nvPr/>
        </p:nvSpPr>
        <p:spPr>
          <a:xfrm>
            <a:off x="6357335" y="168249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1 socket &gt; 2 socket</a:t>
            </a:r>
          </a:p>
          <a:p>
            <a:pPr algn="l"/>
            <a:endParaRPr lang="en-CH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5A18-151A-4E85-EB7F-33FDB1AD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Jean Zay (reduced dataset)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1163F-FDB7-5DCE-64FC-0246E3AD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794"/>
            <a:ext cx="7600578" cy="29074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4C5536-4A82-BB8C-C54F-DA5DD9E220E1}"/>
              </a:ext>
            </a:extLst>
          </p:cNvPr>
          <p:cNvGrpSpPr/>
          <p:nvPr/>
        </p:nvGrpSpPr>
        <p:grpSpPr>
          <a:xfrm>
            <a:off x="8040320" y="220825"/>
            <a:ext cx="3959074" cy="3485480"/>
            <a:chOff x="7916750" y="84898"/>
            <a:chExt cx="3959074" cy="34854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734810-739A-2DCB-C7C3-9DA374D50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750" y="491098"/>
              <a:ext cx="3959074" cy="30792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29457C-6D13-3AEC-9EB5-DBCF3923BAFA}"/>
                </a:ext>
              </a:extLst>
            </p:cNvPr>
            <p:cNvSpPr txBox="1"/>
            <p:nvPr/>
          </p:nvSpPr>
          <p:spPr>
            <a:xfrm>
              <a:off x="9307286" y="84898"/>
              <a:ext cx="1773798" cy="5071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rtlCol="0" anchor="ctr" anchorCtr="1" compatLnSpc="1">
              <a:noAutofit/>
            </a:bodyPr>
            <a:lstStyle/>
            <a:p>
              <a:pPr algn="l"/>
              <a:r>
                <a:rPr lang="en-CH" sz="2400" dirty="0"/>
                <a:t>calibrate_1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FE4F56-3917-A6F6-A2A8-46625066C186}"/>
              </a:ext>
            </a:extLst>
          </p:cNvPr>
          <p:cNvGrpSpPr/>
          <p:nvPr/>
        </p:nvGrpSpPr>
        <p:grpSpPr>
          <a:xfrm>
            <a:off x="3347571" y="3441357"/>
            <a:ext cx="3934262" cy="3398314"/>
            <a:chOff x="1428790" y="3520102"/>
            <a:chExt cx="3934262" cy="33983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3360C0-55A2-F468-20A7-95C45F56E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90" y="3858434"/>
              <a:ext cx="3934262" cy="305998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621A26-30BB-177B-6DE0-8C3B64A01D43}"/>
                </a:ext>
              </a:extLst>
            </p:cNvPr>
            <p:cNvSpPr txBox="1"/>
            <p:nvPr/>
          </p:nvSpPr>
          <p:spPr>
            <a:xfrm>
              <a:off x="2699657" y="3520102"/>
              <a:ext cx="1773798" cy="5071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rtlCol="0" anchor="ctr" anchorCtr="1" compatLnSpc="1">
              <a:noAutofit/>
            </a:bodyPr>
            <a:lstStyle/>
            <a:p>
              <a:pPr algn="l"/>
              <a:r>
                <a:rPr lang="en-CH" sz="2400" dirty="0"/>
                <a:t>predict_1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06BD13-3AF1-4377-AF1E-74452799013A}"/>
              </a:ext>
            </a:extLst>
          </p:cNvPr>
          <p:cNvGrpSpPr/>
          <p:nvPr/>
        </p:nvGrpSpPr>
        <p:grpSpPr>
          <a:xfrm>
            <a:off x="7941560" y="3531128"/>
            <a:ext cx="3934264" cy="3425728"/>
            <a:chOff x="7941560" y="3432272"/>
            <a:chExt cx="3934264" cy="34257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EAC09E-3B2E-8E6C-DFC9-C20D3F758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560" y="3798017"/>
              <a:ext cx="3934264" cy="30599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0DDFAB-91FF-A898-B0F0-28140E1F171B}"/>
                </a:ext>
              </a:extLst>
            </p:cNvPr>
            <p:cNvSpPr txBox="1"/>
            <p:nvPr/>
          </p:nvSpPr>
          <p:spPr>
            <a:xfrm>
              <a:off x="9211491" y="3432272"/>
              <a:ext cx="1773798" cy="50714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rtlCol="0" anchor="ctr" anchorCtr="1" compatLnSpc="1">
              <a:noAutofit/>
            </a:bodyPr>
            <a:lstStyle/>
            <a:p>
              <a:pPr algn="l"/>
              <a:r>
                <a:rPr lang="en-CH" sz="2400" dirty="0"/>
                <a:t>image_1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84D1EDE-CADE-8556-8D3F-FD4308DBC76B}"/>
              </a:ext>
            </a:extLst>
          </p:cNvPr>
          <p:cNvSpPr txBox="1"/>
          <p:nvPr/>
        </p:nvSpPr>
        <p:spPr>
          <a:xfrm>
            <a:off x="0" y="6350857"/>
            <a:ext cx="3249827" cy="50714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dirty="0"/>
              <a:t> Credits: Aristide Doussot</a:t>
            </a:r>
          </a:p>
        </p:txBody>
      </p:sp>
    </p:spTree>
    <p:extLst>
      <p:ext uri="{BB962C8B-B14F-4D97-AF65-F5344CB8AC3E}">
        <p14:creationId xmlns:p14="http://schemas.microsoft.com/office/powerpoint/2010/main" val="1992528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8F5D-A62A-C00C-F750-22A03622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EPFL jed (reduced dataset)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E6AE0-8E6A-1519-9505-54BA1E24D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489" y="742282"/>
            <a:ext cx="4133262" cy="24128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C84A4C-8FD0-D35E-8176-2844BA318713}"/>
              </a:ext>
            </a:extLst>
          </p:cNvPr>
          <p:cNvGrpSpPr/>
          <p:nvPr/>
        </p:nvGrpSpPr>
        <p:grpSpPr>
          <a:xfrm>
            <a:off x="6629398" y="2671353"/>
            <a:ext cx="5246915" cy="3675319"/>
            <a:chOff x="6629398" y="2671353"/>
            <a:chExt cx="5246915" cy="36753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4E2B1C-F8F2-B5E1-8C6A-2B01381B5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398" y="3240693"/>
              <a:ext cx="5246915" cy="31059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976501-75E1-F066-F26D-757CB673E433}"/>
                </a:ext>
              </a:extLst>
            </p:cNvPr>
            <p:cNvSpPr txBox="1"/>
            <p:nvPr/>
          </p:nvSpPr>
          <p:spPr>
            <a:xfrm>
              <a:off x="8164285" y="2671353"/>
              <a:ext cx="2638697" cy="66620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rtlCol="0" anchor="ctr" anchorCtr="1" compatLnSpc="1">
              <a:noAutofit/>
            </a:bodyPr>
            <a:lstStyle/>
            <a:p>
              <a:pPr algn="l"/>
              <a:r>
                <a:rPr lang="en-CH" sz="2400" dirty="0"/>
                <a:t>Reduced dataset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E5D02D-B81A-4301-D1DD-AA8D51524E39}"/>
              </a:ext>
            </a:extLst>
          </p:cNvPr>
          <p:cNvGrpSpPr/>
          <p:nvPr/>
        </p:nvGrpSpPr>
        <p:grpSpPr>
          <a:xfrm>
            <a:off x="414614" y="2762795"/>
            <a:ext cx="5147989" cy="3549802"/>
            <a:chOff x="414614" y="2762795"/>
            <a:chExt cx="5147989" cy="35498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70AA12-2E1E-CD7E-FA58-0BCE14BFE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614" y="3274766"/>
              <a:ext cx="5147989" cy="303783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FC0598-83B6-42AA-4DBE-69D7E7697116}"/>
                </a:ext>
              </a:extLst>
            </p:cNvPr>
            <p:cNvSpPr txBox="1"/>
            <p:nvPr/>
          </p:nvSpPr>
          <p:spPr>
            <a:xfrm>
              <a:off x="1785257" y="2762795"/>
              <a:ext cx="2638697" cy="66620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rtlCol="0" anchor="ctr" anchorCtr="1" compatLnSpc="1">
              <a:noAutofit/>
            </a:bodyPr>
            <a:lstStyle/>
            <a:p>
              <a:pPr algn="l"/>
              <a:r>
                <a:rPr lang="en-CH" sz="2400" dirty="0"/>
                <a:t>PI18 dataset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29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1EB9-4EBB-F08D-0F9C-904AFD4F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CSCS Piz </a:t>
            </a:r>
            <a:r>
              <a:rPr lang="en-US" dirty="0" err="1"/>
              <a:t>Daint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99B9-EFA7-D667-C548-67A50DC3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3" y="955959"/>
            <a:ext cx="7572897" cy="5536911"/>
          </a:xfrm>
        </p:spPr>
        <p:txBody>
          <a:bodyPr/>
          <a:lstStyle/>
          <a:p>
            <a:pPr lvl="1"/>
            <a:r>
              <a:rPr lang="en-CH" dirty="0"/>
              <a:t>Installed the same GCC version as in other clusters (9.4.0):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CH" dirty="0"/>
              <a:t>upport for binutils &amp; install_missing_compilers</a:t>
            </a:r>
          </a:p>
          <a:p>
            <a:pPr lvl="1">
              <a:buFont typeface="Wingdings" pitchFamily="2" charset="2"/>
              <a:buChar char="§"/>
            </a:pPr>
            <a:r>
              <a:rPr lang="en-CH" dirty="0"/>
              <a:t>Installed all the needed libraries (everybeam, DP3, WSClean, Dysco …) in /store/ska/sk04/spack181</a:t>
            </a:r>
          </a:p>
          <a:p>
            <a:pPr lvl="1">
              <a:buFont typeface="Wingdings" pitchFamily="2" charset="2"/>
              <a:buChar char="§"/>
            </a:pPr>
            <a:r>
              <a:rPr lang="en-CH" dirty="0"/>
              <a:t>Everybeam issue (spack 0.4.0 &amp; pip 0.5.1) </a:t>
            </a:r>
            <a:r>
              <a:rPr lang="en-CH" dirty="0">
                <a:sym typeface="Wingdings" pitchFamily="2" charset="2"/>
              </a:rPr>
              <a:t> uninstall the pip version</a:t>
            </a:r>
          </a:p>
          <a:p>
            <a:pPr lvl="1">
              <a:buFont typeface="Wingdings" pitchFamily="2" charset="2"/>
              <a:buChar char="§"/>
            </a:pPr>
            <a:r>
              <a:rPr lang="en-CH" dirty="0">
                <a:sym typeface="Wingdings" pitchFamily="2" charset="2"/>
              </a:rPr>
              <a:t>HDF5 issue --&gt; </a:t>
            </a:r>
            <a:r>
              <a:rPr lang="en-GB" dirty="0"/>
              <a:t>export HDF5_USE_FILE_LOCKING=FALSE (login nodes vs compute nodes)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Report in /scratch/snx3000/</a:t>
            </a:r>
            <a:r>
              <a:rPr lang="en-GB" dirty="0" err="1"/>
              <a:t>scorda</a:t>
            </a:r>
            <a:r>
              <a:rPr lang="en-GB" dirty="0"/>
              <a:t>/</a:t>
            </a:r>
            <a:r>
              <a:rPr lang="en-GB" dirty="0" err="1"/>
              <a:t>rapthor_working_dir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C0DBF-7BA2-F7A6-6369-615659D04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02" y="2404055"/>
            <a:ext cx="4447194" cy="26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4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1EB9-4EBB-F08D-0F9C-904AFD4F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Ex. </a:t>
            </a:r>
            <a:r>
              <a:rPr lang="en-GB" dirty="0"/>
              <a:t>Time breakdowns</a:t>
            </a:r>
            <a:endParaRPr lang="en-CH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0E1104-249E-A8F5-ED77-B4C32124566A}"/>
              </a:ext>
            </a:extLst>
          </p:cNvPr>
          <p:cNvGrpSpPr/>
          <p:nvPr/>
        </p:nvGrpSpPr>
        <p:grpSpPr>
          <a:xfrm>
            <a:off x="3787491" y="499358"/>
            <a:ext cx="5435692" cy="2557281"/>
            <a:chOff x="3803591" y="723860"/>
            <a:chExt cx="5435692" cy="2557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7F950E-B0A8-872E-489C-CA43809FF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3591" y="1201826"/>
              <a:ext cx="5435692" cy="20793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BFCF15-C5AF-D69F-DFE9-C86AE8755F02}"/>
                </a:ext>
              </a:extLst>
            </p:cNvPr>
            <p:cNvSpPr txBox="1"/>
            <p:nvPr/>
          </p:nvSpPr>
          <p:spPr>
            <a:xfrm>
              <a:off x="5662749" y="723860"/>
              <a:ext cx="1371600" cy="5878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rtlCol="0" anchor="ctr" anchorCtr="1" compatLnSpc="1">
              <a:noAutofit/>
            </a:bodyPr>
            <a:lstStyle/>
            <a:p>
              <a:pPr algn="l"/>
              <a:r>
                <a:rPr lang="en-CH" sz="2400" dirty="0"/>
                <a:t>Jean Zay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03DD73-F3EE-BC40-4125-1102925C8B6D}"/>
              </a:ext>
            </a:extLst>
          </p:cNvPr>
          <p:cNvGrpSpPr/>
          <p:nvPr/>
        </p:nvGrpSpPr>
        <p:grpSpPr>
          <a:xfrm>
            <a:off x="592940" y="2786279"/>
            <a:ext cx="5586916" cy="3799558"/>
            <a:chOff x="592940" y="2946919"/>
            <a:chExt cx="5586916" cy="37995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324ACE-52E8-71D4-7DEB-0A32313DA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40" y="3429000"/>
              <a:ext cx="5586916" cy="33174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1E17C6-018A-1634-0F8D-22C996B8B8EA}"/>
                </a:ext>
              </a:extLst>
            </p:cNvPr>
            <p:cNvSpPr txBox="1"/>
            <p:nvPr/>
          </p:nvSpPr>
          <p:spPr>
            <a:xfrm>
              <a:off x="2484120" y="2946919"/>
              <a:ext cx="1371600" cy="5878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rtlCol="0" anchor="ctr" anchorCtr="1" compatLnSpc="1">
              <a:noAutofit/>
            </a:bodyPr>
            <a:lstStyle/>
            <a:p>
              <a:pPr algn="l"/>
              <a:r>
                <a:rPr lang="en-CH" sz="2400" dirty="0"/>
                <a:t>Piz Daint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140E46-342A-2F6A-CA8B-1115E07FAA49}"/>
              </a:ext>
            </a:extLst>
          </p:cNvPr>
          <p:cNvGrpSpPr/>
          <p:nvPr/>
        </p:nvGrpSpPr>
        <p:grpSpPr>
          <a:xfrm>
            <a:off x="6599726" y="2938557"/>
            <a:ext cx="5246915" cy="3603314"/>
            <a:chOff x="6599726" y="3037413"/>
            <a:chExt cx="5246915" cy="36033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930793-04FC-0F82-7048-9302BC27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9726" y="3534748"/>
              <a:ext cx="5246915" cy="310597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9B1FC4-563E-F769-2E95-D4BAD49210DA}"/>
                </a:ext>
              </a:extLst>
            </p:cNvPr>
            <p:cNvSpPr txBox="1"/>
            <p:nvPr/>
          </p:nvSpPr>
          <p:spPr>
            <a:xfrm>
              <a:off x="8619308" y="3037413"/>
              <a:ext cx="1371600" cy="5878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rtlCol="0" anchor="ctr" anchorCtr="1" compatLnSpc="1">
              <a:noAutofit/>
            </a:bodyPr>
            <a:lstStyle/>
            <a:p>
              <a:pPr algn="l"/>
              <a:r>
                <a:rPr lang="en-CH" sz="2400" dirty="0"/>
                <a:t>Jed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6DA26D-63E8-2F51-6EDE-65A2DA7D05CF}"/>
              </a:ext>
            </a:extLst>
          </p:cNvPr>
          <p:cNvSpPr txBox="1"/>
          <p:nvPr/>
        </p:nvSpPr>
        <p:spPr>
          <a:xfrm>
            <a:off x="6483916" y="645985"/>
            <a:ext cx="3249827" cy="50714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1600" dirty="0"/>
              <a:t> Credits: Aristide Doussot</a:t>
            </a:r>
          </a:p>
        </p:txBody>
      </p:sp>
    </p:spTree>
    <p:extLst>
      <p:ext uri="{BB962C8B-B14F-4D97-AF65-F5344CB8AC3E}">
        <p14:creationId xmlns:p14="http://schemas.microsoft.com/office/powerpoint/2010/main" val="4190263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8701-FFA7-7719-76F2-93E234C4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CF8DE-90FC-62EB-E17E-7E7CD907F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CH" dirty="0"/>
              <a:t>A lot of debugging activities…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Good understanding of the LOW self-calibration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Deployment on several systems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Initial benchmarking activities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Initial integration into the SDP benchmark suite (see other presentation today)</a:t>
            </a:r>
          </a:p>
        </p:txBody>
      </p:sp>
    </p:spTree>
    <p:extLst>
      <p:ext uri="{BB962C8B-B14F-4D97-AF65-F5344CB8AC3E}">
        <p14:creationId xmlns:p14="http://schemas.microsoft.com/office/powerpoint/2010/main" val="2006603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Improvement items PI20 onward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771C-C6ED-EE35-52EA-485D952B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CH" dirty="0"/>
              <a:t>Run multi-node LOW self-cal pipeline.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Detailed (vendor dependent) profiling (V</a:t>
            </a:r>
            <a:r>
              <a:rPr lang="en-GB" dirty="0"/>
              <a:t>Tune etc.).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Optimizations proposals (and possibly implementations).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Include pipeline in simplified benchmark suite.</a:t>
            </a:r>
          </a:p>
        </p:txBody>
      </p:sp>
    </p:spTree>
    <p:extLst>
      <p:ext uri="{BB962C8B-B14F-4D97-AF65-F5344CB8AC3E}">
        <p14:creationId xmlns:p14="http://schemas.microsoft.com/office/powerpoint/2010/main" val="194860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“Portable” installation of DP3/WSClean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771C-C6ED-EE35-52EA-485D952B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2" y="955959"/>
            <a:ext cx="11806569" cy="553691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CH" dirty="0"/>
              <a:t>Fix Aoflagger/DP3 spack recipes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Custom casacore spack recipe (WRST data)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Dysco spack recipe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RUM spack recipe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CI/CD on ASTRON DAS-6</a:t>
            </a:r>
          </a:p>
          <a:p>
            <a:pPr lvl="1">
              <a:lnSpc>
                <a:spcPct val="150000"/>
              </a:lnSpc>
            </a:pPr>
            <a:r>
              <a:rPr lang="en-CH" b="1" dirty="0"/>
              <a:t>Install DP3/WSClean on several clusters (EPFL, CSCS, Jean-Zay)</a:t>
            </a:r>
          </a:p>
          <a:p>
            <a:pPr lvl="1">
              <a:lnSpc>
                <a:spcPct val="150000"/>
              </a:lnSpc>
            </a:pP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A1F64-615A-6B5C-E5CD-024630EBFFA9}"/>
              </a:ext>
            </a:extLst>
          </p:cNvPr>
          <p:cNvSpPr txBox="1"/>
          <p:nvPr/>
        </p:nvSpPr>
        <p:spPr>
          <a:xfrm>
            <a:off x="-1774" y="5103674"/>
            <a:ext cx="609777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https://git.astron.nl/RD/schaap-spack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https://gitlab.com/ska-telescope/sdp/ska-sdp-rum</a:t>
            </a:r>
            <a:r>
              <a:rPr lang="en-GB" dirty="0"/>
              <a:t>  </a:t>
            </a:r>
          </a:p>
          <a:p>
            <a:r>
              <a:rPr lang="en-GB" dirty="0">
                <a:hlinkClick r:id="rId4"/>
              </a:rPr>
              <a:t>https://github.com/aroffringa/dysco</a:t>
            </a:r>
            <a:r>
              <a:rPr lang="en-GB" dirty="0"/>
              <a:t> </a:t>
            </a:r>
          </a:p>
          <a:p>
            <a:r>
              <a:rPr lang="en-GB" dirty="0">
                <a:hlinkClick r:id="rId5"/>
              </a:rPr>
              <a:t>https://github.com/lofar-astron/DP3</a:t>
            </a:r>
            <a:r>
              <a:rPr lang="en-GB" dirty="0"/>
              <a:t>  </a:t>
            </a:r>
          </a:p>
          <a:p>
            <a:r>
              <a:rPr lang="en-GB" dirty="0">
                <a:hlinkClick r:id="rId6"/>
              </a:rPr>
              <a:t>https://gitlab.com/aroffringa/aoflagger</a:t>
            </a:r>
            <a:r>
              <a:rPr lang="en-GB" dirty="0"/>
              <a:t>  </a:t>
            </a:r>
          </a:p>
          <a:p>
            <a:r>
              <a:rPr lang="en-GB" dirty="0">
                <a:hlinkClick r:id="rId7"/>
              </a:rPr>
              <a:t>https://gitlab.com/aroffringa/wsclean</a:t>
            </a:r>
            <a:r>
              <a:rPr lang="en-GB" dirty="0"/>
              <a:t> </a:t>
            </a:r>
            <a:endParaRPr lang="en-GB" dirty="0">
              <a:hlinkClick r:id="rId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35229-D906-4C94-762E-3ED5FCB77B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5040" y="1728216"/>
            <a:ext cx="4666956" cy="18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4400" dirty="0"/>
              <a:t>Resource Usage Monitoring (RUM) - Profiling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771C-C6ED-EE35-52EA-485D952B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3" y="955959"/>
            <a:ext cx="6616122" cy="55369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H" dirty="0"/>
              <a:t>RUM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Collecting cpu/disk/memory/network usage statistics from system files (e.g. diskstat, meminfo)</a:t>
            </a:r>
          </a:p>
          <a:p>
            <a:pPr>
              <a:lnSpc>
                <a:spcPct val="150000"/>
              </a:lnSpc>
            </a:pPr>
            <a:r>
              <a:rPr lang="en-CH" dirty="0"/>
              <a:t>PMT (Power Measurement Toolkit):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Larger dump interval to file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Cray back end</a:t>
            </a:r>
          </a:p>
          <a:p>
            <a:pPr>
              <a:lnSpc>
                <a:spcPct val="150000"/>
              </a:lnSpc>
            </a:pPr>
            <a:endParaRPr lang="en-CH" dirty="0"/>
          </a:p>
          <a:p>
            <a:pPr lvl="1">
              <a:lnSpc>
                <a:spcPct val="150000"/>
              </a:lnSpc>
            </a:pPr>
            <a:endParaRPr lang="en-CH" dirty="0"/>
          </a:p>
          <a:p>
            <a:pPr lvl="1">
              <a:lnSpc>
                <a:spcPct val="150000"/>
              </a:lnSpc>
            </a:pPr>
            <a:endParaRPr lang="en-CH" dirty="0"/>
          </a:p>
          <a:p>
            <a:pPr lvl="1">
              <a:lnSpc>
                <a:spcPct val="150000"/>
              </a:lnSpc>
            </a:pP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A1F64-615A-6B5C-E5CD-024630EBFFA9}"/>
              </a:ext>
            </a:extLst>
          </p:cNvPr>
          <p:cNvSpPr txBox="1"/>
          <p:nvPr/>
        </p:nvSpPr>
        <p:spPr>
          <a:xfrm>
            <a:off x="0" y="5902041"/>
            <a:ext cx="1137424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https://gitlab.com/ska-telescope/sdp/ska-sdp-rum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https://git.astron.nl/RD/pmt</a:t>
            </a:r>
            <a:r>
              <a:rPr lang="en-GB" dirty="0"/>
              <a:t> </a:t>
            </a:r>
          </a:p>
          <a:p>
            <a:r>
              <a:rPr lang="en-GB" dirty="0"/>
              <a:t>S. Corda, B. </a:t>
            </a:r>
            <a:r>
              <a:rPr lang="en-GB" dirty="0" err="1"/>
              <a:t>Veenboer</a:t>
            </a:r>
            <a:r>
              <a:rPr lang="en-GB" dirty="0"/>
              <a:t> and E. Tolley, “PMT: Power Measurement Toolkit”, SC 2022 (HUST)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1023-BFEA-BD05-F3DD-647981CC3EB9}"/>
              </a:ext>
            </a:extLst>
          </p:cNvPr>
          <p:cNvSpPr txBox="1"/>
          <p:nvPr/>
        </p:nvSpPr>
        <p:spPr>
          <a:xfrm>
            <a:off x="4204010" y="33453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endParaRPr lang="en-CH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92553-102F-D106-BCF7-4B0D75B5D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58" y="1341154"/>
            <a:ext cx="5799042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6994-6947-4A53-D38F-3BA2106A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PI18-19</a:t>
            </a:r>
          </a:p>
        </p:txBody>
      </p:sp>
    </p:spTree>
    <p:extLst>
      <p:ext uri="{BB962C8B-B14F-4D97-AF65-F5344CB8AC3E}">
        <p14:creationId xmlns:p14="http://schemas.microsoft.com/office/powerpoint/2010/main" val="11158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8F5D-A62A-C00C-F750-22A03622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Execution time</a:t>
            </a:r>
          </a:p>
        </p:txBody>
      </p:sp>
      <p:pic>
        <p:nvPicPr>
          <p:cNvPr id="4" name="Picture 3" descr="A picture containing screenshot, diagram, plot, line&#10;&#10;Description automatically generated">
            <a:extLst>
              <a:ext uri="{FF2B5EF4-FFF2-40B4-BE49-F238E27FC236}">
                <a16:creationId xmlns:a16="http://schemas.microsoft.com/office/drawing/2014/main" id="{AF3E9D4E-A018-8FD6-9890-C3B61DC06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92" y="1475232"/>
            <a:ext cx="7772400" cy="4610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B6937-90D8-8A33-E9B8-20356C360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75232"/>
            <a:ext cx="4285990" cy="5382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3E4D0E-03F5-7EBA-76D2-A122532A862D}"/>
              </a:ext>
            </a:extLst>
          </p:cNvPr>
          <p:cNvSpPr txBox="1"/>
          <p:nvPr/>
        </p:nvSpPr>
        <p:spPr>
          <a:xfrm>
            <a:off x="4981194" y="6287322"/>
            <a:ext cx="612190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FF0000"/>
                </a:solidFill>
                <a:effectLst/>
                <a:latin typeface="-apple-system"/>
              </a:rPr>
              <a:t>The application runs with the def</a:t>
            </a:r>
            <a:r>
              <a:rPr lang="en-GB" b="1" dirty="0">
                <a:solidFill>
                  <a:srgbClr val="FF0000"/>
                </a:solidFill>
                <a:latin typeface="-apple-system"/>
              </a:rPr>
              <a:t>ault setting of 40 threads</a:t>
            </a:r>
            <a:endParaRPr lang="en-GB" sz="1800" b="1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24864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A9A5-83F3-4DF8-5525-AEFC8C91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Output samples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B7624-DED1-7512-3CD7-FD58D131D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2" y="1470453"/>
            <a:ext cx="4699956" cy="4329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EF840-9D04-8054-B8D7-91A6A64D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690" y="1470452"/>
            <a:ext cx="4745093" cy="43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(calibrate_1 and predict_1)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01867-A284-1838-BCFD-12508078A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5" r="35059" b="67958"/>
          <a:stretch/>
        </p:blipFill>
        <p:spPr>
          <a:xfrm>
            <a:off x="1133788" y="996696"/>
            <a:ext cx="9981347" cy="1700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442A2-66C3-1E43-5651-58DAD0E54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55" r="718" b="57538"/>
          <a:stretch/>
        </p:blipFill>
        <p:spPr>
          <a:xfrm>
            <a:off x="91438" y="3794760"/>
            <a:ext cx="12066049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(image_1 and calibrate_2)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FBCFE-B687-C13E-6FE0-C0A9C8201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79" b="56763"/>
          <a:stretch/>
        </p:blipFill>
        <p:spPr>
          <a:xfrm>
            <a:off x="251462" y="1115567"/>
            <a:ext cx="11689076" cy="2200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3459AB-6207-057F-762B-6FBB6C371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18" b="58346"/>
          <a:stretch/>
        </p:blipFill>
        <p:spPr>
          <a:xfrm>
            <a:off x="251462" y="3972612"/>
            <a:ext cx="11689076" cy="19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wrap="square" lIns="91440" tIns="45720" rIns="91440" bIns="45720" anchor="ctr" anchorCtr="1" compatLnSpc="1">
        <a:no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itas_template" id="{ED1156C8-814E-D646-AF1D-5A3E11BEF863}" vid="{D8BB7506-1EEF-4943-A003-E51DAE063E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BC8E55-6294-4E7B-9D14-53F23AA8B7FC}">
  <we:reference id="wa200000113" version="1.0.0.0" store="en-US" storeType="OMEX"/>
  <we:alternateReferences>
    <we:reference id="WA200000113" version="1.0.0.0" store="" storeType="OMEX"/>
  </we:alternateReferences>
  <we:properties>
    <we:property name="drawioRecentList" value="&quot;{\&quot;01XG7JBDCA4ZPAQB5VLREJFPMNLKGCQ5AK\&quot;:{\&quot;id\&quot;:\&quot;01XG7JBDCA4ZPAQB5VLREJFPMNLKGCQ5AK\&quot;,\&quot;lastModifiedDateTime\&quot;:\&quot;2020-06-28T17:39:37Z\&quot;,\&quot;name\&quot;:\&quot;algorithm_tuning.drawio\&quot;,\&quot;size\&quot;:1601,\&quot;creat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lastModifi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parentReference\&quot;:{\&quot;driveId\&quot;:\&quot;b!bMvwt_8KPU28n-DR5x5mt7FSdYYHbWhBuPfWT2v2fkBZ8yVtyogGTqDiDUk5dEbj\&quot;,\&quot;driveType\&quot;:\&quot;business\&quot;,\&quot;id\&quot;:\&quot;01XG7JBDAPEAAEPSY5TRDZXFJS26IXHNNQ\&quot;,\&quot;path\&quot;:\&quot;/drives/b!bMvwt_8KPU28n-DR5x5mt7FSdYYHbWhBuPfWT2v2fkBZ8yVtyogGTqDiDUk5dEbj/root:/drawio2\&quot;},\&quot;file\&quot;:{\&quot;mimeType\&quot;:\&quot;application/octet-stream\&quot;,\&quot;hashes\&quot;:{\&quot;quickXorHash\&quot;:\&quot;oi3LoiblFb9q+FLfDFMzWSxA8A4=\&quot;}},\&quot;fromOD\&quot;:true,\&quot;isDrawio\&quot;:true},\&quot;01XG7JBDEOFOP4U3OWXNAZIO6CWIAXWKGT\&quot;:{\&quot;id\&quot;:\&quot;01XG7JBDEOFOP4U3OWXNAZIO6CWIAXWKGT\&quot;,\&quot;lastModifiedDateTime\&quot;:\&quot;2020-06-21T17:37:47Z\&quot;,\&quot;name\&quot;:\&quot;imaging_hl.drawio\&quot;,\&quot;size\&quot;:2025,\&quot;creat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lastModifi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parentReference\&quot;:{\&quot;driveId\&quot;:\&quot;b!bMvwt_8KPU28n-DR5x5mt7FSdYYHbWhBuPfWT2v2fkBZ8yVtyogGTqDiDUk5dEbj\&quot;,\&quot;driveType\&quot;:\&quot;business\&quot;,\&quot;id\&quot;:\&quot;01XG7JBDAPEAAEPSY5TRDZXFJS26IXHNNQ\&quot;,\&quot;path\&quot;:\&quot;/drives/b!bMvwt_8KPU28n-DR5x5mt7FSdYYHbWhBuPfWT2v2fkBZ8yVtyogGTqDiDUk5dEbj/root:/drawio2\&quot;},\&quot;file\&quot;:{\&quot;mimeType\&quot;:\&quot;application/octet-stream\&quot;,\&quot;hashes\&quot;:{\&quot;quickXorHash\&quot;:\&quot;2PDPSfsKfC0v1Ym3obf5ApS2Onk=\&quot;}},\&quot;fromOD\&quot;:true,\&quot;isDrawio\&quot;:true}}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924</Words>
  <Application>Microsoft Macintosh PowerPoint</Application>
  <PresentationFormat>Widescreen</PresentationFormat>
  <Paragraphs>113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Courier New</vt:lpstr>
      <vt:lpstr>Helvetica</vt:lpstr>
      <vt:lpstr>Times New Roman</vt:lpstr>
      <vt:lpstr>Wingdings</vt:lpstr>
      <vt:lpstr>Office Theme</vt:lpstr>
      <vt:lpstr>LOW self-calibration benchmarking</vt:lpstr>
      <vt:lpstr>SKA low self-calibration pipeline</vt:lpstr>
      <vt:lpstr>“Portable” installation of DP3/WSClean</vt:lpstr>
      <vt:lpstr>Resource Usage Monitoring (RUM) - Profiling</vt:lpstr>
      <vt:lpstr>PI18-19</vt:lpstr>
      <vt:lpstr>Execution time</vt:lpstr>
      <vt:lpstr>Output samples</vt:lpstr>
      <vt:lpstr>Perf (calibrate_1 and predict_1)</vt:lpstr>
      <vt:lpstr>Perf (image_1 and calibrate_2)</vt:lpstr>
      <vt:lpstr>Perf (image_2)</vt:lpstr>
      <vt:lpstr>Power distribution (PMT-rapl)</vt:lpstr>
      <vt:lpstr>CPU and Memory usage</vt:lpstr>
      <vt:lpstr>CPU and Memory usage</vt:lpstr>
      <vt:lpstr>CPU and Memory usage</vt:lpstr>
      <vt:lpstr>CPU and Memory usage</vt:lpstr>
      <vt:lpstr>CPU &amp; Power usage</vt:lpstr>
      <vt:lpstr>Scaling threads (calibrate_1)</vt:lpstr>
      <vt:lpstr>Scaling threads (predict_1)</vt:lpstr>
      <vt:lpstr>Scaling threads (image_1)</vt:lpstr>
      <vt:lpstr>Scaling &amp; pin threads (calibrate_1)</vt:lpstr>
      <vt:lpstr>Jean Zay (reduced dataset)</vt:lpstr>
      <vt:lpstr>EPFL jed (reduced dataset)</vt:lpstr>
      <vt:lpstr>CSCS Piz Daint</vt:lpstr>
      <vt:lpstr>Ex. Time breakdowns</vt:lpstr>
      <vt:lpstr>Summary</vt:lpstr>
      <vt:lpstr>Improvement items PI20 onward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Image-Domain Gridding porting with HIP</dc:title>
  <dc:creator>Corda, Stefano</dc:creator>
  <cp:lastModifiedBy>Corda Stefano</cp:lastModifiedBy>
  <cp:revision>584</cp:revision>
  <dcterms:created xsi:type="dcterms:W3CDTF">2022-02-09T11:54:23Z</dcterms:created>
  <dcterms:modified xsi:type="dcterms:W3CDTF">2023-09-05T14:29:16Z</dcterms:modified>
</cp:coreProperties>
</file>