
<file path=[Content_Types].xml><?xml version="1.0" encoding="utf-8"?>
<Types xmlns="http://schemas.openxmlformats.org/package/2006/content-types"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4" r:id="rId3"/>
    <p:sldId id="328" r:id="rId4"/>
    <p:sldId id="325" r:id="rId5"/>
    <p:sldId id="327" r:id="rId6"/>
    <p:sldId id="326" r:id="rId7"/>
    <p:sldId id="329" r:id="rId8"/>
    <p:sldId id="330" r:id="rId9"/>
    <p:sldId id="331" r:id="rId10"/>
    <p:sldId id="332" r:id="rId11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98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74"/>
    <p:restoredTop sz="86370"/>
  </p:normalViewPr>
  <p:slideViewPr>
    <p:cSldViewPr snapToGrid="0">
      <p:cViewPr varScale="1">
        <p:scale>
          <a:sx n="116" d="100"/>
          <a:sy n="116" d="100"/>
        </p:scale>
        <p:origin x="12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385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5E7FDFF-DD99-4ABF-828E-430DB6DCBCF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B12AC-459B-4977-886B-C7A69836094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11AF07B-54C8-4729-926E-3D520C6AB158}" type="datetime1"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9/5/23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2EE304-C720-4B09-AD53-58E25F842748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957BD3-596C-4761-B4E7-20E6CE780883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25B21F-2C8B-45A3-B23A-66EB8E9ACE59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087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63930F-859C-4371-AD03-693CED4D74F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C9F2FC-F199-4322-A909-FAEB13356CF2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AB395CF-C71D-42EC-8EE4-3A3984E87AF5}" type="datetime1">
              <a:rPr lang="en-US"/>
              <a:pPr lvl="0"/>
              <a:t>9/5/23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A38CC96-BE74-4F52-B217-9B6DD030A8F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F2E865B-FC3D-498E-A01A-163C6C8634F6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88748-DC6B-40E0-B570-73DD02CA6AE6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EFF70-AB27-418D-A268-7DFFE28223A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563AFDA-1B12-482C-AB8B-67675AAEF5A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6563AFDA-1B12-482C-AB8B-67675AAEF5A9}" type="slidenum">
              <a:rPr lang="en-CH" smtClean="0"/>
              <a:t>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0778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11F21-C9A9-4299-BAB1-36C664A908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17835" y="265002"/>
            <a:ext cx="8485321" cy="26735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172983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988C3AA-94EB-475B-AEA1-1B053F835D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17836" y="3414285"/>
            <a:ext cx="8485320" cy="48277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72983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Author</a:t>
            </a:r>
            <a:endParaRPr lang="LID4096"/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8BA89F74-861B-4C44-A353-98596C5CB0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17836" y="4131368"/>
            <a:ext cx="8485320" cy="48277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72983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email</a:t>
            </a:r>
            <a:endParaRPr lang="LID4096"/>
          </a:p>
        </p:txBody>
      </p:sp>
      <p:pic>
        <p:nvPicPr>
          <p:cNvPr id="1026" name="Picture 2" descr="Informatique scientifique et support applicatif ‐ EPFL">
            <a:extLst>
              <a:ext uri="{FF2B5EF4-FFF2-40B4-BE49-F238E27FC236}">
                <a16:creationId xmlns:a16="http://schemas.microsoft.com/office/drawing/2014/main" id="{C2540CB9-573C-4227-9119-8DD149D3C7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564" y="6103246"/>
            <a:ext cx="2059824" cy="68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ED57D65-5B02-4195-AAEC-80EF23D7C3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158" y="6224836"/>
            <a:ext cx="1514279" cy="440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9234C-4367-48A6-9C1B-6A8CAB0F47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17836" y="4906409"/>
            <a:ext cx="8485320" cy="48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Thursday, 09 February 2022</a:t>
            </a:r>
            <a:endParaRPr lang="LID4096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9E9A7802-B6F3-4C30-8DF7-50BC22C4AE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17835" y="5504827"/>
            <a:ext cx="8485320" cy="48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Meeting name</a:t>
            </a:r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18579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11F21-C9A9-4299-BAB1-36C664A908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17835" y="265002"/>
            <a:ext cx="8485321" cy="26735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172983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988C3AA-94EB-475B-AEA1-1B053F835D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17836" y="3414285"/>
            <a:ext cx="8485320" cy="21019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72983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Author</a:t>
            </a:r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5962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5B2C5-DA84-409A-9D2F-2A6F9CB5BC2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1586374"/>
            <a:ext cx="12191996" cy="3657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n-US" sz="6000" b="1" i="0" u="none" strike="noStrike" cap="none" spc="0" baseline="0">
                <a:solidFill>
                  <a:srgbClr val="172983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3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971C4-4CA3-4799-9325-E25BDB7EF7C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8337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172983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1D76C20-C41C-6B77-7D83-46D5763778A7}"/>
              </a:ext>
            </a:extLst>
          </p:cNvPr>
          <p:cNvSpPr txBox="1">
            <a:spLocks/>
          </p:cNvSpPr>
          <p:nvPr userDrawn="1"/>
        </p:nvSpPr>
        <p:spPr>
          <a:xfrm>
            <a:off x="9448796" y="649287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LID4096"/>
            </a:defPPr>
            <a:lvl1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1" u="none" strike="noStrike" kern="1200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0DF824-4413-4DA5-81FB-9CB744A476EE}" type="slidenum">
              <a:rPr lang="en-DE" smtClean="0"/>
              <a:pPr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125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3B0C4-CBF0-4357-92D2-11EB7E5433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8337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172983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87777-23B3-4016-8DB0-CFCAA63335E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8063" y="955959"/>
            <a:ext cx="11978640" cy="55369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Clr>
                <a:srgbClr val="C00000"/>
              </a:buClr>
              <a:buNone/>
              <a:tabLst/>
              <a:defRPr lang="en-US" sz="32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R="0" lvl="1" fontAlgn="auto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/>
              <a:buChar char="§"/>
              <a:tabLst/>
              <a:defRPr lang="en-US" sz="28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71600" marR="0" lvl="2" indent="-457200" fontAlgn="auto">
              <a:spcAft>
                <a:spcPts val="0"/>
              </a:spcAft>
              <a:buClr>
                <a:srgbClr val="C00000"/>
              </a:buClr>
              <a:buSzPct val="100000"/>
              <a:buFont typeface="Calibri Light"/>
              <a:buAutoNum type="arabicPeriod"/>
              <a:tabLst/>
              <a:defRPr lang="en-US" sz="24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R="0" lvl="3" fontAlgn="auto">
              <a:spcAft>
                <a:spcPts val="0"/>
              </a:spcAft>
              <a:buClr>
                <a:srgbClr val="C00000"/>
              </a:buClr>
              <a:buSzPct val="100000"/>
              <a:buFont typeface="Courier New" pitchFamily="49"/>
              <a:buChar char="o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R="0" lvl="4" fontAlgn="auto">
              <a:spcAft>
                <a:spcPts val="0"/>
              </a:spcAft>
              <a:buClr>
                <a:srgbClr val="C00000"/>
              </a:buClr>
              <a:buSzPct val="100000"/>
              <a:buFont typeface="Arial" pitchFamily="34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C3BBC45-A7E9-3695-FAB1-A413F614BEC7}"/>
              </a:ext>
            </a:extLst>
          </p:cNvPr>
          <p:cNvSpPr txBox="1">
            <a:spLocks/>
          </p:cNvSpPr>
          <p:nvPr userDrawn="1"/>
        </p:nvSpPr>
        <p:spPr>
          <a:xfrm>
            <a:off x="9448796" y="649287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LID4096"/>
            </a:defPPr>
            <a:lvl1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1" u="none" strike="noStrike" kern="1200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0DF824-4413-4DA5-81FB-9CB744A476EE}" type="slidenum">
              <a:rPr lang="en-DE" smtClean="0"/>
              <a:pPr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70039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35D9C-83D8-4521-A3C5-D20832DD7C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8337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spcBef>
                <a:spcPts val="0"/>
              </a:spcBef>
              <a:spcAft>
                <a:spcPts val="0"/>
              </a:spcAft>
              <a:tabLst/>
              <a:defRPr lang="en-US" sz="4800" b="1" i="0" u="none" strike="noStrike" cap="none" spc="0" baseline="0">
                <a:solidFill>
                  <a:srgbClr val="172983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ABCAFC7-5560-4818-9CC2-E78B036980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6000" y="955959"/>
            <a:ext cx="5987937" cy="55369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Clr>
                <a:srgbClr val="C00000"/>
              </a:buClr>
              <a:buNone/>
              <a:tabLst/>
              <a:defRPr lang="en-US" sz="32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R="0" lvl="1" fontAlgn="auto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/>
              <a:buChar char="§"/>
              <a:tabLst/>
              <a:defRPr lang="en-US" sz="28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71600" marR="0" lvl="2" indent="-457200" fontAlgn="auto">
              <a:spcAft>
                <a:spcPts val="0"/>
              </a:spcAft>
              <a:buClr>
                <a:srgbClr val="C00000"/>
              </a:buClr>
              <a:buSzPct val="100000"/>
              <a:buFont typeface="Calibri Light"/>
              <a:buAutoNum type="arabicPeriod"/>
              <a:tabLst/>
              <a:defRPr lang="en-US" sz="24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R="0" lvl="3" fontAlgn="auto">
              <a:spcAft>
                <a:spcPts val="0"/>
              </a:spcAft>
              <a:buClr>
                <a:srgbClr val="C00000"/>
              </a:buClr>
              <a:buSzPct val="100000"/>
              <a:buFont typeface="Courier New" pitchFamily="49"/>
              <a:buChar char="o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R="0" lvl="4" fontAlgn="auto">
              <a:spcAft>
                <a:spcPts val="0"/>
              </a:spcAft>
              <a:buClr>
                <a:srgbClr val="C00000"/>
              </a:buClr>
              <a:buSzPct val="100000"/>
              <a:buFont typeface="Arial" pitchFamily="34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97AA006-FE61-41C8-B3C6-BFA27B78AD37}"/>
              </a:ext>
            </a:extLst>
          </p:cNvPr>
          <p:cNvSpPr txBox="1">
            <a:spLocks noGrp="1"/>
          </p:cNvSpPr>
          <p:nvPr>
            <p:ph idx="10"/>
          </p:nvPr>
        </p:nvSpPr>
        <p:spPr>
          <a:xfrm>
            <a:off x="108063" y="955958"/>
            <a:ext cx="5987937" cy="55369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Clr>
                <a:srgbClr val="C00000"/>
              </a:buClr>
              <a:buNone/>
              <a:tabLst/>
              <a:defRPr lang="en-US" sz="32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R="0" lvl="1" fontAlgn="auto">
              <a:spcAft>
                <a:spcPts val="0"/>
              </a:spcAft>
              <a:buClr>
                <a:srgbClr val="C00000"/>
              </a:buClr>
              <a:buSzPct val="100000"/>
              <a:buFont typeface="Wingdings" pitchFamily="2"/>
              <a:buChar char="§"/>
              <a:tabLst/>
              <a:defRPr lang="en-US" sz="28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71600" marR="0" lvl="2" indent="-457200" fontAlgn="auto">
              <a:spcAft>
                <a:spcPts val="0"/>
              </a:spcAft>
              <a:buClr>
                <a:srgbClr val="C00000"/>
              </a:buClr>
              <a:buSzPct val="100000"/>
              <a:buFont typeface="Calibri Light"/>
              <a:buAutoNum type="arabicPeriod"/>
              <a:tabLst/>
              <a:defRPr lang="en-US" sz="24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R="0" lvl="3" fontAlgn="auto">
              <a:spcAft>
                <a:spcPts val="0"/>
              </a:spcAft>
              <a:buClr>
                <a:srgbClr val="C00000"/>
              </a:buClr>
              <a:buSzPct val="100000"/>
              <a:buFont typeface="Courier New" pitchFamily="49"/>
              <a:buChar char="o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R="0" lvl="4" fontAlgn="auto">
              <a:spcAft>
                <a:spcPts val="0"/>
              </a:spcAft>
              <a:buClr>
                <a:srgbClr val="C00000"/>
              </a:buClr>
              <a:buSzPct val="100000"/>
              <a:buFont typeface="Arial" pitchFamily="34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B9E3CEF-1D67-4C14-A9E5-8DB7F70D2E58}"/>
              </a:ext>
            </a:extLst>
          </p:cNvPr>
          <p:cNvSpPr txBox="1">
            <a:spLocks/>
          </p:cNvSpPr>
          <p:nvPr userDrawn="1"/>
        </p:nvSpPr>
        <p:spPr>
          <a:xfrm>
            <a:off x="9448796" y="649287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defPPr>
              <a:defRPr lang="LID4096"/>
            </a:defPPr>
            <a:lvl1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1" i="1" u="none" strike="noStrike" kern="1200" cap="none" spc="0" baseline="0">
                <a:solidFill>
                  <a:srgbClr val="000000"/>
                </a:solidFill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0DF824-4413-4DA5-81FB-9CB744A476EE}" type="slidenum">
              <a:rPr lang="en-DE" smtClean="0"/>
              <a:pPr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3796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0" r:id="rId3"/>
    <p:sldLayoutId id="2147483651" r:id="rId4"/>
    <p:sldLayoutId id="2147483652" r:id="rId5"/>
    <p:sldLayoutId id="214748365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eframe-hpc/reframe" TargetMode="External"/><Relationship Id="rId2" Type="http://schemas.openxmlformats.org/officeDocument/2006/relationships/hyperlink" Target="https://github.com/spack/spack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0946-44EB-D7A2-75E3-AA1A7251E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46" y="265002"/>
            <a:ext cx="10952703" cy="2673586"/>
          </a:xfrm>
        </p:spPr>
        <p:txBody>
          <a:bodyPr/>
          <a:lstStyle/>
          <a:p>
            <a:r>
              <a:rPr lang="en-CH" sz="5400" dirty="0"/>
              <a:t>SDP benchmark suite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70FCA-681C-C56D-57D5-4724562FC6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17835" y="3184266"/>
            <a:ext cx="8485320" cy="482773"/>
          </a:xfrm>
        </p:spPr>
        <p:txBody>
          <a:bodyPr/>
          <a:lstStyle/>
          <a:p>
            <a:r>
              <a:rPr lang="en-CH" dirty="0"/>
              <a:t>Stefano Corda and Manuel Stutz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F6D7A-FEE6-C11B-2337-107E156EF91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53340" y="3764499"/>
            <a:ext cx="8485320" cy="482773"/>
          </a:xfrm>
        </p:spPr>
        <p:txBody>
          <a:bodyPr/>
          <a:lstStyle/>
          <a:p>
            <a:r>
              <a:rPr lang="en-GB" dirty="0">
                <a:hlinkClick r:id="" action="ppaction://noaction"/>
              </a:rPr>
              <a:t>stefano.corda@epfl.ch</a:t>
            </a:r>
          </a:p>
          <a:p>
            <a:r>
              <a:rPr lang="en-GB" dirty="0">
                <a:hlinkClick r:id="" action="ppaction://noaction"/>
              </a:rPr>
              <a:t>manuel.stutz@fhnw.ch</a:t>
            </a:r>
            <a:endParaRPr lang="en-GB" dirty="0"/>
          </a:p>
          <a:p>
            <a:endParaRPr lang="en-CH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FE6A0E-7A66-E2CD-8320-63F55022E3F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latin typeface="Times New Roman"/>
                <a:cs typeface="Times New Roman"/>
              </a:rPr>
              <a:t>06-09</a:t>
            </a:r>
            <a:r>
              <a:rPr lang="en-CH" dirty="0">
                <a:latin typeface="Times New Roman"/>
                <a:cs typeface="Times New Roman"/>
              </a:rPr>
              <a:t>-2023</a:t>
            </a:r>
            <a:endParaRPr lang="en-CH" dirty="0"/>
          </a:p>
        </p:txBody>
      </p:sp>
      <p:pic>
        <p:nvPicPr>
          <p:cNvPr id="1028" name="Picture 4" descr="SKAO — Cat OPIDoR">
            <a:extLst>
              <a:ext uri="{FF2B5EF4-FFF2-40B4-BE49-F238E27FC236}">
                <a16:creationId xmlns:a16="http://schemas.microsoft.com/office/drawing/2014/main" id="{7F4A1621-B0E3-C362-47BA-BF7CED6C9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50" y="6136325"/>
            <a:ext cx="2277108" cy="6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351E2A0-2A5D-6AC7-EC08-4F776B07CA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lIns="91440" tIns="45720" rIns="91440" bIns="45720" anchor="t"/>
          <a:lstStyle/>
          <a:p>
            <a:r>
              <a:rPr lang="en-US" b="1" dirty="0">
                <a:latin typeface="Times New Roman"/>
                <a:cs typeface="Times New Roman"/>
              </a:rPr>
              <a:t>SKACH days</a:t>
            </a:r>
            <a:endParaRPr lang="en-CH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2470BB-B694-2A8F-0400-030B7C66C848}"/>
              </a:ext>
            </a:extLst>
          </p:cNvPr>
          <p:cNvSpPr txBox="1"/>
          <p:nvPr/>
        </p:nvSpPr>
        <p:spPr>
          <a:xfrm>
            <a:off x="4411226" y="6571622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rtlCol="0" anchor="ctr" anchorCtr="1" compatLnSpc="1">
            <a:noAutofit/>
          </a:bodyPr>
          <a:lstStyle/>
          <a:p>
            <a:pPr algn="l"/>
            <a:endParaRPr lang="en-CH" sz="2400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58DF768-43C1-99F8-2DD2-B325AE31C3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03066"/>
            <a:ext cx="2216524" cy="1105725"/>
          </a:xfrm>
          <a:prstGeom prst="rect">
            <a:avLst/>
          </a:prstGeom>
        </p:spPr>
      </p:pic>
      <p:pic>
        <p:nvPicPr>
          <p:cNvPr id="10" name="Picture 4" descr="Fachhochschule Nordwestschweiz FHNW - SASSA">
            <a:extLst>
              <a:ext uri="{FF2B5EF4-FFF2-40B4-BE49-F238E27FC236}">
                <a16:creationId xmlns:a16="http://schemas.microsoft.com/office/drawing/2014/main" id="{7271E823-C171-64DC-8030-7774A1E709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6" t="7242" r="74387" b="51180"/>
          <a:stretch/>
        </p:blipFill>
        <p:spPr bwMode="auto">
          <a:xfrm>
            <a:off x="10661447" y="5987427"/>
            <a:ext cx="1349008" cy="82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150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94B6A-0EF5-2793-DACE-443539272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PI20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EA70F-D455-46EB-1CF8-C521FA735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en-GB" dirty="0"/>
              <a:t>Assess the reproducibility of benchmark results and bias induced by benchmarking overhead.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Identify how to normalize outputs of benchmarking and corresponding data analysis scripts.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Complete assessment of the state of applications in the benchmark suite.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Produce a roadmap for further developing the benchmark suite.</a:t>
            </a:r>
          </a:p>
        </p:txBody>
      </p:sp>
    </p:spTree>
    <p:extLst>
      <p:ext uri="{BB962C8B-B14F-4D97-AF65-F5344CB8AC3E}">
        <p14:creationId xmlns:p14="http://schemas.microsoft.com/office/powerpoint/2010/main" val="400397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A9A54-8D33-CE47-2CEE-38584E306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SDP benchmark suite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99893-637F-B035-18AF-F5B6450B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3" y="955959"/>
            <a:ext cx="6749937" cy="5536911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 err="1"/>
              <a:t>Spack</a:t>
            </a:r>
            <a:r>
              <a:rPr lang="en-US" sz="2400" dirty="0"/>
              <a:t> software manager: </a:t>
            </a:r>
            <a:r>
              <a:rPr lang="en-US" sz="2400" dirty="0">
                <a:hlinkClick r:id="rId2"/>
              </a:rPr>
              <a:t>https://github.com/spack/spack</a:t>
            </a:r>
            <a:r>
              <a:rPr lang="en-US" sz="2400" dirty="0"/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/>
              <a:t>Reframe</a:t>
            </a:r>
            <a:r>
              <a:rPr lang="en-US" sz="2400" dirty="0"/>
              <a:t> regression testing framework:</a:t>
            </a:r>
            <a:r>
              <a:rPr lang="en-CH" sz="2400" dirty="0"/>
              <a:t> </a:t>
            </a:r>
            <a:r>
              <a:rPr lang="en-GB" sz="2400" dirty="0">
                <a:hlinkClick r:id="rId3"/>
              </a:rPr>
              <a:t>https://github.com/reframe-hpc/reframe</a:t>
            </a:r>
            <a:r>
              <a:rPr lang="en-CH" sz="2400" dirty="0"/>
              <a:t>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 err="1"/>
              <a:t>Conda</a:t>
            </a:r>
            <a:r>
              <a:rPr lang="en-US" sz="2400" dirty="0"/>
              <a:t>: python environments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/>
              <a:t>Goals</a:t>
            </a:r>
            <a:r>
              <a:rPr lang="en-US" sz="2400" dirty="0"/>
              <a:t>:</a:t>
            </a:r>
          </a:p>
          <a:p>
            <a:pPr marL="11430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Easy to use/deploy benchmark suite for procurement decision for the SDP.</a:t>
            </a:r>
          </a:p>
          <a:p>
            <a:pPr marL="11430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Support DP-ART developer benchmarking.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9E6DE2-5CD2-8AF4-1A5E-1C74A96472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1927" y="2230380"/>
            <a:ext cx="49403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9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F28CD-E086-2AC8-21EF-BC200D7DE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SDP-benchmark suite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885D0-9711-E46D-DB36-1222683D8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Basic </a:t>
            </a:r>
            <a:r>
              <a:rPr lang="de-CH" dirty="0" err="1"/>
              <a:t>concepts</a:t>
            </a:r>
            <a:r>
              <a:rPr lang="de-CH" dirty="0"/>
              <a:t>:</a:t>
            </a:r>
          </a:p>
          <a:p>
            <a:pPr lvl="2"/>
            <a:r>
              <a:rPr lang="de-CH" b="1" dirty="0"/>
              <a:t>Test</a:t>
            </a:r>
            <a:r>
              <a:rPr lang="de-CH" dirty="0"/>
              <a:t>: </a:t>
            </a:r>
            <a:r>
              <a:rPr lang="de-CH" dirty="0" err="1"/>
              <a:t>What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test</a:t>
            </a:r>
            <a:endParaRPr lang="de-CH" dirty="0"/>
          </a:p>
          <a:p>
            <a:pPr lvl="2"/>
            <a:r>
              <a:rPr lang="de-CH" b="1" dirty="0"/>
              <a:t>System</a:t>
            </a:r>
            <a:r>
              <a:rPr lang="de-CH" dirty="0"/>
              <a:t>: </a:t>
            </a:r>
            <a:r>
              <a:rPr lang="de-CH" dirty="0" err="1"/>
              <a:t>Where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test</a:t>
            </a:r>
            <a:r>
              <a:rPr lang="de-CH" dirty="0"/>
              <a:t> </a:t>
            </a:r>
            <a:r>
              <a:rPr lang="de-CH" dirty="0" err="1"/>
              <a:t>allowed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run</a:t>
            </a:r>
            <a:endParaRPr lang="de-CH" dirty="0"/>
          </a:p>
          <a:p>
            <a:pPr lvl="2"/>
            <a:r>
              <a:rPr lang="de-CH" b="1" dirty="0"/>
              <a:t>Environment</a:t>
            </a:r>
            <a:r>
              <a:rPr lang="de-CH" dirty="0"/>
              <a:t>: </a:t>
            </a:r>
            <a:r>
              <a:rPr lang="de-CH" dirty="0" err="1"/>
              <a:t>What</a:t>
            </a:r>
            <a:r>
              <a:rPr lang="de-CH" dirty="0"/>
              <a:t> </a:t>
            </a:r>
            <a:r>
              <a:rPr lang="de-CH" dirty="0" err="1"/>
              <a:t>environment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test</a:t>
            </a:r>
            <a:r>
              <a:rPr lang="de-CH" dirty="0"/>
              <a:t> </a:t>
            </a:r>
            <a:r>
              <a:rPr lang="de-CH" dirty="0" err="1"/>
              <a:t>expecting</a:t>
            </a:r>
            <a:endParaRPr lang="de-CH" dirty="0"/>
          </a:p>
          <a:p>
            <a:endParaRPr lang="en-CH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94C50FB-08E4-4438-95A4-21F521B4D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521" y="3781540"/>
            <a:ext cx="7995626" cy="22586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E880D"/>
                </a:solidFill>
                <a:effectLst/>
                <a:latin typeface="JetBrains Mono"/>
              </a:rPr>
              <a:t>@rfm.simple_test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9E880D"/>
                </a:solidFill>
                <a:effectLst/>
                <a:latin typeface="JetBrains Mono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class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FunclibDftTest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RunOnlyBenchmarkBase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33B3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def 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B200B2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__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B200B2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init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B200B2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__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(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94558D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self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):</a:t>
            </a:r>
            <a:b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</a:b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    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super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().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B200B2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__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B200B2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init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B200B2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__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()</a:t>
            </a:r>
            <a:b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</a:b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   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94558D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self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.valid_prog_environs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 = [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67D17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'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67D17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funclib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67D17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-test'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]</a:t>
            </a:r>
            <a:b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</a:b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   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94558D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self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.valid_systems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 = 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filter_systems_by_env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(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94558D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self</a:t>
            </a:r>
            <a:r>
              <a:rPr kumimoji="0" lang="en-US" alt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.valid_prog_environs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)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1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45D60-21E4-8036-37E4-184F19CD6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Execution pipeline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EB92F6C-88A1-1603-052B-6EDED8129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174" y="3489298"/>
            <a:ext cx="7602906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E880D"/>
                </a:solidFill>
                <a:effectLst/>
                <a:latin typeface="JetBrains Mono"/>
              </a:rPr>
              <a:t>@run_after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JetBrains Mono"/>
              </a:rPr>
              <a:t>'setup'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def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JetBrains Mono"/>
              </a:rPr>
              <a:t>set_conda_cmds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):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.prerun_cmds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+=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.env_manager.emit_conda_activate_cmds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().split(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JetBrains Mono"/>
              </a:rPr>
              <a:t>';'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Grafik 9">
            <a:extLst>
              <a:ext uri="{FF2B5EF4-FFF2-40B4-BE49-F238E27FC236}">
                <a16:creationId xmlns:a16="http://schemas.microsoft.com/office/drawing/2014/main" id="{216C8BF4-4094-7507-2639-3B8EAA546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676" y="2182374"/>
            <a:ext cx="5965800" cy="847143"/>
          </a:xfrm>
          <a:prstGeom prst="rect">
            <a:avLst/>
          </a:prstGeom>
        </p:spPr>
      </p:pic>
      <p:pic>
        <p:nvPicPr>
          <p:cNvPr id="7" name="Grafik 11">
            <a:extLst>
              <a:ext uri="{FF2B5EF4-FFF2-40B4-BE49-F238E27FC236}">
                <a16:creationId xmlns:a16="http://schemas.microsoft.com/office/drawing/2014/main" id="{430BA9C5-98B6-496C-AE31-5C2849435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793" y="4890275"/>
            <a:ext cx="8171777" cy="127502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1E8346C-5C6E-B514-4BC9-241E3DF0ED8F}"/>
              </a:ext>
            </a:extLst>
          </p:cNvPr>
          <p:cNvSpPr txBox="1"/>
          <p:nvPr/>
        </p:nvSpPr>
        <p:spPr>
          <a:xfrm>
            <a:off x="-234108" y="2421279"/>
            <a:ext cx="6119870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2"/>
            <a:r>
              <a:rPr lang="de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de-CH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run_after</a:t>
            </a:r>
            <a:r>
              <a:rPr lang="de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@</a:t>
            </a:r>
            <a:r>
              <a:rPr lang="de-CH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run_before</a:t>
            </a:r>
            <a:r>
              <a:rPr lang="de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hooks</a:t>
            </a:r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6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0E15B-2540-5F0E-1224-212EDF4EA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Execution Pipeline</a:t>
            </a:r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47DACF40-B5CA-E7DA-44A2-1E73EA386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456" y="727113"/>
            <a:ext cx="8072118" cy="604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7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2A862-4BAE-5118-6C6B-DC7F4F6EE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Post-run checks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49D05703-0E89-766D-F3AB-B4F864C961AA}"/>
              </a:ext>
            </a:extLst>
          </p:cNvPr>
          <p:cNvSpPr txBox="1">
            <a:spLocks/>
          </p:cNvSpPr>
          <p:nvPr/>
        </p:nvSpPr>
        <p:spPr>
          <a:xfrm>
            <a:off x="408075" y="1989138"/>
            <a:ext cx="11013193" cy="41751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de-CH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Sanity</a:t>
            </a:r>
            <a:r>
              <a:rPr lang="de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Phase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de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</a:t>
            </a:r>
            <a:r>
              <a:rPr lang="de-CH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de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896671E-4CF5-13AD-929B-37AC44FA4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648" y="1989138"/>
            <a:ext cx="6336704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E880D"/>
                </a:solidFill>
                <a:effectLst/>
                <a:latin typeface="JetBrains Mono"/>
              </a:rPr>
              <a:t>@run_before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JetBrains Mono"/>
              </a:rPr>
              <a:t>'sanity'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def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JetBrains Mono"/>
              </a:rPr>
              <a:t>set_sanity_patterns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):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JetBrains Mono"/>
              </a:rPr>
              <a:t>patterns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= [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sn.assert_not_found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JetBrains Mono"/>
              </a:rPr>
              <a:t>'error'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.stderr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),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    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sn.assert_not_found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JetBrains Mono"/>
              </a:rPr>
              <a:t>'Error'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.stderr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),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   ]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709BFE4-AEFD-E786-465D-D7BEF5A09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5480" y="4484116"/>
            <a:ext cx="9813376" cy="19082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E880D"/>
                </a:solidFill>
                <a:effectLst/>
                <a:latin typeface="JetBrains Mono"/>
              </a:rPr>
              <a:t>@run_before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JetBrains Mono"/>
              </a:rPr>
              <a:t>'performance'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33B3"/>
                </a:solidFill>
                <a:effectLst/>
                <a:latin typeface="JetBrains Mono"/>
              </a:rPr>
              <a:t>def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627A"/>
                </a:solidFill>
                <a:effectLst/>
                <a:latin typeface="JetBrains Mono"/>
              </a:rPr>
              <a:t>set_perf_patterns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):</a:t>
            </a:r>
            <a:b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JetBrains Mono"/>
              </a:rPr>
            </a:b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8C8C8C"/>
                </a:solidFill>
                <a:effectLst/>
                <a:latin typeface="JetBrains Mono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.perf_variables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 =  {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67D17"/>
                </a:solidFill>
                <a:effectLst/>
                <a:latin typeface="JetBrains Mono"/>
              </a:rPr>
              <a:t>'elapsed_time_v00_cpu'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: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4558D"/>
                </a:solidFill>
                <a:effectLst/>
                <a:latin typeface="JetBrains Mono"/>
              </a:rPr>
              <a:t>self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80808"/>
                </a:solidFill>
                <a:effectLst/>
                <a:latin typeface="JetBrains Mono"/>
              </a:rPr>
              <a:t>.extract_v00_cpu_time()}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080808"/>
              </a:solidFill>
              <a:latin typeface="JetBrains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E880D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@performance_function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(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67D17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's'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)</a:t>
            </a:r>
            <a:b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</a:b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B3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def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627A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extract_v00_cpu_time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(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4558D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self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):</a:t>
            </a:r>
            <a:b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</a:b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   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B3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return 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sn.extractsingle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(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67D17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rf'^Elapsed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67D17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 Time\s+(?P&lt;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67D17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elapsed_time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67D17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&gt;\S+)\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67D17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s+s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67D17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'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, 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94558D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self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.stdout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,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67D17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'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67D17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elapsed_time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67D17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'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,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float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,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750EB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0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80808"/>
                </a:solidFill>
                <a:effectLst/>
                <a:uLnTx/>
                <a:uFillTx/>
                <a:latin typeface="JetBrains Mono"/>
                <a:ea typeface="+mn-ea"/>
                <a:cs typeface="+mn-cs"/>
              </a:rPr>
              <a:t>)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21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F4101-1EFE-C83C-07BC-8E21B58E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Previous PI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8754C-FA6E-5E68-3DB0-1D5E4C99C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CH" dirty="0"/>
              <a:t>Progress in </a:t>
            </a:r>
            <a:r>
              <a:rPr lang="de-CH" dirty="0" err="1"/>
              <a:t>the</a:t>
            </a:r>
            <a:r>
              <a:rPr lang="de-CH" dirty="0"/>
              <a:t> last </a:t>
            </a:r>
            <a:r>
              <a:rPr lang="de-CH" dirty="0" err="1"/>
              <a:t>few</a:t>
            </a:r>
            <a:r>
              <a:rPr lang="de-CH" dirty="0"/>
              <a:t> PIs</a:t>
            </a:r>
          </a:p>
          <a:p>
            <a:pPr lvl="2">
              <a:lnSpc>
                <a:spcPct val="150000"/>
              </a:lnSpc>
            </a:pPr>
            <a:r>
              <a:rPr lang="de-CH" dirty="0"/>
              <a:t>Multiple </a:t>
            </a:r>
            <a:r>
              <a:rPr lang="de-CH" dirty="0" err="1"/>
              <a:t>statistical</a:t>
            </a:r>
            <a:r>
              <a:rPr lang="de-CH" dirty="0"/>
              <a:t> </a:t>
            </a:r>
            <a:r>
              <a:rPr lang="de-CH" dirty="0" err="1"/>
              <a:t>runs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a </a:t>
            </a:r>
            <a:r>
              <a:rPr lang="de-CH" dirty="0" err="1"/>
              <a:t>test</a:t>
            </a:r>
            <a:endParaRPr lang="de-CH" dirty="0"/>
          </a:p>
          <a:p>
            <a:pPr lvl="2">
              <a:lnSpc>
                <a:spcPct val="150000"/>
              </a:lnSpc>
            </a:pPr>
            <a:r>
              <a:rPr lang="de-CH" dirty="0" err="1"/>
              <a:t>UsesInternet</a:t>
            </a:r>
            <a:r>
              <a:rPr lang="de-CH" dirty="0"/>
              <a:t> </a:t>
            </a:r>
            <a:r>
              <a:rPr lang="de-CH" dirty="0" err="1"/>
              <a:t>safeguard</a:t>
            </a:r>
            <a:endParaRPr lang="de-CH" dirty="0"/>
          </a:p>
          <a:p>
            <a:pPr lvl="2">
              <a:lnSpc>
                <a:spcPct val="150000"/>
              </a:lnSpc>
            </a:pPr>
            <a:r>
              <a:rPr lang="de-CH" dirty="0"/>
              <a:t>Power </a:t>
            </a:r>
            <a:r>
              <a:rPr lang="de-CH" dirty="0" err="1"/>
              <a:t>measurement</a:t>
            </a:r>
            <a:r>
              <a:rPr lang="de-CH" dirty="0"/>
              <a:t> (</a:t>
            </a:r>
            <a:r>
              <a:rPr lang="de-CH" dirty="0" err="1"/>
              <a:t>libpowersensor</a:t>
            </a:r>
            <a:r>
              <a:rPr lang="de-CH" dirty="0"/>
              <a:t>) </a:t>
            </a:r>
            <a:r>
              <a:rPr lang="de-CH" dirty="0">
                <a:sym typeface="Wingdings" pitchFamily="2" charset="2"/>
              </a:rPr>
              <a:t> </a:t>
            </a:r>
            <a:r>
              <a:rPr lang="de-CH" b="1" dirty="0" err="1">
                <a:sym typeface="Wingdings" pitchFamily="2" charset="2"/>
              </a:rPr>
              <a:t>deprecated</a:t>
            </a:r>
            <a:endParaRPr lang="de-CH" b="1" dirty="0"/>
          </a:p>
          <a:p>
            <a:pPr lvl="2">
              <a:lnSpc>
                <a:spcPct val="150000"/>
              </a:lnSpc>
            </a:pPr>
            <a:r>
              <a:rPr lang="de-CH" dirty="0"/>
              <a:t>CI Pipeline on Cluster</a:t>
            </a:r>
          </a:p>
          <a:p>
            <a:pPr lvl="2">
              <a:lnSpc>
                <a:spcPct val="150000"/>
              </a:lnSpc>
            </a:pPr>
            <a:r>
              <a:rPr lang="de-CH" dirty="0" err="1"/>
              <a:t>Extending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benchmark </a:t>
            </a:r>
            <a:r>
              <a:rPr lang="de-CH" dirty="0" err="1"/>
              <a:t>suite</a:t>
            </a:r>
            <a:endParaRPr lang="de-CH" dirty="0"/>
          </a:p>
          <a:p>
            <a:pPr lvl="3">
              <a:lnSpc>
                <a:spcPct val="150000"/>
              </a:lnSpc>
            </a:pPr>
            <a:r>
              <a:rPr lang="de-CH" dirty="0" err="1"/>
              <a:t>Hippo</a:t>
            </a:r>
            <a:r>
              <a:rPr lang="de-CH" dirty="0"/>
              <a:t> </a:t>
            </a:r>
            <a:r>
              <a:rPr lang="de-CH" dirty="0" err="1"/>
              <a:t>Funclib</a:t>
            </a:r>
            <a:r>
              <a:rPr lang="de-CH" dirty="0"/>
              <a:t> Test</a:t>
            </a:r>
          </a:p>
          <a:p>
            <a:pPr lvl="3">
              <a:lnSpc>
                <a:spcPct val="150000"/>
              </a:lnSpc>
            </a:pPr>
            <a:r>
              <a:rPr lang="de-CH" dirty="0"/>
              <a:t>IDG Micro Test</a:t>
            </a:r>
          </a:p>
          <a:p>
            <a:pPr lvl="3">
              <a:lnSpc>
                <a:spcPct val="150000"/>
              </a:lnSpc>
            </a:pPr>
            <a:r>
              <a:rPr lang="de-CH" dirty="0"/>
              <a:t>FFT CPU / GPU Test</a:t>
            </a:r>
          </a:p>
          <a:p>
            <a:pPr>
              <a:lnSpc>
                <a:spcPct val="150000"/>
              </a:lnSpc>
            </a:pP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75463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351A3-854C-8F51-0477-B26DBFD0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PI19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641C6-3C35-761F-53FC-9855AA9EE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Jean Zay (French Server):</a:t>
            </a:r>
          </a:p>
          <a:p>
            <a:pPr lvl="1"/>
            <a:r>
              <a:rPr lang="en-GB" dirty="0"/>
              <a:t>System configuration</a:t>
            </a:r>
          </a:p>
          <a:p>
            <a:pPr lvl="1"/>
            <a:r>
              <a:rPr lang="en-GB" dirty="0"/>
              <a:t>LOW self-</a:t>
            </a:r>
            <a:r>
              <a:rPr lang="en-GB" dirty="0" err="1"/>
              <a:t>cal</a:t>
            </a:r>
            <a:r>
              <a:rPr lang="en-GB" dirty="0"/>
              <a:t> (calibrate 1) runs (with </a:t>
            </a:r>
            <a:r>
              <a:rPr lang="en-GB" u="sng" dirty="0"/>
              <a:t>hacks</a:t>
            </a:r>
            <a:r>
              <a:rPr lang="en-GB" dirty="0"/>
              <a:t>)</a:t>
            </a:r>
          </a:p>
          <a:p>
            <a:r>
              <a:rPr lang="en-GB" dirty="0"/>
              <a:t>Grid5000 (French Server):</a:t>
            </a:r>
          </a:p>
          <a:p>
            <a:pPr lvl="1"/>
            <a:r>
              <a:rPr lang="en-GB" dirty="0"/>
              <a:t>System configuration</a:t>
            </a:r>
          </a:p>
          <a:p>
            <a:pPr lvl="1"/>
            <a:r>
              <a:rPr lang="en-GB" dirty="0"/>
              <a:t>Basic tests</a:t>
            </a:r>
            <a:endParaRPr lang="en-CH" dirty="0"/>
          </a:p>
          <a:p>
            <a:pPr lvl="1"/>
            <a:endParaRPr lang="en-CH" dirty="0"/>
          </a:p>
          <a:p>
            <a:r>
              <a:rPr lang="en-CH" dirty="0"/>
              <a:t>CSCS Piz Daint:</a:t>
            </a:r>
          </a:p>
          <a:p>
            <a:pPr lvl="1"/>
            <a:r>
              <a:rPr lang="en-CH" dirty="0"/>
              <a:t>Integration (with </a:t>
            </a:r>
            <a:r>
              <a:rPr lang="en-CH" u="sng" dirty="0"/>
              <a:t>hacks</a:t>
            </a:r>
            <a:r>
              <a:rPr lang="en-CH" dirty="0"/>
              <a:t>) of profiling libraries (PMT/RUM) &amp; performance visualization utilities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22ADE7-C7F1-2450-643B-7E80E1B16F24}"/>
              </a:ext>
            </a:extLst>
          </p:cNvPr>
          <p:cNvSpPr txBox="1"/>
          <p:nvPr/>
        </p:nvSpPr>
        <p:spPr>
          <a:xfrm>
            <a:off x="105297" y="6430441"/>
            <a:ext cx="6141902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CH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acks</a:t>
            </a:r>
            <a:r>
              <a:rPr lang="en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not clean solution (</a:t>
            </a:r>
            <a:r>
              <a:rPr lang="en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mergeable)</a:t>
            </a:r>
          </a:p>
        </p:txBody>
      </p:sp>
    </p:spTree>
    <p:extLst>
      <p:ext uri="{BB962C8B-B14F-4D97-AF65-F5344CB8AC3E}">
        <p14:creationId xmlns:p14="http://schemas.microsoft.com/office/powerpoint/2010/main" val="4290507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823FB-5626-B778-55A1-9275D8FB7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sz="4400" dirty="0"/>
              <a:t>Improvement items PI20 onward (WIP &amp; Q/A)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AFA43-C1EA-0744-761A-5EB59CCB9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63" y="823755"/>
            <a:ext cx="11978640" cy="5536911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CH" dirty="0"/>
              <a:t>Simplify Benchmark Suite structure (easy to deploy on new systems and to hand over to HW vendors).</a:t>
            </a:r>
          </a:p>
          <a:p>
            <a:pPr lvl="1">
              <a:lnSpc>
                <a:spcPct val="150000"/>
              </a:lnSpc>
            </a:pPr>
            <a:r>
              <a:rPr lang="en-CH" dirty="0"/>
              <a:t>Integrate profiling libraries and tools (V</a:t>
            </a:r>
            <a:r>
              <a:rPr lang="en-GB" dirty="0"/>
              <a:t>Tune, </a:t>
            </a:r>
            <a:r>
              <a:rPr lang="en-GB" dirty="0" err="1"/>
              <a:t>Nsight</a:t>
            </a:r>
            <a:r>
              <a:rPr lang="en-GB" dirty="0"/>
              <a:t>, etc.) wrapping </a:t>
            </a:r>
            <a:r>
              <a:rPr lang="en-GB" b="1" dirty="0"/>
              <a:t>run phase</a:t>
            </a:r>
            <a:r>
              <a:rPr lang="en-GB" dirty="0"/>
              <a:t> (running on compute nodes).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Remove system configurations (a script should be able to create and log the system configuration).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Remove/Improve </a:t>
            </a:r>
            <a:r>
              <a:rPr lang="en-GB" dirty="0" err="1"/>
              <a:t>conda</a:t>
            </a:r>
            <a:r>
              <a:rPr lang="en-GB" dirty="0"/>
              <a:t> manager (conflicts with python packages installed with </a:t>
            </a:r>
            <a:r>
              <a:rPr lang="en-GB" dirty="0" err="1"/>
              <a:t>spack</a:t>
            </a:r>
            <a:r>
              <a:rPr lang="en-GB" dirty="0"/>
              <a:t>).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…</a:t>
            </a:r>
          </a:p>
          <a:p>
            <a:pPr lvl="1">
              <a:lnSpc>
                <a:spcPct val="150000"/>
              </a:lnSpc>
            </a:pPr>
            <a:endParaRPr lang="en-GB" dirty="0"/>
          </a:p>
          <a:p>
            <a:pPr lvl="1">
              <a:lnSpc>
                <a:spcPct val="150000"/>
              </a:lnSpc>
            </a:pPr>
            <a:endParaRPr lang="en-CH" b="1" dirty="0"/>
          </a:p>
        </p:txBody>
      </p:sp>
    </p:spTree>
    <p:extLst>
      <p:ext uri="{BB962C8B-B14F-4D97-AF65-F5344CB8AC3E}">
        <p14:creationId xmlns:p14="http://schemas.microsoft.com/office/powerpoint/2010/main" val="3547466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>
          <a:noFill/>
        </a:ln>
      </a:spPr>
      <a:bodyPr vert="horz" wrap="square" lIns="91440" tIns="45720" rIns="91440" bIns="45720" anchor="ctr" anchorCtr="1" compatLnSpc="1">
        <a:noAutofit/>
      </a:bodyPr>
      <a:lstStyle>
        <a:defPPr algn="l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citas_template" id="{ED1156C8-814E-D646-AF1D-5A3E11BEF863}" vid="{D8BB7506-1EEF-4943-A003-E51DAE063E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0BC8E55-6294-4E7B-9D14-53F23AA8B7FC}">
  <we:reference id="wa200000113" version="1.0.0.0" store="en-US" storeType="OMEX"/>
  <we:alternateReferences>
    <we:reference id="WA200000113" version="1.0.0.0" store="" storeType="OMEX"/>
  </we:alternateReferences>
  <we:properties>
    <we:property name="drawioRecentList" value="&quot;{\&quot;01XG7JBDCA4ZPAQB5VLREJFPMNLKGCQ5AK\&quot;:{\&quot;id\&quot;:\&quot;01XG7JBDCA4ZPAQB5VLREJFPMNLKGCQ5AK\&quot;,\&quot;lastModifiedDateTime\&quot;:\&quot;2020-06-28T17:39:37Z\&quot;,\&quot;name\&quot;:\&quot;algorithm_tuning.drawio\&quot;,\&quot;size\&quot;:1601,\&quot;createdBy\&quot;:{\&quot;application\&quot;:{\&quot;id\&quot;:\&quot;b5ff67d6-3155-4fca-965a-59a3655c4476\&quot;,\&quot;displayName\&quot;:\&quot;diagrams.net\&quot;},\&quot;user\&quot;:{\&quot;email\&quot;:\&quot;s.corda@tue.nl\&quot;,\&quot;id\&quot;:\&quot;1740c760-516c-4f40-8a58-56664933c5ad\&quot;,\&quot;displayName\&quot;:\&quot;Corda, S.\&quot;}},\&quot;lastModifiedBy\&quot;:{\&quot;application\&quot;:{\&quot;id\&quot;:\&quot;b5ff67d6-3155-4fca-965a-59a3655c4476\&quot;,\&quot;displayName\&quot;:\&quot;diagrams.net\&quot;},\&quot;user\&quot;:{\&quot;email\&quot;:\&quot;s.corda@tue.nl\&quot;,\&quot;id\&quot;:\&quot;1740c760-516c-4f40-8a58-56664933c5ad\&quot;,\&quot;displayName\&quot;:\&quot;Corda, S.\&quot;}},\&quot;parentReference\&quot;:{\&quot;driveId\&quot;:\&quot;b!bMvwt_8KPU28n-DR5x5mt7FSdYYHbWhBuPfWT2v2fkBZ8yVtyogGTqDiDUk5dEbj\&quot;,\&quot;driveType\&quot;:\&quot;business\&quot;,\&quot;id\&quot;:\&quot;01XG7JBDAPEAAEPSY5TRDZXFJS26IXHNNQ\&quot;,\&quot;path\&quot;:\&quot;/drives/b!bMvwt_8KPU28n-DR5x5mt7FSdYYHbWhBuPfWT2v2fkBZ8yVtyogGTqDiDUk5dEbj/root:/drawio2\&quot;},\&quot;file\&quot;:{\&quot;mimeType\&quot;:\&quot;application/octet-stream\&quot;,\&quot;hashes\&quot;:{\&quot;quickXorHash\&quot;:\&quot;oi3LoiblFb9q+FLfDFMzWSxA8A4=\&quot;}},\&quot;fromOD\&quot;:true,\&quot;isDrawio\&quot;:true},\&quot;01XG7JBDEOFOP4U3OWXNAZIO6CWIAXWKGT\&quot;:{\&quot;id\&quot;:\&quot;01XG7JBDEOFOP4U3OWXNAZIO6CWIAXWKGT\&quot;,\&quot;lastModifiedDateTime\&quot;:\&quot;2020-06-21T17:37:47Z\&quot;,\&quot;name\&quot;:\&quot;imaging_hl.drawio\&quot;,\&quot;size\&quot;:2025,\&quot;createdBy\&quot;:{\&quot;application\&quot;:{\&quot;id\&quot;:\&quot;b5ff67d6-3155-4fca-965a-59a3655c4476\&quot;,\&quot;displayName\&quot;:\&quot;diagrams.net\&quot;},\&quot;user\&quot;:{\&quot;email\&quot;:\&quot;s.corda@tue.nl\&quot;,\&quot;id\&quot;:\&quot;1740c760-516c-4f40-8a58-56664933c5ad\&quot;,\&quot;displayName\&quot;:\&quot;Corda, S.\&quot;}},\&quot;lastModifiedBy\&quot;:{\&quot;application\&quot;:{\&quot;id\&quot;:\&quot;b5ff67d6-3155-4fca-965a-59a3655c4476\&quot;,\&quot;displayName\&quot;:\&quot;diagrams.net\&quot;},\&quot;user\&quot;:{\&quot;email\&quot;:\&quot;s.corda@tue.nl\&quot;,\&quot;id\&quot;:\&quot;1740c760-516c-4f40-8a58-56664933c5ad\&quot;,\&quot;displayName\&quot;:\&quot;Corda, S.\&quot;}},\&quot;parentReference\&quot;:{\&quot;driveId\&quot;:\&quot;b!bMvwt_8KPU28n-DR5x5mt7FSdYYHbWhBuPfWT2v2fkBZ8yVtyogGTqDiDUk5dEbj\&quot;,\&quot;driveType\&quot;:\&quot;business\&quot;,\&quot;id\&quot;:\&quot;01XG7JBDAPEAAEPSY5TRDZXFJS26IXHNNQ\&quot;,\&quot;path\&quot;:\&quot;/drives/b!bMvwt_8KPU28n-DR5x5mt7FSdYYHbWhBuPfWT2v2fkBZ8yVtyogGTqDiDUk5dEbj/root:/drawio2\&quot;},\&quot;file\&quot;:{\&quot;mimeType\&quot;:\&quot;application/octet-stream\&quot;,\&quot;hashes\&quot;:{\&quot;quickXorHash\&quot;:\&quot;2PDPSfsKfC0v1Ym3obf5ApS2Onk=\&quot;}},\&quot;fromOD\&quot;:true,\&quot;isDrawio\&quot;:true}}&quot;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</TotalTime>
  <Words>627</Words>
  <Application>Microsoft Macintosh PowerPoint</Application>
  <PresentationFormat>Widescreen</PresentationFormat>
  <Paragraphs>68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JetBrains Mono</vt:lpstr>
      <vt:lpstr>Times New Roman</vt:lpstr>
      <vt:lpstr>Wingdings</vt:lpstr>
      <vt:lpstr>Office Theme</vt:lpstr>
      <vt:lpstr>SDP benchmark suite</vt:lpstr>
      <vt:lpstr>SDP benchmark suite</vt:lpstr>
      <vt:lpstr>SDP-benchmark suite</vt:lpstr>
      <vt:lpstr>Execution pipeline</vt:lpstr>
      <vt:lpstr>Execution Pipeline</vt:lpstr>
      <vt:lpstr>Post-run checks</vt:lpstr>
      <vt:lpstr>Previous PI improvements</vt:lpstr>
      <vt:lpstr>PI19 update</vt:lpstr>
      <vt:lpstr>Improvement items PI20 onward (WIP &amp; Q/A)</vt:lpstr>
      <vt:lpstr>PI20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Image-Domain Gridding porting with HIP</dc:title>
  <dc:creator>Corda, Stefano</dc:creator>
  <cp:lastModifiedBy>Corda Stefano</cp:lastModifiedBy>
  <cp:revision>588</cp:revision>
  <dcterms:created xsi:type="dcterms:W3CDTF">2022-02-09T11:54:23Z</dcterms:created>
  <dcterms:modified xsi:type="dcterms:W3CDTF">2023-09-05T16:15:34Z</dcterms:modified>
</cp:coreProperties>
</file>