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8" r:id="rId3"/>
    <p:sldId id="259" r:id="rId4"/>
    <p:sldId id="262" r:id="rId5"/>
    <p:sldId id="275" r:id="rId6"/>
    <p:sldId id="277" r:id="rId7"/>
    <p:sldId id="280" r:id="rId8"/>
    <p:sldId id="282" r:id="rId9"/>
    <p:sldId id="281" r:id="rId10"/>
    <p:sldId id="283" r:id="rId11"/>
    <p:sldId id="279"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1159FB-87E9-45BB-9B39-3F3A922B5CE0}" v="2" dt="2023-09-05T17:54:57.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281" y="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348ae2142b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348ae2142b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48ae2142b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348ae2142b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dirty="0">
                <a:solidFill>
                  <a:srgbClr val="212121"/>
                </a:solidFill>
                <a:effectLst/>
                <a:latin typeface="SuisseIntl"/>
              </a:rPr>
              <a:t>Over 25,000 people attended the Open Days on April 29 and 30, to discover the captivating and exciting world of EPFL through exhibitions, animations, conferences, workshops and many other events.</a:t>
            </a:r>
          </a:p>
          <a:p>
            <a:pPr marL="0" lvl="0" indent="0" algn="l" rtl="0">
              <a:spcBef>
                <a:spcPts val="0"/>
              </a:spcBef>
              <a:spcAft>
                <a:spcPts val="0"/>
              </a:spcAft>
              <a:buNone/>
            </a:pPr>
            <a:endParaRPr lang="en-GB" b="0" i="0" dirty="0">
              <a:solidFill>
                <a:srgbClr val="212121"/>
              </a:solidFill>
              <a:effectLst/>
              <a:latin typeface="SuisseIntl"/>
            </a:endParaRPr>
          </a:p>
          <a:p>
            <a:pPr marL="0" lvl="0" indent="0" algn="l" rtl="0">
              <a:spcBef>
                <a:spcPts val="0"/>
              </a:spcBef>
              <a:spcAft>
                <a:spcPts val="0"/>
              </a:spcAft>
              <a:buNone/>
            </a:pPr>
            <a:r>
              <a:rPr lang="en-GB" b="0" i="0" dirty="0">
                <a:solidFill>
                  <a:srgbClr val="212121"/>
                </a:solidFill>
                <a:effectLst/>
                <a:latin typeface="Calibri" panose="020F0502020204030204" pitchFamily="34" charset="0"/>
              </a:rPr>
              <a:t>Open Days is actually a nice point! Emma Tolley along with </a:t>
            </a:r>
            <a:r>
              <a:rPr lang="en-GB" b="0" i="0" dirty="0" err="1">
                <a:solidFill>
                  <a:srgbClr val="212121"/>
                </a:solidFill>
                <a:effectLst/>
                <a:latin typeface="Calibri" panose="020F0502020204030204" pitchFamily="34" charset="0"/>
              </a:rPr>
              <a:t>Shreyam</a:t>
            </a:r>
            <a:r>
              <a:rPr lang="en-GB" b="0" i="0" dirty="0">
                <a:solidFill>
                  <a:srgbClr val="212121"/>
                </a:solidFill>
                <a:effectLst/>
                <a:latin typeface="Calibri" panose="020F0502020204030204" pitchFamily="34" charset="0"/>
              </a:rPr>
              <a:t> Krishna, Michele Bianco and one other person, I don’t remember, presented a very cool radio telescope simulator. I can’t remember if Emma created it alone or if they all worked on it. It basically allowed visitors using a webcam to see what an image of themselves would look like depending on how an array of radio telescopes were arranged. And the whole group did an excellent job explaining radio astronomy in French! Also, the SKA Digital Twin exhibit from the Cosmos Archaeology exhibition was part of the </a:t>
            </a:r>
            <a:r>
              <a:rPr lang="en-GB" b="0" i="0" dirty="0" err="1">
                <a:solidFill>
                  <a:srgbClr val="212121"/>
                </a:solidFill>
                <a:effectLst/>
                <a:latin typeface="Calibri" panose="020F0502020204030204" pitchFamily="34" charset="0"/>
              </a:rPr>
              <a:t>Portes</a:t>
            </a:r>
            <a:r>
              <a:rPr lang="en-GB" b="0" i="0" dirty="0">
                <a:solidFill>
                  <a:srgbClr val="212121"/>
                </a:solidFill>
                <a:effectLst/>
                <a:latin typeface="Calibri" panose="020F0502020204030204" pitchFamily="34" charset="0"/>
              </a:rPr>
              <a:t> Ouvertes as well.</a:t>
            </a:r>
            <a:endParaRPr dirty="0"/>
          </a:p>
        </p:txBody>
      </p:sp>
    </p:spTree>
    <p:extLst>
      <p:ext uri="{BB962C8B-B14F-4D97-AF65-F5344CB8AC3E}">
        <p14:creationId xmlns:p14="http://schemas.microsoft.com/office/powerpoint/2010/main" val="3270047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348ae2142b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348ae2142b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35d93323c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35d93323c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35d93323c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35d93323c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48ae2142b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48ae2142b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348ae2142b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348ae2142b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48ae2142b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348ae2142b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dirty="0">
                <a:solidFill>
                  <a:srgbClr val="212121"/>
                </a:solidFill>
                <a:effectLst/>
                <a:latin typeface="Calibri" panose="020F0502020204030204" pitchFamily="34" charset="0"/>
              </a:rPr>
              <a:t>we have finally added (almost) everyone in the consortium on the Team page (and use that as a reminder that they should send photos of themselves), that we created an “In the Media page” to highlight media coverage of SKACH, and having an open jobs and a news page that are (somewhat) up-to-date.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48ae2142b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348ae2142b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Posted from events such as SKA meetings and the EPFL </a:t>
            </a:r>
            <a:r>
              <a:rPr lang="en-GB" dirty="0" err="1"/>
              <a:t>Portes</a:t>
            </a:r>
            <a:r>
              <a:rPr lang="en-GB" dirty="0"/>
              <a:t> Ouvertes – building presence and followers as our work continues and grows. </a:t>
            </a:r>
            <a:endParaRPr dirty="0"/>
          </a:p>
        </p:txBody>
      </p:sp>
    </p:spTree>
    <p:extLst>
      <p:ext uri="{BB962C8B-B14F-4D97-AF65-F5344CB8AC3E}">
        <p14:creationId xmlns:p14="http://schemas.microsoft.com/office/powerpoint/2010/main" val="1730141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48ae2142b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348ae2142b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mj-lt"/>
              <a:buAutoNum type="arabicPeriod"/>
            </a:pPr>
            <a:r>
              <a:rPr lang="en-GB" sz="1800" b="0" i="0" dirty="0">
                <a:solidFill>
                  <a:srgbClr val="212121"/>
                </a:solidFill>
                <a:effectLst/>
                <a:latin typeface="Calibri" panose="020F0502020204030204" pitchFamily="34" charset="0"/>
              </a:rPr>
              <a:t>We received 5000 Francs from the Swiss Society for Astrophysics and Astronomy last fall/winter</a:t>
            </a:r>
          </a:p>
          <a:p>
            <a:pPr algn="l">
              <a:buFont typeface="+mj-lt"/>
              <a:buAutoNum type="arabicPeriod"/>
            </a:pPr>
            <a:r>
              <a:rPr lang="en-GB" sz="1800" b="0" i="0" dirty="0">
                <a:solidFill>
                  <a:srgbClr val="212121"/>
                </a:solidFill>
                <a:effectLst/>
                <a:latin typeface="Calibri" panose="020F0502020204030204" pitchFamily="34" charset="0"/>
              </a:rPr>
              <a:t>We received 5000 euro from the IAU Office for Astronomy Outreach this past spring</a:t>
            </a:r>
          </a:p>
          <a:p>
            <a:pPr algn="l">
              <a:buFont typeface="+mj-lt"/>
              <a:buAutoNum type="arabicPeriod"/>
            </a:pPr>
            <a:r>
              <a:rPr lang="en-GB" sz="1800" b="0" i="0" dirty="0">
                <a:solidFill>
                  <a:srgbClr val="212121"/>
                </a:solidFill>
                <a:effectLst/>
                <a:latin typeface="Calibri" panose="020F0502020204030204" pitchFamily="34" charset="0"/>
              </a:rPr>
              <a:t>We have contracted with a production company in Geneva to get started</a:t>
            </a:r>
          </a:p>
          <a:p>
            <a:pPr marL="457200" algn="l"/>
            <a:r>
              <a:rPr lang="en-GB" sz="1800" b="0" i="0" dirty="0">
                <a:solidFill>
                  <a:srgbClr val="212121"/>
                </a:solidFill>
                <a:effectLst/>
                <a:latin typeface="Calibri" panose="020F0502020204030204" pitchFamily="34" charset="0"/>
              </a:rPr>
              <a:t>Mark Sargent would host</a:t>
            </a:r>
            <a:endParaRPr lang="en-GB" b="0" i="0" dirty="0">
              <a:solidFill>
                <a:srgbClr val="212121"/>
              </a:solidFill>
              <a:effectLst/>
              <a:latin typeface="wf_segoe-ui_norm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831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48ae2142b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348ae2142b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algn="l" rtl="0">
              <a:spcBef>
                <a:spcPts val="0"/>
              </a:spcBef>
              <a:spcAft>
                <a:spcPts val="0"/>
              </a:spcAft>
              <a:buClr>
                <a:srgbClr val="070068"/>
              </a:buClr>
              <a:buSzPts val="1400"/>
              <a:buChar char="○"/>
            </a:pPr>
            <a:r>
              <a:rPr lang="en-GB" dirty="0">
                <a:solidFill>
                  <a:srgbClr val="070068"/>
                </a:solidFill>
              </a:rPr>
              <a:t>Art exhibit - </a:t>
            </a:r>
            <a:r>
              <a:rPr lang="en-GB" dirty="0">
                <a:solidFill>
                  <a:srgbClr val="070068"/>
                </a:solidFill>
                <a:highlight>
                  <a:schemeClr val="lt1"/>
                </a:highlight>
              </a:rPr>
              <a:t>Cosmos Archaeology empowers us to explore stars and galaxies formed over 13.7 billion years and to grasp the extent and evolution of our immense Universe in unprecedented ways.</a:t>
            </a:r>
          </a:p>
          <a:p>
            <a:pPr marL="914400" lvl="1" indent="-317500" algn="l" rtl="0">
              <a:spcBef>
                <a:spcPts val="0"/>
              </a:spcBef>
              <a:spcAft>
                <a:spcPts val="0"/>
              </a:spcAft>
              <a:buClr>
                <a:srgbClr val="070068"/>
              </a:buClr>
              <a:buSzPts val="1400"/>
              <a:buChar char="○"/>
            </a:pPr>
            <a:r>
              <a:rPr lang="en-GB" dirty="0">
                <a:solidFill>
                  <a:srgbClr val="070068"/>
                </a:solidFill>
                <a:highlight>
                  <a:schemeClr val="lt1"/>
                </a:highlight>
              </a:rPr>
              <a:t>Curated by </a:t>
            </a:r>
            <a:r>
              <a:rPr lang="en-GB" dirty="0">
                <a:solidFill>
                  <a:srgbClr val="070068"/>
                </a:solidFill>
              </a:rPr>
              <a:t>Prof. Jean-Paul </a:t>
            </a:r>
            <a:r>
              <a:rPr lang="en-GB" dirty="0" err="1">
                <a:solidFill>
                  <a:srgbClr val="070068"/>
                </a:solidFill>
              </a:rPr>
              <a:t>Kneib</a:t>
            </a:r>
            <a:r>
              <a:rPr lang="en-GB" dirty="0">
                <a:solidFill>
                  <a:srgbClr val="070068"/>
                </a:solidFill>
              </a:rPr>
              <a:t>, Director of the Laboratory of Astrophysics and </a:t>
            </a:r>
            <a:r>
              <a:rPr lang="en-GB" dirty="0" err="1">
                <a:solidFill>
                  <a:srgbClr val="070068"/>
                </a:solidFill>
              </a:rPr>
              <a:t>eSPACE</a:t>
            </a:r>
            <a:r>
              <a:rPr lang="en-GB" dirty="0">
                <a:solidFill>
                  <a:srgbClr val="070068"/>
                </a:solidFill>
              </a:rPr>
              <a:t> </a:t>
            </a:r>
            <a:r>
              <a:rPr lang="en-GB" dirty="0" err="1">
                <a:solidFill>
                  <a:srgbClr val="070068"/>
                </a:solidFill>
              </a:rPr>
              <a:t>Center</a:t>
            </a:r>
            <a:r>
              <a:rPr lang="en-GB" dirty="0">
                <a:solidFill>
                  <a:srgbClr val="070068"/>
                </a:solidFill>
              </a:rPr>
              <a:t> and Sarah </a:t>
            </a:r>
            <a:r>
              <a:rPr lang="en-GB" dirty="0" err="1">
                <a:solidFill>
                  <a:srgbClr val="070068"/>
                </a:solidFill>
              </a:rPr>
              <a:t>Kenderdine</a:t>
            </a:r>
            <a:r>
              <a:rPr lang="en-GB" dirty="0">
                <a:solidFill>
                  <a:srgbClr val="070068"/>
                </a:solidFill>
              </a:rPr>
              <a:t>, Lead Laboratory for Experimental Museology </a:t>
            </a:r>
            <a:endParaRPr lang="en-GB" dirty="0">
              <a:solidFill>
                <a:srgbClr val="070068"/>
              </a:solidFill>
              <a:highlight>
                <a:schemeClr val="lt1"/>
              </a:highlight>
            </a:endParaRPr>
          </a:p>
          <a:p>
            <a:pPr marL="914400" lvl="1" indent="-317500" algn="l" rtl="0">
              <a:spcBef>
                <a:spcPts val="0"/>
              </a:spcBef>
              <a:spcAft>
                <a:spcPts val="0"/>
              </a:spcAft>
              <a:buClr>
                <a:srgbClr val="070068"/>
              </a:buClr>
              <a:buSzPts val="1400"/>
              <a:buChar char="○"/>
            </a:pPr>
            <a:r>
              <a:rPr lang="en-GB" dirty="0">
                <a:solidFill>
                  <a:srgbClr val="070068"/>
                </a:solidFill>
              </a:rPr>
              <a:t>Started at EPFL - Moving to Shanghai</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9188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hyperlink" Target="mailto:Carolyn.Crichton@epfl.ch"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mailto:Hamsa.Padmanabhan@unige.ch" TargetMode="External"/><Relationship Id="rId4" Type="http://schemas.openxmlformats.org/officeDocument/2006/relationships/hyperlink" Target="mailto:.parker@epfl.ch"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fKAokUEKDqo"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9325" y="75"/>
            <a:ext cx="9144000" cy="5143500"/>
          </a:xfrm>
          <a:prstGeom prst="rect">
            <a:avLst/>
          </a:prstGeom>
          <a:gradFill>
            <a:gsLst>
              <a:gs pos="0">
                <a:srgbClr val="FF0000"/>
              </a:gs>
              <a:gs pos="22000">
                <a:srgbClr val="830034"/>
              </a:gs>
              <a:gs pos="35000">
                <a:srgbClr val="45004E"/>
              </a:gs>
              <a:gs pos="52000">
                <a:srgbClr val="070068"/>
              </a:gs>
              <a:gs pos="70000">
                <a:srgbClr val="141145"/>
              </a:gs>
              <a:gs pos="100000">
                <a:schemeClr val="accent2"/>
              </a:gs>
            </a:gsLst>
            <a:path path="circle">
              <a:fillToRect t="100000" r="100000"/>
            </a:path>
            <a:tileRect l="-100000" b="-10000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ctrTitle"/>
          </p:nvPr>
        </p:nvSpPr>
        <p:spPr>
          <a:xfrm>
            <a:off x="1218150" y="542350"/>
            <a:ext cx="7497300" cy="1756800"/>
          </a:xfrm>
          <a:prstGeom prst="rect">
            <a:avLst/>
          </a:prstGeom>
          <a:ln>
            <a:noFill/>
          </a:ln>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sz="4755" dirty="0">
                <a:solidFill>
                  <a:schemeClr val="lt1"/>
                </a:solidFill>
              </a:rPr>
              <a:t>SKACH Communications:</a:t>
            </a:r>
            <a:br>
              <a:rPr lang="en" sz="4755" dirty="0">
                <a:solidFill>
                  <a:schemeClr val="lt1"/>
                </a:solidFill>
              </a:rPr>
            </a:br>
            <a:r>
              <a:rPr lang="en-GB" sz="4755" dirty="0">
                <a:solidFill>
                  <a:schemeClr val="lt1"/>
                </a:solidFill>
              </a:rPr>
              <a:t>Achievements 2022/23</a:t>
            </a:r>
            <a:endParaRPr sz="4755" dirty="0">
              <a:solidFill>
                <a:schemeClr val="lt1"/>
              </a:solidFill>
            </a:endParaRPr>
          </a:p>
          <a:p>
            <a:pPr marL="0" lvl="0" indent="0" algn="r" rtl="0">
              <a:spcBef>
                <a:spcPts val="0"/>
              </a:spcBef>
              <a:spcAft>
                <a:spcPts val="0"/>
              </a:spcAft>
              <a:buClr>
                <a:schemeClr val="dk1"/>
              </a:buClr>
              <a:buSzPct val="36940"/>
              <a:buFont typeface="Arial"/>
              <a:buNone/>
            </a:pPr>
            <a:r>
              <a:rPr lang="en" sz="2977" dirty="0">
                <a:solidFill>
                  <a:schemeClr val="lt1"/>
                </a:solidFill>
              </a:rPr>
              <a:t>Presented by: Tanya Petersen</a:t>
            </a:r>
            <a:endParaRPr sz="3422" dirty="0">
              <a:solidFill>
                <a:srgbClr val="FF0000"/>
              </a:solidFill>
            </a:endParaRPr>
          </a:p>
          <a:p>
            <a:pPr marL="0" lvl="0" indent="0" algn="r" rtl="0">
              <a:spcBef>
                <a:spcPts val="0"/>
              </a:spcBef>
              <a:spcAft>
                <a:spcPts val="0"/>
              </a:spcAft>
              <a:buNone/>
            </a:pPr>
            <a:r>
              <a:rPr lang="en" sz="2650" dirty="0">
                <a:solidFill>
                  <a:srgbClr val="FF0000"/>
                </a:solidFill>
              </a:rPr>
              <a:t>September 7, 2023</a:t>
            </a:r>
            <a:endParaRPr sz="2650" dirty="0">
              <a:solidFill>
                <a:srgbClr val="FF0000"/>
              </a:solidFill>
            </a:endParaRPr>
          </a:p>
          <a:p>
            <a:pPr marL="0" lvl="0" indent="0" algn="r" rtl="0">
              <a:spcBef>
                <a:spcPts val="0"/>
              </a:spcBef>
              <a:spcAft>
                <a:spcPts val="0"/>
              </a:spcAft>
              <a:buNone/>
            </a:pPr>
            <a:endParaRPr sz="2650" dirty="0">
              <a:solidFill>
                <a:schemeClr val="lt1"/>
              </a:solidFill>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pic>
        <p:nvPicPr>
          <p:cNvPr id="57" name="Google Shape;57;p13"/>
          <p:cNvPicPr preferRelativeResize="0"/>
          <p:nvPr/>
        </p:nvPicPr>
        <p:blipFill>
          <a:blip r:embed="rId3">
            <a:alphaModFix/>
          </a:blip>
          <a:stretch>
            <a:fillRect/>
          </a:stretch>
        </p:blipFill>
        <p:spPr>
          <a:xfrm>
            <a:off x="-368175" y="2296975"/>
            <a:ext cx="4940176" cy="3291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198300" y="159950"/>
            <a:ext cx="45075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rgbClr val="070068"/>
                </a:solidFill>
                <a:latin typeface="Lora"/>
                <a:ea typeface="Lora"/>
                <a:cs typeface="Lora"/>
                <a:sym typeface="Lora"/>
              </a:rPr>
              <a:t>EPFL Open Days:</a:t>
            </a:r>
            <a:r>
              <a:rPr lang="en" b="1" dirty="0">
                <a:latin typeface="Lora"/>
                <a:ea typeface="Lora"/>
                <a:cs typeface="Lora"/>
                <a:sym typeface="Lora"/>
              </a:rPr>
              <a:t> </a:t>
            </a:r>
            <a:endParaRPr b="1" dirty="0">
              <a:latin typeface="Lora"/>
              <a:ea typeface="Lora"/>
              <a:cs typeface="Lora"/>
              <a:sym typeface="Lora"/>
            </a:endParaRPr>
          </a:p>
        </p:txBody>
      </p:sp>
      <p:sp>
        <p:nvSpPr>
          <p:cNvPr id="250" name="Google Shape;250;p34"/>
          <p:cNvSpPr/>
          <p:nvPr/>
        </p:nvSpPr>
        <p:spPr>
          <a:xfrm>
            <a:off x="45925" y="807975"/>
            <a:ext cx="89481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000"/>
              </a:spcBef>
              <a:spcAft>
                <a:spcPts val="0"/>
              </a:spcAft>
              <a:buNone/>
            </a:pPr>
            <a:endParaRPr sz="1600" b="1" dirty="0">
              <a:solidFill>
                <a:srgbClr val="070068"/>
              </a:solidFill>
              <a:latin typeface="Lora"/>
              <a:ea typeface="Lora"/>
              <a:cs typeface="Lora"/>
              <a:sym typeface="Lora"/>
            </a:endParaRPr>
          </a:p>
        </p:txBody>
      </p:sp>
      <p:sp>
        <p:nvSpPr>
          <p:cNvPr id="251" name="Google Shape;25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6" name="Picture 5">
            <a:extLst>
              <a:ext uri="{FF2B5EF4-FFF2-40B4-BE49-F238E27FC236}">
                <a16:creationId xmlns:a16="http://schemas.microsoft.com/office/drawing/2014/main" id="{CB13730F-7829-C455-DBFD-1D20C94D18F4}"/>
              </a:ext>
            </a:extLst>
          </p:cNvPr>
          <p:cNvPicPr>
            <a:picLocks noChangeAspect="1"/>
          </p:cNvPicPr>
          <p:nvPr/>
        </p:nvPicPr>
        <p:blipFill>
          <a:blip r:embed="rId3"/>
          <a:stretch>
            <a:fillRect/>
          </a:stretch>
        </p:blipFill>
        <p:spPr>
          <a:xfrm>
            <a:off x="82203" y="1071068"/>
            <a:ext cx="6892984" cy="3477007"/>
          </a:xfrm>
          <a:prstGeom prst="rect">
            <a:avLst/>
          </a:prstGeom>
        </p:spPr>
      </p:pic>
      <p:pic>
        <p:nvPicPr>
          <p:cNvPr id="5" name="Picture 4" descr="A group of people looking at a display&#10;&#10;Description automatically generated">
            <a:extLst>
              <a:ext uri="{FF2B5EF4-FFF2-40B4-BE49-F238E27FC236}">
                <a16:creationId xmlns:a16="http://schemas.microsoft.com/office/drawing/2014/main" id="{4195F80C-533C-59BB-10F7-07172CE89A30}"/>
              </a:ext>
            </a:extLst>
          </p:cNvPr>
          <p:cNvPicPr>
            <a:picLocks noChangeAspect="1"/>
          </p:cNvPicPr>
          <p:nvPr/>
        </p:nvPicPr>
        <p:blipFill>
          <a:blip r:embed="rId4"/>
          <a:stretch>
            <a:fillRect/>
          </a:stretch>
        </p:blipFill>
        <p:spPr>
          <a:xfrm>
            <a:off x="4409440" y="1071069"/>
            <a:ext cx="4454144" cy="3477006"/>
          </a:xfrm>
          <a:prstGeom prst="rect">
            <a:avLst/>
          </a:prstGeom>
        </p:spPr>
      </p:pic>
    </p:spTree>
    <p:extLst>
      <p:ext uri="{BB962C8B-B14F-4D97-AF65-F5344CB8AC3E}">
        <p14:creationId xmlns:p14="http://schemas.microsoft.com/office/powerpoint/2010/main" val="1415975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6"/>
          <p:cNvSpPr txBox="1">
            <a:spLocks noGrp="1"/>
          </p:cNvSpPr>
          <p:nvPr>
            <p:ph type="title"/>
          </p:nvPr>
        </p:nvSpPr>
        <p:spPr>
          <a:xfrm>
            <a:off x="198300" y="159950"/>
            <a:ext cx="78657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70068"/>
                </a:solidFill>
                <a:latin typeface="Lora"/>
                <a:ea typeface="Lora"/>
                <a:cs typeface="Lora"/>
                <a:sym typeface="Lora"/>
              </a:rPr>
              <a:t>SKACH - Comm &amp; Outreach Contacts:</a:t>
            </a:r>
            <a:r>
              <a:rPr lang="en" b="1">
                <a:latin typeface="Lora"/>
                <a:ea typeface="Lora"/>
                <a:cs typeface="Lora"/>
                <a:sym typeface="Lora"/>
              </a:rPr>
              <a:t> </a:t>
            </a:r>
            <a:endParaRPr b="1">
              <a:latin typeface="Lora"/>
              <a:ea typeface="Lora"/>
              <a:cs typeface="Lora"/>
              <a:sym typeface="Lora"/>
            </a:endParaRPr>
          </a:p>
        </p:txBody>
      </p:sp>
      <p:sp>
        <p:nvSpPr>
          <p:cNvPr id="266" name="Google Shape;266;p36"/>
          <p:cNvSpPr/>
          <p:nvPr/>
        </p:nvSpPr>
        <p:spPr>
          <a:xfrm>
            <a:off x="45925" y="807975"/>
            <a:ext cx="89481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Clr>
                <a:srgbClr val="070068"/>
              </a:buClr>
              <a:buSzPts val="1600"/>
              <a:buFont typeface="Lora"/>
              <a:buChar char="●"/>
            </a:pPr>
            <a:r>
              <a:rPr lang="en" sz="1600" dirty="0">
                <a:solidFill>
                  <a:srgbClr val="070068"/>
                </a:solidFill>
                <a:latin typeface="Lora"/>
                <a:ea typeface="Lora"/>
                <a:cs typeface="Lora"/>
                <a:sym typeface="Lora"/>
              </a:rPr>
              <a:t>Carolyn Crichton - SKACH Director, Chair of the Board, SKACON Steering Committee - </a:t>
            </a:r>
            <a:r>
              <a:rPr lang="en" sz="1600" u="sng" dirty="0">
                <a:solidFill>
                  <a:schemeClr val="hlink"/>
                </a:solidFill>
                <a:latin typeface="Lora"/>
                <a:ea typeface="Lora"/>
                <a:cs typeface="Lora"/>
                <a:sym typeface="Lora"/>
                <a:hlinkClick r:id="rId3"/>
              </a:rPr>
              <a:t>Carolyn.Crichton@epfl.ch</a:t>
            </a:r>
            <a:endParaRPr sz="1600" dirty="0">
              <a:solidFill>
                <a:srgbClr val="070068"/>
              </a:solidFill>
              <a:latin typeface="Lora"/>
              <a:ea typeface="Lora"/>
              <a:cs typeface="Lora"/>
              <a:sym typeface="Lora"/>
            </a:endParaRPr>
          </a:p>
          <a:p>
            <a:pPr marL="457200" lvl="0" indent="-330200" algn="l" rtl="0">
              <a:spcBef>
                <a:spcPts val="1000"/>
              </a:spcBef>
              <a:spcAft>
                <a:spcPts val="0"/>
              </a:spcAft>
              <a:buClr>
                <a:srgbClr val="070068"/>
              </a:buClr>
              <a:buSzPts val="1600"/>
              <a:buFont typeface="Lora"/>
              <a:buChar char="●"/>
            </a:pPr>
            <a:r>
              <a:rPr lang="en" sz="1600" dirty="0">
                <a:solidFill>
                  <a:srgbClr val="070068"/>
                </a:solidFill>
                <a:latin typeface="Lora"/>
                <a:ea typeface="Lora"/>
                <a:cs typeface="Lora"/>
                <a:sym typeface="Lora"/>
              </a:rPr>
              <a:t>Tanya Petersen - SKACH Communication and Outreach Program Chair - </a:t>
            </a:r>
            <a:r>
              <a:rPr lang="en" sz="1600" u="sng" dirty="0">
                <a:solidFill>
                  <a:schemeClr val="hlink"/>
                </a:solidFill>
                <a:latin typeface="Lora"/>
                <a:ea typeface="Lora"/>
                <a:cs typeface="Lora"/>
                <a:sym typeface="Lora"/>
              </a:rPr>
              <a:t>tanya</a:t>
            </a:r>
            <a:r>
              <a:rPr lang="en" sz="1600" u="sng" dirty="0">
                <a:solidFill>
                  <a:schemeClr val="hlink"/>
                </a:solidFill>
                <a:latin typeface="Lora"/>
                <a:ea typeface="Lora"/>
                <a:cs typeface="Lora"/>
                <a:sym typeface="Lora"/>
                <a:hlinkClick r:id="rId4"/>
              </a:rPr>
              <a:t>.petersen@epfl.ch</a:t>
            </a:r>
            <a:endParaRPr sz="1600" dirty="0">
              <a:solidFill>
                <a:srgbClr val="070068"/>
              </a:solidFill>
              <a:latin typeface="Lora"/>
              <a:ea typeface="Lora"/>
              <a:cs typeface="Lora"/>
              <a:sym typeface="Lora"/>
            </a:endParaRPr>
          </a:p>
          <a:p>
            <a:pPr marL="457200" lvl="0" indent="-330200" algn="l" rtl="0">
              <a:spcBef>
                <a:spcPts val="1000"/>
              </a:spcBef>
              <a:spcAft>
                <a:spcPts val="0"/>
              </a:spcAft>
              <a:buClr>
                <a:srgbClr val="070068"/>
              </a:buClr>
              <a:buSzPts val="1600"/>
              <a:buFont typeface="Lora"/>
              <a:buChar char="●"/>
            </a:pPr>
            <a:r>
              <a:rPr lang="en" sz="1600" dirty="0">
                <a:solidFill>
                  <a:srgbClr val="070068"/>
                </a:solidFill>
                <a:latin typeface="Lora"/>
                <a:ea typeface="Lora"/>
                <a:cs typeface="Lora"/>
                <a:sym typeface="Lora"/>
              </a:rPr>
              <a:t>Hamsa Padmanabhan -  SKACH Communication and Outreach Program Co-Chair - </a:t>
            </a:r>
            <a:r>
              <a:rPr lang="en" sz="1600" u="sng" dirty="0">
                <a:solidFill>
                  <a:schemeClr val="hlink"/>
                </a:solidFill>
                <a:latin typeface="Lora"/>
                <a:ea typeface="Lora"/>
                <a:cs typeface="Lora"/>
                <a:sym typeface="Lora"/>
                <a:hlinkClick r:id="rId5"/>
              </a:rPr>
              <a:t>Hamsa.Padmanabhan@unige.ch</a:t>
            </a:r>
            <a:endParaRPr sz="1600" dirty="0">
              <a:solidFill>
                <a:srgbClr val="070068"/>
              </a:solidFill>
              <a:latin typeface="Lora"/>
              <a:ea typeface="Lora"/>
              <a:cs typeface="Lora"/>
              <a:sym typeface="Lora"/>
            </a:endParaRPr>
          </a:p>
          <a:p>
            <a:pPr marL="0" lvl="0" indent="0" algn="l" rtl="0">
              <a:spcBef>
                <a:spcPts val="1000"/>
              </a:spcBef>
              <a:spcAft>
                <a:spcPts val="0"/>
              </a:spcAft>
              <a:buNone/>
            </a:pPr>
            <a:endParaRPr sz="1600" dirty="0">
              <a:solidFill>
                <a:srgbClr val="070068"/>
              </a:solidFill>
              <a:latin typeface="Lora"/>
              <a:ea typeface="Lora"/>
              <a:cs typeface="Lora"/>
              <a:sym typeface="Lora"/>
            </a:endParaRPr>
          </a:p>
          <a:p>
            <a:pPr marL="457200" lvl="0" indent="0" algn="l" rtl="0">
              <a:spcBef>
                <a:spcPts val="1000"/>
              </a:spcBef>
              <a:spcAft>
                <a:spcPts val="0"/>
              </a:spcAft>
              <a:buNone/>
            </a:pPr>
            <a:endParaRPr sz="1600" dirty="0">
              <a:solidFill>
                <a:srgbClr val="070068"/>
              </a:solidFill>
              <a:latin typeface="Lora"/>
              <a:ea typeface="Lora"/>
              <a:cs typeface="Lora"/>
              <a:sym typeface="Lora"/>
            </a:endParaRPr>
          </a:p>
          <a:p>
            <a:pPr marL="0" lvl="0" indent="0" algn="l" rtl="0">
              <a:spcBef>
                <a:spcPts val="1000"/>
              </a:spcBef>
              <a:spcAft>
                <a:spcPts val="0"/>
              </a:spcAft>
              <a:buNone/>
            </a:pPr>
            <a:endParaRPr sz="1600" b="1" dirty="0">
              <a:solidFill>
                <a:srgbClr val="070068"/>
              </a:solidFill>
              <a:latin typeface="Lora"/>
              <a:ea typeface="Lora"/>
              <a:cs typeface="Lora"/>
              <a:sym typeface="Lora"/>
            </a:endParaRPr>
          </a:p>
        </p:txBody>
      </p:sp>
      <p:sp>
        <p:nvSpPr>
          <p:cNvPr id="267" name="Google Shape;26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198300" y="159950"/>
            <a:ext cx="45075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rgbClr val="070068"/>
                </a:solidFill>
                <a:latin typeface="Lora"/>
                <a:ea typeface="Lora"/>
                <a:cs typeface="Lora"/>
                <a:sym typeface="Lora"/>
              </a:rPr>
              <a:t>Background</a:t>
            </a:r>
            <a:endParaRPr b="1" dirty="0">
              <a:latin typeface="Lora"/>
              <a:ea typeface="Lora"/>
              <a:cs typeface="Lora"/>
              <a:sym typeface="Lora"/>
            </a:endParaRPr>
          </a:p>
        </p:txBody>
      </p:sp>
      <p:sp>
        <p:nvSpPr>
          <p:cNvPr id="70" name="Google Shape;70;p15"/>
          <p:cNvSpPr/>
          <p:nvPr/>
        </p:nvSpPr>
        <p:spPr>
          <a:xfrm>
            <a:off x="198055" y="807975"/>
            <a:ext cx="86115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457200" lvl="0" indent="-349250" algn="l" rtl="0">
              <a:lnSpc>
                <a:spcPct val="100000"/>
              </a:lnSpc>
              <a:spcBef>
                <a:spcPts val="0"/>
              </a:spcBef>
              <a:spcAft>
                <a:spcPts val="0"/>
              </a:spcAft>
              <a:buClr>
                <a:srgbClr val="070068"/>
              </a:buClr>
              <a:buSzPts val="1900"/>
              <a:buFont typeface="Lora"/>
              <a:buChar char="●"/>
            </a:pPr>
            <a:r>
              <a:rPr lang="en" sz="1900" dirty="0">
                <a:solidFill>
                  <a:srgbClr val="070068"/>
                </a:solidFill>
                <a:latin typeface="Lora"/>
                <a:ea typeface="Lora"/>
                <a:cs typeface="Lora"/>
                <a:sym typeface="Lora"/>
              </a:rPr>
              <a:t>Switzerland officially joined the SKA as a full member of the SKAO in January, 2022</a:t>
            </a:r>
            <a:endParaRPr sz="1900" dirty="0">
              <a:solidFill>
                <a:srgbClr val="070068"/>
              </a:solidFill>
              <a:latin typeface="Lora"/>
              <a:ea typeface="Lora"/>
              <a:cs typeface="Lora"/>
              <a:sym typeface="Lora"/>
            </a:endParaRPr>
          </a:p>
          <a:p>
            <a:pPr marL="457200" lvl="0" indent="-349250" algn="l" rtl="0">
              <a:lnSpc>
                <a:spcPct val="100000"/>
              </a:lnSpc>
              <a:spcBef>
                <a:spcPts val="1000"/>
              </a:spcBef>
              <a:spcAft>
                <a:spcPts val="1000"/>
              </a:spcAft>
              <a:buClr>
                <a:srgbClr val="070068"/>
              </a:buClr>
              <a:buSzPts val="1900"/>
              <a:buFont typeface="Lora"/>
              <a:buChar char="●"/>
            </a:pPr>
            <a:r>
              <a:rPr lang="en" sz="1900" dirty="0">
                <a:solidFill>
                  <a:srgbClr val="070068"/>
                </a:solidFill>
                <a:latin typeface="Lora"/>
                <a:ea typeface="Lora"/>
                <a:cs typeface="Lora"/>
                <a:sym typeface="Lora"/>
              </a:rPr>
              <a:t>Worked closely in Coordination with the SKAO Communications Office</a:t>
            </a:r>
          </a:p>
          <a:p>
            <a:pPr marL="457200" lvl="0" indent="-349250" algn="l" rtl="0">
              <a:lnSpc>
                <a:spcPct val="100000"/>
              </a:lnSpc>
              <a:spcBef>
                <a:spcPts val="1000"/>
              </a:spcBef>
              <a:spcAft>
                <a:spcPts val="1000"/>
              </a:spcAft>
              <a:buClr>
                <a:srgbClr val="070068"/>
              </a:buClr>
              <a:buSzPts val="1900"/>
              <a:buFont typeface="Lora"/>
              <a:buChar char="●"/>
            </a:pPr>
            <a:r>
              <a:rPr lang="en" sz="1900" dirty="0">
                <a:solidFill>
                  <a:srgbClr val="070068"/>
                </a:solidFill>
                <a:latin typeface="Lora"/>
                <a:ea typeface="Lora"/>
                <a:cs typeface="Lora"/>
                <a:sym typeface="Lora"/>
              </a:rPr>
              <a:t>Key communications platforms and tools developed and launched</a:t>
            </a:r>
          </a:p>
          <a:p>
            <a:pPr marL="107950" lvl="0" algn="l" rtl="0">
              <a:lnSpc>
                <a:spcPct val="100000"/>
              </a:lnSpc>
              <a:buClr>
                <a:srgbClr val="070068"/>
              </a:buClr>
              <a:buSzPts val="1900"/>
            </a:pPr>
            <a:r>
              <a:rPr lang="en" sz="1900" dirty="0">
                <a:solidFill>
                  <a:srgbClr val="070068"/>
                </a:solidFill>
                <a:latin typeface="Lora"/>
                <a:ea typeface="Lora"/>
                <a:cs typeface="Lora"/>
                <a:sym typeface="Lora"/>
              </a:rPr>
              <a:t>	- Brand</a:t>
            </a:r>
          </a:p>
          <a:p>
            <a:pPr marL="107950" lvl="0" algn="l" rtl="0">
              <a:lnSpc>
                <a:spcPct val="100000"/>
              </a:lnSpc>
              <a:buClr>
                <a:srgbClr val="070068"/>
              </a:buClr>
              <a:buSzPts val="1900"/>
            </a:pPr>
            <a:r>
              <a:rPr lang="en" sz="1900" dirty="0">
                <a:solidFill>
                  <a:srgbClr val="070068"/>
                </a:solidFill>
                <a:latin typeface="Lora"/>
                <a:ea typeface="Lora"/>
                <a:cs typeface="Lora"/>
                <a:sym typeface="Lora"/>
              </a:rPr>
              <a:t>	- Website</a:t>
            </a:r>
          </a:p>
          <a:p>
            <a:pPr marL="107950" lvl="0" algn="l" rtl="0">
              <a:lnSpc>
                <a:spcPct val="100000"/>
              </a:lnSpc>
              <a:buClr>
                <a:srgbClr val="070068"/>
              </a:buClr>
              <a:buSzPts val="1900"/>
            </a:pPr>
            <a:r>
              <a:rPr lang="en" sz="1900" dirty="0">
                <a:solidFill>
                  <a:srgbClr val="070068"/>
                </a:solidFill>
                <a:latin typeface="Lora"/>
                <a:ea typeface="Lora"/>
                <a:cs typeface="Lora"/>
                <a:sym typeface="Lora"/>
              </a:rPr>
              <a:t>	- Social Media Channels</a:t>
            </a:r>
          </a:p>
          <a:p>
            <a:pPr marL="107950" lvl="0" algn="l" rtl="0">
              <a:lnSpc>
                <a:spcPct val="100000"/>
              </a:lnSpc>
              <a:buClr>
                <a:srgbClr val="070068"/>
              </a:buClr>
              <a:buSzPts val="1900"/>
            </a:pPr>
            <a:r>
              <a:rPr lang="en" sz="1900" dirty="0">
                <a:solidFill>
                  <a:srgbClr val="070068"/>
                </a:solidFill>
                <a:latin typeface="Lora"/>
                <a:ea typeface="Lora"/>
                <a:cs typeface="Lora"/>
                <a:sym typeface="Lora"/>
              </a:rPr>
              <a:t>	- Podcasts in development</a:t>
            </a:r>
          </a:p>
          <a:p>
            <a:pPr marL="457200" lvl="0" indent="-349250" algn="l" rtl="0">
              <a:lnSpc>
                <a:spcPct val="100000"/>
              </a:lnSpc>
              <a:spcBef>
                <a:spcPts val="1000"/>
              </a:spcBef>
              <a:spcAft>
                <a:spcPts val="1000"/>
              </a:spcAft>
              <a:buClr>
                <a:srgbClr val="070068"/>
              </a:buClr>
              <a:buSzPts val="1900"/>
              <a:buFont typeface="Lora"/>
              <a:buChar char="●"/>
            </a:pPr>
            <a:r>
              <a:rPr lang="en" sz="1900" dirty="0">
                <a:solidFill>
                  <a:srgbClr val="070068"/>
                </a:solidFill>
                <a:latin typeface="Lora"/>
                <a:ea typeface="Lora"/>
                <a:cs typeface="Lora"/>
                <a:sym typeface="Lora"/>
              </a:rPr>
              <a:t>Participation with large events </a:t>
            </a:r>
          </a:p>
          <a:p>
            <a:pPr marL="107950" lvl="6">
              <a:spcBef>
                <a:spcPts val="1000"/>
              </a:spcBef>
              <a:spcAft>
                <a:spcPts val="1000"/>
              </a:spcAft>
              <a:buClr>
                <a:srgbClr val="070068"/>
              </a:buClr>
              <a:buSzPts val="1900"/>
            </a:pPr>
            <a:endParaRPr sz="1900" dirty="0">
              <a:solidFill>
                <a:srgbClr val="070068"/>
              </a:solidFill>
              <a:latin typeface="Lora"/>
              <a:ea typeface="Lora"/>
              <a:cs typeface="Lora"/>
              <a:sym typeface="Lora"/>
            </a:endParaRPr>
          </a:p>
        </p:txBody>
      </p:sp>
      <p:sp>
        <p:nvSpPr>
          <p:cNvPr id="71" name="Google Shape;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198300" y="159950"/>
            <a:ext cx="45075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70068"/>
                </a:solidFill>
                <a:latin typeface="Lora"/>
                <a:ea typeface="Lora"/>
                <a:cs typeface="Lora"/>
                <a:sym typeface="Lora"/>
              </a:rPr>
              <a:t>SKACH Branding Activities</a:t>
            </a:r>
            <a:endParaRPr b="1">
              <a:latin typeface="Lora"/>
              <a:ea typeface="Lora"/>
              <a:cs typeface="Lora"/>
              <a:sym typeface="Lora"/>
            </a:endParaRPr>
          </a:p>
        </p:txBody>
      </p:sp>
      <p:sp>
        <p:nvSpPr>
          <p:cNvPr id="77" name="Google Shape;77;p16"/>
          <p:cNvSpPr/>
          <p:nvPr/>
        </p:nvSpPr>
        <p:spPr>
          <a:xfrm>
            <a:off x="198055" y="807975"/>
            <a:ext cx="86115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457200" lvl="0" indent="-349250" algn="l" rtl="0">
              <a:lnSpc>
                <a:spcPct val="200000"/>
              </a:lnSpc>
              <a:spcBef>
                <a:spcPts val="0"/>
              </a:spcBef>
              <a:spcAft>
                <a:spcPts val="0"/>
              </a:spcAft>
              <a:buClr>
                <a:srgbClr val="070068"/>
              </a:buClr>
              <a:buSzPts val="1900"/>
              <a:buFont typeface="Lora"/>
              <a:buChar char="●"/>
            </a:pPr>
            <a:r>
              <a:rPr lang="en" sz="1900">
                <a:solidFill>
                  <a:srgbClr val="070068"/>
                </a:solidFill>
                <a:latin typeface="Lora"/>
                <a:ea typeface="Lora"/>
                <a:cs typeface="Lora"/>
                <a:sym typeface="Lora"/>
              </a:rPr>
              <a:t>Finalise Mission and Vision</a:t>
            </a:r>
            <a:endParaRPr sz="1900">
              <a:solidFill>
                <a:srgbClr val="070068"/>
              </a:solidFill>
              <a:latin typeface="Lora"/>
              <a:ea typeface="Lora"/>
              <a:cs typeface="Lora"/>
              <a:sym typeface="Lora"/>
            </a:endParaRPr>
          </a:p>
          <a:p>
            <a:pPr marL="457200" lvl="0" indent="-349250" algn="l" rtl="0">
              <a:lnSpc>
                <a:spcPct val="200000"/>
              </a:lnSpc>
              <a:spcBef>
                <a:spcPts val="0"/>
              </a:spcBef>
              <a:spcAft>
                <a:spcPts val="0"/>
              </a:spcAft>
              <a:buClr>
                <a:srgbClr val="070068"/>
              </a:buClr>
              <a:buSzPts val="1900"/>
              <a:buFont typeface="Lora"/>
              <a:buChar char="●"/>
            </a:pPr>
            <a:r>
              <a:rPr lang="en" sz="1900">
                <a:solidFill>
                  <a:srgbClr val="070068"/>
                </a:solidFill>
                <a:latin typeface="Lora"/>
                <a:ea typeface="Lora"/>
                <a:cs typeface="Lora"/>
                <a:sym typeface="Lora"/>
              </a:rPr>
              <a:t>Finalise Name</a:t>
            </a:r>
            <a:endParaRPr sz="1900">
              <a:solidFill>
                <a:srgbClr val="070068"/>
              </a:solidFill>
              <a:latin typeface="Lora"/>
              <a:ea typeface="Lora"/>
              <a:cs typeface="Lora"/>
              <a:sym typeface="Lora"/>
            </a:endParaRPr>
          </a:p>
          <a:p>
            <a:pPr marL="457200" lvl="0" indent="-349250" algn="l" rtl="0">
              <a:lnSpc>
                <a:spcPct val="200000"/>
              </a:lnSpc>
              <a:spcBef>
                <a:spcPts val="0"/>
              </a:spcBef>
              <a:spcAft>
                <a:spcPts val="0"/>
              </a:spcAft>
              <a:buClr>
                <a:srgbClr val="070068"/>
              </a:buClr>
              <a:buSzPts val="1900"/>
              <a:buFont typeface="Lora"/>
              <a:buChar char="●"/>
            </a:pPr>
            <a:r>
              <a:rPr lang="en" sz="1900">
                <a:solidFill>
                  <a:srgbClr val="070068"/>
                </a:solidFill>
                <a:latin typeface="Lora"/>
                <a:ea typeface="Lora"/>
                <a:cs typeface="Lora"/>
                <a:sym typeface="Lora"/>
              </a:rPr>
              <a:t>Work with Graphic Designer for Logo</a:t>
            </a:r>
            <a:endParaRPr sz="1900">
              <a:solidFill>
                <a:srgbClr val="070068"/>
              </a:solidFill>
              <a:latin typeface="Lora"/>
              <a:ea typeface="Lora"/>
              <a:cs typeface="Lora"/>
              <a:sym typeface="Lora"/>
            </a:endParaRPr>
          </a:p>
          <a:p>
            <a:pPr marL="457200" lvl="0" indent="-349250" algn="l" rtl="0">
              <a:lnSpc>
                <a:spcPct val="200000"/>
              </a:lnSpc>
              <a:spcBef>
                <a:spcPts val="0"/>
              </a:spcBef>
              <a:spcAft>
                <a:spcPts val="0"/>
              </a:spcAft>
              <a:buClr>
                <a:srgbClr val="070068"/>
              </a:buClr>
              <a:buSzPts val="1900"/>
              <a:buFont typeface="Lora"/>
              <a:buChar char="●"/>
            </a:pPr>
            <a:r>
              <a:rPr lang="en" sz="1900">
                <a:solidFill>
                  <a:srgbClr val="070068"/>
                </a:solidFill>
                <a:latin typeface="Lora"/>
                <a:ea typeface="Lora"/>
                <a:cs typeface="Lora"/>
                <a:sym typeface="Lora"/>
              </a:rPr>
              <a:t>Website and other materials</a:t>
            </a:r>
            <a:endParaRPr sz="1900">
              <a:solidFill>
                <a:srgbClr val="070068"/>
              </a:solidFill>
              <a:latin typeface="Lora"/>
              <a:ea typeface="Lora"/>
              <a:cs typeface="Lora"/>
              <a:sym typeface="Lora"/>
            </a:endParaRPr>
          </a:p>
        </p:txBody>
      </p:sp>
      <p:sp>
        <p:nvSpPr>
          <p:cNvPr id="78" name="Google Shape;7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100850" y="159950"/>
            <a:ext cx="4576814"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rgbClr val="070068"/>
                </a:solidFill>
                <a:latin typeface="Lora"/>
                <a:ea typeface="Lora"/>
                <a:cs typeface="Lora"/>
                <a:sym typeface="Lora"/>
              </a:rPr>
              <a:t>Recap: Mission and Vision:</a:t>
            </a:r>
            <a:endParaRPr b="1" dirty="0">
              <a:latin typeface="Lora"/>
              <a:ea typeface="Lora"/>
              <a:cs typeface="Lora"/>
              <a:sym typeface="Lora"/>
            </a:endParaRPr>
          </a:p>
        </p:txBody>
      </p:sp>
      <p:grpSp>
        <p:nvGrpSpPr>
          <p:cNvPr id="98" name="Google Shape;98;p19"/>
          <p:cNvGrpSpPr/>
          <p:nvPr/>
        </p:nvGrpSpPr>
        <p:grpSpPr>
          <a:xfrm>
            <a:off x="197759" y="807975"/>
            <a:ext cx="1848488" cy="4133700"/>
            <a:chOff x="5525925" y="807975"/>
            <a:chExt cx="2331300" cy="4133700"/>
          </a:xfrm>
        </p:grpSpPr>
        <p:sp>
          <p:nvSpPr>
            <p:cNvPr id="99" name="Google Shape;99;p19"/>
            <p:cNvSpPr/>
            <p:nvPr/>
          </p:nvSpPr>
          <p:spPr>
            <a:xfrm>
              <a:off x="5525925" y="807975"/>
              <a:ext cx="23313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070068"/>
                  </a:solidFill>
                  <a:latin typeface="Lora"/>
                  <a:ea typeface="Lora"/>
                  <a:cs typeface="Lora"/>
                  <a:sym typeface="Lora"/>
                </a:rPr>
                <a:t>Vision</a:t>
              </a:r>
              <a:endParaRPr>
                <a:latin typeface="Lora"/>
                <a:ea typeface="Lora"/>
                <a:cs typeface="Lora"/>
                <a:sym typeface="Lora"/>
              </a:endParaRPr>
            </a:p>
            <a:p>
              <a:pPr marL="0" lvl="0" indent="0" algn="l" rtl="0">
                <a:lnSpc>
                  <a:spcPct val="115000"/>
                </a:lnSpc>
                <a:spcBef>
                  <a:spcPts val="0"/>
                </a:spcBef>
                <a:spcAft>
                  <a:spcPts val="0"/>
                </a:spcAft>
                <a:buNone/>
              </a:pPr>
              <a:endParaRPr>
                <a:latin typeface="Lora"/>
                <a:ea typeface="Lora"/>
                <a:cs typeface="Lora"/>
                <a:sym typeface="Lora"/>
              </a:endParaRPr>
            </a:p>
          </p:txBody>
        </p:sp>
        <p:sp>
          <p:nvSpPr>
            <p:cNvPr id="100" name="Google Shape;100;p19"/>
            <p:cNvSpPr/>
            <p:nvPr/>
          </p:nvSpPr>
          <p:spPr>
            <a:xfrm>
              <a:off x="5607829" y="1312975"/>
              <a:ext cx="2167500" cy="3486300"/>
            </a:xfrm>
            <a:prstGeom prst="roundRect">
              <a:avLst>
                <a:gd name="adj" fmla="val 16667"/>
              </a:avLst>
            </a:prstGeom>
            <a:solidFill>
              <a:srgbClr val="070068"/>
            </a:solidFill>
            <a:ln w="9525" cap="flat" cmpd="sng">
              <a:solidFill>
                <a:srgbClr val="087CB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chemeClr val="lt1"/>
                  </a:solidFill>
                  <a:latin typeface="Lora"/>
                  <a:ea typeface="Lora"/>
                  <a:cs typeface="Lora"/>
                  <a:sym typeface="Lora"/>
                </a:rPr>
                <a:t>Further Swiss leadership in the global radio astronomy community.</a:t>
              </a:r>
              <a:endParaRPr sz="1500">
                <a:solidFill>
                  <a:schemeClr val="lt1"/>
                </a:solidFill>
                <a:latin typeface="Lora"/>
                <a:ea typeface="Lora"/>
                <a:cs typeface="Lora"/>
                <a:sym typeface="Lora"/>
              </a:endParaRPr>
            </a:p>
            <a:p>
              <a:pPr marL="0" lvl="0" indent="0" algn="ctr" rtl="0">
                <a:spcBef>
                  <a:spcPts val="0"/>
                </a:spcBef>
                <a:spcAft>
                  <a:spcPts val="0"/>
                </a:spcAft>
                <a:buNone/>
              </a:pPr>
              <a:endParaRPr sz="1300">
                <a:solidFill>
                  <a:schemeClr val="lt1"/>
                </a:solidFill>
                <a:latin typeface="Lora"/>
                <a:ea typeface="Lora"/>
                <a:cs typeface="Lora"/>
                <a:sym typeface="Lora"/>
              </a:endParaRPr>
            </a:p>
          </p:txBody>
        </p:sp>
      </p:grpSp>
      <p:grpSp>
        <p:nvGrpSpPr>
          <p:cNvPr id="101" name="Google Shape;101;p19"/>
          <p:cNvGrpSpPr/>
          <p:nvPr/>
        </p:nvGrpSpPr>
        <p:grpSpPr>
          <a:xfrm>
            <a:off x="2158346" y="807950"/>
            <a:ext cx="2607629" cy="4133780"/>
            <a:chOff x="3751428" y="84625"/>
            <a:chExt cx="3344400" cy="4781700"/>
          </a:xfrm>
        </p:grpSpPr>
        <p:sp>
          <p:nvSpPr>
            <p:cNvPr id="102" name="Google Shape;102;p19"/>
            <p:cNvSpPr/>
            <p:nvPr/>
          </p:nvSpPr>
          <p:spPr>
            <a:xfrm>
              <a:off x="3751428" y="84625"/>
              <a:ext cx="3344400" cy="4781700"/>
            </a:xfrm>
            <a:prstGeom prst="roundRect">
              <a:avLst>
                <a:gd name="adj" fmla="val 16667"/>
              </a:avLst>
            </a:prstGeom>
            <a:noFill/>
            <a:ln w="19050" cap="flat" cmpd="sng">
              <a:solidFill>
                <a:srgbClr val="E5086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E50869"/>
                  </a:solidFill>
                  <a:latin typeface="Lora"/>
                  <a:ea typeface="Lora"/>
                  <a:cs typeface="Lora"/>
                  <a:sym typeface="Lora"/>
                </a:rPr>
                <a:t>Mission</a:t>
              </a:r>
              <a:endParaRPr sz="1600" b="1">
                <a:solidFill>
                  <a:srgbClr val="E50869"/>
                </a:solidFill>
                <a:latin typeface="Lora"/>
                <a:ea typeface="Lora"/>
                <a:cs typeface="Lora"/>
                <a:sym typeface="Lora"/>
              </a:endParaRPr>
            </a:p>
            <a:p>
              <a:pPr marL="0" lvl="0" indent="0" algn="l" rtl="0">
                <a:spcBef>
                  <a:spcPts val="0"/>
                </a:spcBef>
                <a:spcAft>
                  <a:spcPts val="0"/>
                </a:spcAft>
                <a:buNone/>
              </a:pPr>
              <a:endParaRPr>
                <a:latin typeface="Lora"/>
                <a:ea typeface="Lora"/>
                <a:cs typeface="Lora"/>
                <a:sym typeface="Lora"/>
              </a:endParaRPr>
            </a:p>
            <a:p>
              <a:pPr marL="0" lvl="0" indent="0" algn="l" rtl="0">
                <a:lnSpc>
                  <a:spcPct val="115000"/>
                </a:lnSpc>
                <a:spcBef>
                  <a:spcPts val="0"/>
                </a:spcBef>
                <a:spcAft>
                  <a:spcPts val="0"/>
                </a:spcAft>
                <a:buNone/>
              </a:pPr>
              <a:endParaRPr>
                <a:latin typeface="Lora"/>
                <a:ea typeface="Lora"/>
                <a:cs typeface="Lora"/>
                <a:sym typeface="Lora"/>
              </a:endParaRPr>
            </a:p>
          </p:txBody>
        </p:sp>
        <p:sp>
          <p:nvSpPr>
            <p:cNvPr id="103" name="Google Shape;103;p19"/>
            <p:cNvSpPr/>
            <p:nvPr/>
          </p:nvSpPr>
          <p:spPr>
            <a:xfrm>
              <a:off x="3996095" y="602950"/>
              <a:ext cx="2939100" cy="4133700"/>
            </a:xfrm>
            <a:prstGeom prst="roundRect">
              <a:avLst>
                <a:gd name="adj" fmla="val 16667"/>
              </a:avLst>
            </a:prstGeom>
            <a:solidFill>
              <a:srgbClr val="E50869"/>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500">
                  <a:solidFill>
                    <a:schemeClr val="lt1"/>
                  </a:solidFill>
                  <a:latin typeface="Lora"/>
                  <a:ea typeface="Lora"/>
                  <a:cs typeface="Lora"/>
                  <a:sym typeface="Lora"/>
                </a:rPr>
                <a:t>Ensure meaningful contributions to the SKAO and SRCs through the development and delivery of</a:t>
              </a:r>
              <a:endParaRPr sz="1500">
                <a:solidFill>
                  <a:schemeClr val="lt1"/>
                </a:solidFill>
                <a:latin typeface="Lora"/>
                <a:ea typeface="Lora"/>
                <a:cs typeface="Lora"/>
                <a:sym typeface="Lora"/>
              </a:endParaRPr>
            </a:p>
            <a:p>
              <a:pPr marL="0" lvl="0" indent="0" algn="ctr" rtl="0">
                <a:lnSpc>
                  <a:spcPct val="115000"/>
                </a:lnSpc>
                <a:spcBef>
                  <a:spcPts val="0"/>
                </a:spcBef>
                <a:spcAft>
                  <a:spcPts val="0"/>
                </a:spcAft>
                <a:buClr>
                  <a:schemeClr val="dk1"/>
                </a:buClr>
                <a:buSzPts val="1100"/>
                <a:buFont typeface="Arial"/>
                <a:buNone/>
              </a:pPr>
              <a:r>
                <a:rPr lang="en" sz="1500">
                  <a:solidFill>
                    <a:schemeClr val="lt1"/>
                  </a:solidFill>
                  <a:latin typeface="Lora"/>
                  <a:ea typeface="Lora"/>
                  <a:cs typeface="Lora"/>
                  <a:sym typeface="Lora"/>
                </a:rPr>
                <a:t>cutting-edge Swiss solutions to key science goals, big data research, technology, and services.</a:t>
              </a:r>
              <a:endParaRPr sz="1500">
                <a:solidFill>
                  <a:schemeClr val="lt1"/>
                </a:solidFill>
                <a:latin typeface="Lora"/>
                <a:ea typeface="Lora"/>
                <a:cs typeface="Lora"/>
                <a:sym typeface="Lora"/>
              </a:endParaRPr>
            </a:p>
          </p:txBody>
        </p:sp>
      </p:grpSp>
      <p:sp>
        <p:nvSpPr>
          <p:cNvPr id="104" name="Google Shape;104;p19"/>
          <p:cNvSpPr/>
          <p:nvPr/>
        </p:nvSpPr>
        <p:spPr>
          <a:xfrm>
            <a:off x="4878075" y="159950"/>
            <a:ext cx="4038600" cy="4782000"/>
          </a:xfrm>
          <a:prstGeom prst="roundRect">
            <a:avLst>
              <a:gd name="adj" fmla="val 16667"/>
            </a:avLst>
          </a:prstGeom>
          <a:noFill/>
          <a:ln w="19050" cap="flat" cmpd="sng">
            <a:solidFill>
              <a:srgbClr val="087CB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087CBB"/>
                </a:solidFill>
                <a:latin typeface="Lora"/>
                <a:ea typeface="Lora"/>
                <a:cs typeface="Lora"/>
                <a:sym typeface="Lora"/>
              </a:rPr>
              <a:t>Objectives</a:t>
            </a:r>
            <a:endParaRPr sz="1600" b="1">
              <a:solidFill>
                <a:srgbClr val="087CBB"/>
              </a:solidFill>
              <a:latin typeface="Lora"/>
              <a:ea typeface="Lora"/>
              <a:cs typeface="Lora"/>
              <a:sym typeface="Lora"/>
            </a:endParaRPr>
          </a:p>
          <a:p>
            <a:pPr marL="0" lvl="0" indent="0" algn="l" rtl="0">
              <a:spcBef>
                <a:spcPts val="0"/>
              </a:spcBef>
              <a:spcAft>
                <a:spcPts val="0"/>
              </a:spcAft>
              <a:buNone/>
            </a:pPr>
            <a:endParaRPr>
              <a:solidFill>
                <a:srgbClr val="087CBB"/>
              </a:solidFill>
              <a:latin typeface="Lora"/>
              <a:ea typeface="Lora"/>
              <a:cs typeface="Lora"/>
              <a:sym typeface="Lora"/>
            </a:endParaRPr>
          </a:p>
          <a:p>
            <a:pPr marL="0" lvl="0" indent="0" algn="l" rtl="0">
              <a:lnSpc>
                <a:spcPct val="115000"/>
              </a:lnSpc>
              <a:spcBef>
                <a:spcPts val="0"/>
              </a:spcBef>
              <a:spcAft>
                <a:spcPts val="0"/>
              </a:spcAft>
              <a:buNone/>
            </a:pPr>
            <a:endParaRPr>
              <a:solidFill>
                <a:srgbClr val="087CBB"/>
              </a:solidFill>
              <a:latin typeface="Lora"/>
              <a:ea typeface="Lora"/>
              <a:cs typeface="Lora"/>
              <a:sym typeface="Lora"/>
            </a:endParaRPr>
          </a:p>
        </p:txBody>
      </p:sp>
      <p:sp>
        <p:nvSpPr>
          <p:cNvPr id="105" name="Google Shape;105;p19"/>
          <p:cNvSpPr/>
          <p:nvPr/>
        </p:nvSpPr>
        <p:spPr>
          <a:xfrm>
            <a:off x="4962068" y="763502"/>
            <a:ext cx="3849000" cy="4030200"/>
          </a:xfrm>
          <a:prstGeom prst="roundRect">
            <a:avLst>
              <a:gd name="adj" fmla="val 16667"/>
            </a:avLst>
          </a:prstGeom>
          <a:solidFill>
            <a:srgbClr val="087CBB"/>
          </a:solidFill>
          <a:ln>
            <a:noFill/>
          </a:ln>
        </p:spPr>
        <p:txBody>
          <a:bodyPr spcFirstLastPara="1" wrap="square" lIns="91425" tIns="91425" rIns="91425" bIns="91425" anchor="t" anchorCtr="0">
            <a:noAutofit/>
          </a:bodyPr>
          <a:lstStyle/>
          <a:p>
            <a:pPr marL="228600" lvl="0" indent="0" algn="l" rtl="0">
              <a:spcBef>
                <a:spcPts val="0"/>
              </a:spcBef>
              <a:spcAft>
                <a:spcPts val="0"/>
              </a:spcAft>
              <a:buNone/>
            </a:pPr>
            <a:r>
              <a:rPr lang="en">
                <a:solidFill>
                  <a:schemeClr val="lt1"/>
                </a:solidFill>
                <a:latin typeface="Lora"/>
                <a:ea typeface="Lora"/>
                <a:cs typeface="Lora"/>
                <a:sym typeface="Lora"/>
              </a:rPr>
              <a:t>Advance Switzerland’s impact in the SKAO and SRCs through:</a:t>
            </a:r>
            <a:endParaRPr>
              <a:solidFill>
                <a:schemeClr val="lt1"/>
              </a:solidFill>
              <a:latin typeface="Lora"/>
              <a:ea typeface="Lora"/>
              <a:cs typeface="Lora"/>
              <a:sym typeface="Lora"/>
            </a:endParaRPr>
          </a:p>
          <a:p>
            <a:pPr marL="457200" lvl="0" indent="-311150" algn="l" rtl="0">
              <a:spcBef>
                <a:spcPts val="1200"/>
              </a:spcBef>
              <a:spcAft>
                <a:spcPts val="0"/>
              </a:spcAft>
              <a:buClr>
                <a:schemeClr val="lt1"/>
              </a:buClr>
              <a:buSzPts val="1300"/>
              <a:buFont typeface="Lora"/>
              <a:buChar char="●"/>
            </a:pPr>
            <a:r>
              <a:rPr lang="en" sz="1300">
                <a:solidFill>
                  <a:schemeClr val="lt1"/>
                </a:solidFill>
                <a:latin typeface="Lora"/>
                <a:ea typeface="Lora"/>
                <a:cs typeface="Lora"/>
                <a:sym typeface="Lora"/>
              </a:rPr>
              <a:t>Creating synergies between Swiss government, academia, and industry.</a:t>
            </a:r>
            <a:endParaRPr sz="1300">
              <a:solidFill>
                <a:schemeClr val="lt1"/>
              </a:solidFill>
              <a:latin typeface="Lora"/>
              <a:ea typeface="Lora"/>
              <a:cs typeface="Lora"/>
              <a:sym typeface="Lora"/>
            </a:endParaRPr>
          </a:p>
          <a:p>
            <a:pPr marL="457200" lvl="0" indent="-311150" algn="l" rtl="0">
              <a:spcBef>
                <a:spcPts val="0"/>
              </a:spcBef>
              <a:spcAft>
                <a:spcPts val="0"/>
              </a:spcAft>
              <a:buClr>
                <a:schemeClr val="lt1"/>
              </a:buClr>
              <a:buSzPts val="1300"/>
              <a:buFont typeface="Lora"/>
              <a:buChar char="●"/>
            </a:pPr>
            <a:r>
              <a:rPr lang="en" sz="1300">
                <a:solidFill>
                  <a:schemeClr val="lt1"/>
                </a:solidFill>
                <a:latin typeface="Lora"/>
                <a:ea typeface="Lora"/>
                <a:cs typeface="Lora"/>
                <a:sym typeface="Lora"/>
              </a:rPr>
              <a:t>Engaging in leading-edge scientific research.</a:t>
            </a:r>
            <a:endParaRPr sz="1300">
              <a:solidFill>
                <a:schemeClr val="lt1"/>
              </a:solidFill>
              <a:latin typeface="Lora"/>
              <a:ea typeface="Lora"/>
              <a:cs typeface="Lora"/>
              <a:sym typeface="Lora"/>
            </a:endParaRPr>
          </a:p>
          <a:p>
            <a:pPr marL="457200" lvl="0" indent="-311150" algn="l" rtl="0">
              <a:spcBef>
                <a:spcPts val="0"/>
              </a:spcBef>
              <a:spcAft>
                <a:spcPts val="0"/>
              </a:spcAft>
              <a:buClr>
                <a:schemeClr val="lt1"/>
              </a:buClr>
              <a:buSzPts val="1300"/>
              <a:buFont typeface="Lora"/>
              <a:buChar char="●"/>
            </a:pPr>
            <a:r>
              <a:rPr lang="en" sz="1300">
                <a:solidFill>
                  <a:schemeClr val="lt1"/>
                </a:solidFill>
                <a:latin typeface="Lora"/>
                <a:ea typeface="Lora"/>
                <a:cs typeface="Lora"/>
                <a:sym typeface="Lora"/>
              </a:rPr>
              <a:t>Providing Swiss solutions to SKAO and SRC big data and hardware challenges.</a:t>
            </a:r>
            <a:endParaRPr sz="1300">
              <a:solidFill>
                <a:schemeClr val="lt1"/>
              </a:solidFill>
              <a:latin typeface="Lora"/>
              <a:ea typeface="Lora"/>
              <a:cs typeface="Lora"/>
              <a:sym typeface="Lora"/>
            </a:endParaRPr>
          </a:p>
          <a:p>
            <a:pPr marL="457200" lvl="0" indent="-311150" algn="l" rtl="0">
              <a:spcBef>
                <a:spcPts val="0"/>
              </a:spcBef>
              <a:spcAft>
                <a:spcPts val="0"/>
              </a:spcAft>
              <a:buClr>
                <a:schemeClr val="lt1"/>
              </a:buClr>
              <a:buSzPts val="1300"/>
              <a:buFont typeface="Lora"/>
              <a:buChar char="●"/>
            </a:pPr>
            <a:r>
              <a:rPr lang="en" sz="1300">
                <a:solidFill>
                  <a:schemeClr val="lt1"/>
                </a:solidFill>
                <a:latin typeface="Lora"/>
                <a:ea typeface="Lora"/>
                <a:cs typeface="Lora"/>
                <a:sym typeface="Lora"/>
              </a:rPr>
              <a:t>Competing for national and international funding for the Swiss Components of the SKAO and SRCs.</a:t>
            </a:r>
            <a:endParaRPr sz="1300">
              <a:solidFill>
                <a:schemeClr val="lt1"/>
              </a:solidFill>
              <a:latin typeface="Lora"/>
              <a:ea typeface="Lora"/>
              <a:cs typeface="Lora"/>
              <a:sym typeface="Lora"/>
            </a:endParaRPr>
          </a:p>
          <a:p>
            <a:pPr marL="457200" lvl="0" indent="-311150" algn="l" rtl="0">
              <a:spcBef>
                <a:spcPts val="0"/>
              </a:spcBef>
              <a:spcAft>
                <a:spcPts val="0"/>
              </a:spcAft>
              <a:buClr>
                <a:schemeClr val="lt1"/>
              </a:buClr>
              <a:buSzPts val="1300"/>
              <a:buFont typeface="Lora"/>
              <a:buChar char="●"/>
            </a:pPr>
            <a:r>
              <a:rPr lang="en" sz="1300">
                <a:solidFill>
                  <a:schemeClr val="lt1"/>
                </a:solidFill>
                <a:latin typeface="Lora"/>
                <a:ea typeface="Lora"/>
                <a:cs typeface="Lora"/>
                <a:sym typeface="Lora"/>
              </a:rPr>
              <a:t>Ensuring returned value for money for the Swiss economic contributions to the SKAO and SRCs.</a:t>
            </a:r>
            <a:endParaRPr sz="1300">
              <a:solidFill>
                <a:schemeClr val="lt1"/>
              </a:solidFill>
              <a:latin typeface="Lora"/>
              <a:ea typeface="Lora"/>
              <a:cs typeface="Lora"/>
              <a:sym typeface="Lora"/>
            </a:endParaRPr>
          </a:p>
          <a:p>
            <a:pPr marL="457200" lvl="0" indent="-311150" algn="l" rtl="0">
              <a:spcBef>
                <a:spcPts val="0"/>
              </a:spcBef>
              <a:spcAft>
                <a:spcPts val="0"/>
              </a:spcAft>
              <a:buClr>
                <a:schemeClr val="lt1"/>
              </a:buClr>
              <a:buSzPts val="1300"/>
              <a:buFont typeface="Lora"/>
              <a:buChar char="●"/>
            </a:pPr>
            <a:r>
              <a:rPr lang="en" sz="1300">
                <a:solidFill>
                  <a:schemeClr val="lt1"/>
                </a:solidFill>
                <a:latin typeface="Lora"/>
                <a:ea typeface="Lora"/>
                <a:cs typeface="Lora"/>
                <a:sym typeface="Lora"/>
              </a:rPr>
              <a:t>Fostering connections with other precursor radio astronomy facilities.</a:t>
            </a:r>
            <a:endParaRPr>
              <a:solidFill>
                <a:schemeClr val="lt1"/>
              </a:solidFill>
              <a:latin typeface="Lora"/>
              <a:ea typeface="Lora"/>
              <a:cs typeface="Lora"/>
              <a:sym typeface="Lora"/>
            </a:endParaRPr>
          </a:p>
        </p:txBody>
      </p:sp>
      <p:sp>
        <p:nvSpPr>
          <p:cNvPr id="106" name="Google Shape;10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198300" y="159950"/>
            <a:ext cx="45075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rgbClr val="070068"/>
                </a:solidFill>
                <a:latin typeface="Lora"/>
                <a:ea typeface="Lora"/>
                <a:cs typeface="Lora"/>
                <a:sym typeface="Lora"/>
              </a:rPr>
              <a:t>Logos:</a:t>
            </a:r>
            <a:r>
              <a:rPr lang="en" b="1" dirty="0">
                <a:latin typeface="Lora"/>
                <a:ea typeface="Lora"/>
                <a:cs typeface="Lora"/>
                <a:sym typeface="Lora"/>
              </a:rPr>
              <a:t> </a:t>
            </a:r>
            <a:endParaRPr b="1" dirty="0">
              <a:latin typeface="Lora"/>
              <a:ea typeface="Lora"/>
              <a:cs typeface="Lora"/>
              <a:sym typeface="Lora"/>
            </a:endParaRPr>
          </a:p>
        </p:txBody>
      </p:sp>
      <p:sp>
        <p:nvSpPr>
          <p:cNvPr id="234" name="Google Shape;234;p32"/>
          <p:cNvSpPr/>
          <p:nvPr/>
        </p:nvSpPr>
        <p:spPr>
          <a:xfrm>
            <a:off x="45925" y="807975"/>
            <a:ext cx="89481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rgbClr val="070068"/>
              </a:solidFill>
              <a:latin typeface="Lora"/>
              <a:ea typeface="Lora"/>
              <a:cs typeface="Lora"/>
              <a:sym typeface="Lora"/>
            </a:endParaRPr>
          </a:p>
          <a:p>
            <a:pPr marL="0" lvl="0" indent="0" algn="l" rtl="0">
              <a:spcBef>
                <a:spcPts val="1000"/>
              </a:spcBef>
              <a:spcAft>
                <a:spcPts val="0"/>
              </a:spcAft>
              <a:buNone/>
            </a:pPr>
            <a:endParaRPr sz="1600" b="1">
              <a:solidFill>
                <a:srgbClr val="070068"/>
              </a:solidFill>
              <a:latin typeface="Lora"/>
              <a:ea typeface="Lora"/>
              <a:cs typeface="Lora"/>
              <a:sym typeface="Lora"/>
            </a:endParaRPr>
          </a:p>
        </p:txBody>
      </p:sp>
      <p:sp>
        <p:nvSpPr>
          <p:cNvPr id="235" name="Google Shape;23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236" name="Google Shape;236;p32"/>
          <p:cNvPicPr preferRelativeResize="0"/>
          <p:nvPr/>
        </p:nvPicPr>
        <p:blipFill>
          <a:blip r:embed="rId3">
            <a:alphaModFix/>
          </a:blip>
          <a:stretch>
            <a:fillRect/>
          </a:stretch>
        </p:blipFill>
        <p:spPr>
          <a:xfrm>
            <a:off x="3036537" y="1262650"/>
            <a:ext cx="2966873" cy="1262924"/>
          </a:xfrm>
          <a:prstGeom prst="rect">
            <a:avLst/>
          </a:prstGeom>
          <a:noFill/>
          <a:ln>
            <a:noFill/>
          </a:ln>
        </p:spPr>
      </p:pic>
      <p:pic>
        <p:nvPicPr>
          <p:cNvPr id="237" name="Google Shape;237;p32"/>
          <p:cNvPicPr preferRelativeResize="0"/>
          <p:nvPr/>
        </p:nvPicPr>
        <p:blipFill>
          <a:blip r:embed="rId4">
            <a:alphaModFix/>
          </a:blip>
          <a:stretch>
            <a:fillRect/>
          </a:stretch>
        </p:blipFill>
        <p:spPr>
          <a:xfrm>
            <a:off x="2472100" y="3398213"/>
            <a:ext cx="4095750" cy="1076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198300" y="159950"/>
            <a:ext cx="45075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r>
              <a:rPr lang="en" b="1" dirty="0">
                <a:solidFill>
                  <a:srgbClr val="070068"/>
                </a:solidFill>
                <a:latin typeface="Lora"/>
                <a:ea typeface="Lora"/>
                <a:cs typeface="Lora"/>
                <a:sym typeface="Lora"/>
              </a:rPr>
              <a:t>Website:</a:t>
            </a:r>
            <a:r>
              <a:rPr lang="en" b="1" dirty="0">
                <a:latin typeface="Lora"/>
                <a:ea typeface="Lora"/>
                <a:cs typeface="Lora"/>
                <a:sym typeface="Lora"/>
              </a:rPr>
              <a:t> </a:t>
            </a:r>
            <a:r>
              <a:rPr lang="en-GB" sz="2800" dirty="0">
                <a:solidFill>
                  <a:srgbClr val="070068"/>
                </a:solidFill>
                <a:latin typeface="Lora"/>
                <a:ea typeface="Lora"/>
                <a:cs typeface="Lora"/>
                <a:sym typeface="Lora"/>
              </a:rPr>
              <a:t>SKACH.org</a:t>
            </a:r>
            <a:br>
              <a:rPr lang="en-GB" sz="2800" dirty="0">
                <a:solidFill>
                  <a:srgbClr val="070068"/>
                </a:solidFill>
                <a:latin typeface="Lora"/>
                <a:ea typeface="Lora"/>
                <a:cs typeface="Lora"/>
                <a:sym typeface="Lora"/>
              </a:rPr>
            </a:br>
            <a:endParaRPr b="1" dirty="0">
              <a:latin typeface="Lora"/>
              <a:ea typeface="Lora"/>
              <a:cs typeface="Lora"/>
              <a:sym typeface="Lora"/>
            </a:endParaRPr>
          </a:p>
        </p:txBody>
      </p:sp>
      <p:sp>
        <p:nvSpPr>
          <p:cNvPr id="250" name="Google Shape;250;p34"/>
          <p:cNvSpPr/>
          <p:nvPr/>
        </p:nvSpPr>
        <p:spPr>
          <a:xfrm>
            <a:off x="45925" y="807975"/>
            <a:ext cx="89481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000"/>
              </a:spcBef>
              <a:spcAft>
                <a:spcPts val="0"/>
              </a:spcAft>
              <a:buNone/>
            </a:pPr>
            <a:endParaRPr sz="1600" b="1" dirty="0">
              <a:solidFill>
                <a:srgbClr val="070068"/>
              </a:solidFill>
              <a:latin typeface="Lora"/>
              <a:ea typeface="Lora"/>
              <a:cs typeface="Lora"/>
              <a:sym typeface="Lora"/>
            </a:endParaRPr>
          </a:p>
        </p:txBody>
      </p:sp>
      <p:sp>
        <p:nvSpPr>
          <p:cNvPr id="251" name="Google Shape;25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3" name="Picture 2">
            <a:extLst>
              <a:ext uri="{FF2B5EF4-FFF2-40B4-BE49-F238E27FC236}">
                <a16:creationId xmlns:a16="http://schemas.microsoft.com/office/drawing/2014/main" id="{17E37210-AA66-7B19-35B1-FED9F207CC90}"/>
              </a:ext>
            </a:extLst>
          </p:cNvPr>
          <p:cNvPicPr>
            <a:picLocks noChangeAspect="1"/>
          </p:cNvPicPr>
          <p:nvPr/>
        </p:nvPicPr>
        <p:blipFill>
          <a:blip r:embed="rId3"/>
          <a:stretch>
            <a:fillRect/>
          </a:stretch>
        </p:blipFill>
        <p:spPr>
          <a:xfrm>
            <a:off x="593344" y="831509"/>
            <a:ext cx="7729728" cy="41101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198300" y="159950"/>
            <a:ext cx="45075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rgbClr val="070068"/>
                </a:solidFill>
                <a:latin typeface="Lora"/>
                <a:ea typeface="Lora"/>
                <a:cs typeface="Lora"/>
                <a:sym typeface="Lora"/>
              </a:rPr>
              <a:t>Social Media:</a:t>
            </a:r>
            <a:r>
              <a:rPr lang="en" b="1" dirty="0">
                <a:latin typeface="Lora"/>
                <a:ea typeface="Lora"/>
                <a:cs typeface="Lora"/>
                <a:sym typeface="Lora"/>
              </a:rPr>
              <a:t> </a:t>
            </a:r>
            <a:endParaRPr b="1" dirty="0">
              <a:latin typeface="Lora"/>
              <a:ea typeface="Lora"/>
              <a:cs typeface="Lora"/>
              <a:sym typeface="Lora"/>
            </a:endParaRPr>
          </a:p>
        </p:txBody>
      </p:sp>
      <p:sp>
        <p:nvSpPr>
          <p:cNvPr id="250" name="Google Shape;250;p34"/>
          <p:cNvSpPr/>
          <p:nvPr/>
        </p:nvSpPr>
        <p:spPr>
          <a:xfrm>
            <a:off x="45925" y="807975"/>
            <a:ext cx="89481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1000"/>
              </a:spcBef>
              <a:spcAft>
                <a:spcPts val="0"/>
              </a:spcAft>
              <a:buClr>
                <a:srgbClr val="070068"/>
              </a:buClr>
              <a:buSzPts val="1600"/>
              <a:buFont typeface="Lora"/>
              <a:buChar char="●"/>
            </a:pPr>
            <a:r>
              <a:rPr lang="en" sz="1700" dirty="0">
                <a:solidFill>
                  <a:srgbClr val="070068"/>
                </a:solidFill>
                <a:latin typeface="Lora"/>
                <a:ea typeface="Lora"/>
                <a:cs typeface="Lora"/>
                <a:sym typeface="Lora"/>
              </a:rPr>
              <a:t>X / Twitter: @ska_switzerland</a:t>
            </a:r>
            <a:endParaRPr sz="1700" dirty="0">
              <a:solidFill>
                <a:srgbClr val="070068"/>
              </a:solidFill>
              <a:latin typeface="Lora"/>
              <a:ea typeface="Lora"/>
              <a:cs typeface="Lora"/>
              <a:sym typeface="Lora"/>
            </a:endParaRPr>
          </a:p>
          <a:p>
            <a:pPr marL="457200" lvl="0" indent="-330200" algn="l" rtl="0">
              <a:spcBef>
                <a:spcPts val="1000"/>
              </a:spcBef>
              <a:spcAft>
                <a:spcPts val="0"/>
              </a:spcAft>
              <a:buClr>
                <a:srgbClr val="070068"/>
              </a:buClr>
              <a:buSzPts val="1600"/>
              <a:buFont typeface="Lora"/>
              <a:buChar char="●"/>
            </a:pPr>
            <a:r>
              <a:rPr lang="en" sz="1700" dirty="0">
                <a:solidFill>
                  <a:srgbClr val="070068"/>
                </a:solidFill>
                <a:latin typeface="Lora"/>
                <a:ea typeface="Lora"/>
                <a:cs typeface="Lora"/>
                <a:sym typeface="Lora"/>
              </a:rPr>
              <a:t>Facebook: skaswitzerland</a:t>
            </a:r>
            <a:endParaRPr sz="1700" dirty="0">
              <a:solidFill>
                <a:srgbClr val="070068"/>
              </a:solidFill>
              <a:latin typeface="Lora"/>
              <a:ea typeface="Lora"/>
              <a:cs typeface="Lora"/>
              <a:sym typeface="Lora"/>
            </a:endParaRPr>
          </a:p>
          <a:p>
            <a:pPr marL="457200" lvl="0" indent="-330200" algn="l" rtl="0">
              <a:spcBef>
                <a:spcPts val="1000"/>
              </a:spcBef>
              <a:spcAft>
                <a:spcPts val="0"/>
              </a:spcAft>
              <a:buClr>
                <a:srgbClr val="070068"/>
              </a:buClr>
              <a:buSzPts val="1600"/>
              <a:buFont typeface="Lora"/>
              <a:buChar char="●"/>
            </a:pPr>
            <a:r>
              <a:rPr lang="en" sz="1700" dirty="0">
                <a:solidFill>
                  <a:srgbClr val="070068"/>
                </a:solidFill>
                <a:latin typeface="Lora"/>
                <a:ea typeface="Lora"/>
                <a:cs typeface="Lora"/>
                <a:sym typeface="Lora"/>
              </a:rPr>
              <a:t>Instagram: skaswitzerland</a:t>
            </a:r>
            <a:endParaRPr sz="1700" dirty="0">
              <a:solidFill>
                <a:srgbClr val="070068"/>
              </a:solidFill>
              <a:latin typeface="Lora"/>
              <a:ea typeface="Lora"/>
              <a:cs typeface="Lora"/>
              <a:sym typeface="Lora"/>
            </a:endParaRPr>
          </a:p>
          <a:p>
            <a:pPr marL="457200" lvl="0" indent="-330200" algn="l" rtl="0">
              <a:spcBef>
                <a:spcPts val="1000"/>
              </a:spcBef>
              <a:spcAft>
                <a:spcPts val="0"/>
              </a:spcAft>
              <a:buClr>
                <a:srgbClr val="070068"/>
              </a:buClr>
              <a:buSzPts val="1600"/>
              <a:buFont typeface="Lora"/>
              <a:buChar char="●"/>
            </a:pPr>
            <a:r>
              <a:rPr lang="en" sz="1700" dirty="0">
                <a:solidFill>
                  <a:srgbClr val="070068"/>
                </a:solidFill>
                <a:latin typeface="Lora"/>
                <a:ea typeface="Lora"/>
                <a:cs typeface="Lora"/>
                <a:sym typeface="Lora"/>
              </a:rPr>
              <a:t>Linkedin: SKACH – The SKA Switzerland Consortium</a:t>
            </a:r>
            <a:endParaRPr sz="1700" dirty="0">
              <a:solidFill>
                <a:srgbClr val="070068"/>
              </a:solidFill>
              <a:latin typeface="Lora"/>
              <a:ea typeface="Lora"/>
              <a:cs typeface="Lora"/>
              <a:sym typeface="Lora"/>
            </a:endParaRPr>
          </a:p>
          <a:p>
            <a:pPr marL="457200" lvl="0" indent="-336550" algn="l" rtl="0">
              <a:spcBef>
                <a:spcPts val="1000"/>
              </a:spcBef>
              <a:spcAft>
                <a:spcPts val="0"/>
              </a:spcAft>
              <a:buClr>
                <a:srgbClr val="070068"/>
              </a:buClr>
              <a:buSzPts val="1700"/>
              <a:buFont typeface="Lora"/>
              <a:buChar char="●"/>
            </a:pPr>
            <a:r>
              <a:rPr lang="en" sz="1700" dirty="0">
                <a:solidFill>
                  <a:srgbClr val="070068"/>
                </a:solidFill>
                <a:latin typeface="Lora"/>
                <a:ea typeface="Lora"/>
                <a:cs typeface="Lora"/>
                <a:sym typeface="Lora"/>
              </a:rPr>
              <a:t>Video: h</a:t>
            </a:r>
            <a:r>
              <a:rPr lang="en" sz="1700" u="sng" dirty="0">
                <a:solidFill>
                  <a:srgbClr val="070068"/>
                </a:solidFill>
                <a:latin typeface="Lora"/>
                <a:ea typeface="Lora"/>
                <a:cs typeface="Lora"/>
                <a:sym typeface="Lora"/>
                <a:hlinkClick r:id="rId3">
                  <a:extLst>
                    <a:ext uri="{A12FA001-AC4F-418D-AE19-62706E023703}">
                      <ahyp:hlinkClr xmlns:ahyp="http://schemas.microsoft.com/office/drawing/2018/hyperlinkcolor" val="tx"/>
                    </a:ext>
                  </a:extLst>
                </a:hlinkClick>
              </a:rPr>
              <a:t>ttps://youtu.be/fKAokUEKDqo</a:t>
            </a:r>
            <a:endParaRPr sz="1700" dirty="0">
              <a:solidFill>
                <a:srgbClr val="070068"/>
              </a:solidFill>
              <a:latin typeface="Lora"/>
              <a:ea typeface="Lora"/>
              <a:cs typeface="Lora"/>
              <a:sym typeface="Lora"/>
            </a:endParaRPr>
          </a:p>
          <a:p>
            <a:pPr marL="0" lvl="0" indent="0" algn="l" rtl="0">
              <a:spcBef>
                <a:spcPts val="1000"/>
              </a:spcBef>
              <a:spcAft>
                <a:spcPts val="0"/>
              </a:spcAft>
              <a:buNone/>
            </a:pPr>
            <a:endParaRPr sz="1600" b="1" dirty="0">
              <a:solidFill>
                <a:srgbClr val="070068"/>
              </a:solidFill>
              <a:latin typeface="Lora"/>
              <a:ea typeface="Lora"/>
              <a:cs typeface="Lora"/>
              <a:sym typeface="Lora"/>
            </a:endParaRPr>
          </a:p>
        </p:txBody>
      </p:sp>
      <p:sp>
        <p:nvSpPr>
          <p:cNvPr id="251" name="Google Shape;25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extLst>
      <p:ext uri="{BB962C8B-B14F-4D97-AF65-F5344CB8AC3E}">
        <p14:creationId xmlns:p14="http://schemas.microsoft.com/office/powerpoint/2010/main" val="526819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198300" y="159950"/>
            <a:ext cx="45075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rgbClr val="070068"/>
                </a:solidFill>
                <a:latin typeface="Lora"/>
                <a:ea typeface="Lora"/>
                <a:cs typeface="Lora"/>
                <a:sym typeface="Lora"/>
              </a:rPr>
              <a:t>Making Waves Podcast:</a:t>
            </a:r>
            <a:r>
              <a:rPr lang="en" b="1" dirty="0">
                <a:latin typeface="Lora"/>
                <a:ea typeface="Lora"/>
                <a:cs typeface="Lora"/>
                <a:sym typeface="Lora"/>
              </a:rPr>
              <a:t> </a:t>
            </a:r>
            <a:endParaRPr b="1" dirty="0">
              <a:latin typeface="Lora"/>
              <a:ea typeface="Lora"/>
              <a:cs typeface="Lora"/>
              <a:sym typeface="Lora"/>
            </a:endParaRPr>
          </a:p>
        </p:txBody>
      </p:sp>
      <p:sp>
        <p:nvSpPr>
          <p:cNvPr id="250" name="Google Shape;250;p34"/>
          <p:cNvSpPr/>
          <p:nvPr/>
        </p:nvSpPr>
        <p:spPr>
          <a:xfrm>
            <a:off x="45925" y="807975"/>
            <a:ext cx="89481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000"/>
              </a:spcBef>
              <a:spcAft>
                <a:spcPts val="0"/>
              </a:spcAft>
              <a:buNone/>
            </a:pPr>
            <a:endParaRPr sz="1600" b="1" dirty="0">
              <a:solidFill>
                <a:srgbClr val="070068"/>
              </a:solidFill>
              <a:latin typeface="Lora"/>
              <a:ea typeface="Lora"/>
              <a:cs typeface="Lora"/>
              <a:sym typeface="Lora"/>
            </a:endParaRPr>
          </a:p>
        </p:txBody>
      </p:sp>
      <p:sp>
        <p:nvSpPr>
          <p:cNvPr id="251" name="Google Shape;25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3" name="Picture 2">
            <a:extLst>
              <a:ext uri="{FF2B5EF4-FFF2-40B4-BE49-F238E27FC236}">
                <a16:creationId xmlns:a16="http://schemas.microsoft.com/office/drawing/2014/main" id="{0C2912AC-7752-E267-7CB1-D1C1D9B5CFFE}"/>
              </a:ext>
            </a:extLst>
          </p:cNvPr>
          <p:cNvPicPr>
            <a:picLocks noChangeAspect="1"/>
          </p:cNvPicPr>
          <p:nvPr/>
        </p:nvPicPr>
        <p:blipFill>
          <a:blip r:embed="rId3"/>
          <a:stretch>
            <a:fillRect/>
          </a:stretch>
        </p:blipFill>
        <p:spPr>
          <a:xfrm>
            <a:off x="390437" y="1474536"/>
            <a:ext cx="3876763" cy="2694022"/>
          </a:xfrm>
          <a:prstGeom prst="rect">
            <a:avLst/>
          </a:prstGeom>
        </p:spPr>
      </p:pic>
      <p:sp>
        <p:nvSpPr>
          <p:cNvPr id="4" name="TextBox 3">
            <a:extLst>
              <a:ext uri="{FF2B5EF4-FFF2-40B4-BE49-F238E27FC236}">
                <a16:creationId xmlns:a16="http://schemas.microsoft.com/office/drawing/2014/main" id="{DC31A253-C6DB-DBEB-F310-3CDFC7EE253E}"/>
              </a:ext>
            </a:extLst>
          </p:cNvPr>
          <p:cNvSpPr txBox="1"/>
          <p:nvPr/>
        </p:nvSpPr>
        <p:spPr>
          <a:xfrm>
            <a:off x="4267200" y="1789291"/>
            <a:ext cx="3987096" cy="2277547"/>
          </a:xfrm>
          <a:prstGeom prst="rect">
            <a:avLst/>
          </a:prstGeom>
          <a:noFill/>
        </p:spPr>
        <p:txBody>
          <a:bodyPr wrap="square" rtlCol="0">
            <a:spAutoFit/>
          </a:bodyPr>
          <a:lstStyle/>
          <a:p>
            <a:pPr marL="914400" lvl="1" indent="-330200" algn="l" rtl="0">
              <a:spcBef>
                <a:spcPts val="0"/>
              </a:spcBef>
              <a:spcAft>
                <a:spcPts val="0"/>
              </a:spcAft>
              <a:buClr>
                <a:srgbClr val="070068"/>
              </a:buClr>
              <a:buSzPts val="1600"/>
              <a:buFont typeface="Lora"/>
              <a:buChar char="○"/>
            </a:pPr>
            <a:r>
              <a:rPr lang="en-GB" sz="1600" dirty="0">
                <a:solidFill>
                  <a:srgbClr val="070068"/>
                </a:solidFill>
                <a:latin typeface="Lora"/>
                <a:ea typeface="Lora"/>
                <a:cs typeface="Lora"/>
                <a:sym typeface="Lora"/>
              </a:rPr>
              <a:t>Secured funding for a mini-series of 5 episodes</a:t>
            </a:r>
          </a:p>
          <a:p>
            <a:pPr marL="914400" lvl="1" indent="-330200" algn="l" rtl="0">
              <a:spcBef>
                <a:spcPts val="0"/>
              </a:spcBef>
              <a:spcAft>
                <a:spcPts val="0"/>
              </a:spcAft>
              <a:buClr>
                <a:srgbClr val="070068"/>
              </a:buClr>
              <a:buSzPts val="1600"/>
              <a:buFont typeface="Lora"/>
              <a:buChar char="○"/>
            </a:pPr>
            <a:r>
              <a:rPr lang="en-GB" sz="1600" dirty="0">
                <a:solidFill>
                  <a:srgbClr val="070068"/>
                </a:solidFill>
                <a:latin typeface="Lora"/>
                <a:ea typeface="Lora"/>
                <a:cs typeface="Lora"/>
                <a:sym typeface="Lora"/>
              </a:rPr>
              <a:t>Initially in French, may look for additional funding to develop a German or Italian sister program</a:t>
            </a:r>
          </a:p>
          <a:p>
            <a:pPr marL="914400" lvl="1" indent="-330200" algn="l" rtl="0">
              <a:spcBef>
                <a:spcPts val="0"/>
              </a:spcBef>
              <a:spcAft>
                <a:spcPts val="0"/>
              </a:spcAft>
              <a:buClr>
                <a:srgbClr val="070068"/>
              </a:buClr>
              <a:buSzPts val="1600"/>
              <a:buFont typeface="Lora"/>
              <a:buChar char="○"/>
            </a:pPr>
            <a:r>
              <a:rPr lang="en-GB" sz="1600" dirty="0">
                <a:solidFill>
                  <a:srgbClr val="070068"/>
                </a:solidFill>
                <a:latin typeface="Lora"/>
                <a:ea typeface="Lora"/>
                <a:cs typeface="Lora"/>
                <a:sym typeface="Lora"/>
              </a:rPr>
              <a:t>Content planning to start this month</a:t>
            </a:r>
          </a:p>
          <a:p>
            <a:endParaRPr lang="en-CH" dirty="0"/>
          </a:p>
        </p:txBody>
      </p:sp>
    </p:spTree>
    <p:extLst>
      <p:ext uri="{BB962C8B-B14F-4D97-AF65-F5344CB8AC3E}">
        <p14:creationId xmlns:p14="http://schemas.microsoft.com/office/powerpoint/2010/main" val="327344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198300" y="159950"/>
            <a:ext cx="45075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rgbClr val="070068"/>
                </a:solidFill>
                <a:latin typeface="Lora"/>
                <a:ea typeface="Lora"/>
                <a:cs typeface="Lora"/>
                <a:sym typeface="Lora"/>
              </a:rPr>
              <a:t>Cosmos Archeology </a:t>
            </a:r>
            <a:endParaRPr b="1" dirty="0">
              <a:latin typeface="Lora"/>
              <a:ea typeface="Lora"/>
              <a:cs typeface="Lora"/>
              <a:sym typeface="Lora"/>
            </a:endParaRPr>
          </a:p>
        </p:txBody>
      </p:sp>
      <p:sp>
        <p:nvSpPr>
          <p:cNvPr id="250" name="Google Shape;250;p34"/>
          <p:cNvSpPr/>
          <p:nvPr/>
        </p:nvSpPr>
        <p:spPr>
          <a:xfrm>
            <a:off x="45925" y="807975"/>
            <a:ext cx="89481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000"/>
              </a:spcBef>
              <a:spcAft>
                <a:spcPts val="0"/>
              </a:spcAft>
              <a:buNone/>
            </a:pPr>
            <a:endParaRPr sz="1600" b="1" dirty="0">
              <a:solidFill>
                <a:srgbClr val="070068"/>
              </a:solidFill>
              <a:latin typeface="Lora"/>
              <a:ea typeface="Lora"/>
              <a:cs typeface="Lora"/>
              <a:sym typeface="Lora"/>
            </a:endParaRPr>
          </a:p>
        </p:txBody>
      </p:sp>
      <p:sp>
        <p:nvSpPr>
          <p:cNvPr id="251" name="Google Shape;25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3" name="Picture 2">
            <a:extLst>
              <a:ext uri="{FF2B5EF4-FFF2-40B4-BE49-F238E27FC236}">
                <a16:creationId xmlns:a16="http://schemas.microsoft.com/office/drawing/2014/main" id="{5A332FFC-9BE1-DDF3-641F-F22489A20DB1}"/>
              </a:ext>
            </a:extLst>
          </p:cNvPr>
          <p:cNvPicPr>
            <a:picLocks noChangeAspect="1"/>
          </p:cNvPicPr>
          <p:nvPr/>
        </p:nvPicPr>
        <p:blipFill>
          <a:blip r:embed="rId3"/>
          <a:stretch>
            <a:fillRect/>
          </a:stretch>
        </p:blipFill>
        <p:spPr>
          <a:xfrm>
            <a:off x="727456" y="861107"/>
            <a:ext cx="7473696" cy="4027435"/>
          </a:xfrm>
          <a:prstGeom prst="rect">
            <a:avLst/>
          </a:prstGeom>
        </p:spPr>
      </p:pic>
    </p:spTree>
    <p:extLst>
      <p:ext uri="{BB962C8B-B14F-4D97-AF65-F5344CB8AC3E}">
        <p14:creationId xmlns:p14="http://schemas.microsoft.com/office/powerpoint/2010/main" val="221694496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7594</TotalTime>
  <Words>721</Words>
  <Application>Microsoft Office PowerPoint</Application>
  <PresentationFormat>On-screen Show (16:9)</PresentationFormat>
  <Paragraphs>73</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Lora</vt:lpstr>
      <vt:lpstr>SuisseIntl</vt:lpstr>
      <vt:lpstr>wf_segoe-ui_normal</vt:lpstr>
      <vt:lpstr>Simple Light</vt:lpstr>
      <vt:lpstr>SKACH Communications: Achievements 2022/23 Presented by: Tanya Petersen September 7, 2023 </vt:lpstr>
      <vt:lpstr>Background</vt:lpstr>
      <vt:lpstr>SKACH Branding Activities</vt:lpstr>
      <vt:lpstr>Recap: Mission and Vision:</vt:lpstr>
      <vt:lpstr>Logos: </vt:lpstr>
      <vt:lpstr>Website: SKACH.org </vt:lpstr>
      <vt:lpstr>Social Media: </vt:lpstr>
      <vt:lpstr>Making Waves Podcast: </vt:lpstr>
      <vt:lpstr>Cosmos Archeology </vt:lpstr>
      <vt:lpstr>EPFL Open Days: </vt:lpstr>
      <vt:lpstr>SKACH - Comm &amp; Outreach Contacts: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SKACH Communications: The First Year Presented by: Tanya Petersen September 7, 2023</dc:title>
  <dc:creator>tanya petersen</dc:creator>
  <cp:lastModifiedBy>tanya petersen</cp:lastModifiedBy>
  <cp:revision>3</cp:revision>
  <dcterms:modified xsi:type="dcterms:W3CDTF">2023-09-06T11:17:56Z</dcterms:modified>
</cp:coreProperties>
</file>