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311" r:id="rId5"/>
    <p:sldId id="495" r:id="rId6"/>
    <p:sldId id="509" r:id="rId7"/>
    <p:sldId id="496" r:id="rId8"/>
    <p:sldId id="260" r:id="rId9"/>
    <p:sldId id="505" r:id="rId10"/>
    <p:sldId id="284" r:id="rId11"/>
    <p:sldId id="269" r:id="rId12"/>
    <p:sldId id="273" r:id="rId13"/>
    <p:sldId id="507" r:id="rId14"/>
    <p:sldId id="510" r:id="rId15"/>
    <p:sldId id="276" r:id="rId16"/>
    <p:sldId id="506" r:id="rId17"/>
    <p:sldId id="285" r:id="rId18"/>
    <p:sldId id="286" r:id="rId19"/>
    <p:sldId id="287" r:id="rId20"/>
    <p:sldId id="504" r:id="rId21"/>
    <p:sldId id="501" r:id="rId22"/>
    <p:sldId id="508" r:id="rId23"/>
    <p:sldId id="494" r:id="rId24"/>
    <p:sldId id="456" r:id="rId25"/>
  </p:sldIdLst>
  <p:sldSz cx="9144000" cy="6858000" type="screen4x3"/>
  <p:notesSz cx="7102475" cy="10233025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ent Burdin" initials="FB" lastIdx="17" clrIdx="0">
    <p:extLst>
      <p:ext uri="{19B8F6BF-5375-455C-9EA6-DF929625EA0E}">
        <p15:presenceInfo xmlns:p15="http://schemas.microsoft.com/office/powerpoint/2012/main" userId="S::fburdin@wysscenter.ch::e7ec122c-7efb-45c2-9326-468a178abc3d" providerId="AD"/>
      </p:ext>
    </p:extLst>
  </p:cmAuthor>
  <p:cmAuthor id="2" name="Bovey Dominique" initials="BD" lastIdx="7" clrIdx="1">
    <p:extLst>
      <p:ext uri="{19B8F6BF-5375-455C-9EA6-DF929625EA0E}">
        <p15:presenceInfo xmlns:p15="http://schemas.microsoft.com/office/powerpoint/2012/main" userId="S::dominiqu.bovey@hes-so.ch::0e403e35-6139-4d84-a648-983cb42e571c" providerId="AD"/>
      </p:ext>
    </p:extLst>
  </p:cmAuthor>
  <p:cmAuthor id="3" name="Khalvati Mohammad Reza" initials="KMR" lastIdx="2" clrIdx="2">
    <p:extLst>
      <p:ext uri="{19B8F6BF-5375-455C-9EA6-DF929625EA0E}">
        <p15:presenceInfo xmlns:p15="http://schemas.microsoft.com/office/powerpoint/2012/main" userId="S::mohammad.khalvati@hes-so.ch::6471eb7a-3ea3-4efd-86f0-4078775e61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FF81"/>
    <a:srgbClr val="FF33CC"/>
    <a:srgbClr val="E38C0F"/>
    <a:srgbClr val="FF9900"/>
    <a:srgbClr val="5F5F5F"/>
    <a:srgbClr val="777777"/>
    <a:srgbClr val="CE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1" autoAdjust="0"/>
    <p:restoredTop sz="93629" autoAdjust="0"/>
  </p:normalViewPr>
  <p:slideViewPr>
    <p:cSldViewPr snapToGrid="0">
      <p:cViewPr varScale="1">
        <p:scale>
          <a:sx n="111" d="100"/>
          <a:sy n="111" d="100"/>
        </p:scale>
        <p:origin x="127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880" y="84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315781-258C-47DB-944F-269B90C9D33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E397DC-EB86-47B8-83B5-702402972EA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0" dirty="0"/>
            <a:t>In order to study the effect of manufacturing tolerances on the performance of a tuned filter, we performed sensitivity analysis of s-parameters in response to the tolerance values. </a:t>
          </a:r>
        </a:p>
      </dgm:t>
    </dgm:pt>
    <dgm:pt modelId="{F4930479-C60F-452E-9622-BD5531CEFA38}" type="parTrans" cxnId="{AB650844-B704-4DCB-AE2B-FD8B5F0EF40B}">
      <dgm:prSet/>
      <dgm:spPr/>
      <dgm:t>
        <a:bodyPr/>
        <a:lstStyle/>
        <a:p>
          <a:endParaRPr lang="en-US"/>
        </a:p>
      </dgm:t>
    </dgm:pt>
    <dgm:pt modelId="{C8FAF87B-9078-423F-8E4C-7297787CDE3A}" type="sibTrans" cxnId="{AB650844-B704-4DCB-AE2B-FD8B5F0EF40B}">
      <dgm:prSet/>
      <dgm:spPr/>
      <dgm:t>
        <a:bodyPr/>
        <a:lstStyle/>
        <a:p>
          <a:endParaRPr lang="en-US"/>
        </a:p>
      </dgm:t>
    </dgm:pt>
    <dgm:pt modelId="{CC6BF3CF-4512-41F9-8091-3C55947043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0" dirty="0"/>
            <a:t>In communication with Manufacturing partner, tolerances of order of 10 micrometers has been considered. </a:t>
          </a:r>
        </a:p>
      </dgm:t>
    </dgm:pt>
    <dgm:pt modelId="{057E3AE8-4DEB-4592-BB67-8C239C115FC9}" type="parTrans" cxnId="{E0BD3B77-E2FC-4D2C-9192-5EC075C4A5B5}">
      <dgm:prSet/>
      <dgm:spPr/>
      <dgm:t>
        <a:bodyPr/>
        <a:lstStyle/>
        <a:p>
          <a:endParaRPr lang="en-US"/>
        </a:p>
      </dgm:t>
    </dgm:pt>
    <dgm:pt modelId="{0E8354AF-0A42-4620-932B-86480769B05F}" type="sibTrans" cxnId="{E0BD3B77-E2FC-4D2C-9192-5EC075C4A5B5}">
      <dgm:prSet/>
      <dgm:spPr/>
      <dgm:t>
        <a:bodyPr/>
        <a:lstStyle/>
        <a:p>
          <a:endParaRPr lang="en-US"/>
        </a:p>
      </dgm:t>
    </dgm:pt>
    <dgm:pt modelId="{0884E305-9E83-4C45-9AA5-E269D440D0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0" dirty="0"/>
            <a:t>In order to estimate the effect of error of all dimensions, one need to find the worse case scenario by running for all possible combinations of error contributions.</a:t>
          </a:r>
        </a:p>
      </dgm:t>
    </dgm:pt>
    <dgm:pt modelId="{155D0970-0F10-45CF-BB65-1C986D189707}" type="parTrans" cxnId="{F9E81C65-94A0-4FCD-9A4B-5FD2D7508EED}">
      <dgm:prSet/>
      <dgm:spPr/>
      <dgm:t>
        <a:bodyPr/>
        <a:lstStyle/>
        <a:p>
          <a:endParaRPr lang="en-US"/>
        </a:p>
      </dgm:t>
    </dgm:pt>
    <dgm:pt modelId="{FBDF2D3E-5BE7-44FC-9EFC-DF0CFFFCF36F}" type="sibTrans" cxnId="{F9E81C65-94A0-4FCD-9A4B-5FD2D7508EED}">
      <dgm:prSet/>
      <dgm:spPr/>
      <dgm:t>
        <a:bodyPr/>
        <a:lstStyle/>
        <a:p>
          <a:endParaRPr lang="en-US"/>
        </a:p>
      </dgm:t>
    </dgm:pt>
    <dgm:pt modelId="{9D3117FD-9AA8-4EE7-A786-AE00E51419B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0" dirty="0"/>
            <a:t>This will be quite cumbersome in terms of computational cost.</a:t>
          </a:r>
        </a:p>
      </dgm:t>
    </dgm:pt>
    <dgm:pt modelId="{3243C69F-42DC-4AE0-A6EE-4F4B37F3F1EC}" type="parTrans" cxnId="{01A80040-1BE0-4C08-BABC-72AEC1F00ABD}">
      <dgm:prSet/>
      <dgm:spPr/>
      <dgm:t>
        <a:bodyPr/>
        <a:lstStyle/>
        <a:p>
          <a:endParaRPr lang="en-US"/>
        </a:p>
      </dgm:t>
    </dgm:pt>
    <dgm:pt modelId="{DAD97918-AFB3-4415-B557-12C3856EE28C}" type="sibTrans" cxnId="{01A80040-1BE0-4C08-BABC-72AEC1F00ABD}">
      <dgm:prSet/>
      <dgm:spPr/>
      <dgm:t>
        <a:bodyPr/>
        <a:lstStyle/>
        <a:p>
          <a:endParaRPr lang="en-US"/>
        </a:p>
      </dgm:t>
    </dgm:pt>
    <dgm:pt modelId="{52146C04-A336-4F0D-91FD-2FC0F4B9C00E}" type="pres">
      <dgm:prSet presAssocID="{6E315781-258C-47DB-944F-269B90C9D330}" presName="root" presStyleCnt="0">
        <dgm:presLayoutVars>
          <dgm:dir/>
          <dgm:resizeHandles val="exact"/>
        </dgm:presLayoutVars>
      </dgm:prSet>
      <dgm:spPr/>
    </dgm:pt>
    <dgm:pt modelId="{AF54D77B-2557-4D73-B6B5-365621168387}" type="pres">
      <dgm:prSet presAssocID="{E2E397DC-EB86-47B8-83B5-702402972EA4}" presName="compNode" presStyleCnt="0"/>
      <dgm:spPr/>
    </dgm:pt>
    <dgm:pt modelId="{C60AE088-03ED-4E16-9DEF-511795043238}" type="pres">
      <dgm:prSet presAssocID="{E2E397DC-EB86-47B8-83B5-702402972EA4}" presName="bgRect" presStyleLbl="bgShp" presStyleIdx="0" presStyleCnt="4"/>
      <dgm:spPr/>
    </dgm:pt>
    <dgm:pt modelId="{9E200E7C-B3A1-40BB-B39B-89AF3A44D424}" type="pres">
      <dgm:prSet presAssocID="{E2E397DC-EB86-47B8-83B5-702402972EA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lter"/>
        </a:ext>
      </dgm:extLst>
    </dgm:pt>
    <dgm:pt modelId="{6252A12A-CAF6-4BCA-AAD9-8071C5BA227A}" type="pres">
      <dgm:prSet presAssocID="{E2E397DC-EB86-47B8-83B5-702402972EA4}" presName="spaceRect" presStyleCnt="0"/>
      <dgm:spPr/>
    </dgm:pt>
    <dgm:pt modelId="{BECD48BF-2253-472F-B5C8-A8FAA4AE5DB2}" type="pres">
      <dgm:prSet presAssocID="{E2E397DC-EB86-47B8-83B5-702402972EA4}" presName="parTx" presStyleLbl="revTx" presStyleIdx="0" presStyleCnt="4">
        <dgm:presLayoutVars>
          <dgm:chMax val="0"/>
          <dgm:chPref val="0"/>
        </dgm:presLayoutVars>
      </dgm:prSet>
      <dgm:spPr/>
    </dgm:pt>
    <dgm:pt modelId="{8A6588C9-DA1F-4302-A763-63BF6806EDD1}" type="pres">
      <dgm:prSet presAssocID="{C8FAF87B-9078-423F-8E4C-7297787CDE3A}" presName="sibTrans" presStyleCnt="0"/>
      <dgm:spPr/>
    </dgm:pt>
    <dgm:pt modelId="{98F15ED3-F366-4FA8-B88B-F5C1D11DFF07}" type="pres">
      <dgm:prSet presAssocID="{CC6BF3CF-4512-41F9-8091-3C5594704336}" presName="compNode" presStyleCnt="0"/>
      <dgm:spPr/>
    </dgm:pt>
    <dgm:pt modelId="{BDC9D807-4B78-4031-AFDB-F286B73D0304}" type="pres">
      <dgm:prSet presAssocID="{CC6BF3CF-4512-41F9-8091-3C5594704336}" presName="bgRect" presStyleLbl="bgShp" presStyleIdx="1" presStyleCnt="4"/>
      <dgm:spPr/>
    </dgm:pt>
    <dgm:pt modelId="{323E2588-49E4-496F-934F-CD63E196563A}" type="pres">
      <dgm:prSet presAssocID="{CC6BF3CF-4512-41F9-8091-3C559470433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AA9EE038-A198-44F7-AE81-E6516FCA8517}" type="pres">
      <dgm:prSet presAssocID="{CC6BF3CF-4512-41F9-8091-3C5594704336}" presName="spaceRect" presStyleCnt="0"/>
      <dgm:spPr/>
    </dgm:pt>
    <dgm:pt modelId="{5BF41A2C-3435-495A-B005-2E0ED54DC46C}" type="pres">
      <dgm:prSet presAssocID="{CC6BF3CF-4512-41F9-8091-3C5594704336}" presName="parTx" presStyleLbl="revTx" presStyleIdx="1" presStyleCnt="4">
        <dgm:presLayoutVars>
          <dgm:chMax val="0"/>
          <dgm:chPref val="0"/>
        </dgm:presLayoutVars>
      </dgm:prSet>
      <dgm:spPr/>
    </dgm:pt>
    <dgm:pt modelId="{55F37BA6-AC38-456D-A04E-F33E7062D62A}" type="pres">
      <dgm:prSet presAssocID="{0E8354AF-0A42-4620-932B-86480769B05F}" presName="sibTrans" presStyleCnt="0"/>
      <dgm:spPr/>
    </dgm:pt>
    <dgm:pt modelId="{4564745C-F382-4F78-A64F-2EB14310E620}" type="pres">
      <dgm:prSet presAssocID="{0884E305-9E83-4C45-9AA5-E269D440D01C}" presName="compNode" presStyleCnt="0"/>
      <dgm:spPr/>
    </dgm:pt>
    <dgm:pt modelId="{91F1D796-8E6E-44A9-8886-E74D1B30D617}" type="pres">
      <dgm:prSet presAssocID="{0884E305-9E83-4C45-9AA5-E269D440D01C}" presName="bgRect" presStyleLbl="bgShp" presStyleIdx="2" presStyleCnt="4"/>
      <dgm:spPr/>
    </dgm:pt>
    <dgm:pt modelId="{67212F78-2768-47D2-A75B-BFE0821CE812}" type="pres">
      <dgm:prSet presAssocID="{0884E305-9E83-4C45-9AA5-E269D440D01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D59157B1-E72D-45AE-B0E0-80B7D0557ED3}" type="pres">
      <dgm:prSet presAssocID="{0884E305-9E83-4C45-9AA5-E269D440D01C}" presName="spaceRect" presStyleCnt="0"/>
      <dgm:spPr/>
    </dgm:pt>
    <dgm:pt modelId="{21A23010-D31E-4385-B5BA-5778BEE97CFE}" type="pres">
      <dgm:prSet presAssocID="{0884E305-9E83-4C45-9AA5-E269D440D01C}" presName="parTx" presStyleLbl="revTx" presStyleIdx="2" presStyleCnt="4">
        <dgm:presLayoutVars>
          <dgm:chMax val="0"/>
          <dgm:chPref val="0"/>
        </dgm:presLayoutVars>
      </dgm:prSet>
      <dgm:spPr/>
    </dgm:pt>
    <dgm:pt modelId="{E30437BE-F584-4409-9F1B-75DBC41989CD}" type="pres">
      <dgm:prSet presAssocID="{FBDF2D3E-5BE7-44FC-9EFC-DF0CFFFCF36F}" presName="sibTrans" presStyleCnt="0"/>
      <dgm:spPr/>
    </dgm:pt>
    <dgm:pt modelId="{43457DB5-F684-4C32-B435-15201B89221C}" type="pres">
      <dgm:prSet presAssocID="{9D3117FD-9AA8-4EE7-A786-AE00E51419BA}" presName="compNode" presStyleCnt="0"/>
      <dgm:spPr/>
    </dgm:pt>
    <dgm:pt modelId="{CC3A845D-A912-47E7-A937-A4C3DE39C5D4}" type="pres">
      <dgm:prSet presAssocID="{9D3117FD-9AA8-4EE7-A786-AE00E51419BA}" presName="bgRect" presStyleLbl="bgShp" presStyleIdx="3" presStyleCnt="4"/>
      <dgm:spPr/>
    </dgm:pt>
    <dgm:pt modelId="{2A335554-2845-493B-A91D-EF5AEEE40BCE}" type="pres">
      <dgm:prSet presAssocID="{9D3117FD-9AA8-4EE7-A786-AE00E51419B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F575F903-2270-43B9-A5D8-53A48A2F6F65}" type="pres">
      <dgm:prSet presAssocID="{9D3117FD-9AA8-4EE7-A786-AE00E51419BA}" presName="spaceRect" presStyleCnt="0"/>
      <dgm:spPr/>
    </dgm:pt>
    <dgm:pt modelId="{A76E7A60-2E7B-41AE-8586-F89ECF1D93C6}" type="pres">
      <dgm:prSet presAssocID="{9D3117FD-9AA8-4EE7-A786-AE00E51419B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62B2D04-E1CA-4606-B9C0-33F90D4DA7EF}" type="presOf" srcId="{0884E305-9E83-4C45-9AA5-E269D440D01C}" destId="{21A23010-D31E-4385-B5BA-5778BEE97CFE}" srcOrd="0" destOrd="0" presId="urn:microsoft.com/office/officeart/2018/2/layout/IconVerticalSolidList"/>
    <dgm:cxn modelId="{01A80040-1BE0-4C08-BABC-72AEC1F00ABD}" srcId="{6E315781-258C-47DB-944F-269B90C9D330}" destId="{9D3117FD-9AA8-4EE7-A786-AE00E51419BA}" srcOrd="3" destOrd="0" parTransId="{3243C69F-42DC-4AE0-A6EE-4F4B37F3F1EC}" sibTransId="{DAD97918-AFB3-4415-B557-12C3856EE28C}"/>
    <dgm:cxn modelId="{7F77F35D-5CB7-4F9B-8E02-E3DD819E6CDB}" type="presOf" srcId="{9D3117FD-9AA8-4EE7-A786-AE00E51419BA}" destId="{A76E7A60-2E7B-41AE-8586-F89ECF1D93C6}" srcOrd="0" destOrd="0" presId="urn:microsoft.com/office/officeart/2018/2/layout/IconVerticalSolidList"/>
    <dgm:cxn modelId="{AB650844-B704-4DCB-AE2B-FD8B5F0EF40B}" srcId="{6E315781-258C-47DB-944F-269B90C9D330}" destId="{E2E397DC-EB86-47B8-83B5-702402972EA4}" srcOrd="0" destOrd="0" parTransId="{F4930479-C60F-452E-9622-BD5531CEFA38}" sibTransId="{C8FAF87B-9078-423F-8E4C-7297787CDE3A}"/>
    <dgm:cxn modelId="{F9E81C65-94A0-4FCD-9A4B-5FD2D7508EED}" srcId="{6E315781-258C-47DB-944F-269B90C9D330}" destId="{0884E305-9E83-4C45-9AA5-E269D440D01C}" srcOrd="2" destOrd="0" parTransId="{155D0970-0F10-45CF-BB65-1C986D189707}" sibTransId="{FBDF2D3E-5BE7-44FC-9EFC-DF0CFFFCF36F}"/>
    <dgm:cxn modelId="{E0BD3B77-E2FC-4D2C-9192-5EC075C4A5B5}" srcId="{6E315781-258C-47DB-944F-269B90C9D330}" destId="{CC6BF3CF-4512-41F9-8091-3C5594704336}" srcOrd="1" destOrd="0" parTransId="{057E3AE8-4DEB-4592-BB67-8C239C115FC9}" sibTransId="{0E8354AF-0A42-4620-932B-86480769B05F}"/>
    <dgm:cxn modelId="{00988E58-C14E-45BB-A307-B4AAFE25B820}" type="presOf" srcId="{E2E397DC-EB86-47B8-83B5-702402972EA4}" destId="{BECD48BF-2253-472F-B5C8-A8FAA4AE5DB2}" srcOrd="0" destOrd="0" presId="urn:microsoft.com/office/officeart/2018/2/layout/IconVerticalSolidList"/>
    <dgm:cxn modelId="{CFBADDA7-285F-41C6-9D26-8E0CECC535C2}" type="presOf" srcId="{CC6BF3CF-4512-41F9-8091-3C5594704336}" destId="{5BF41A2C-3435-495A-B005-2E0ED54DC46C}" srcOrd="0" destOrd="0" presId="urn:microsoft.com/office/officeart/2018/2/layout/IconVerticalSolidList"/>
    <dgm:cxn modelId="{67C325DD-0F52-4EC7-91A1-AC39B9E0005D}" type="presOf" srcId="{6E315781-258C-47DB-944F-269B90C9D330}" destId="{52146C04-A336-4F0D-91FD-2FC0F4B9C00E}" srcOrd="0" destOrd="0" presId="urn:microsoft.com/office/officeart/2018/2/layout/IconVerticalSolidList"/>
    <dgm:cxn modelId="{3330BF7B-DB76-4097-8A5A-A60536DAD468}" type="presParOf" srcId="{52146C04-A336-4F0D-91FD-2FC0F4B9C00E}" destId="{AF54D77B-2557-4D73-B6B5-365621168387}" srcOrd="0" destOrd="0" presId="urn:microsoft.com/office/officeart/2018/2/layout/IconVerticalSolidList"/>
    <dgm:cxn modelId="{0B60B5A1-BE49-4740-8EF6-C0AD69B3D2A8}" type="presParOf" srcId="{AF54D77B-2557-4D73-B6B5-365621168387}" destId="{C60AE088-03ED-4E16-9DEF-511795043238}" srcOrd="0" destOrd="0" presId="urn:microsoft.com/office/officeart/2018/2/layout/IconVerticalSolidList"/>
    <dgm:cxn modelId="{6C9E63D4-3065-47D0-A12D-16FB9DAF6585}" type="presParOf" srcId="{AF54D77B-2557-4D73-B6B5-365621168387}" destId="{9E200E7C-B3A1-40BB-B39B-89AF3A44D424}" srcOrd="1" destOrd="0" presId="urn:microsoft.com/office/officeart/2018/2/layout/IconVerticalSolidList"/>
    <dgm:cxn modelId="{6F8546A5-4D34-41BB-96E4-3A788CEA55F3}" type="presParOf" srcId="{AF54D77B-2557-4D73-B6B5-365621168387}" destId="{6252A12A-CAF6-4BCA-AAD9-8071C5BA227A}" srcOrd="2" destOrd="0" presId="urn:microsoft.com/office/officeart/2018/2/layout/IconVerticalSolidList"/>
    <dgm:cxn modelId="{00F092E2-7AAC-4938-82B2-06478A352A01}" type="presParOf" srcId="{AF54D77B-2557-4D73-B6B5-365621168387}" destId="{BECD48BF-2253-472F-B5C8-A8FAA4AE5DB2}" srcOrd="3" destOrd="0" presId="urn:microsoft.com/office/officeart/2018/2/layout/IconVerticalSolidList"/>
    <dgm:cxn modelId="{C13A0528-6691-430D-B6C1-E5B89A414D59}" type="presParOf" srcId="{52146C04-A336-4F0D-91FD-2FC0F4B9C00E}" destId="{8A6588C9-DA1F-4302-A763-63BF6806EDD1}" srcOrd="1" destOrd="0" presId="urn:microsoft.com/office/officeart/2018/2/layout/IconVerticalSolidList"/>
    <dgm:cxn modelId="{05A952B0-5241-4BD5-B6D4-0D2BBF59F47A}" type="presParOf" srcId="{52146C04-A336-4F0D-91FD-2FC0F4B9C00E}" destId="{98F15ED3-F366-4FA8-B88B-F5C1D11DFF07}" srcOrd="2" destOrd="0" presId="urn:microsoft.com/office/officeart/2018/2/layout/IconVerticalSolidList"/>
    <dgm:cxn modelId="{2F487B83-4D4B-4886-BB59-FAEC1B497826}" type="presParOf" srcId="{98F15ED3-F366-4FA8-B88B-F5C1D11DFF07}" destId="{BDC9D807-4B78-4031-AFDB-F286B73D0304}" srcOrd="0" destOrd="0" presId="urn:microsoft.com/office/officeart/2018/2/layout/IconVerticalSolidList"/>
    <dgm:cxn modelId="{7810CEEC-0093-4147-8985-91C26E820285}" type="presParOf" srcId="{98F15ED3-F366-4FA8-B88B-F5C1D11DFF07}" destId="{323E2588-49E4-496F-934F-CD63E196563A}" srcOrd="1" destOrd="0" presId="urn:microsoft.com/office/officeart/2018/2/layout/IconVerticalSolidList"/>
    <dgm:cxn modelId="{9BEF4C33-0461-46A7-A3D3-D9CF76803343}" type="presParOf" srcId="{98F15ED3-F366-4FA8-B88B-F5C1D11DFF07}" destId="{AA9EE038-A198-44F7-AE81-E6516FCA8517}" srcOrd="2" destOrd="0" presId="urn:microsoft.com/office/officeart/2018/2/layout/IconVerticalSolidList"/>
    <dgm:cxn modelId="{4397A95E-8EF3-41FF-9830-71E2F23FE292}" type="presParOf" srcId="{98F15ED3-F366-4FA8-B88B-F5C1D11DFF07}" destId="{5BF41A2C-3435-495A-B005-2E0ED54DC46C}" srcOrd="3" destOrd="0" presId="urn:microsoft.com/office/officeart/2018/2/layout/IconVerticalSolidList"/>
    <dgm:cxn modelId="{3B2A0A59-FA77-4FEB-9938-99C3384EEA75}" type="presParOf" srcId="{52146C04-A336-4F0D-91FD-2FC0F4B9C00E}" destId="{55F37BA6-AC38-456D-A04E-F33E7062D62A}" srcOrd="3" destOrd="0" presId="urn:microsoft.com/office/officeart/2018/2/layout/IconVerticalSolidList"/>
    <dgm:cxn modelId="{80FD2517-AC23-4D0B-BEEC-395C09F9633D}" type="presParOf" srcId="{52146C04-A336-4F0D-91FD-2FC0F4B9C00E}" destId="{4564745C-F382-4F78-A64F-2EB14310E620}" srcOrd="4" destOrd="0" presId="urn:microsoft.com/office/officeart/2018/2/layout/IconVerticalSolidList"/>
    <dgm:cxn modelId="{77CCC867-7FA0-4C41-AA49-9BF9558484D4}" type="presParOf" srcId="{4564745C-F382-4F78-A64F-2EB14310E620}" destId="{91F1D796-8E6E-44A9-8886-E74D1B30D617}" srcOrd="0" destOrd="0" presId="urn:microsoft.com/office/officeart/2018/2/layout/IconVerticalSolidList"/>
    <dgm:cxn modelId="{8696F083-9623-438D-A530-AD00EEB9BC8A}" type="presParOf" srcId="{4564745C-F382-4F78-A64F-2EB14310E620}" destId="{67212F78-2768-47D2-A75B-BFE0821CE812}" srcOrd="1" destOrd="0" presId="urn:microsoft.com/office/officeart/2018/2/layout/IconVerticalSolidList"/>
    <dgm:cxn modelId="{1B5D2FB4-A011-49C4-8D95-44385C545650}" type="presParOf" srcId="{4564745C-F382-4F78-A64F-2EB14310E620}" destId="{D59157B1-E72D-45AE-B0E0-80B7D0557ED3}" srcOrd="2" destOrd="0" presId="urn:microsoft.com/office/officeart/2018/2/layout/IconVerticalSolidList"/>
    <dgm:cxn modelId="{46C46B94-33BD-4041-B9B4-264D5C76C25F}" type="presParOf" srcId="{4564745C-F382-4F78-A64F-2EB14310E620}" destId="{21A23010-D31E-4385-B5BA-5778BEE97CFE}" srcOrd="3" destOrd="0" presId="urn:microsoft.com/office/officeart/2018/2/layout/IconVerticalSolidList"/>
    <dgm:cxn modelId="{2F433BA3-641B-4C6D-BB38-BAD80A41838F}" type="presParOf" srcId="{52146C04-A336-4F0D-91FD-2FC0F4B9C00E}" destId="{E30437BE-F584-4409-9F1B-75DBC41989CD}" srcOrd="5" destOrd="0" presId="urn:microsoft.com/office/officeart/2018/2/layout/IconVerticalSolidList"/>
    <dgm:cxn modelId="{74E6B8EE-0C21-4C08-9FEE-A1797DCA6564}" type="presParOf" srcId="{52146C04-A336-4F0D-91FD-2FC0F4B9C00E}" destId="{43457DB5-F684-4C32-B435-15201B89221C}" srcOrd="6" destOrd="0" presId="urn:microsoft.com/office/officeart/2018/2/layout/IconVerticalSolidList"/>
    <dgm:cxn modelId="{ADCA6C25-BE73-43F2-B40D-A478FA7135B1}" type="presParOf" srcId="{43457DB5-F684-4C32-B435-15201B89221C}" destId="{CC3A845D-A912-47E7-A937-A4C3DE39C5D4}" srcOrd="0" destOrd="0" presId="urn:microsoft.com/office/officeart/2018/2/layout/IconVerticalSolidList"/>
    <dgm:cxn modelId="{02272478-EE95-432A-A5CF-2971DCE755A2}" type="presParOf" srcId="{43457DB5-F684-4C32-B435-15201B89221C}" destId="{2A335554-2845-493B-A91D-EF5AEEE40BCE}" srcOrd="1" destOrd="0" presId="urn:microsoft.com/office/officeart/2018/2/layout/IconVerticalSolidList"/>
    <dgm:cxn modelId="{1B34AFBA-2FB4-4D0F-B596-C8082C23E6BB}" type="presParOf" srcId="{43457DB5-F684-4C32-B435-15201B89221C}" destId="{F575F903-2270-43B9-A5D8-53A48A2F6F65}" srcOrd="2" destOrd="0" presId="urn:microsoft.com/office/officeart/2018/2/layout/IconVerticalSolidList"/>
    <dgm:cxn modelId="{4B172469-A70C-4EDD-95D7-923899CDBD44}" type="presParOf" srcId="{43457DB5-F684-4C32-B435-15201B89221C}" destId="{A76E7A60-2E7B-41AE-8586-F89ECF1D93C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6056B6-A43D-4CCF-AEC6-71C1247A9FF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3765F2-4A17-4B55-8CC5-AE31FAA558C0}">
      <dgm:prSet phldrT="[Text]"/>
      <dgm:spPr/>
      <dgm:t>
        <a:bodyPr/>
        <a:lstStyle/>
        <a:p>
          <a:r>
            <a:rPr lang="en-US" dirty="0"/>
            <a:t>Design Single Cell. Possibility to tune </a:t>
          </a:r>
          <a:r>
            <a:rPr lang="en-US" dirty="0" err="1"/>
            <a:t>Q</a:t>
          </a:r>
          <a:r>
            <a:rPr lang="en-US" baseline="-25000" dirty="0" err="1"/>
            <a:t>ext</a:t>
          </a:r>
          <a:r>
            <a:rPr lang="en-US" dirty="0"/>
            <a:t> over whole frequency range</a:t>
          </a:r>
        </a:p>
      </dgm:t>
    </dgm:pt>
    <dgm:pt modelId="{031AEEF8-1FD1-4774-8ADC-F2AFDF8E8579}" type="parTrans" cxnId="{CD6EDA5B-16DE-4850-B0D0-57486A0AF05A}">
      <dgm:prSet/>
      <dgm:spPr/>
      <dgm:t>
        <a:bodyPr/>
        <a:lstStyle/>
        <a:p>
          <a:endParaRPr lang="en-US"/>
        </a:p>
      </dgm:t>
    </dgm:pt>
    <dgm:pt modelId="{74FFCC1F-24CA-45DB-89EC-FF47B1602C33}" type="sibTrans" cxnId="{CD6EDA5B-16DE-4850-B0D0-57486A0AF05A}">
      <dgm:prSet/>
      <dgm:spPr/>
      <dgm:t>
        <a:bodyPr/>
        <a:lstStyle/>
        <a:p>
          <a:endParaRPr lang="en-US"/>
        </a:p>
      </dgm:t>
    </dgm:pt>
    <dgm:pt modelId="{1ACE81A3-5116-4F8D-8E7A-16D15070FB80}">
      <dgm:prSet phldrT="[Text]"/>
      <dgm:spPr/>
      <dgm:t>
        <a:bodyPr/>
        <a:lstStyle/>
        <a:p>
          <a:r>
            <a:rPr lang="en-US" dirty="0"/>
            <a:t>Optimizing coupler. Verifying if enough coupling level is achievable</a:t>
          </a:r>
        </a:p>
      </dgm:t>
    </dgm:pt>
    <dgm:pt modelId="{91D8ED23-423E-4B58-9D5D-D228C0E04107}" type="parTrans" cxnId="{C57C20B3-464B-464F-8A41-88DE5CFD268B}">
      <dgm:prSet/>
      <dgm:spPr/>
      <dgm:t>
        <a:bodyPr/>
        <a:lstStyle/>
        <a:p>
          <a:endParaRPr lang="en-US"/>
        </a:p>
      </dgm:t>
    </dgm:pt>
    <dgm:pt modelId="{C37FDB71-EAD2-4A97-B87B-0DA6C027CB33}" type="sibTrans" cxnId="{C57C20B3-464B-464F-8A41-88DE5CFD268B}">
      <dgm:prSet/>
      <dgm:spPr/>
      <dgm:t>
        <a:bodyPr/>
        <a:lstStyle/>
        <a:p>
          <a:endParaRPr lang="en-US"/>
        </a:p>
      </dgm:t>
    </dgm:pt>
    <dgm:pt modelId="{D579CE69-F76B-413E-B583-E40ED5C161B3}">
      <dgm:prSet phldrT="[Text]"/>
      <dgm:spPr/>
      <dgm:t>
        <a:bodyPr/>
        <a:lstStyle/>
        <a:p>
          <a:r>
            <a:rPr lang="en-US" dirty="0"/>
            <a:t>Fine optimizing a 7</a:t>
          </a:r>
          <a:r>
            <a:rPr lang="en-US" baseline="30000" dirty="0"/>
            <a:t>th</a:t>
          </a:r>
          <a:r>
            <a:rPr lang="en-US" dirty="0"/>
            <a:t> cell structure with 15 tuners. </a:t>
          </a:r>
        </a:p>
      </dgm:t>
    </dgm:pt>
    <dgm:pt modelId="{384AC210-EAA0-4062-AF32-8C6EF75D3A5D}" type="parTrans" cxnId="{06396CB5-6004-4248-A68C-4C9ED66AE38E}">
      <dgm:prSet/>
      <dgm:spPr/>
      <dgm:t>
        <a:bodyPr/>
        <a:lstStyle/>
        <a:p>
          <a:endParaRPr lang="en-US"/>
        </a:p>
      </dgm:t>
    </dgm:pt>
    <dgm:pt modelId="{B93B0001-7FA2-4CCA-B21C-EEFBA1E17205}" type="sibTrans" cxnId="{06396CB5-6004-4248-A68C-4C9ED66AE38E}">
      <dgm:prSet/>
      <dgm:spPr/>
      <dgm:t>
        <a:bodyPr/>
        <a:lstStyle/>
        <a:p>
          <a:endParaRPr lang="en-US"/>
        </a:p>
      </dgm:t>
    </dgm:pt>
    <dgm:pt modelId="{545AC72D-0398-4BEA-BC26-20D70FEC9DC2}" type="pres">
      <dgm:prSet presAssocID="{D86056B6-A43D-4CCF-AEC6-71C1247A9FFA}" presName="outerComposite" presStyleCnt="0">
        <dgm:presLayoutVars>
          <dgm:chMax val="5"/>
          <dgm:dir/>
          <dgm:resizeHandles val="exact"/>
        </dgm:presLayoutVars>
      </dgm:prSet>
      <dgm:spPr/>
    </dgm:pt>
    <dgm:pt modelId="{E3A53035-9889-4863-8B15-12B5F31E92BA}" type="pres">
      <dgm:prSet presAssocID="{D86056B6-A43D-4CCF-AEC6-71C1247A9FFA}" presName="dummyMaxCanvas" presStyleCnt="0">
        <dgm:presLayoutVars/>
      </dgm:prSet>
      <dgm:spPr/>
    </dgm:pt>
    <dgm:pt modelId="{8C85A8DF-D54F-4E12-BF9F-6C48CF8729EF}" type="pres">
      <dgm:prSet presAssocID="{D86056B6-A43D-4CCF-AEC6-71C1247A9FFA}" presName="ThreeNodes_1" presStyleLbl="node1" presStyleIdx="0" presStyleCnt="3" custScaleX="82645" custScaleY="82645">
        <dgm:presLayoutVars>
          <dgm:bulletEnabled val="1"/>
        </dgm:presLayoutVars>
      </dgm:prSet>
      <dgm:spPr/>
    </dgm:pt>
    <dgm:pt modelId="{0CC174B6-5901-4167-8DC7-30881FE6ACC1}" type="pres">
      <dgm:prSet presAssocID="{D86056B6-A43D-4CCF-AEC6-71C1247A9FFA}" presName="ThreeNodes_2" presStyleLbl="node1" presStyleIdx="1" presStyleCnt="3" custScaleX="82645" custScaleY="82645" custLinFactNeighborX="882" custLinFactNeighborY="-18214">
        <dgm:presLayoutVars>
          <dgm:bulletEnabled val="1"/>
        </dgm:presLayoutVars>
      </dgm:prSet>
      <dgm:spPr/>
    </dgm:pt>
    <dgm:pt modelId="{1F42B48B-B443-4E30-BC4E-4DF9696A4286}" type="pres">
      <dgm:prSet presAssocID="{D86056B6-A43D-4CCF-AEC6-71C1247A9FFA}" presName="ThreeNodes_3" presStyleLbl="node1" presStyleIdx="2" presStyleCnt="3" custScaleX="82645" custScaleY="82645" custLinFactNeighborX="378" custLinFactNeighborY="-28929">
        <dgm:presLayoutVars>
          <dgm:bulletEnabled val="1"/>
        </dgm:presLayoutVars>
      </dgm:prSet>
      <dgm:spPr/>
    </dgm:pt>
    <dgm:pt modelId="{6D80620E-FE7A-4E60-B23D-A246B4909987}" type="pres">
      <dgm:prSet presAssocID="{D86056B6-A43D-4CCF-AEC6-71C1247A9FFA}" presName="ThreeConn_1-2" presStyleLbl="fgAccFollowNode1" presStyleIdx="0" presStyleCnt="2" custLinFactNeighborX="-44156" custLinFactNeighborY="-1465">
        <dgm:presLayoutVars>
          <dgm:bulletEnabled val="1"/>
        </dgm:presLayoutVars>
      </dgm:prSet>
      <dgm:spPr/>
    </dgm:pt>
    <dgm:pt modelId="{AC28ACBE-5855-4319-B3E2-2D69DD5D83FF}" type="pres">
      <dgm:prSet presAssocID="{D86056B6-A43D-4CCF-AEC6-71C1247A9FFA}" presName="ThreeConn_2-3" presStyleLbl="fgAccFollowNode1" presStyleIdx="1" presStyleCnt="2" custLinFactNeighborX="-50993" custLinFactNeighborY="1648">
        <dgm:presLayoutVars>
          <dgm:bulletEnabled val="1"/>
        </dgm:presLayoutVars>
      </dgm:prSet>
      <dgm:spPr/>
    </dgm:pt>
    <dgm:pt modelId="{6490D57D-2934-43A3-A927-B15164A5BAE2}" type="pres">
      <dgm:prSet presAssocID="{D86056B6-A43D-4CCF-AEC6-71C1247A9FFA}" presName="ThreeNodes_1_text" presStyleLbl="node1" presStyleIdx="2" presStyleCnt="3">
        <dgm:presLayoutVars>
          <dgm:bulletEnabled val="1"/>
        </dgm:presLayoutVars>
      </dgm:prSet>
      <dgm:spPr/>
    </dgm:pt>
    <dgm:pt modelId="{EF29D01D-745F-41EE-A895-664D89C0D6E4}" type="pres">
      <dgm:prSet presAssocID="{D86056B6-A43D-4CCF-AEC6-71C1247A9FFA}" presName="ThreeNodes_2_text" presStyleLbl="node1" presStyleIdx="2" presStyleCnt="3">
        <dgm:presLayoutVars>
          <dgm:bulletEnabled val="1"/>
        </dgm:presLayoutVars>
      </dgm:prSet>
      <dgm:spPr/>
    </dgm:pt>
    <dgm:pt modelId="{966353AB-2C79-4A79-9F85-5BA98F850682}" type="pres">
      <dgm:prSet presAssocID="{D86056B6-A43D-4CCF-AEC6-71C1247A9FFA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8BBB4F13-A069-4032-B7F1-688041F75781}" type="presOf" srcId="{1ACE81A3-5116-4F8D-8E7A-16D15070FB80}" destId="{EF29D01D-745F-41EE-A895-664D89C0D6E4}" srcOrd="1" destOrd="0" presId="urn:microsoft.com/office/officeart/2005/8/layout/vProcess5"/>
    <dgm:cxn modelId="{6ACED127-365E-4509-AAC4-21A60B2A8898}" type="presOf" srcId="{74FFCC1F-24CA-45DB-89EC-FF47B1602C33}" destId="{6D80620E-FE7A-4E60-B23D-A246B4909987}" srcOrd="0" destOrd="0" presId="urn:microsoft.com/office/officeart/2005/8/layout/vProcess5"/>
    <dgm:cxn modelId="{CD6EDA5B-16DE-4850-B0D0-57486A0AF05A}" srcId="{D86056B6-A43D-4CCF-AEC6-71C1247A9FFA}" destId="{2F3765F2-4A17-4B55-8CC5-AE31FAA558C0}" srcOrd="0" destOrd="0" parTransId="{031AEEF8-1FD1-4774-8ADC-F2AFDF8E8579}" sibTransId="{74FFCC1F-24CA-45DB-89EC-FF47B1602C33}"/>
    <dgm:cxn modelId="{FDF95F62-837A-45BC-873E-1BD240426804}" type="presOf" srcId="{C37FDB71-EAD2-4A97-B87B-0DA6C027CB33}" destId="{AC28ACBE-5855-4319-B3E2-2D69DD5D83FF}" srcOrd="0" destOrd="0" presId="urn:microsoft.com/office/officeart/2005/8/layout/vProcess5"/>
    <dgm:cxn modelId="{BB09E769-136C-4828-A521-9CA4950354E3}" type="presOf" srcId="{D86056B6-A43D-4CCF-AEC6-71C1247A9FFA}" destId="{545AC72D-0398-4BEA-BC26-20D70FEC9DC2}" srcOrd="0" destOrd="0" presId="urn:microsoft.com/office/officeart/2005/8/layout/vProcess5"/>
    <dgm:cxn modelId="{FD9A5B72-BF69-470C-93C9-C98A13B97174}" type="presOf" srcId="{D579CE69-F76B-413E-B583-E40ED5C161B3}" destId="{1F42B48B-B443-4E30-BC4E-4DF9696A4286}" srcOrd="0" destOrd="0" presId="urn:microsoft.com/office/officeart/2005/8/layout/vProcess5"/>
    <dgm:cxn modelId="{CCD2FC53-A3A2-496E-B69B-83A482CDF966}" type="presOf" srcId="{D579CE69-F76B-413E-B583-E40ED5C161B3}" destId="{966353AB-2C79-4A79-9F85-5BA98F850682}" srcOrd="1" destOrd="0" presId="urn:microsoft.com/office/officeart/2005/8/layout/vProcess5"/>
    <dgm:cxn modelId="{4AD02A5A-94C1-4480-A813-705294F34211}" type="presOf" srcId="{2F3765F2-4A17-4B55-8CC5-AE31FAA558C0}" destId="{6490D57D-2934-43A3-A927-B15164A5BAE2}" srcOrd="1" destOrd="0" presId="urn:microsoft.com/office/officeart/2005/8/layout/vProcess5"/>
    <dgm:cxn modelId="{830B107B-3350-40A5-83DE-A58AC83F1C73}" type="presOf" srcId="{1ACE81A3-5116-4F8D-8E7A-16D15070FB80}" destId="{0CC174B6-5901-4167-8DC7-30881FE6ACC1}" srcOrd="0" destOrd="0" presId="urn:microsoft.com/office/officeart/2005/8/layout/vProcess5"/>
    <dgm:cxn modelId="{7B29C881-68E6-4514-B67A-43C15C98FB95}" type="presOf" srcId="{2F3765F2-4A17-4B55-8CC5-AE31FAA558C0}" destId="{8C85A8DF-D54F-4E12-BF9F-6C48CF8729EF}" srcOrd="0" destOrd="0" presId="urn:microsoft.com/office/officeart/2005/8/layout/vProcess5"/>
    <dgm:cxn modelId="{C57C20B3-464B-464F-8A41-88DE5CFD268B}" srcId="{D86056B6-A43D-4CCF-AEC6-71C1247A9FFA}" destId="{1ACE81A3-5116-4F8D-8E7A-16D15070FB80}" srcOrd="1" destOrd="0" parTransId="{91D8ED23-423E-4B58-9D5D-D228C0E04107}" sibTransId="{C37FDB71-EAD2-4A97-B87B-0DA6C027CB33}"/>
    <dgm:cxn modelId="{06396CB5-6004-4248-A68C-4C9ED66AE38E}" srcId="{D86056B6-A43D-4CCF-AEC6-71C1247A9FFA}" destId="{D579CE69-F76B-413E-B583-E40ED5C161B3}" srcOrd="2" destOrd="0" parTransId="{384AC210-EAA0-4062-AF32-8C6EF75D3A5D}" sibTransId="{B93B0001-7FA2-4CCA-B21C-EEFBA1E17205}"/>
    <dgm:cxn modelId="{15B894A7-D30F-4442-BEC1-9FE8C36EF018}" type="presParOf" srcId="{545AC72D-0398-4BEA-BC26-20D70FEC9DC2}" destId="{E3A53035-9889-4863-8B15-12B5F31E92BA}" srcOrd="0" destOrd="0" presId="urn:microsoft.com/office/officeart/2005/8/layout/vProcess5"/>
    <dgm:cxn modelId="{36D78C6C-1D24-40D8-B056-F40777333E41}" type="presParOf" srcId="{545AC72D-0398-4BEA-BC26-20D70FEC9DC2}" destId="{8C85A8DF-D54F-4E12-BF9F-6C48CF8729EF}" srcOrd="1" destOrd="0" presId="urn:microsoft.com/office/officeart/2005/8/layout/vProcess5"/>
    <dgm:cxn modelId="{BD9CAF1A-EE99-4E85-B718-D7B178130228}" type="presParOf" srcId="{545AC72D-0398-4BEA-BC26-20D70FEC9DC2}" destId="{0CC174B6-5901-4167-8DC7-30881FE6ACC1}" srcOrd="2" destOrd="0" presId="urn:microsoft.com/office/officeart/2005/8/layout/vProcess5"/>
    <dgm:cxn modelId="{9417770F-CDDF-41B9-83CD-B2413F283349}" type="presParOf" srcId="{545AC72D-0398-4BEA-BC26-20D70FEC9DC2}" destId="{1F42B48B-B443-4E30-BC4E-4DF9696A4286}" srcOrd="3" destOrd="0" presId="urn:microsoft.com/office/officeart/2005/8/layout/vProcess5"/>
    <dgm:cxn modelId="{B68C1AA5-F5BE-4F3A-A866-47B261553AE4}" type="presParOf" srcId="{545AC72D-0398-4BEA-BC26-20D70FEC9DC2}" destId="{6D80620E-FE7A-4E60-B23D-A246B4909987}" srcOrd="4" destOrd="0" presId="urn:microsoft.com/office/officeart/2005/8/layout/vProcess5"/>
    <dgm:cxn modelId="{E9E9B05A-5D37-41A3-BBC9-C034C348FC3A}" type="presParOf" srcId="{545AC72D-0398-4BEA-BC26-20D70FEC9DC2}" destId="{AC28ACBE-5855-4319-B3E2-2D69DD5D83FF}" srcOrd="5" destOrd="0" presId="urn:microsoft.com/office/officeart/2005/8/layout/vProcess5"/>
    <dgm:cxn modelId="{F1978FCF-367F-4925-B709-44F66CE31077}" type="presParOf" srcId="{545AC72D-0398-4BEA-BC26-20D70FEC9DC2}" destId="{6490D57D-2934-43A3-A927-B15164A5BAE2}" srcOrd="6" destOrd="0" presId="urn:microsoft.com/office/officeart/2005/8/layout/vProcess5"/>
    <dgm:cxn modelId="{305693EB-2AF0-43F0-8475-1CC8CACB0FFB}" type="presParOf" srcId="{545AC72D-0398-4BEA-BC26-20D70FEC9DC2}" destId="{EF29D01D-745F-41EE-A895-664D89C0D6E4}" srcOrd="7" destOrd="0" presId="urn:microsoft.com/office/officeart/2005/8/layout/vProcess5"/>
    <dgm:cxn modelId="{0A7558C3-8874-4060-A0ED-025390815752}" type="presParOf" srcId="{545AC72D-0398-4BEA-BC26-20D70FEC9DC2}" destId="{966353AB-2C79-4A79-9F85-5BA98F85068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AE088-03ED-4E16-9DEF-511795043238}">
      <dsp:nvSpPr>
        <dsp:cNvPr id="0" name=""/>
        <dsp:cNvSpPr/>
      </dsp:nvSpPr>
      <dsp:spPr>
        <a:xfrm>
          <a:off x="0" y="1637"/>
          <a:ext cx="8705088" cy="8298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200E7C-B3A1-40BB-B39B-89AF3A44D424}">
      <dsp:nvSpPr>
        <dsp:cNvPr id="0" name=""/>
        <dsp:cNvSpPr/>
      </dsp:nvSpPr>
      <dsp:spPr>
        <a:xfrm>
          <a:off x="251017" y="188344"/>
          <a:ext cx="456396" cy="4563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CD48BF-2253-472F-B5C8-A8FAA4AE5DB2}">
      <dsp:nvSpPr>
        <dsp:cNvPr id="0" name=""/>
        <dsp:cNvSpPr/>
      </dsp:nvSpPr>
      <dsp:spPr>
        <a:xfrm>
          <a:off x="958432" y="1637"/>
          <a:ext cx="7746655" cy="829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22" tIns="87822" rIns="87822" bIns="8782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 dirty="0"/>
            <a:t>In order to study the effect of manufacturing tolerances on the performance of a tuned filter, we performed sensitivity analysis of s-parameters in response to the tolerance values. </a:t>
          </a:r>
        </a:p>
      </dsp:txBody>
      <dsp:txXfrm>
        <a:off x="958432" y="1637"/>
        <a:ext cx="7746655" cy="829811"/>
      </dsp:txXfrm>
    </dsp:sp>
    <dsp:sp modelId="{BDC9D807-4B78-4031-AFDB-F286B73D0304}">
      <dsp:nvSpPr>
        <dsp:cNvPr id="0" name=""/>
        <dsp:cNvSpPr/>
      </dsp:nvSpPr>
      <dsp:spPr>
        <a:xfrm>
          <a:off x="0" y="1038901"/>
          <a:ext cx="8705088" cy="8298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3E2588-49E4-496F-934F-CD63E196563A}">
      <dsp:nvSpPr>
        <dsp:cNvPr id="0" name=""/>
        <dsp:cNvSpPr/>
      </dsp:nvSpPr>
      <dsp:spPr>
        <a:xfrm>
          <a:off x="251017" y="1225609"/>
          <a:ext cx="456396" cy="4563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41A2C-3435-495A-B005-2E0ED54DC46C}">
      <dsp:nvSpPr>
        <dsp:cNvPr id="0" name=""/>
        <dsp:cNvSpPr/>
      </dsp:nvSpPr>
      <dsp:spPr>
        <a:xfrm>
          <a:off x="958432" y="1038901"/>
          <a:ext cx="7746655" cy="829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22" tIns="87822" rIns="87822" bIns="8782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 dirty="0"/>
            <a:t>In communication with Manufacturing partner, tolerances of order of 10 micrometers has been considered. </a:t>
          </a:r>
        </a:p>
      </dsp:txBody>
      <dsp:txXfrm>
        <a:off x="958432" y="1038901"/>
        <a:ext cx="7746655" cy="829811"/>
      </dsp:txXfrm>
    </dsp:sp>
    <dsp:sp modelId="{91F1D796-8E6E-44A9-8886-E74D1B30D617}">
      <dsp:nvSpPr>
        <dsp:cNvPr id="0" name=""/>
        <dsp:cNvSpPr/>
      </dsp:nvSpPr>
      <dsp:spPr>
        <a:xfrm>
          <a:off x="0" y="2076165"/>
          <a:ext cx="8705088" cy="8298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12F78-2768-47D2-A75B-BFE0821CE812}">
      <dsp:nvSpPr>
        <dsp:cNvPr id="0" name=""/>
        <dsp:cNvSpPr/>
      </dsp:nvSpPr>
      <dsp:spPr>
        <a:xfrm>
          <a:off x="251017" y="2262873"/>
          <a:ext cx="456396" cy="4563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A23010-D31E-4385-B5BA-5778BEE97CFE}">
      <dsp:nvSpPr>
        <dsp:cNvPr id="0" name=""/>
        <dsp:cNvSpPr/>
      </dsp:nvSpPr>
      <dsp:spPr>
        <a:xfrm>
          <a:off x="958432" y="2076165"/>
          <a:ext cx="7746655" cy="829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22" tIns="87822" rIns="87822" bIns="8782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 dirty="0"/>
            <a:t>In order to estimate the effect of error of all dimensions, one need to find the worse case scenario by running for all possible combinations of error contributions.</a:t>
          </a:r>
        </a:p>
      </dsp:txBody>
      <dsp:txXfrm>
        <a:off x="958432" y="2076165"/>
        <a:ext cx="7746655" cy="829811"/>
      </dsp:txXfrm>
    </dsp:sp>
    <dsp:sp modelId="{CC3A845D-A912-47E7-A937-A4C3DE39C5D4}">
      <dsp:nvSpPr>
        <dsp:cNvPr id="0" name=""/>
        <dsp:cNvSpPr/>
      </dsp:nvSpPr>
      <dsp:spPr>
        <a:xfrm>
          <a:off x="0" y="3113430"/>
          <a:ext cx="8705088" cy="8298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335554-2845-493B-A91D-EF5AEEE40BCE}">
      <dsp:nvSpPr>
        <dsp:cNvPr id="0" name=""/>
        <dsp:cNvSpPr/>
      </dsp:nvSpPr>
      <dsp:spPr>
        <a:xfrm>
          <a:off x="251017" y="3300137"/>
          <a:ext cx="456396" cy="45639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6E7A60-2E7B-41AE-8586-F89ECF1D93C6}">
      <dsp:nvSpPr>
        <dsp:cNvPr id="0" name=""/>
        <dsp:cNvSpPr/>
      </dsp:nvSpPr>
      <dsp:spPr>
        <a:xfrm>
          <a:off x="958432" y="3113430"/>
          <a:ext cx="7746655" cy="829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22" tIns="87822" rIns="87822" bIns="8782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 dirty="0"/>
            <a:t>This will be quite cumbersome in terms of computational cost.</a:t>
          </a:r>
        </a:p>
      </dsp:txBody>
      <dsp:txXfrm>
        <a:off x="958432" y="3113430"/>
        <a:ext cx="7746655" cy="8298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5A8DF-D54F-4E12-BF9F-6C48CF8729EF}">
      <dsp:nvSpPr>
        <dsp:cNvPr id="0" name=""/>
        <dsp:cNvSpPr/>
      </dsp:nvSpPr>
      <dsp:spPr>
        <a:xfrm>
          <a:off x="449633" y="105796"/>
          <a:ext cx="4282333" cy="1007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Design Single Cell. Possibility to tune </a:t>
          </a:r>
          <a:r>
            <a:rPr lang="en-US" sz="1900" kern="1200" dirty="0" err="1"/>
            <a:t>Q</a:t>
          </a:r>
          <a:r>
            <a:rPr lang="en-US" sz="1900" kern="1200" baseline="-25000" dirty="0" err="1"/>
            <a:t>ext</a:t>
          </a:r>
          <a:r>
            <a:rPr lang="en-US" sz="1900" kern="1200" dirty="0"/>
            <a:t> over whole frequency range</a:t>
          </a:r>
        </a:p>
      </dsp:txBody>
      <dsp:txXfrm>
        <a:off x="479145" y="135308"/>
        <a:ext cx="3195045" cy="948583"/>
      </dsp:txXfrm>
    </dsp:sp>
    <dsp:sp modelId="{0CC174B6-5901-4167-8DC7-30881FE6ACC1}">
      <dsp:nvSpPr>
        <dsp:cNvPr id="0" name=""/>
        <dsp:cNvSpPr/>
      </dsp:nvSpPr>
      <dsp:spPr>
        <a:xfrm>
          <a:off x="952535" y="1306130"/>
          <a:ext cx="4282333" cy="1007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Optimizing coupler. Verifying if enough coupling level is achievable</a:t>
          </a:r>
        </a:p>
      </dsp:txBody>
      <dsp:txXfrm>
        <a:off x="982047" y="1335642"/>
        <a:ext cx="3190511" cy="948583"/>
      </dsp:txXfrm>
    </dsp:sp>
    <dsp:sp modelId="{1F42B48B-B443-4E30-BC4E-4DF9696A4286}">
      <dsp:nvSpPr>
        <dsp:cNvPr id="0" name=""/>
        <dsp:cNvSpPr/>
      </dsp:nvSpPr>
      <dsp:spPr>
        <a:xfrm>
          <a:off x="1383619" y="2597893"/>
          <a:ext cx="4282333" cy="1007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Fine optimizing a 7</a:t>
          </a:r>
          <a:r>
            <a:rPr lang="en-US" sz="1900" kern="1200" baseline="30000" dirty="0"/>
            <a:t>th</a:t>
          </a:r>
          <a:r>
            <a:rPr lang="en-US" sz="1900" kern="1200" dirty="0"/>
            <a:t> cell structure with 15 tuners. </a:t>
          </a:r>
        </a:p>
      </dsp:txBody>
      <dsp:txXfrm>
        <a:off x="1413131" y="2627405"/>
        <a:ext cx="3190511" cy="948583"/>
      </dsp:txXfrm>
    </dsp:sp>
    <dsp:sp modelId="{6D80620E-FE7A-4E60-B23D-A246B4909987}">
      <dsp:nvSpPr>
        <dsp:cNvPr id="0" name=""/>
        <dsp:cNvSpPr/>
      </dsp:nvSpPr>
      <dsp:spPr>
        <a:xfrm>
          <a:off x="4039192" y="91295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217500" y="912950"/>
        <a:ext cx="435864" cy="596341"/>
      </dsp:txXfrm>
    </dsp:sp>
    <dsp:sp modelId="{AC28ACBE-5855-4319-B3E2-2D69DD5D83FF}">
      <dsp:nvSpPr>
        <dsp:cNvPr id="0" name=""/>
        <dsp:cNvSpPr/>
      </dsp:nvSpPr>
      <dsp:spPr>
        <a:xfrm>
          <a:off x="4442210" y="235189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620518" y="2351892"/>
        <a:ext cx="435864" cy="596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740" cy="51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2" tIns="49521" rIns="99042" bIns="49521" numCol="1" anchor="t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736" y="1"/>
            <a:ext cx="3077740" cy="51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2" tIns="49521" rIns="99042" bIns="49521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375"/>
            <a:ext cx="3077740" cy="51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2" tIns="49521" rIns="99042" bIns="49521" numCol="1" anchor="b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736" y="9721375"/>
            <a:ext cx="3077740" cy="51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2" tIns="49521" rIns="99042" bIns="49521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674D244B-6BDF-4630-9E49-C3C7C63508B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964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740" cy="51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2" tIns="49521" rIns="99042" bIns="49521" numCol="1" anchor="t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736" y="1"/>
            <a:ext cx="3077740" cy="51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2" tIns="49521" rIns="99042" bIns="49521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22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6763"/>
            <a:ext cx="5114925" cy="3836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997" y="4860689"/>
            <a:ext cx="5208482" cy="4604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2" tIns="49521" rIns="99042" bIns="495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375"/>
            <a:ext cx="3077740" cy="51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2" tIns="49521" rIns="99042" bIns="49521" numCol="1" anchor="b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736" y="9721375"/>
            <a:ext cx="3077740" cy="51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2" tIns="49521" rIns="99042" bIns="49521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F2A0BC9D-1220-48EC-A358-E92779B2FC5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0461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A0BC9D-1220-48EC-A358-E92779B2FC52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934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C9529-36F5-8243-A421-B9F91F60F5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53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C9529-36F5-8243-A421-B9F91F60F5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91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C9529-36F5-8243-A421-B9F91F60F5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8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C9529-36F5-8243-A421-B9F91F60F5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38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C9529-36F5-8243-A421-B9F91F60F5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69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A0BC9D-1220-48EC-A358-E92779B2FC52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366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A0BC9D-1220-48EC-A358-E92779B2FC52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0646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A0BC9D-1220-48EC-A358-E92779B2FC52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269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A0BC9D-1220-48EC-A358-E92779B2FC52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919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A0BC9D-1220-48EC-A358-E92779B2FC52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960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A0BC9D-1220-48EC-A358-E92779B2FC52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168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A0BC9D-1220-48EC-A358-E92779B2FC52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470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C9529-36F5-8243-A421-B9F91F60F5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16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C9529-36F5-8243-A421-B9F91F60F5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71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C9529-36F5-8243-A421-B9F91F60F5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53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C9529-36F5-8243-A421-B9F91F60F5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53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27BAF-2CC0-4EB9-89AC-8D48CF95C950}" type="slidenum">
              <a:rPr lang="fr-FR"/>
              <a:pPr>
                <a:defRPr/>
              </a:pPr>
              <a:t>‹#›</a:t>
            </a:fld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1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61A55-586A-4FED-8A20-B786C89D51C2}" type="slidenum">
              <a:rPr lang="fr-FR"/>
              <a:pPr>
                <a:defRPr/>
              </a:pPr>
              <a:t>‹#›</a:t>
            </a:fld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1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9113" y="609600"/>
            <a:ext cx="200977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09600"/>
            <a:ext cx="587851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83812-3C73-48D1-8B6B-47AABA9DD266}" type="slidenum">
              <a:rPr lang="fr-FR"/>
              <a:pPr>
                <a:defRPr/>
              </a:pPr>
              <a:t>‹#›</a:t>
            </a:fld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1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E3161-F744-4962-B25A-FCB9FCF9CD1B}" type="slidenum">
              <a:rPr lang="fr-FR"/>
              <a:pPr>
                <a:defRPr/>
              </a:pPr>
              <a:t>‹#›</a:t>
            </a:fld>
            <a:endParaRPr lang="fr-FR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8" y="305930"/>
            <a:ext cx="1426779" cy="607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8" y="6182106"/>
            <a:ext cx="1374648" cy="5897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358" y="6228330"/>
            <a:ext cx="1458686" cy="497340"/>
          </a:xfrm>
          <a:prstGeom prst="rect">
            <a:avLst/>
          </a:prstGeom>
        </p:spPr>
      </p:pic>
    </p:spTree>
  </p:cSld>
  <p:clrMapOvr>
    <a:masterClrMapping/>
  </p:clrMapOvr>
  <p:transition spd="slow" advClick="0" advTm="1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3B4DE-992E-46F4-89ED-59DE49FFEC1E}" type="slidenum">
              <a:rPr lang="fr-FR"/>
              <a:pPr>
                <a:defRPr/>
              </a:pPr>
              <a:t>‹#›</a:t>
            </a:fld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1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12875"/>
            <a:ext cx="3733800" cy="4683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412875"/>
            <a:ext cx="3733800" cy="4683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D46CE-F5F1-477A-B0F5-7B3E09B52953}" type="slidenum">
              <a:rPr lang="fr-FR"/>
              <a:pPr>
                <a:defRPr/>
              </a:pPr>
              <a:t>‹#›</a:t>
            </a:fld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1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492BA-E69E-4511-AF7F-7A1A3FA84741}" type="slidenum">
              <a:rPr lang="fr-FR"/>
              <a:pPr>
                <a:defRPr/>
              </a:pPr>
              <a:t>‹#›</a:t>
            </a:fld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1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D45B8-DDDE-47B3-A1BC-1805260A181C}" type="slidenum">
              <a:rPr lang="fr-FR"/>
              <a:pPr>
                <a:defRPr/>
              </a:pPr>
              <a:t>‹#›</a:t>
            </a:fld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1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A8BFF-54C2-4850-87CD-F7C953E8E2EF}" type="slidenum">
              <a:rPr lang="fr-FR"/>
              <a:pPr>
                <a:defRPr/>
              </a:pPr>
              <a:t>‹#›</a:t>
            </a:fld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1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0D8E7-D89E-4EA6-BF34-DBE99775541B}" type="slidenum">
              <a:rPr lang="fr-FR"/>
              <a:pPr>
                <a:defRPr/>
              </a:pPr>
              <a:t>‹#›</a:t>
            </a:fld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1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BDFFC-3F46-4D58-89A6-B0906A37089F}" type="slidenum">
              <a:rPr lang="fr-FR"/>
              <a:pPr>
                <a:defRPr/>
              </a:pPr>
              <a:t>‹#›</a:t>
            </a:fld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1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29100" y="64770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862A270-6E00-496B-B820-FA8995432996}" type="slidenum">
              <a:rPr lang="fr-FR"/>
              <a:pPr>
                <a:defRPr/>
              </a:pPr>
              <a:t>‹#›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09600"/>
            <a:ext cx="68214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412875"/>
            <a:ext cx="7620000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 advClick="0" advTm="12000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38C0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38C0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38C0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38C0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38C0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E38C0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E38C0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E38C0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E38C0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38C0F"/>
        </a:buClr>
        <a:buSzPct val="120000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38C0F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wmv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microsoft.com/office/2007/relationships/media" Target="../media/media2.wmv"/><Relationship Id="rId7" Type="http://schemas.microsoft.com/office/2007/relationships/media" Target="../media/media4.wmv"/><Relationship Id="rId12" Type="http://schemas.openxmlformats.org/officeDocument/2006/relationships/notesSlide" Target="../notesSlides/notesSlide8.xml"/><Relationship Id="rId17" Type="http://schemas.openxmlformats.org/officeDocument/2006/relationships/image" Target="../media/image38.png"/><Relationship Id="rId2" Type="http://schemas.openxmlformats.org/officeDocument/2006/relationships/video" Target="../media/media1.wmv"/><Relationship Id="rId16" Type="http://schemas.openxmlformats.org/officeDocument/2006/relationships/image" Target="../media/image37.png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slideLayout" Target="../slideLayouts/slideLayout2.xml"/><Relationship Id="rId5" Type="http://schemas.microsoft.com/office/2007/relationships/media" Target="../media/media3.wmv"/><Relationship Id="rId15" Type="http://schemas.openxmlformats.org/officeDocument/2006/relationships/image" Target="../media/image36.png"/><Relationship Id="rId10" Type="http://schemas.openxmlformats.org/officeDocument/2006/relationships/video" Target="../media/media5.wmv"/><Relationship Id="rId4" Type="http://schemas.openxmlformats.org/officeDocument/2006/relationships/video" Target="../media/media2.wmv"/><Relationship Id="rId9" Type="http://schemas.microsoft.com/office/2007/relationships/media" Target="../media/media5.wmv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p4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microsoft.com/office/2007/relationships/media" Target="../media/media7.mp4"/><Relationship Id="rId7" Type="http://schemas.microsoft.com/office/2007/relationships/media" Target="../media/media9.mp4"/><Relationship Id="rId12" Type="http://schemas.openxmlformats.org/officeDocument/2006/relationships/notesSlide" Target="../notesSlides/notesSlide9.xml"/><Relationship Id="rId17" Type="http://schemas.openxmlformats.org/officeDocument/2006/relationships/image" Target="../media/image43.png"/><Relationship Id="rId2" Type="http://schemas.openxmlformats.org/officeDocument/2006/relationships/video" Target="../media/media6.mp4"/><Relationship Id="rId16" Type="http://schemas.openxmlformats.org/officeDocument/2006/relationships/image" Target="../media/image42.png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11" Type="http://schemas.openxmlformats.org/officeDocument/2006/relationships/slideLayout" Target="../slideLayouts/slideLayout2.xml"/><Relationship Id="rId5" Type="http://schemas.microsoft.com/office/2007/relationships/media" Target="../media/media8.mp4"/><Relationship Id="rId15" Type="http://schemas.openxmlformats.org/officeDocument/2006/relationships/image" Target="../media/image41.png"/><Relationship Id="rId10" Type="http://schemas.openxmlformats.org/officeDocument/2006/relationships/video" Target="../media/media10.mp4"/><Relationship Id="rId4" Type="http://schemas.openxmlformats.org/officeDocument/2006/relationships/video" Target="../media/media7.mp4"/><Relationship Id="rId9" Type="http://schemas.microsoft.com/office/2007/relationships/media" Target="../media/media10.mp4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Dominique.bovey@heig-vd.ch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pascal.coeudevez@heig-vd.ch" TargetMode="External"/><Relationship Id="rId4" Type="http://schemas.openxmlformats.org/officeDocument/2006/relationships/hyperlink" Target="mailto:evelina.breschi@hes-so.ch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svg"/><Relationship Id="rId7" Type="http://schemas.openxmlformats.org/officeDocument/2006/relationships/image" Target="../media/image2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page_tit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4066"/>
            <a:ext cx="9144000" cy="68910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33055"/>
            <a:ext cx="9144000" cy="3462055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extBox 1"/>
          <p:cNvSpPr txBox="1"/>
          <p:nvPr/>
        </p:nvSpPr>
        <p:spPr>
          <a:xfrm>
            <a:off x="1744678" y="5049787"/>
            <a:ext cx="5356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arrow"/>
                <a:cs typeface="Arial Narrow"/>
              </a:rPr>
              <a:t>Mohammad Reza KHALVATI, Mohammad </a:t>
            </a:r>
            <a:r>
              <a:rPr lang="en-US" sz="1600" dirty="0" err="1">
                <a:latin typeface="Arial Narrow"/>
                <a:cs typeface="Arial Narrow"/>
              </a:rPr>
              <a:t>Azadifar</a:t>
            </a:r>
            <a:r>
              <a:rPr lang="en-US" sz="1600">
                <a:latin typeface="Arial Narrow"/>
                <a:cs typeface="Arial Narrow"/>
              </a:rPr>
              <a:t>, Dominique </a:t>
            </a:r>
            <a:r>
              <a:rPr lang="en-US" sz="1600" dirty="0">
                <a:latin typeface="Arial Narrow"/>
                <a:cs typeface="Arial Narrow"/>
              </a:rPr>
              <a:t>Bovey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4183" y="3731992"/>
            <a:ext cx="8581173" cy="1026060"/>
          </a:xfrm>
        </p:spPr>
        <p:txBody>
          <a:bodyPr/>
          <a:lstStyle/>
          <a:p>
            <a:pPr algn="ctr"/>
            <a:r>
              <a:rPr lang="en-GB" b="1" i="0" u="none" strike="noStrike" dirty="0">
                <a:solidFill>
                  <a:srgbClr val="CB6D04"/>
                </a:solidFill>
                <a:effectLst/>
                <a:latin typeface="Roboto Light" panose="020F0302020204030204" pitchFamily="34" charset="0"/>
              </a:rPr>
              <a:t>Band-Pass Filter Design For MID-band 6 Receiver</a:t>
            </a:r>
            <a:endParaRPr lang="fr-C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25" y="624746"/>
            <a:ext cx="5695812" cy="2424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01" y="6018631"/>
            <a:ext cx="2261015" cy="770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84" y="5657508"/>
            <a:ext cx="1769799" cy="1225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887D1D-F43A-4A53-4FCF-04CE1B75AA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226" y="5482547"/>
            <a:ext cx="2614130" cy="162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7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7EC80-BA34-BD4B-8490-D230BAFEC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" y="1899867"/>
            <a:ext cx="8705088" cy="3944879"/>
          </a:xfrm>
        </p:spPr>
        <p:txBody>
          <a:bodyPr>
            <a:normAutofit/>
          </a:bodyPr>
          <a:lstStyle/>
          <a:p>
            <a:endParaRPr lang="en-US" sz="1800" b="0" dirty="0">
              <a:latin typeface="+mj-lt"/>
              <a:cs typeface="Times New Roman" panose="02020603050405020304" pitchFamily="18" charset="0"/>
            </a:endParaRPr>
          </a:p>
          <a:p>
            <a:pPr marL="0" indent="0"/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13o6">
            <a:hlinkClick r:id="" action="ppaction://media"/>
            <a:extLst>
              <a:ext uri="{FF2B5EF4-FFF2-40B4-BE49-F238E27FC236}">
                <a16:creationId xmlns:a16="http://schemas.microsoft.com/office/drawing/2014/main" id="{AA1DF612-51DB-43B5-95FD-A7FCB5EF01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82456" y="808586"/>
            <a:ext cx="3785105" cy="1575813"/>
          </a:xfrm>
          <a:prstGeom prst="rect">
            <a:avLst/>
          </a:prstGeom>
        </p:spPr>
      </p:pic>
      <p:pic>
        <p:nvPicPr>
          <p:cNvPr id="5" name="15o0 (1)">
            <a:hlinkClick r:id="" action="ppaction://media"/>
            <a:extLst>
              <a:ext uri="{FF2B5EF4-FFF2-40B4-BE49-F238E27FC236}">
                <a16:creationId xmlns:a16="http://schemas.microsoft.com/office/drawing/2014/main" id="{DAEA82A6-FD4D-4A97-86AD-B4033167E85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182456" y="1932806"/>
            <a:ext cx="3785109" cy="1575814"/>
          </a:xfrm>
          <a:prstGeom prst="rect">
            <a:avLst/>
          </a:prstGeom>
        </p:spPr>
      </p:pic>
      <p:pic>
        <p:nvPicPr>
          <p:cNvPr id="6" name="16o0 (1)">
            <a:hlinkClick r:id="" action="ppaction://media"/>
            <a:extLst>
              <a:ext uri="{FF2B5EF4-FFF2-40B4-BE49-F238E27FC236}">
                <a16:creationId xmlns:a16="http://schemas.microsoft.com/office/drawing/2014/main" id="{AA506D50-BC09-4B34-BFB7-9F0CC8CA68B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82459" y="3016207"/>
            <a:ext cx="3785105" cy="157581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84565A8-6C8C-4411-BD2B-B8567E42E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562" y="346944"/>
            <a:ext cx="9079992" cy="891540"/>
          </a:xfrm>
        </p:spPr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Designed Filter SB1</a:t>
            </a:r>
          </a:p>
        </p:txBody>
      </p:sp>
      <p:pic>
        <p:nvPicPr>
          <p:cNvPr id="11" name="17o5 (1)">
            <a:hlinkClick r:id="" action="ppaction://media"/>
            <a:extLst>
              <a:ext uri="{FF2B5EF4-FFF2-40B4-BE49-F238E27FC236}">
                <a16:creationId xmlns:a16="http://schemas.microsoft.com/office/drawing/2014/main" id="{FEE1AD7B-2E49-486C-83E3-874EE57A3F9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82456" y="4094365"/>
            <a:ext cx="3785108" cy="1575814"/>
          </a:xfrm>
          <a:prstGeom prst="rect">
            <a:avLst/>
          </a:prstGeom>
        </p:spPr>
      </p:pic>
      <p:pic>
        <p:nvPicPr>
          <p:cNvPr id="12" name="19o2 (1)">
            <a:hlinkClick r:id="" action="ppaction://media"/>
            <a:extLst>
              <a:ext uri="{FF2B5EF4-FFF2-40B4-BE49-F238E27FC236}">
                <a16:creationId xmlns:a16="http://schemas.microsoft.com/office/drawing/2014/main" id="{5EAB67F2-EF1E-4818-A308-43F19E87EEE6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82456" y="5149292"/>
            <a:ext cx="3785108" cy="15758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CAF786-1A98-45F2-AD04-26ADD4749E0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3" y="2546941"/>
            <a:ext cx="4804016" cy="200067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826C67-650D-45AA-9D40-7BACAE7BC293}"/>
              </a:ext>
            </a:extLst>
          </p:cNvPr>
          <p:cNvCxnSpPr>
            <a:cxnSpLocks/>
          </p:cNvCxnSpPr>
          <p:nvPr/>
        </p:nvCxnSpPr>
        <p:spPr bwMode="auto">
          <a:xfrm>
            <a:off x="3961542" y="3497464"/>
            <a:ext cx="1140810" cy="255195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E101E022-A470-4AEE-A100-09EB5B73D573}"/>
              </a:ext>
            </a:extLst>
          </p:cNvPr>
          <p:cNvCxnSpPr/>
          <p:nvPr/>
        </p:nvCxnSpPr>
        <p:spPr bwMode="auto">
          <a:xfrm flipV="1">
            <a:off x="971664" y="1729016"/>
            <a:ext cx="4016089" cy="2257768"/>
          </a:xfrm>
          <a:prstGeom prst="bentConnector3">
            <a:avLst>
              <a:gd name="adj1" fmla="val 11294"/>
            </a:avLst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13E0F89A-48E1-4823-994C-B18295BC9E12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3063582" y="2913536"/>
            <a:ext cx="2374933" cy="2064715"/>
          </a:xfrm>
          <a:prstGeom prst="bentConnector3">
            <a:avLst>
              <a:gd name="adj1" fmla="val 99796"/>
            </a:avLst>
          </a:prstGeom>
          <a:ln>
            <a:solidFill>
              <a:srgbClr val="19FF81"/>
            </a:solidFill>
            <a:headEnd type="none" w="med" len="me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75026543-3A86-4137-B968-E407FEBBA5E8}"/>
              </a:ext>
            </a:extLst>
          </p:cNvPr>
          <p:cNvCxnSpPr>
            <a:cxnSpLocks/>
          </p:cNvCxnSpPr>
          <p:nvPr/>
        </p:nvCxnSpPr>
        <p:spPr bwMode="auto">
          <a:xfrm>
            <a:off x="2621280" y="2758427"/>
            <a:ext cx="2709005" cy="1279405"/>
          </a:xfrm>
          <a:prstGeom prst="bentConnector3">
            <a:avLst>
              <a:gd name="adj1" fmla="val -856"/>
            </a:avLst>
          </a:prstGeom>
          <a:ln>
            <a:solidFill>
              <a:srgbClr val="92D050"/>
            </a:solidFill>
            <a:headEnd type="none" w="med" len="me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D267B183-12C3-4917-9A92-BE93385D4141}"/>
              </a:ext>
            </a:extLst>
          </p:cNvPr>
          <p:cNvCxnSpPr>
            <a:cxnSpLocks/>
          </p:cNvCxnSpPr>
          <p:nvPr/>
        </p:nvCxnSpPr>
        <p:spPr bwMode="auto">
          <a:xfrm>
            <a:off x="2029968" y="2763635"/>
            <a:ext cx="3253439" cy="214793"/>
          </a:xfrm>
          <a:prstGeom prst="bentConnector3">
            <a:avLst>
              <a:gd name="adj1" fmla="val -215"/>
            </a:avLst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246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4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1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7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3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7EC80-BA34-BD4B-8490-D230BAFEC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" y="1899867"/>
            <a:ext cx="8705088" cy="3944879"/>
          </a:xfrm>
        </p:spPr>
        <p:txBody>
          <a:bodyPr>
            <a:normAutofit/>
          </a:bodyPr>
          <a:lstStyle/>
          <a:p>
            <a:endParaRPr lang="en-US" sz="1800" b="0" dirty="0">
              <a:latin typeface="+mj-lt"/>
              <a:cs typeface="Times New Roman" panose="02020603050405020304" pitchFamily="18" charset="0"/>
            </a:endParaRPr>
          </a:p>
          <a:p>
            <a:pPr marL="0" indent="0"/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84565A8-6C8C-4411-BD2B-B8567E42E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562" y="346944"/>
            <a:ext cx="9079992" cy="891540"/>
          </a:xfrm>
        </p:spPr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Designed Filter SB1</a:t>
            </a:r>
            <a:r>
              <a:rPr lang="en-150" sz="2800" dirty="0">
                <a:cs typeface="Times New Roman" panose="02020603050405020304" pitchFamily="18" charset="0"/>
              </a:rPr>
              <a:t>(MAC compatible)</a:t>
            </a:r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CAF786-1A98-45F2-AD04-26ADD4749E0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3" y="2546941"/>
            <a:ext cx="4804016" cy="200067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826C67-650D-45AA-9D40-7BACAE7BC293}"/>
              </a:ext>
            </a:extLst>
          </p:cNvPr>
          <p:cNvCxnSpPr>
            <a:cxnSpLocks/>
          </p:cNvCxnSpPr>
          <p:nvPr/>
        </p:nvCxnSpPr>
        <p:spPr bwMode="auto">
          <a:xfrm>
            <a:off x="3961542" y="3497464"/>
            <a:ext cx="1140810" cy="255195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E101E022-A470-4AEE-A100-09EB5B73D573}"/>
              </a:ext>
            </a:extLst>
          </p:cNvPr>
          <p:cNvCxnSpPr/>
          <p:nvPr/>
        </p:nvCxnSpPr>
        <p:spPr bwMode="auto">
          <a:xfrm flipV="1">
            <a:off x="971664" y="1729016"/>
            <a:ext cx="4016089" cy="2257768"/>
          </a:xfrm>
          <a:prstGeom prst="bentConnector3">
            <a:avLst>
              <a:gd name="adj1" fmla="val 11294"/>
            </a:avLst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13E0F89A-48E1-4823-994C-B18295BC9E12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3063582" y="2913536"/>
            <a:ext cx="2374933" cy="2064715"/>
          </a:xfrm>
          <a:prstGeom prst="bentConnector3">
            <a:avLst>
              <a:gd name="adj1" fmla="val 99796"/>
            </a:avLst>
          </a:prstGeom>
          <a:ln>
            <a:solidFill>
              <a:srgbClr val="19FF81"/>
            </a:solidFill>
            <a:headEnd type="none" w="med" len="me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75026543-3A86-4137-B968-E407FEBBA5E8}"/>
              </a:ext>
            </a:extLst>
          </p:cNvPr>
          <p:cNvCxnSpPr>
            <a:cxnSpLocks/>
          </p:cNvCxnSpPr>
          <p:nvPr/>
        </p:nvCxnSpPr>
        <p:spPr bwMode="auto">
          <a:xfrm>
            <a:off x="2621280" y="2758427"/>
            <a:ext cx="2709005" cy="1279405"/>
          </a:xfrm>
          <a:prstGeom prst="bentConnector3">
            <a:avLst>
              <a:gd name="adj1" fmla="val -856"/>
            </a:avLst>
          </a:prstGeom>
          <a:ln>
            <a:solidFill>
              <a:srgbClr val="92D050"/>
            </a:solidFill>
            <a:headEnd type="none" w="med" len="me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D267B183-12C3-4917-9A92-BE93385D4141}"/>
              </a:ext>
            </a:extLst>
          </p:cNvPr>
          <p:cNvCxnSpPr>
            <a:cxnSpLocks/>
          </p:cNvCxnSpPr>
          <p:nvPr/>
        </p:nvCxnSpPr>
        <p:spPr bwMode="auto">
          <a:xfrm>
            <a:off x="2029968" y="2763635"/>
            <a:ext cx="3253439" cy="214793"/>
          </a:xfrm>
          <a:prstGeom prst="bentConnector3">
            <a:avLst>
              <a:gd name="adj1" fmla="val -215"/>
            </a:avLst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" name="13o6_MP4.mp4">
            <a:hlinkClick r:id="" action="ppaction://media"/>
            <a:extLst>
              <a:ext uri="{FF2B5EF4-FFF2-40B4-BE49-F238E27FC236}">
                <a16:creationId xmlns:a16="http://schemas.microsoft.com/office/drawing/2014/main" id="{D8E59EA4-C50E-DD44-8400-0E6E2EDCA0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52974" y="1101806"/>
            <a:ext cx="3931049" cy="1364947"/>
          </a:xfrm>
          <a:prstGeom prst="rect">
            <a:avLst/>
          </a:prstGeom>
        </p:spPr>
      </p:pic>
      <p:pic>
        <p:nvPicPr>
          <p:cNvPr id="7" name="15o0_MP4.mp4">
            <a:hlinkClick r:id="" action="ppaction://media"/>
            <a:extLst>
              <a:ext uri="{FF2B5EF4-FFF2-40B4-BE49-F238E27FC236}">
                <a16:creationId xmlns:a16="http://schemas.microsoft.com/office/drawing/2014/main" id="{E512527E-B3E9-28B1-BCF8-6CCC284503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59172" y="2134140"/>
            <a:ext cx="4081195" cy="1417082"/>
          </a:xfrm>
          <a:prstGeom prst="rect">
            <a:avLst/>
          </a:prstGeom>
        </p:spPr>
      </p:pic>
      <p:pic>
        <p:nvPicPr>
          <p:cNvPr id="8" name="16o0_MP4.mp4">
            <a:hlinkClick r:id="" action="ppaction://media"/>
            <a:extLst>
              <a:ext uri="{FF2B5EF4-FFF2-40B4-BE49-F238E27FC236}">
                <a16:creationId xmlns:a16="http://schemas.microsoft.com/office/drawing/2014/main" id="{23F4247F-7F04-A37C-101B-9152940B71A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987753" y="3221615"/>
            <a:ext cx="4081197" cy="1417082"/>
          </a:xfrm>
          <a:prstGeom prst="rect">
            <a:avLst/>
          </a:prstGeom>
        </p:spPr>
      </p:pic>
      <p:pic>
        <p:nvPicPr>
          <p:cNvPr id="9" name="17o5_MP4.mp4">
            <a:hlinkClick r:id="" action="ppaction://media"/>
            <a:extLst>
              <a:ext uri="{FF2B5EF4-FFF2-40B4-BE49-F238E27FC236}">
                <a16:creationId xmlns:a16="http://schemas.microsoft.com/office/drawing/2014/main" id="{ADA3550F-836E-4378-7DDC-30F8042B44F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938914" y="4329507"/>
            <a:ext cx="4145668" cy="1439468"/>
          </a:xfrm>
          <a:prstGeom prst="rect">
            <a:avLst/>
          </a:prstGeom>
        </p:spPr>
      </p:pic>
      <p:pic>
        <p:nvPicPr>
          <p:cNvPr id="13" name="19o2_MP4.mp4">
            <a:hlinkClick r:id="" action="ppaction://media"/>
            <a:extLst>
              <a:ext uri="{FF2B5EF4-FFF2-40B4-BE49-F238E27FC236}">
                <a16:creationId xmlns:a16="http://schemas.microsoft.com/office/drawing/2014/main" id="{F2A64E92-EA9B-9C76-0D03-A62F538F32B5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978961" y="5404364"/>
            <a:ext cx="4116365" cy="142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69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4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48AF1-0F30-EE45-A225-3995A227C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152" y="513904"/>
            <a:ext cx="9079992" cy="891540"/>
          </a:xfrm>
        </p:spPr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Fixed Filters SB1..4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BB718-E086-499B-BCB0-1631E0462E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0319"/>
            <a:ext cx="4108704" cy="819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E40545-AFFB-45C5-94C1-5DB86296C0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108" y="1288431"/>
            <a:ext cx="4108704" cy="8625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CAFA0-73E4-412B-9ADC-A4A027D29C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" y="3696742"/>
            <a:ext cx="4066032" cy="7324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917BE2-59E7-4440-BE3B-1DEB1CEA31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09" y="3682297"/>
            <a:ext cx="4110803" cy="7897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D42A2D-A5F2-4378-85B2-9BB996E775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2028794"/>
            <a:ext cx="4005072" cy="16679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F92726-B664-430B-B104-E2730176F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89" y="2012566"/>
            <a:ext cx="4066032" cy="17004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8ED844-90EC-46EF-BB00-DA6F26B213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4542662"/>
            <a:ext cx="4105601" cy="17004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ECC798-3221-402F-B741-8C413783EC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09" y="4542662"/>
            <a:ext cx="4147324" cy="170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25614"/>
      </p:ext>
    </p:extLst>
  </p:cSld>
  <p:clrMapOvr>
    <a:masterClrMapping/>
  </p:clrMapOvr>
  <p:transition spd="slow" advClick="0" advTm="12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48AF1-0F30-EE45-A225-3995A227C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523" y="408843"/>
            <a:ext cx="9079992" cy="891540"/>
          </a:xfrm>
        </p:spPr>
        <p:txBody>
          <a:bodyPr/>
          <a:lstStyle/>
          <a:p>
            <a:r>
              <a:rPr lang="en-US" dirty="0"/>
              <a:t>Challenges of Fixed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7EC80-BA34-BD4B-8490-D230BAFEC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126" y="1813414"/>
            <a:ext cx="7810735" cy="414777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800" b="0" dirty="0"/>
              <a:t>Maintaining Constant Bandwidth and a Reasonable Return Loss Over a Wide Tuning Range </a:t>
            </a:r>
          </a:p>
          <a:p>
            <a:pPr>
              <a:buFont typeface="Wingdings" pitchFamily="2" charset="2"/>
              <a:buChar char="ü"/>
            </a:pPr>
            <a:r>
              <a:rPr lang="en-US" sz="1800" b="0" dirty="0"/>
              <a:t>Maintaining a Constant High Q Value Over a Wide Tuning Range </a:t>
            </a:r>
          </a:p>
          <a:p>
            <a:pPr>
              <a:buFont typeface="Wingdings" pitchFamily="2" charset="2"/>
              <a:buChar char="ü"/>
            </a:pPr>
            <a:r>
              <a:rPr lang="en-US" sz="1800" b="0" dirty="0"/>
              <a:t>Integration of Tuning Elements with 3D Filters Linearity</a:t>
            </a:r>
          </a:p>
          <a:p>
            <a:pPr>
              <a:buFont typeface="Wingdings" pitchFamily="2" charset="2"/>
              <a:buChar char="ü"/>
            </a:pPr>
            <a:r>
              <a:rPr lang="en-US" sz="1800" b="0" dirty="0"/>
              <a:t>Tunability of Q external (Coupling from Coax to Cavity) over wide range</a:t>
            </a:r>
          </a:p>
          <a:p>
            <a:pPr>
              <a:buFont typeface="Wingdings" pitchFamily="2" charset="2"/>
              <a:buChar char="ü"/>
            </a:pPr>
            <a:r>
              <a:rPr lang="en-US" sz="1800" b="0" dirty="0"/>
              <a:t>Lowering the number of needed tuners</a:t>
            </a:r>
          </a:p>
          <a:p>
            <a:endParaRPr lang="en-US" sz="18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51F5D-147B-41F2-A85B-D35A884D1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0" t="8619" r="21335" b="-87"/>
          <a:stretch/>
        </p:blipFill>
        <p:spPr>
          <a:xfrm>
            <a:off x="2365249" y="3887299"/>
            <a:ext cx="3703936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68905"/>
      </p:ext>
    </p:extLst>
  </p:cSld>
  <p:clrMapOvr>
    <a:masterClrMapping/>
  </p:clrMapOvr>
  <p:transition spd="slow" advClick="0" advTm="12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48AF1-0F30-EE45-A225-3995A227C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651" y="332672"/>
            <a:ext cx="7034349" cy="891540"/>
          </a:xfrm>
        </p:spPr>
        <p:txBody>
          <a:bodyPr/>
          <a:lstStyle/>
          <a:p>
            <a:r>
              <a:rPr lang="en-US" dirty="0">
                <a:latin typeface="+mn-lt"/>
                <a:cs typeface="Times New Roman" panose="02020603050405020304" pitchFamily="18" charset="0"/>
              </a:rPr>
              <a:t>Yield Sensitivity Analysis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6EBDDD83-C9F4-53E7-6C0B-6961E6442F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1509396"/>
              </p:ext>
            </p:extLst>
          </p:nvPr>
        </p:nvGraphicFramePr>
        <p:xfrm>
          <a:off x="251460" y="1953447"/>
          <a:ext cx="8705088" cy="3944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5062215"/>
      </p:ext>
    </p:extLst>
  </p:cSld>
  <p:clrMapOvr>
    <a:masterClrMapping/>
  </p:clrMapOvr>
  <p:transition spd="slow" advClick="0" advTm="12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CD1893-4CEF-C847-A0CC-F22099E84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14" y="1953447"/>
            <a:ext cx="8184933" cy="394487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1600" b="0" dirty="0">
                <a:latin typeface="+mj-lt"/>
                <a:cs typeface="Times New Roman" panose="02020603050405020304" pitchFamily="18" charset="0"/>
              </a:rPr>
              <a:t>Our numerical software offers a smart way of finding the worse case condition:</a:t>
            </a:r>
          </a:p>
          <a:p>
            <a:pPr>
              <a:lnSpc>
                <a:spcPct val="200000"/>
              </a:lnSpc>
            </a:pP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5742A8-CE40-58FF-5CAC-A47C98CA1E05}"/>
              </a:ext>
            </a:extLst>
          </p:cNvPr>
          <p:cNvSpPr/>
          <p:nvPr/>
        </p:nvSpPr>
        <p:spPr>
          <a:xfrm>
            <a:off x="982293" y="3057580"/>
            <a:ext cx="1807315" cy="1736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800" dirty="0"/>
              <a:t>Calculate S-param</a:t>
            </a:r>
            <a:r>
              <a:rPr lang="fr-CH" sz="1800" dirty="0"/>
              <a:t>e</a:t>
            </a:r>
            <a:r>
              <a:rPr lang="en-CH" sz="1800" dirty="0"/>
              <a:t>ter of a given design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BE807E-4371-1089-2595-DB7B715248D7}"/>
              </a:ext>
            </a:extLst>
          </p:cNvPr>
          <p:cNvSpPr/>
          <p:nvPr/>
        </p:nvSpPr>
        <p:spPr>
          <a:xfrm>
            <a:off x="3623329" y="3057580"/>
            <a:ext cx="1807315" cy="1736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P</a:t>
            </a:r>
            <a:r>
              <a:rPr lang="en-CH" sz="1800" dirty="0"/>
              <a:t>erform extra calculations to obtain derivative of s-parameters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73222-7722-B7DE-62E3-1CB9DBCB1558}"/>
              </a:ext>
            </a:extLst>
          </p:cNvPr>
          <p:cNvSpPr/>
          <p:nvPr/>
        </p:nvSpPr>
        <p:spPr>
          <a:xfrm>
            <a:off x="6292850" y="3075170"/>
            <a:ext cx="2079535" cy="1736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800" dirty="0"/>
              <a:t>Run a Monte-Carlo simulation to </a:t>
            </a:r>
            <a:r>
              <a:rPr lang="fr-CH" sz="1800" dirty="0" err="1"/>
              <a:t>find</a:t>
            </a:r>
            <a:r>
              <a:rPr lang="fr-CH" sz="1800" dirty="0"/>
              <a:t> S-</a:t>
            </a:r>
            <a:r>
              <a:rPr lang="fr-CH" sz="1800" dirty="0" err="1"/>
              <a:t>parameter</a:t>
            </a:r>
            <a:r>
              <a:rPr lang="fr-CH" sz="1800" dirty="0"/>
              <a:t> distributions</a:t>
            </a:r>
            <a:endParaRPr lang="en-CH" sz="18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8747B4-680B-A08E-26D8-E93897D99D6F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2789608" y="3925880"/>
            <a:ext cx="833721" cy="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094AE65-7D06-B955-79BE-844368ED0FF8}"/>
              </a:ext>
            </a:extLst>
          </p:cNvPr>
          <p:cNvCxnSpPr/>
          <p:nvPr/>
        </p:nvCxnSpPr>
        <p:spPr>
          <a:xfrm flipV="1">
            <a:off x="5430644" y="3938194"/>
            <a:ext cx="83372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1E2C8D95-0AF0-4F27-9290-94FAFDE9CCBA}"/>
              </a:ext>
            </a:extLst>
          </p:cNvPr>
          <p:cNvSpPr txBox="1">
            <a:spLocks/>
          </p:cNvSpPr>
          <p:nvPr/>
        </p:nvSpPr>
        <p:spPr bwMode="auto">
          <a:xfrm>
            <a:off x="2109651" y="332672"/>
            <a:ext cx="7034349" cy="89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38C0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38C0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38C0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38C0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38C0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38C0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38C0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38C0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E38C0F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+mn-lt"/>
                <a:cs typeface="Times New Roman" panose="02020603050405020304" pitchFamily="18" charset="0"/>
              </a:rPr>
              <a:t>Yield Sensitivity Analysis</a:t>
            </a:r>
          </a:p>
        </p:txBody>
      </p:sp>
    </p:spTree>
    <p:extLst>
      <p:ext uri="{BB962C8B-B14F-4D97-AF65-F5344CB8AC3E}">
        <p14:creationId xmlns:p14="http://schemas.microsoft.com/office/powerpoint/2010/main" val="2081575443"/>
      </p:ext>
    </p:extLst>
  </p:cSld>
  <p:clrMapOvr>
    <a:masterClrMapping/>
  </p:clrMapOvr>
  <p:transition spd="slow" advClick="0" advTm="12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48AF1-0F30-EE45-A225-3995A227C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753" y="439660"/>
            <a:ext cx="5644864" cy="1195754"/>
          </a:xfrm>
        </p:spPr>
        <p:txBody>
          <a:bodyPr>
            <a:norm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Yield Sensitivity Analysis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CD1893-4CEF-C847-A0CC-F22099E84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918" y="1302947"/>
            <a:ext cx="7646219" cy="2126053"/>
          </a:xfrm>
        </p:spPr>
        <p:txBody>
          <a:bodyPr>
            <a:normAutofit/>
          </a:bodyPr>
          <a:lstStyle/>
          <a:p>
            <a:r>
              <a:rPr lang="en-US" sz="1400" b="0" dirty="0">
                <a:latin typeface="+mj-lt"/>
                <a:cs typeface="Times New Roman" panose="02020603050405020304" pitchFamily="18" charset="0"/>
              </a:rPr>
              <a:t>Obtained results for 15 to 17.5 GHz for nominal design vs Worse case:</a:t>
            </a:r>
          </a:p>
          <a:p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graph with green lines&#10;&#10;Description automatically generated">
            <a:extLst>
              <a:ext uri="{FF2B5EF4-FFF2-40B4-BE49-F238E27FC236}">
                <a16:creationId xmlns:a16="http://schemas.microsoft.com/office/drawing/2014/main" id="{B6E5D362-7DA3-349A-5078-9108CF844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05" y="1848027"/>
            <a:ext cx="7524576" cy="2426676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3" name="Picture 2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9231066E-6734-3BAF-2334-F3C1353E3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73" y="4171901"/>
            <a:ext cx="7872021" cy="2519046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693935772"/>
      </p:ext>
    </p:extLst>
  </p:cSld>
  <p:clrMapOvr>
    <a:masterClrMapping/>
  </p:clrMapOvr>
  <p:transition spd="slow" advClick="0" advTm="12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48AF1-0F30-EE45-A225-3995A227C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529" y="418403"/>
            <a:ext cx="6960471" cy="891540"/>
          </a:xfrm>
        </p:spPr>
        <p:txBody>
          <a:bodyPr/>
          <a:lstStyle/>
          <a:p>
            <a:r>
              <a:rPr lang="en-US" dirty="0">
                <a:latin typeface="+mn-lt"/>
                <a:cs typeface="Times New Roman" panose="02020603050405020304" pitchFamily="18" charset="0"/>
              </a:rPr>
              <a:t>Filter Design-Tunable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9A56DA9-BA85-46D4-9BB3-78604FC037B1}"/>
              </a:ext>
            </a:extLst>
          </p:cNvPr>
          <p:cNvGrpSpPr/>
          <p:nvPr/>
        </p:nvGrpSpPr>
        <p:grpSpPr>
          <a:xfrm>
            <a:off x="2449288" y="1848397"/>
            <a:ext cx="4127864" cy="2547253"/>
            <a:chOff x="3323403" y="1694779"/>
            <a:chExt cx="5334000" cy="3161164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F6667885-AFD5-4904-89E9-ADAC620A3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23403" y="1694779"/>
              <a:ext cx="5334000" cy="232544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67B4A11-08D2-4072-804D-AE21E9BD6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03567" y="4405055"/>
              <a:ext cx="4853836" cy="450888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17CEC17-0FBF-421F-87EE-723AE9CB5C63}"/>
              </a:ext>
            </a:extLst>
          </p:cNvPr>
          <p:cNvSpPr/>
          <p:nvPr/>
        </p:nvSpPr>
        <p:spPr>
          <a:xfrm>
            <a:off x="801634" y="1276503"/>
            <a:ext cx="7767600" cy="556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n-lt"/>
              </a:rPr>
              <a:t>G</a:t>
            </a:r>
            <a:r>
              <a:rPr lang="en-US" sz="1400" b="0" dirty="0">
                <a:latin typeface="+mn-lt"/>
              </a:rPr>
              <a:t>oal: To further reduce the complexity of receiver, improve efficiency, decrease losses and reduce number of connector</a:t>
            </a:r>
            <a:r>
              <a:rPr lang="en-US" sz="1400" dirty="0">
                <a:latin typeface="+mn-lt"/>
              </a:rPr>
              <a:t>s and cables, smaller dimension and </a:t>
            </a:r>
            <a:r>
              <a:rPr lang="en-US" sz="1400" b="0" dirty="0">
                <a:latin typeface="+mn-lt"/>
              </a:rPr>
              <a:t>cross-talk between different ports on switches. </a:t>
            </a:r>
          </a:p>
          <a:p>
            <a:endParaRPr lang="en-US" sz="1400" dirty="0">
              <a:latin typeface="+mn-lt"/>
            </a:endParaRPr>
          </a:p>
          <a:p>
            <a:endParaRPr lang="en-US" sz="1400" b="0" dirty="0">
              <a:latin typeface="+mn-lt"/>
            </a:endParaRPr>
          </a:p>
          <a:p>
            <a:endParaRPr lang="en-US" sz="1400" dirty="0">
              <a:latin typeface="+mn-lt"/>
            </a:endParaRPr>
          </a:p>
          <a:p>
            <a:endParaRPr lang="en-US" sz="1400" b="0" dirty="0">
              <a:latin typeface="+mn-lt"/>
            </a:endParaRPr>
          </a:p>
          <a:p>
            <a:endParaRPr lang="en-US" sz="1400" dirty="0">
              <a:latin typeface="+mn-lt"/>
            </a:endParaRPr>
          </a:p>
          <a:p>
            <a:endParaRPr lang="en-US" sz="1400" b="0" dirty="0">
              <a:latin typeface="+mn-lt"/>
            </a:endParaRPr>
          </a:p>
          <a:p>
            <a:endParaRPr lang="en-US" sz="1400" dirty="0"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Arising additional practical challenges compare fixed filter:</a:t>
            </a:r>
          </a:p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	1- Tunable inlet and outlet.</a:t>
            </a:r>
          </a:p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	2- Tuning resonant frequency of the cavity over a very wide BW (10 GHz).</a:t>
            </a:r>
          </a:p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	3- Need a precise automatic control system (15 tuners for 7</a:t>
            </a:r>
            <a:r>
              <a:rPr lang="en-US" sz="1400" baseline="30000" dirty="0">
                <a:solidFill>
                  <a:srgbClr val="000000"/>
                </a:solidFill>
                <a:latin typeface="+mn-lt"/>
              </a:rPr>
              <a:t>th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 order filter). </a:t>
            </a: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pPr marR="5980" lvl="1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pPr marR="5980" lvl="1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pPr marR="5980" lvl="1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pPr marR="5980" lvl="1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endParaRPr lang="en-US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915EF7-260A-4235-A1E0-AB09A512E86C}"/>
              </a:ext>
            </a:extLst>
          </p:cNvPr>
          <p:cNvSpPr txBox="1"/>
          <p:nvPr/>
        </p:nvSpPr>
        <p:spPr>
          <a:xfrm>
            <a:off x="3407989" y="2237442"/>
            <a:ext cx="2483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latin typeface="+mn-lt"/>
              </a:rPr>
              <a:t>Only for SKACH EBB </a:t>
            </a:r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B25D79-14E3-44FE-82CC-EA4EA9B337BE}"/>
              </a:ext>
            </a:extLst>
          </p:cNvPr>
          <p:cNvSpPr/>
          <p:nvPr/>
        </p:nvSpPr>
        <p:spPr bwMode="auto">
          <a:xfrm>
            <a:off x="3469274" y="2237442"/>
            <a:ext cx="2229183" cy="1554269"/>
          </a:xfrm>
          <a:prstGeom prst="rect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CED7F1-065B-4E79-B63D-DEA01C09BE33}"/>
              </a:ext>
            </a:extLst>
          </p:cNvPr>
          <p:cNvSpPr txBox="1"/>
          <p:nvPr/>
        </p:nvSpPr>
        <p:spPr>
          <a:xfrm>
            <a:off x="3544600" y="3823913"/>
            <a:ext cx="22291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>
                <a:latin typeface="+mn-lt"/>
              </a:rPr>
              <a:t>For future EM </a:t>
            </a:r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34AD91-8760-4285-BED2-2C132B91C59F}"/>
              </a:ext>
            </a:extLst>
          </p:cNvPr>
          <p:cNvSpPr/>
          <p:nvPr/>
        </p:nvSpPr>
        <p:spPr bwMode="auto">
          <a:xfrm>
            <a:off x="3469274" y="3823913"/>
            <a:ext cx="2229183" cy="62616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343340"/>
      </p:ext>
    </p:extLst>
  </p:cSld>
  <p:clrMapOvr>
    <a:masterClrMapping/>
  </p:clrMapOvr>
  <p:transition spd="slow" advClick="0" advTm="12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sz="2800" dirty="0">
                <a:latin typeface="Arial Black" panose="020B0A04020102020204" pitchFamily="34" charset="0"/>
              </a:rPr>
              <a:t>Design procedure</a:t>
            </a:r>
            <a:endParaRPr lang="en-GB" sz="2800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E3161-F744-4962-B25A-FCB9FCF9CD1B}" type="slidenum">
              <a:rPr lang="fr-FR" smtClean="0"/>
              <a:pPr>
                <a:defRPr/>
              </a:pPr>
              <a:t>18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6A882FC5-BBDC-4B9F-B4D7-A34059FE7C0E}"/>
              </a:ext>
            </a:extLst>
          </p:cNvPr>
          <p:cNvSpPr/>
          <p:nvPr/>
        </p:nvSpPr>
        <p:spPr>
          <a:xfrm>
            <a:off x="755913" y="1276503"/>
            <a:ext cx="8388087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FI" sz="1400" dirty="0">
                <a:solidFill>
                  <a:srgbClr val="000000"/>
                </a:solidFill>
                <a:latin typeface="+mn-lt"/>
              </a:rPr>
              <a:t>The coupling synthesis matrix 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method</a:t>
            </a:r>
            <a:r>
              <a:rPr lang="en-FI" sz="1400" dirty="0">
                <a:solidFill>
                  <a:srgbClr val="000000"/>
                </a:solidFill>
                <a:latin typeface="+mn-lt"/>
              </a:rPr>
              <a:t> is used to design BPF-V.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The prototyping has been done on 8 times scaled structure (1.9-3.1 GHz) for a EU project(</a:t>
            </a:r>
            <a:r>
              <a:rPr lang="en-US" sz="1400" dirty="0" err="1">
                <a:solidFill>
                  <a:srgbClr val="000000"/>
                </a:solidFill>
                <a:latin typeface="+mn-lt"/>
              </a:rPr>
              <a:t>Radioblocks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). </a:t>
            </a: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The same technology can be applied for SKACH EM filter. </a:t>
            </a:r>
          </a:p>
          <a:p>
            <a:endParaRPr lang="en-US" sz="140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9685248-845A-4F37-9D59-467F8BA0D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7784551"/>
              </p:ext>
            </p:extLst>
          </p:nvPr>
        </p:nvGraphicFramePr>
        <p:xfrm>
          <a:off x="383622" y="151749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5470389"/>
      </p:ext>
    </p:extLst>
  </p:cSld>
  <p:clrMapOvr>
    <a:masterClrMapping/>
  </p:clrMapOvr>
  <p:transition spd="slow" advClick="0" advTm="12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800" dirty="0">
                <a:latin typeface="Arial Black" panose="020B0A04020102020204" pitchFamily="34" charset="0"/>
              </a:rPr>
              <a:t>BPF-V </a:t>
            </a:r>
            <a:r>
              <a:rPr lang="fr-CH" sz="2800" dirty="0" err="1">
                <a:latin typeface="Arial Black" panose="020B0A04020102020204" pitchFamily="34" charset="0"/>
              </a:rPr>
              <a:t>cell</a:t>
            </a:r>
            <a:endParaRPr lang="en-GB" sz="2800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E3161-F744-4962-B25A-FCB9FCF9CD1B}" type="slidenum">
              <a:rPr lang="fr-FR" smtClean="0"/>
              <a:pPr>
                <a:defRPr/>
              </a:pPr>
              <a:t>19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6A882FC5-BBDC-4B9F-B4D7-A34059FE7C0E}"/>
              </a:ext>
            </a:extLst>
          </p:cNvPr>
          <p:cNvSpPr/>
          <p:nvPr/>
        </p:nvSpPr>
        <p:spPr>
          <a:xfrm>
            <a:off x="801634" y="1276503"/>
            <a:ext cx="776760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FI" sz="1400" dirty="0">
              <a:solidFill>
                <a:srgbClr val="000000"/>
              </a:solidFill>
              <a:latin typeface="+mn-lt"/>
            </a:endParaRPr>
          </a:p>
          <a:p>
            <a:r>
              <a:rPr lang="en-FI" sz="1400" dirty="0">
                <a:solidFill>
                  <a:srgbClr val="000000"/>
                </a:solidFill>
                <a:latin typeface="+mn-lt"/>
              </a:rPr>
              <a:t>A single cell cavity is designed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. </a:t>
            </a:r>
          </a:p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Two tuning plungers foreseen to </a:t>
            </a:r>
            <a:r>
              <a:rPr lang="en-FI" sz="1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tune:</a:t>
            </a:r>
          </a:p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            11&lt; </a:t>
            </a:r>
            <a:r>
              <a:rPr lang="en-US" sz="1400" dirty="0" err="1">
                <a:solidFill>
                  <a:srgbClr val="000000"/>
                </a:solidFill>
                <a:latin typeface="+mn-lt"/>
              </a:rPr>
              <a:t>Qext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 &lt;17</a:t>
            </a:r>
          </a:p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            2 GHz &lt; </a:t>
            </a:r>
            <a:r>
              <a:rPr lang="en-US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400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 &lt; 3 GHz </a:t>
            </a:r>
          </a:p>
          <a:p>
            <a:pPr marR="5980" lvl="1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pPr marR="5980" lvl="1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endParaRPr lang="en-US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B01BD4-D9FC-4529-8FBA-EE1DDEFC1C52}"/>
              </a:ext>
            </a:extLst>
          </p:cNvPr>
          <p:cNvPicPr/>
          <p:nvPr/>
        </p:nvPicPr>
        <p:blipFill rotWithShape="1">
          <a:blip r:embed="rId3"/>
          <a:srcRect r="12892"/>
          <a:stretch/>
        </p:blipFill>
        <p:spPr bwMode="auto">
          <a:xfrm>
            <a:off x="4417900" y="124962"/>
            <a:ext cx="4619852" cy="22480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7BFB64-2B55-45D4-A5A7-C46AF3008CEE}"/>
              </a:ext>
            </a:extLst>
          </p:cNvPr>
          <p:cNvPicPr/>
          <p:nvPr/>
        </p:nvPicPr>
        <p:blipFill rotWithShape="1">
          <a:blip r:embed="rId4"/>
          <a:srcRect r="13247"/>
          <a:stretch/>
        </p:blipFill>
        <p:spPr bwMode="auto">
          <a:xfrm>
            <a:off x="4365075" y="2416915"/>
            <a:ext cx="4672677" cy="2174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4076255-2577-4A0F-BCF7-F922F8867666}"/>
              </a:ext>
            </a:extLst>
          </p:cNvPr>
          <p:cNvGrpSpPr/>
          <p:nvPr/>
        </p:nvGrpSpPr>
        <p:grpSpPr>
          <a:xfrm>
            <a:off x="758754" y="2825859"/>
            <a:ext cx="3398475" cy="3803541"/>
            <a:chOff x="448536" y="2116824"/>
            <a:chExt cx="4243430" cy="43601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E07672-ECA0-4CAE-A58D-452BAA5C2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786" t="7130" r="31857"/>
            <a:stretch/>
          </p:blipFill>
          <p:spPr>
            <a:xfrm>
              <a:off x="1271497" y="2116824"/>
              <a:ext cx="2677885" cy="4360176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986FB8F-7E11-492F-A553-E0D772FA924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38943" y="3500846"/>
              <a:ext cx="986246" cy="404948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471B8E9-8B7C-4BC3-BCF5-FBCFCB75161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533036" y="3357154"/>
              <a:ext cx="732678" cy="417592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88D5D06-DD30-4632-8222-AB1BEC7FCE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23406" y="4615067"/>
              <a:ext cx="676952" cy="230413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9F11D1-5D16-41A7-9946-E1D8CDD01ABD}"/>
                </a:ext>
              </a:extLst>
            </p:cNvPr>
            <p:cNvSpPr txBox="1"/>
            <p:nvPr/>
          </p:nvSpPr>
          <p:spPr>
            <a:xfrm>
              <a:off x="652185" y="3151014"/>
              <a:ext cx="16459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Tuner #1</a:t>
              </a:r>
              <a:endParaRPr lang="en-US" sz="1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76D514-9F31-41AD-A3BA-1873FADEDF70}"/>
                </a:ext>
              </a:extLst>
            </p:cNvPr>
            <p:cNvSpPr txBox="1"/>
            <p:nvPr/>
          </p:nvSpPr>
          <p:spPr>
            <a:xfrm>
              <a:off x="3046046" y="3070214"/>
              <a:ext cx="16459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Tuner #2</a:t>
              </a:r>
              <a:endParaRPr lang="en-US" sz="14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AD2A786-6FE3-428C-89E8-E5D5642D7489}"/>
                </a:ext>
              </a:extLst>
            </p:cNvPr>
            <p:cNvSpPr txBox="1"/>
            <p:nvPr/>
          </p:nvSpPr>
          <p:spPr>
            <a:xfrm>
              <a:off x="448536" y="4282728"/>
              <a:ext cx="16459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+mn-lt"/>
                </a:rPr>
                <a:t>Signal inlet</a:t>
              </a:r>
              <a:endParaRPr lang="en-US" sz="1400" dirty="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AA3D24-B73E-4A7C-8549-5697A1956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5075" y="4548917"/>
            <a:ext cx="4736253" cy="217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96242"/>
      </p:ext>
    </p:extLst>
  </p:cSld>
  <p:clrMapOvr>
    <a:masterClrMapping/>
  </p:clrMapOvr>
  <p:transition spd="slow" advClick="0" advTm="12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 Black" panose="020B0A04020102020204" pitchFamily="34" charset="0"/>
              </a:rPr>
              <a:t>Outline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E3161-F744-4962-B25A-FCB9FCF9CD1B}" type="slidenum">
              <a:rPr lang="fr-FR" smtClean="0"/>
              <a:pPr>
                <a:defRPr/>
              </a:pPr>
              <a:t>2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036EEE-79EF-4D35-A21E-224016A32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711" y="2100629"/>
            <a:ext cx="7810735" cy="414777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800" b="0" dirty="0"/>
              <a:t>MID-band 6 digitizer architecture</a:t>
            </a:r>
          </a:p>
          <a:p>
            <a:pPr>
              <a:buFont typeface="Wingdings" pitchFamily="2" charset="2"/>
              <a:buChar char="ü"/>
            </a:pPr>
            <a:endParaRPr lang="en-US" sz="1800" b="0" dirty="0"/>
          </a:p>
          <a:p>
            <a:pPr>
              <a:buFont typeface="Wingdings" pitchFamily="2" charset="2"/>
              <a:buChar char="ü"/>
            </a:pPr>
            <a:r>
              <a:rPr lang="en-US" sz="1800" b="0" dirty="0"/>
              <a:t>Anti-Aliasing filter Spec.</a:t>
            </a:r>
          </a:p>
          <a:p>
            <a:pPr>
              <a:buFont typeface="Wingdings" pitchFamily="2" charset="2"/>
              <a:buChar char="ü"/>
            </a:pPr>
            <a:endParaRPr lang="en-US" sz="1800" b="0" dirty="0"/>
          </a:p>
          <a:p>
            <a:pPr>
              <a:buFont typeface="Wingdings" pitchFamily="2" charset="2"/>
              <a:buChar char="ü"/>
            </a:pPr>
            <a:r>
              <a:rPr lang="en-US" sz="1800" b="0" dirty="0"/>
              <a:t>Fixed filters design for SKACH/EBB</a:t>
            </a:r>
          </a:p>
          <a:p>
            <a:pPr>
              <a:buFont typeface="Wingdings" pitchFamily="2" charset="2"/>
              <a:buChar char="ü"/>
            </a:pPr>
            <a:endParaRPr lang="en-US" sz="1800" b="0" dirty="0"/>
          </a:p>
          <a:p>
            <a:pPr>
              <a:buFont typeface="Wingdings" pitchFamily="2" charset="2"/>
              <a:buChar char="ü"/>
            </a:pPr>
            <a:r>
              <a:rPr lang="en-US" sz="1800" b="0" dirty="0"/>
              <a:t>R&amp;D of Band-Pass tunable filter for SKACH/EM</a:t>
            </a:r>
          </a:p>
          <a:p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160768260"/>
      </p:ext>
    </p:extLst>
  </p:cSld>
  <p:clrMapOvr>
    <a:masterClrMapping/>
  </p:clrMapOvr>
  <p:transition spd="slow" advClick="0" advTm="12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800" dirty="0" err="1">
                <a:latin typeface="Arial Black" panose="020B0A04020102020204" pitchFamily="34" charset="0"/>
              </a:rPr>
              <a:t>Summary</a:t>
            </a:r>
            <a:endParaRPr lang="en-GB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0664" marR="9144" indent="-283464">
              <a:lnSpc>
                <a:spcPct val="90000"/>
              </a:lnSpc>
              <a:spcBef>
                <a:spcPts val="336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</a:pPr>
            <a:r>
              <a:rPr lang="fr-CH" sz="14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Filter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H" sz="14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requirement</a:t>
            </a:r>
            <a:r>
              <a:rPr lang="en-FI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, type and </a:t>
            </a:r>
            <a:r>
              <a:rPr lang="fr-CH" sz="14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topology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FI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are</a:t>
            </a:r>
            <a:r>
              <a:rPr lang="en-US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determined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marL="740664" marR="9144" indent="-283464">
              <a:lnSpc>
                <a:spcPct val="90000"/>
              </a:lnSpc>
              <a:spcBef>
                <a:spcPts val="336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</a:pPr>
            <a:endParaRPr lang="fr-CH" sz="1800" kern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0664" marR="9144" indent="-283464">
              <a:lnSpc>
                <a:spcPct val="90000"/>
              </a:lnSpc>
              <a:spcBef>
                <a:spcPts val="336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</a:pPr>
            <a:r>
              <a:rPr lang="fr-CH" sz="14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Fixed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H" sz="14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filters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are </a:t>
            </a:r>
            <a:r>
              <a:rPr lang="fr-CH" sz="14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designed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fr-CH" sz="14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optimized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H" sz="14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using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full-</a:t>
            </a:r>
            <a:r>
              <a:rPr lang="fr-CH" sz="14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wave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EM solver</a:t>
            </a:r>
          </a:p>
          <a:p>
            <a:pPr marL="1140714" marR="9144" lvl="1" indent="-283464">
              <a:lnSpc>
                <a:spcPct val="90000"/>
              </a:lnSpc>
              <a:spcBef>
                <a:spcPts val="336"/>
              </a:spcBef>
              <a:spcAft>
                <a:spcPts val="0"/>
              </a:spcAft>
              <a:buSzPts val="1400"/>
            </a:pPr>
            <a:r>
              <a:rPr lang="fr-CH" sz="100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Currently</a:t>
            </a:r>
            <a:r>
              <a:rPr lang="fr-CH" sz="1000" kern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H" sz="100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starting</a:t>
            </a:r>
            <a:r>
              <a:rPr lang="fr-CH" sz="1000" kern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H" sz="100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developing</a:t>
            </a:r>
            <a:r>
              <a:rPr lang="fr-CH" sz="1000" kern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H" sz="100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mechanical</a:t>
            </a:r>
            <a:r>
              <a:rPr lang="fr-CH" sz="1000" kern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150" sz="1000" kern="1200" dirty="0">
                <a:solidFill>
                  <a:srgbClr val="000000"/>
                </a:solidFill>
                <a:latin typeface="Arial" panose="020B0604020202020204" pitchFamily="34" charset="0"/>
              </a:rPr>
              <a:t>drawing</a:t>
            </a:r>
            <a:r>
              <a:rPr lang="fr-CH" sz="1000" kern="1200" dirty="0">
                <a:solidFill>
                  <a:srgbClr val="000000"/>
                </a:solidFill>
                <a:latin typeface="Arial" panose="020B0604020202020204" pitchFamily="34" charset="0"/>
              </a:rPr>
              <a:t>, CAD files. </a:t>
            </a:r>
            <a:endParaRPr lang="fr-CH" sz="1000" b="0" kern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marR="9144" indent="0">
              <a:lnSpc>
                <a:spcPct val="90000"/>
              </a:lnSpc>
              <a:spcBef>
                <a:spcPts val="336"/>
              </a:spcBef>
              <a:spcAft>
                <a:spcPts val="0"/>
              </a:spcAft>
              <a:buSzPts val="1400"/>
            </a:pPr>
            <a:endParaRPr lang="fr-CH" sz="1800" kern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0664" marR="9144" indent="-283464">
              <a:lnSpc>
                <a:spcPct val="90000"/>
              </a:lnSpc>
              <a:spcBef>
                <a:spcPts val="336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</a:pPr>
            <a:r>
              <a:rPr lang="en-150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H</a:t>
            </a:r>
            <a:r>
              <a:rPr lang="fr-CH" sz="14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ardware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and software to </a:t>
            </a:r>
            <a:r>
              <a:rPr lang="en-150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test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H" sz="14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digitizer</a:t>
            </a:r>
            <a:r>
              <a:rPr lang="en-150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on EBB are </a:t>
            </a:r>
            <a:r>
              <a:rPr lang="fr-CH" sz="14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being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H" sz="14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developed</a:t>
            </a:r>
            <a:endParaRPr lang="fr-CH" sz="1400" b="0" kern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marR="9144" indent="0">
              <a:lnSpc>
                <a:spcPct val="90000"/>
              </a:lnSpc>
              <a:spcBef>
                <a:spcPts val="336"/>
              </a:spcBef>
              <a:spcAft>
                <a:spcPts val="0"/>
              </a:spcAft>
              <a:buSzPts val="1400"/>
            </a:pPr>
            <a:endParaRPr lang="fr-CH" sz="1400" b="0" kern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0664" marR="9144" indent="-283464">
              <a:lnSpc>
                <a:spcPct val="90000"/>
              </a:lnSpc>
              <a:spcBef>
                <a:spcPts val="336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</a:pP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The single </a:t>
            </a:r>
            <a:r>
              <a:rPr lang="fr-CH" sz="14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cell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of </a:t>
            </a:r>
            <a:r>
              <a:rPr lang="fr-CH" sz="14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pass-band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H" sz="14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tunable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H" sz="14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filter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has been </a:t>
            </a:r>
            <a:r>
              <a:rPr lang="fr-CH" sz="14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developed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fr-CH" sz="14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mechanical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150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drawing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has been </a:t>
            </a:r>
            <a:r>
              <a:rPr lang="fr-CH" sz="14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designed</a:t>
            </a:r>
            <a:r>
              <a:rPr lang="fr-CH" sz="14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pPr marL="1140714" marR="9144" lvl="1" indent="-283464">
              <a:lnSpc>
                <a:spcPct val="90000"/>
              </a:lnSpc>
              <a:spcBef>
                <a:spcPts val="336"/>
              </a:spcBef>
              <a:spcAft>
                <a:spcPts val="0"/>
              </a:spcAft>
              <a:buSzPts val="1400"/>
            </a:pPr>
            <a:r>
              <a:rPr lang="fr-CH" sz="10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Start </a:t>
            </a:r>
            <a:r>
              <a:rPr lang="fr-CH" sz="10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manufacturing</a:t>
            </a:r>
            <a:r>
              <a:rPr lang="fr-CH" sz="10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 the first prototype </a:t>
            </a:r>
            <a:r>
              <a:rPr lang="fr-CH" sz="1000" b="0" kern="1200" dirty="0" err="1">
                <a:solidFill>
                  <a:srgbClr val="000000"/>
                </a:solidFill>
                <a:latin typeface="Arial" panose="020B0604020202020204" pitchFamily="34" charset="0"/>
              </a:rPr>
              <a:t>soon</a:t>
            </a:r>
            <a:r>
              <a:rPr lang="fr-CH" sz="1000" b="0" kern="12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marL="857250" marR="9144" lvl="1" indent="0">
              <a:lnSpc>
                <a:spcPct val="90000"/>
              </a:lnSpc>
              <a:spcBef>
                <a:spcPts val="336"/>
              </a:spcBef>
              <a:spcAft>
                <a:spcPts val="0"/>
              </a:spcAft>
              <a:buSzPts val="1400"/>
              <a:buNone/>
            </a:pPr>
            <a:endParaRPr lang="fr-CH" sz="1000" b="0" kern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marR="9144" indent="0">
              <a:lnSpc>
                <a:spcPct val="90000"/>
              </a:lnSpc>
              <a:spcBef>
                <a:spcPts val="336"/>
              </a:spcBef>
              <a:spcAft>
                <a:spcPts val="0"/>
              </a:spcAft>
              <a:buSzPts val="1400"/>
            </a:pPr>
            <a:endParaRPr lang="fr-CH" sz="1800" kern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0664" marR="9144" indent="-283464">
              <a:lnSpc>
                <a:spcPct val="90000"/>
              </a:lnSpc>
              <a:spcBef>
                <a:spcPts val="336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</a:pPr>
            <a:endParaRPr lang="fr-CH" sz="1800" kern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0664" marR="9144" indent="-283464">
              <a:lnSpc>
                <a:spcPct val="90000"/>
              </a:lnSpc>
              <a:spcBef>
                <a:spcPts val="336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</a:pPr>
            <a:endParaRPr lang="fr-CH" sz="1400" kern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140714" marR="9144" lvl="1" indent="-283464">
              <a:lnSpc>
                <a:spcPct val="90000"/>
              </a:lnSpc>
              <a:spcBef>
                <a:spcPts val="336"/>
              </a:spcBef>
              <a:spcAft>
                <a:spcPts val="0"/>
              </a:spcAft>
              <a:buSzPts val="1400"/>
            </a:pPr>
            <a:endParaRPr lang="en-GB" sz="14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E3161-F744-4962-B25A-FCB9FCF9CD1B}" type="slidenum">
              <a:rPr lang="fr-FR" smtClean="0"/>
              <a:pPr>
                <a:defRPr/>
              </a:pPr>
              <a:t>20</a:t>
            </a:fld>
            <a:endParaRPr lang="fr-F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06327"/>
      </p:ext>
    </p:extLst>
  </p:cSld>
  <p:clrMapOvr>
    <a:masterClrMapping/>
  </p:clrMapOvr>
  <p:transition spd="slow" advClick="0" advTm="12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E3161-F744-4962-B25A-FCB9FCF9CD1B}" type="slidenum">
              <a:rPr lang="fr-FR" smtClean="0">
                <a:solidFill>
                  <a:srgbClr val="808080"/>
                </a:solidFill>
              </a:rPr>
              <a:pPr>
                <a:defRPr/>
              </a:pPr>
              <a:t>21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69900" y="404664"/>
            <a:ext cx="5266396" cy="860044"/>
          </a:xfrm>
        </p:spPr>
        <p:txBody>
          <a:bodyPr/>
          <a:lstStyle/>
          <a:p>
            <a:pPr algn="ctr"/>
            <a:r>
              <a:rPr lang="fr-FR" sz="2400" dirty="0"/>
              <a:t>Contacts</a:t>
            </a:r>
          </a:p>
        </p:txBody>
      </p:sp>
      <p:sp>
        <p:nvSpPr>
          <p:cNvPr id="3" name="AutoShape 2" descr="Fondation Anten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13" name="Rectangle 12"/>
          <p:cNvSpPr/>
          <p:nvPr/>
        </p:nvSpPr>
        <p:spPr>
          <a:xfrm>
            <a:off x="1259632" y="1484784"/>
            <a:ext cx="6408712" cy="3841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980" algn="ctr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endParaRPr lang="en-US" sz="1400" dirty="0">
              <a:latin typeface="+mn-lt"/>
            </a:endParaRPr>
          </a:p>
          <a:p>
            <a:pPr marR="5980" algn="ctr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r>
              <a:rPr lang="en-US" sz="1400" dirty="0">
                <a:latin typeface="+mn-lt"/>
              </a:rPr>
              <a:t>SKACH Instrumentation Program chair: </a:t>
            </a:r>
          </a:p>
          <a:p>
            <a:pPr marR="5980" algn="ctr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r>
              <a:rPr lang="en-US" sz="1400" dirty="0">
                <a:latin typeface="+mn-lt"/>
              </a:rPr>
              <a:t>Dominique Bovey (HEIG-VD)</a:t>
            </a:r>
          </a:p>
          <a:p>
            <a:pPr marR="5980" algn="ctr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r>
              <a:rPr lang="en-US" sz="1400" dirty="0">
                <a:latin typeface="+mn-lt"/>
                <a:hlinkClick r:id="rId3"/>
              </a:rPr>
              <a:t>dominique.bovey@heig-vd.ch</a:t>
            </a:r>
            <a:endParaRPr lang="en-US" sz="1400" dirty="0">
              <a:latin typeface="+mn-lt"/>
            </a:endParaRPr>
          </a:p>
          <a:p>
            <a:pPr marR="5980" algn="ctr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r>
              <a:rPr lang="en-US" sz="1400" dirty="0">
                <a:latin typeface="+mn-lt"/>
              </a:rPr>
              <a:t>+41 24 557 27 54 / +41 79 327 71 53</a:t>
            </a:r>
          </a:p>
          <a:p>
            <a:pPr marR="5980" algn="ctr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endParaRPr lang="en-GB" sz="1400" dirty="0">
              <a:latin typeface="+mn-lt"/>
            </a:endParaRPr>
          </a:p>
          <a:p>
            <a:pPr marR="5980" lvl="0" algn="ctr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r>
              <a:rPr lang="en-GB" sz="1400" dirty="0">
                <a:solidFill>
                  <a:srgbClr val="000000"/>
                </a:solidFill>
                <a:latin typeface="Arial"/>
              </a:rPr>
              <a:t>HES-SO-level ad</a:t>
            </a:r>
            <a:r>
              <a:rPr lang="en-GB" sz="1400" dirty="0">
                <a:latin typeface="+mn-lt"/>
              </a:rPr>
              <a:t>ministration/coordination </a:t>
            </a:r>
            <a:r>
              <a:rPr lang="en-GB" sz="1400" dirty="0">
                <a:solidFill>
                  <a:srgbClr val="000000"/>
                </a:solidFill>
                <a:latin typeface="Arial"/>
              </a:rPr>
              <a:t>()</a:t>
            </a:r>
          </a:p>
          <a:p>
            <a:pPr marR="5980" lvl="0" algn="ctr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r>
              <a:rPr lang="en-GB" sz="1400" dirty="0">
                <a:latin typeface="+mn-lt"/>
              </a:rPr>
              <a:t> SKACH board member for HES-SO </a:t>
            </a:r>
          </a:p>
          <a:p>
            <a:pPr marR="5980" algn="ctr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r>
              <a:rPr lang="en-GB" sz="1400" dirty="0">
                <a:latin typeface="+mn-lt"/>
              </a:rPr>
              <a:t>Evelina Breschi </a:t>
            </a:r>
            <a:r>
              <a:rPr lang="en-GB" sz="1400" dirty="0">
                <a:latin typeface="+mn-lt"/>
                <a:hlinkClick r:id="rId4"/>
              </a:rPr>
              <a:t>evelina.breschi@hes-so.ch</a:t>
            </a:r>
            <a:r>
              <a:rPr lang="en-GB" sz="1400" dirty="0">
                <a:latin typeface="+mn-lt"/>
              </a:rPr>
              <a:t>  </a:t>
            </a:r>
          </a:p>
          <a:p>
            <a:pPr marR="5980" algn="ctr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r>
              <a:rPr lang="en-GB" sz="1400" dirty="0">
                <a:latin typeface="+mn-lt"/>
              </a:rPr>
              <a:t>Phone: +41 58 900 01 12</a:t>
            </a:r>
          </a:p>
          <a:p>
            <a:pPr marR="5980" algn="ctr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endParaRPr lang="en-US" sz="1400" dirty="0">
              <a:latin typeface="+mn-lt"/>
            </a:endParaRPr>
          </a:p>
          <a:p>
            <a:pPr marR="5980" algn="ctr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r>
              <a:rPr lang="en-US" sz="1400" dirty="0">
                <a:latin typeface="+mn-lt"/>
              </a:rPr>
              <a:t>HEIG-VD-level administrative contact: </a:t>
            </a:r>
          </a:p>
          <a:p>
            <a:pPr marR="5980" algn="ctr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r>
              <a:rPr lang="en-US" sz="1400" dirty="0">
                <a:latin typeface="+mn-lt"/>
              </a:rPr>
              <a:t>Pascal Coeudevez</a:t>
            </a:r>
          </a:p>
          <a:p>
            <a:pPr marR="5980" algn="ctr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r>
              <a:rPr lang="en-US" sz="1400" dirty="0">
                <a:latin typeface="+mn-lt"/>
                <a:hlinkClick r:id="rId5"/>
              </a:rPr>
              <a:t>pascal.coeudevez@heig-vd.ch</a:t>
            </a:r>
            <a:endParaRPr lang="en-US" sz="1400" dirty="0">
              <a:latin typeface="+mn-lt"/>
            </a:endParaRPr>
          </a:p>
          <a:p>
            <a:pPr marR="5980" algn="ctr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r>
              <a:rPr lang="en-US" sz="1400" dirty="0">
                <a:latin typeface="+mn-lt"/>
              </a:rPr>
              <a:t>+41 24 557 27 61</a:t>
            </a:r>
          </a:p>
          <a:p>
            <a:pPr marR="5980" algn="ctr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2280849"/>
      </p:ext>
    </p:extLst>
  </p:cSld>
  <p:clrMapOvr>
    <a:masterClrMapping/>
  </p:clrMapOvr>
  <p:transition spd="slow" advClick="0" advTm="12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 Black" panose="020B0A04020102020204" pitchFamily="34" charset="0"/>
              </a:rPr>
              <a:t>Sampling Strategy of MID-6</a:t>
            </a:r>
            <a:r>
              <a:rPr lang="en-150" sz="2800" dirty="0">
                <a:latin typeface="Arial Black" panose="020B0A04020102020204" pitchFamily="34" charset="0"/>
              </a:rPr>
              <a:t>a</a:t>
            </a:r>
            <a:r>
              <a:rPr lang="en-US" sz="2800" dirty="0"/>
              <a:t> 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E3161-F744-4962-B25A-FCB9FCF9CD1B}" type="slidenum">
              <a:rPr lang="fr-FR" smtClean="0"/>
              <a:pPr>
                <a:defRPr/>
              </a:pPr>
              <a:t>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8034C0-BA04-4AF8-85EC-249D3D495340}"/>
              </a:ext>
            </a:extLst>
          </p:cNvPr>
          <p:cNvSpPr txBox="1"/>
          <p:nvPr/>
        </p:nvSpPr>
        <p:spPr>
          <a:xfrm>
            <a:off x="404072" y="2210247"/>
            <a:ext cx="218040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150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Heterodyne</a:t>
            </a:r>
            <a:endParaRPr lang="en-150" sz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150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150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150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150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150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150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150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150" sz="1200" dirty="0">
                <a:latin typeface="+mj-lt"/>
                <a:cs typeface="Arial" panose="020B0604020202020204" pitchFamily="34" charset="0"/>
              </a:rPr>
              <a:t>Pros:</a:t>
            </a:r>
          </a:p>
          <a:p>
            <a:r>
              <a:rPr lang="en-150" sz="1200" dirty="0">
                <a:latin typeface="+mj-lt"/>
              </a:rPr>
              <a:t> </a:t>
            </a:r>
            <a:r>
              <a:rPr lang="en-150" sz="1200" dirty="0">
                <a:latin typeface="+mj-lt"/>
                <a:sym typeface="Wingdings" panose="05000000000000000000" pitchFamily="2" charset="2"/>
              </a:rPr>
              <a:t>✔ </a:t>
            </a:r>
            <a:r>
              <a:rPr lang="en-US" sz="1200" dirty="0">
                <a:latin typeface="+mj-lt"/>
              </a:rPr>
              <a:t>Proven trusted </a:t>
            </a:r>
            <a:endParaRPr lang="en-150" sz="1200" dirty="0">
              <a:latin typeface="+mj-lt"/>
            </a:endParaRPr>
          </a:p>
          <a:p>
            <a:r>
              <a:rPr lang="en-150" sz="1200" dirty="0">
                <a:latin typeface="+mj-lt"/>
              </a:rPr>
              <a:t> </a:t>
            </a:r>
            <a:r>
              <a:rPr lang="en-150" sz="1200" dirty="0">
                <a:latin typeface="+mj-lt"/>
                <a:sym typeface="Wingdings" panose="05000000000000000000" pitchFamily="2" charset="2"/>
              </a:rPr>
              <a:t>✔ </a:t>
            </a:r>
            <a:r>
              <a:rPr lang="en-US" sz="1200" dirty="0">
                <a:latin typeface="+mj-lt"/>
              </a:rPr>
              <a:t>High performance</a:t>
            </a:r>
            <a:endParaRPr lang="en-150" sz="1200" dirty="0">
              <a:latin typeface="+mj-lt"/>
            </a:endParaRPr>
          </a:p>
          <a:p>
            <a:r>
              <a:rPr lang="en-150" sz="1200" dirty="0">
                <a:latin typeface="+mj-lt"/>
                <a:sym typeface="Wingdings" panose="05000000000000000000" pitchFamily="2" charset="2"/>
              </a:rPr>
              <a:t> ✔ </a:t>
            </a:r>
            <a:r>
              <a:rPr lang="en-US" sz="1200" dirty="0">
                <a:latin typeface="+mj-lt"/>
              </a:rPr>
              <a:t>Optimum spurious noise </a:t>
            </a:r>
            <a:endParaRPr lang="en-150" sz="1200" dirty="0">
              <a:latin typeface="+mj-lt"/>
            </a:endParaRPr>
          </a:p>
          <a:p>
            <a:r>
              <a:rPr lang="en-150" sz="1200" dirty="0">
                <a:latin typeface="+mj-lt"/>
              </a:rPr>
              <a:t> </a:t>
            </a:r>
            <a:r>
              <a:rPr lang="en-150" sz="1200" dirty="0">
                <a:latin typeface="+mj-lt"/>
                <a:sym typeface="Wingdings" panose="05000000000000000000" pitchFamily="2" charset="2"/>
              </a:rPr>
              <a:t>✔ </a:t>
            </a:r>
            <a:r>
              <a:rPr lang="en-US" sz="1200" dirty="0">
                <a:latin typeface="+mj-lt"/>
              </a:rPr>
              <a:t>High dynamic range</a:t>
            </a:r>
            <a:endParaRPr lang="en-150" sz="1200" dirty="0">
              <a:latin typeface="+mj-lt"/>
            </a:endParaRPr>
          </a:p>
          <a:p>
            <a:r>
              <a:rPr lang="en-150" sz="1200" dirty="0">
                <a:latin typeface="+mj-lt"/>
              </a:rPr>
              <a:t> </a:t>
            </a:r>
            <a:r>
              <a:rPr lang="en-150" sz="1200" dirty="0">
                <a:latin typeface="+mj-lt"/>
                <a:sym typeface="Wingdings" panose="05000000000000000000" pitchFamily="2" charset="2"/>
              </a:rPr>
              <a:t>✔ </a:t>
            </a:r>
            <a:r>
              <a:rPr lang="en-US" sz="1200" dirty="0">
                <a:latin typeface="+mj-lt"/>
              </a:rPr>
              <a:t>EMI immunity</a:t>
            </a:r>
            <a:endParaRPr lang="en-150" sz="1200" dirty="0">
              <a:latin typeface="+mj-lt"/>
              <a:cs typeface="Arial" panose="020B0604020202020204" pitchFamily="34" charset="0"/>
            </a:endParaRPr>
          </a:p>
          <a:p>
            <a:r>
              <a:rPr lang="en-150" sz="1200" dirty="0" err="1">
                <a:latin typeface="+mj-lt"/>
                <a:cs typeface="Arial" panose="020B0604020202020204" pitchFamily="34" charset="0"/>
              </a:rPr>
              <a:t>Cons&amp;Challenges</a:t>
            </a:r>
            <a:r>
              <a:rPr lang="en-150" sz="1200" dirty="0">
                <a:latin typeface="+mj-lt"/>
                <a:cs typeface="Arial" panose="020B0604020202020204" pitchFamily="34" charset="0"/>
              </a:rPr>
              <a:t> :</a:t>
            </a:r>
          </a:p>
          <a:p>
            <a:r>
              <a:rPr lang="en-150" sz="1200" dirty="0">
                <a:latin typeface="+mj-lt"/>
                <a:cs typeface="Arial" panose="020B0604020202020204" pitchFamily="34" charset="0"/>
              </a:rPr>
              <a:t> ❌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SWaP</a:t>
            </a:r>
            <a:endParaRPr lang="en-150" sz="1200" dirty="0">
              <a:latin typeface="+mj-lt"/>
              <a:cs typeface="Arial" panose="020B0604020202020204" pitchFamily="34" charset="0"/>
            </a:endParaRPr>
          </a:p>
          <a:p>
            <a:r>
              <a:rPr lang="en-150" sz="1200" dirty="0">
                <a:latin typeface="+mj-lt"/>
                <a:cs typeface="Arial" panose="020B0604020202020204" pitchFamily="34" charset="0"/>
              </a:rPr>
              <a:t> ❌</a:t>
            </a:r>
            <a:r>
              <a:rPr lang="en-US" sz="1200" dirty="0">
                <a:latin typeface="+mj-lt"/>
              </a:rPr>
              <a:t> Many filters</a:t>
            </a:r>
            <a:endParaRPr lang="en-150" sz="12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8A359-6BD7-401C-BD71-D2DC70449FF6}"/>
              </a:ext>
            </a:extLst>
          </p:cNvPr>
          <p:cNvGrpSpPr/>
          <p:nvPr/>
        </p:nvGrpSpPr>
        <p:grpSpPr>
          <a:xfrm>
            <a:off x="531466" y="2462919"/>
            <a:ext cx="1904840" cy="1633711"/>
            <a:chOff x="189682" y="1911147"/>
            <a:chExt cx="2524169" cy="218944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16816EA-0C53-4CF0-96E3-14170E8C4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682" y="3084442"/>
              <a:ext cx="2524169" cy="1016154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9F5B734D-1A13-4DF4-B4A7-DF5677B90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1161" y="1911147"/>
              <a:ext cx="2013697" cy="90210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F894867-4B48-45AD-90E9-AB209AB2758C}"/>
              </a:ext>
            </a:extLst>
          </p:cNvPr>
          <p:cNvSpPr txBox="1"/>
          <p:nvPr/>
        </p:nvSpPr>
        <p:spPr>
          <a:xfrm>
            <a:off x="3267588" y="2202766"/>
            <a:ext cx="2462534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</a:t>
            </a:r>
            <a:r>
              <a:rPr lang="en-150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own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-Conversion/Zero IF</a:t>
            </a:r>
            <a:endParaRPr lang="en-150" sz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br>
              <a:rPr lang="en-150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150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150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150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150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150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150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150" sz="1200" dirty="0">
                <a:latin typeface="+mj-lt"/>
                <a:cs typeface="Arial" panose="020B0604020202020204" pitchFamily="34" charset="0"/>
              </a:rPr>
              <a:t>Pros:</a:t>
            </a:r>
          </a:p>
          <a:p>
            <a:r>
              <a:rPr lang="en-150" sz="1200" dirty="0">
                <a:latin typeface="+mj-lt"/>
              </a:rPr>
              <a:t> </a:t>
            </a:r>
            <a:r>
              <a:rPr lang="en-150" sz="1200" dirty="0">
                <a:latin typeface="+mj-lt"/>
                <a:sym typeface="Wingdings" panose="05000000000000000000" pitchFamily="2" charset="2"/>
              </a:rPr>
              <a:t>✔ </a:t>
            </a:r>
            <a:r>
              <a:rPr lang="en-US" sz="1200" dirty="0">
                <a:latin typeface="+mj-lt"/>
              </a:rPr>
              <a:t>Maximum ADC bandwidth</a:t>
            </a:r>
            <a:endParaRPr lang="en-150" sz="1200" dirty="0">
              <a:latin typeface="+mj-lt"/>
            </a:endParaRPr>
          </a:p>
          <a:p>
            <a:r>
              <a:rPr lang="en-150" sz="1200" dirty="0">
                <a:latin typeface="+mj-lt"/>
              </a:rPr>
              <a:t> </a:t>
            </a:r>
            <a:r>
              <a:rPr lang="en-150" sz="1200" dirty="0">
                <a:latin typeface="+mj-lt"/>
                <a:sym typeface="Wingdings" panose="05000000000000000000" pitchFamily="2" charset="2"/>
              </a:rPr>
              <a:t>✔ </a:t>
            </a:r>
            <a:r>
              <a:rPr lang="en-US" sz="1200" dirty="0">
                <a:latin typeface="+mj-lt"/>
              </a:rPr>
              <a:t>Simplest wideband option</a:t>
            </a:r>
            <a:endParaRPr lang="en-150" sz="1200" dirty="0">
              <a:latin typeface="+mj-lt"/>
            </a:endParaRPr>
          </a:p>
          <a:p>
            <a:r>
              <a:rPr lang="en-150" sz="1200" dirty="0" err="1">
                <a:latin typeface="+mj-lt"/>
                <a:cs typeface="Arial" panose="020B0604020202020204" pitchFamily="34" charset="0"/>
              </a:rPr>
              <a:t>Cons&amp;Challenges</a:t>
            </a:r>
            <a:r>
              <a:rPr lang="en-150" sz="1200" dirty="0">
                <a:latin typeface="+mj-lt"/>
                <a:cs typeface="Arial" panose="020B0604020202020204" pitchFamily="34" charset="0"/>
              </a:rPr>
              <a:t>:</a:t>
            </a:r>
          </a:p>
          <a:p>
            <a:r>
              <a:rPr lang="en-150" sz="1200" dirty="0">
                <a:latin typeface="+mj-lt"/>
                <a:cs typeface="Arial" panose="020B0604020202020204" pitchFamily="34" charset="0"/>
              </a:rPr>
              <a:t> ❌</a:t>
            </a:r>
            <a:r>
              <a:rPr lang="en-US" sz="1200" dirty="0">
                <a:latin typeface="+mj-lt"/>
              </a:rPr>
              <a:t> Image rejection </a:t>
            </a:r>
            <a:r>
              <a:rPr lang="en-150" sz="1200" dirty="0">
                <a:latin typeface="+mj-lt"/>
              </a:rPr>
              <a:t>(</a:t>
            </a:r>
            <a:r>
              <a:rPr lang="en-US" sz="1200" dirty="0">
                <a:latin typeface="+mj-lt"/>
              </a:rPr>
              <a:t>I/Q balance</a:t>
            </a:r>
            <a:r>
              <a:rPr lang="en-150" sz="1200" dirty="0">
                <a:latin typeface="+mj-lt"/>
              </a:rPr>
              <a:t>)</a:t>
            </a:r>
          </a:p>
          <a:p>
            <a:r>
              <a:rPr lang="en-150" sz="1200" dirty="0">
                <a:latin typeface="+mj-lt"/>
                <a:cs typeface="Arial" panose="020B0604020202020204" pitchFamily="34" charset="0"/>
              </a:rPr>
              <a:t> ❌</a:t>
            </a:r>
            <a:r>
              <a:rPr lang="en-US" sz="1200" dirty="0">
                <a:latin typeface="+mj-lt"/>
              </a:rPr>
              <a:t> In-band IF harmonics</a:t>
            </a:r>
            <a:endParaRPr lang="en-150" sz="1200" dirty="0">
              <a:latin typeface="+mj-lt"/>
            </a:endParaRPr>
          </a:p>
          <a:p>
            <a:r>
              <a:rPr lang="en-150" sz="1200" dirty="0">
                <a:latin typeface="+mj-lt"/>
                <a:cs typeface="Arial" panose="020B0604020202020204" pitchFamily="34" charset="0"/>
              </a:rPr>
              <a:t> ❌</a:t>
            </a:r>
            <a:r>
              <a:rPr lang="en-US" sz="1200" dirty="0">
                <a:latin typeface="+mj-lt"/>
              </a:rPr>
              <a:t>EMI immunity (IP2)</a:t>
            </a:r>
            <a:endParaRPr lang="en-150" sz="1200" dirty="0">
              <a:latin typeface="+mj-lt"/>
            </a:endParaRPr>
          </a:p>
          <a:p>
            <a:r>
              <a:rPr lang="en-150" sz="1200" dirty="0">
                <a:latin typeface="+mj-lt"/>
                <a:cs typeface="Arial" panose="020B0604020202020204" pitchFamily="34" charset="0"/>
              </a:rPr>
              <a:t> ❌</a:t>
            </a:r>
            <a:r>
              <a:rPr lang="en-US" sz="1200" dirty="0">
                <a:latin typeface="+mj-lt"/>
              </a:rPr>
              <a:t>DC and 1/f noise</a:t>
            </a:r>
            <a:endParaRPr lang="en-150" sz="1200" dirty="0">
              <a:latin typeface="+mj-lt"/>
            </a:endParaRPr>
          </a:p>
          <a:p>
            <a:r>
              <a:rPr lang="en-150" sz="1200" dirty="0">
                <a:latin typeface="+mj-lt"/>
                <a:cs typeface="Arial" panose="020B0604020202020204" pitchFamily="34" charset="0"/>
              </a:rPr>
              <a:t> ❌</a:t>
            </a:r>
            <a:r>
              <a:rPr lang="en-US" sz="1200" dirty="0" err="1">
                <a:latin typeface="+mj-lt"/>
                <a:cs typeface="Arial" panose="020B0604020202020204" pitchFamily="34" charset="0"/>
              </a:rPr>
              <a:t>SWaP</a:t>
            </a:r>
            <a:endParaRPr lang="en-150" sz="1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D71686-E6CC-4B11-A1DF-28E24AC3EA4E}"/>
              </a:ext>
            </a:extLst>
          </p:cNvPr>
          <p:cNvSpPr txBox="1"/>
          <p:nvPr/>
        </p:nvSpPr>
        <p:spPr>
          <a:xfrm>
            <a:off x="6259659" y="2196235"/>
            <a:ext cx="233384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150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</a:t>
            </a:r>
            <a:r>
              <a:rPr lang="en-150" sz="12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irect</a:t>
            </a:r>
            <a:r>
              <a:rPr lang="en-150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under Sampling</a:t>
            </a:r>
          </a:p>
          <a:p>
            <a:br>
              <a:rPr lang="en-150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150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150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150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150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150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150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150" sz="1200" dirty="0">
                <a:latin typeface="+mn-lt"/>
                <a:cs typeface="Arial" panose="020B0604020202020204" pitchFamily="34" charset="0"/>
              </a:rPr>
              <a:t>Pros:</a:t>
            </a:r>
          </a:p>
          <a:p>
            <a:r>
              <a:rPr lang="en-150" sz="1200" dirty="0">
                <a:latin typeface="+mn-lt"/>
              </a:rPr>
              <a:t> </a:t>
            </a:r>
            <a:r>
              <a:rPr lang="en-150" sz="1200" dirty="0">
                <a:latin typeface="+mn-lt"/>
                <a:sym typeface="Wingdings" panose="05000000000000000000" pitchFamily="2" charset="2"/>
              </a:rPr>
              <a:t>✔ Simple architecture</a:t>
            </a:r>
            <a:endParaRPr lang="en-150" sz="1200" dirty="0">
              <a:latin typeface="+mn-lt"/>
            </a:endParaRPr>
          </a:p>
          <a:p>
            <a:r>
              <a:rPr lang="en-150" sz="1200" dirty="0">
                <a:latin typeface="+mn-lt"/>
              </a:rPr>
              <a:t> </a:t>
            </a:r>
            <a:r>
              <a:rPr lang="en-150" sz="1200" dirty="0">
                <a:latin typeface="+mn-lt"/>
                <a:sym typeface="Wingdings" panose="05000000000000000000" pitchFamily="2" charset="2"/>
              </a:rPr>
              <a:t>✔ No mixer</a:t>
            </a:r>
            <a:endParaRPr lang="en-150" sz="1200" dirty="0">
              <a:latin typeface="+mn-lt"/>
            </a:endParaRPr>
          </a:p>
          <a:p>
            <a:r>
              <a:rPr lang="en-150" sz="1200" dirty="0" err="1">
                <a:latin typeface="+mn-lt"/>
                <a:cs typeface="Arial" panose="020B0604020202020204" pitchFamily="34" charset="0"/>
              </a:rPr>
              <a:t>Cons&amp;Challenges</a:t>
            </a:r>
            <a:r>
              <a:rPr lang="en-150" sz="1200" dirty="0">
                <a:latin typeface="+mn-lt"/>
                <a:cs typeface="Arial" panose="020B0604020202020204" pitchFamily="34" charset="0"/>
              </a:rPr>
              <a:t> :</a:t>
            </a:r>
          </a:p>
          <a:p>
            <a:r>
              <a:rPr lang="en-150" sz="1200" dirty="0">
                <a:latin typeface="+mn-lt"/>
                <a:cs typeface="Arial" panose="020B0604020202020204" pitchFamily="34" charset="0"/>
              </a:rPr>
              <a:t> ❌</a:t>
            </a:r>
            <a:r>
              <a:rPr lang="en-US" sz="1200" dirty="0">
                <a:latin typeface="+mn-lt"/>
              </a:rPr>
              <a:t> ADC input bandwidth must </a:t>
            </a:r>
            <a:br>
              <a:rPr lang="en-FI" sz="1200" dirty="0">
                <a:latin typeface="+mn-lt"/>
              </a:rPr>
            </a:br>
            <a:r>
              <a:rPr lang="en-FI" sz="1200" dirty="0">
                <a:latin typeface="+mn-lt"/>
              </a:rPr>
              <a:t>       </a:t>
            </a:r>
            <a:r>
              <a:rPr lang="en-US" sz="1200" dirty="0">
                <a:latin typeface="+mn-lt"/>
              </a:rPr>
              <a:t>be </a:t>
            </a:r>
            <a:r>
              <a:rPr lang="en-US" sz="1200" dirty="0" err="1">
                <a:latin typeface="+mn-lt"/>
              </a:rPr>
              <a:t>hig</a:t>
            </a:r>
            <a:r>
              <a:rPr lang="en-150" sz="1200" dirty="0">
                <a:latin typeface="+mn-lt"/>
              </a:rPr>
              <a:t>h.</a:t>
            </a:r>
            <a:endParaRPr lang="en-US" sz="1200" dirty="0">
              <a:latin typeface="+mn-lt"/>
              <a:cs typeface="Arial" panose="020B0604020202020204" pitchFamily="34" charset="0"/>
            </a:endParaRPr>
          </a:p>
          <a:p>
            <a:endParaRPr lang="en-150" sz="12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6F1017-971C-4EBB-98B6-ACC85ABFB1FA}"/>
              </a:ext>
            </a:extLst>
          </p:cNvPr>
          <p:cNvGrpSpPr/>
          <p:nvPr/>
        </p:nvGrpSpPr>
        <p:grpSpPr>
          <a:xfrm>
            <a:off x="6665272" y="2701752"/>
            <a:ext cx="1649237" cy="1098217"/>
            <a:chOff x="6484699" y="1941847"/>
            <a:chExt cx="2278140" cy="1487153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82CF3B27-D072-4387-A5B7-5368296C5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47115" y="1941847"/>
              <a:ext cx="1442085" cy="419948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EC3EADA3-0C05-4677-8CD7-E20D105C3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84699" y="2544065"/>
              <a:ext cx="2278140" cy="88493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2D0DDD2-DBD8-4277-9957-19036169A5B7}"/>
              </a:ext>
            </a:extLst>
          </p:cNvPr>
          <p:cNvGrpSpPr/>
          <p:nvPr/>
        </p:nvGrpSpPr>
        <p:grpSpPr>
          <a:xfrm>
            <a:off x="3382498" y="2511997"/>
            <a:ext cx="1860954" cy="1601712"/>
            <a:chOff x="3051185" y="1813177"/>
            <a:chExt cx="2645276" cy="2141994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85BA5496-B6CD-4052-A82E-7FA14DCC5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51185" y="1813177"/>
              <a:ext cx="2645276" cy="117927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02F763-247D-437B-BC9D-1F881D3F4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12188" y="3084442"/>
              <a:ext cx="2330333" cy="87072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E9EF0E9-D6B8-4319-A711-9FC7A38F056C}"/>
              </a:ext>
            </a:extLst>
          </p:cNvPr>
          <p:cNvSpPr/>
          <p:nvPr/>
        </p:nvSpPr>
        <p:spPr bwMode="auto">
          <a:xfrm>
            <a:off x="6244046" y="2257615"/>
            <a:ext cx="2312125" cy="3474720"/>
          </a:xfrm>
          <a:prstGeom prst="rect">
            <a:avLst/>
          </a:prstGeom>
          <a:noFill/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08A2173-54AE-4E61-9DFB-73107B9766E1}"/>
              </a:ext>
            </a:extLst>
          </p:cNvPr>
          <p:cNvSpPr/>
          <p:nvPr/>
        </p:nvSpPr>
        <p:spPr bwMode="auto">
          <a:xfrm>
            <a:off x="492430" y="2257615"/>
            <a:ext cx="5110286" cy="3474720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2C8805-C79D-D034-530A-D8099FB57DF0}"/>
              </a:ext>
            </a:extLst>
          </p:cNvPr>
          <p:cNvSpPr txBox="1"/>
          <p:nvPr/>
        </p:nvSpPr>
        <p:spPr>
          <a:xfrm>
            <a:off x="492430" y="1508484"/>
            <a:ext cx="5603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</a:rPr>
              <a:t>Possible Receiver Architectures: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88253256"/>
      </p:ext>
    </p:extLst>
  </p:cSld>
  <p:clrMapOvr>
    <a:masterClrMapping/>
  </p:clrMapOvr>
  <p:transition spd="slow" advClick="0" advTm="12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 Black" panose="020B0A04020102020204" pitchFamily="34" charset="0"/>
              </a:rPr>
              <a:t>Sampling Strategy of MID-6</a:t>
            </a:r>
            <a:r>
              <a:rPr lang="en-US" sz="2800" dirty="0"/>
              <a:t> 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E3161-F744-4962-B25A-FCB9FCF9CD1B}" type="slidenum">
              <a:rPr lang="fr-FR" smtClean="0"/>
              <a:pPr>
                <a:defRPr/>
              </a:pPr>
              <a:t>4</a:t>
            </a:fld>
            <a:endParaRPr lang="fr-FR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C0094E-B081-41CF-9FC0-90A3AB5B4C70}"/>
              </a:ext>
            </a:extLst>
          </p:cNvPr>
          <p:cNvGrpSpPr/>
          <p:nvPr/>
        </p:nvGrpSpPr>
        <p:grpSpPr>
          <a:xfrm>
            <a:off x="1906377" y="1346105"/>
            <a:ext cx="4950069" cy="2467708"/>
            <a:chOff x="4279407" y="1734971"/>
            <a:chExt cx="3870493" cy="2219499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2CCCBD0E-9F4A-4A90-B2E0-F89A70A6F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79407" y="2645228"/>
              <a:ext cx="3870493" cy="1309242"/>
            </a:xfrm>
            <a:prstGeom prst="rect">
              <a:avLst/>
            </a:prstGeom>
          </p:spPr>
        </p:pic>
        <p:grpSp>
          <p:nvGrpSpPr>
            <p:cNvPr id="21" name="Graphic 18">
              <a:extLst>
                <a:ext uri="{FF2B5EF4-FFF2-40B4-BE49-F238E27FC236}">
                  <a16:creationId xmlns:a16="http://schemas.microsoft.com/office/drawing/2014/main" id="{CC8A4E19-4347-476A-AEB0-38BD1F96392B}"/>
                </a:ext>
              </a:extLst>
            </p:cNvPr>
            <p:cNvGrpSpPr/>
            <p:nvPr/>
          </p:nvGrpSpPr>
          <p:grpSpPr>
            <a:xfrm>
              <a:off x="4480570" y="1734971"/>
              <a:ext cx="3467135" cy="882316"/>
              <a:chOff x="4480570" y="1734971"/>
              <a:chExt cx="3467135" cy="882316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41EF77A-EAD3-486E-9C55-61F23679558E}"/>
                  </a:ext>
                </a:extLst>
              </p:cNvPr>
              <p:cNvSpPr/>
              <p:nvPr/>
            </p:nvSpPr>
            <p:spPr>
              <a:xfrm>
                <a:off x="4480570" y="1939522"/>
                <a:ext cx="3467135" cy="677765"/>
              </a:xfrm>
              <a:custGeom>
                <a:avLst/>
                <a:gdLst>
                  <a:gd name="connsiteX0" fmla="*/ 9513 w 3467135"/>
                  <a:gd name="connsiteY0" fmla="*/ 675427 h 677765"/>
                  <a:gd name="connsiteX1" fmla="*/ 19447 w 3467135"/>
                  <a:gd name="connsiteY1" fmla="*/ 675819 h 677765"/>
                  <a:gd name="connsiteX2" fmla="*/ 12688 w 3467135"/>
                  <a:gd name="connsiteY2" fmla="*/ 677388 h 677765"/>
                  <a:gd name="connsiteX3" fmla="*/ 9513 w 3467135"/>
                  <a:gd name="connsiteY3" fmla="*/ 675427 h 677765"/>
                  <a:gd name="connsiteX4" fmla="*/ 1707398 w 3467135"/>
                  <a:gd name="connsiteY4" fmla="*/ 649210 h 677765"/>
                  <a:gd name="connsiteX5" fmla="*/ 1669643 w 3467135"/>
                  <a:gd name="connsiteY5" fmla="*/ 356694 h 677765"/>
                  <a:gd name="connsiteX6" fmla="*/ 1663544 w 3467135"/>
                  <a:gd name="connsiteY6" fmla="*/ 319099 h 677765"/>
                  <a:gd name="connsiteX7" fmla="*/ 1660441 w 3467135"/>
                  <a:gd name="connsiteY7" fmla="*/ 313160 h 677765"/>
                  <a:gd name="connsiteX8" fmla="*/ 1636400 w 3467135"/>
                  <a:gd name="connsiteY8" fmla="*/ 486081 h 677765"/>
                  <a:gd name="connsiteX9" fmla="*/ 1627697 w 3467135"/>
                  <a:gd name="connsiteY9" fmla="*/ 582724 h 677765"/>
                  <a:gd name="connsiteX10" fmla="*/ 1611147 w 3467135"/>
                  <a:gd name="connsiteY10" fmla="*/ 514758 h 677765"/>
                  <a:gd name="connsiteX11" fmla="*/ 1587874 w 3467135"/>
                  <a:gd name="connsiteY11" fmla="*/ 411873 h 677765"/>
                  <a:gd name="connsiteX12" fmla="*/ 1576852 w 3467135"/>
                  <a:gd name="connsiteY12" fmla="*/ 383142 h 677765"/>
                  <a:gd name="connsiteX13" fmla="*/ 1546070 w 3467135"/>
                  <a:gd name="connsiteY13" fmla="*/ 523283 h 677765"/>
                  <a:gd name="connsiteX14" fmla="*/ 1539810 w 3467135"/>
                  <a:gd name="connsiteY14" fmla="*/ 544541 h 677765"/>
                  <a:gd name="connsiteX15" fmla="*/ 1525579 w 3467135"/>
                  <a:gd name="connsiteY15" fmla="*/ 476112 h 677765"/>
                  <a:gd name="connsiteX16" fmla="*/ 1493174 w 3467135"/>
                  <a:gd name="connsiteY16" fmla="*/ 323255 h 677765"/>
                  <a:gd name="connsiteX17" fmla="*/ 1463623 w 3467135"/>
                  <a:gd name="connsiteY17" fmla="*/ 434647 h 677765"/>
                  <a:gd name="connsiteX18" fmla="*/ 1441170 w 3467135"/>
                  <a:gd name="connsiteY18" fmla="*/ 421753 h 677765"/>
                  <a:gd name="connsiteX19" fmla="*/ 1412599 w 3467135"/>
                  <a:gd name="connsiteY19" fmla="*/ 341160 h 677765"/>
                  <a:gd name="connsiteX20" fmla="*/ 1388523 w 3467135"/>
                  <a:gd name="connsiteY20" fmla="*/ 517718 h 677765"/>
                  <a:gd name="connsiteX21" fmla="*/ 1375861 w 3467135"/>
                  <a:gd name="connsiteY21" fmla="*/ 625402 h 677765"/>
                  <a:gd name="connsiteX22" fmla="*/ 1372098 w 3467135"/>
                  <a:gd name="connsiteY22" fmla="*/ 642790 h 677765"/>
                  <a:gd name="connsiteX23" fmla="*/ 1371010 w 3467135"/>
                  <a:gd name="connsiteY23" fmla="*/ 623743 h 677765"/>
                  <a:gd name="connsiteX24" fmla="*/ 1324820 w 3467135"/>
                  <a:gd name="connsiteY24" fmla="*/ 314498 h 677765"/>
                  <a:gd name="connsiteX25" fmla="*/ 1294251 w 3467135"/>
                  <a:gd name="connsiteY25" fmla="*/ 498832 h 677765"/>
                  <a:gd name="connsiteX26" fmla="*/ 1288794 w 3467135"/>
                  <a:gd name="connsiteY26" fmla="*/ 549517 h 677765"/>
                  <a:gd name="connsiteX27" fmla="*/ 1284710 w 3467135"/>
                  <a:gd name="connsiteY27" fmla="*/ 524068 h 677765"/>
                  <a:gd name="connsiteX28" fmla="*/ 1275419 w 3467135"/>
                  <a:gd name="connsiteY28" fmla="*/ 435610 h 677765"/>
                  <a:gd name="connsiteX29" fmla="*/ 1266092 w 3467135"/>
                  <a:gd name="connsiteY29" fmla="*/ 375188 h 677765"/>
                  <a:gd name="connsiteX30" fmla="*/ 1255837 w 3467135"/>
                  <a:gd name="connsiteY30" fmla="*/ 418935 h 677765"/>
                  <a:gd name="connsiteX31" fmla="*/ 1249702 w 3467135"/>
                  <a:gd name="connsiteY31" fmla="*/ 460078 h 677765"/>
                  <a:gd name="connsiteX32" fmla="*/ 1240214 w 3467135"/>
                  <a:gd name="connsiteY32" fmla="*/ 440907 h 677765"/>
                  <a:gd name="connsiteX33" fmla="*/ 1203636 w 3467135"/>
                  <a:gd name="connsiteY33" fmla="*/ 386406 h 677765"/>
                  <a:gd name="connsiteX34" fmla="*/ 1167718 w 3467135"/>
                  <a:gd name="connsiteY34" fmla="*/ 587682 h 677765"/>
                  <a:gd name="connsiteX35" fmla="*/ 1150401 w 3467135"/>
                  <a:gd name="connsiteY35" fmla="*/ 509265 h 677765"/>
                  <a:gd name="connsiteX36" fmla="*/ 1114893 w 3467135"/>
                  <a:gd name="connsiteY36" fmla="*/ 323183 h 677765"/>
                  <a:gd name="connsiteX37" fmla="*/ 1087964 w 3467135"/>
                  <a:gd name="connsiteY37" fmla="*/ 402099 h 677765"/>
                  <a:gd name="connsiteX38" fmla="*/ 1063281 w 3467135"/>
                  <a:gd name="connsiteY38" fmla="*/ 400370 h 677765"/>
                  <a:gd name="connsiteX39" fmla="*/ 1040525 w 3467135"/>
                  <a:gd name="connsiteY39" fmla="*/ 373726 h 677765"/>
                  <a:gd name="connsiteX40" fmla="*/ 1017412 w 3467135"/>
                  <a:gd name="connsiteY40" fmla="*/ 446114 h 677765"/>
                  <a:gd name="connsiteX41" fmla="*/ 998650 w 3467135"/>
                  <a:gd name="connsiteY41" fmla="*/ 524478 h 677765"/>
                  <a:gd name="connsiteX42" fmla="*/ 978212 w 3467135"/>
                  <a:gd name="connsiteY42" fmla="*/ 448023 h 677765"/>
                  <a:gd name="connsiteX43" fmla="*/ 949232 w 3467135"/>
                  <a:gd name="connsiteY43" fmla="*/ 330192 h 677765"/>
                  <a:gd name="connsiteX44" fmla="*/ 922819 w 3467135"/>
                  <a:gd name="connsiteY44" fmla="*/ 410428 h 677765"/>
                  <a:gd name="connsiteX45" fmla="*/ 914205 w 3467135"/>
                  <a:gd name="connsiteY45" fmla="*/ 442815 h 677765"/>
                  <a:gd name="connsiteX46" fmla="*/ 894873 w 3467135"/>
                  <a:gd name="connsiteY46" fmla="*/ 415814 h 677765"/>
                  <a:gd name="connsiteX47" fmla="*/ 873115 w 3467135"/>
                  <a:gd name="connsiteY47" fmla="*/ 385050 h 677765"/>
                  <a:gd name="connsiteX48" fmla="*/ 836252 w 3467135"/>
                  <a:gd name="connsiteY48" fmla="*/ 475238 h 677765"/>
                  <a:gd name="connsiteX49" fmla="*/ 818614 w 3467135"/>
                  <a:gd name="connsiteY49" fmla="*/ 465375 h 677765"/>
                  <a:gd name="connsiteX50" fmla="*/ 784105 w 3467135"/>
                  <a:gd name="connsiteY50" fmla="*/ 364844 h 677765"/>
                  <a:gd name="connsiteX51" fmla="*/ 764969 w 3467135"/>
                  <a:gd name="connsiteY51" fmla="*/ 437661 h 677765"/>
                  <a:gd name="connsiteX52" fmla="*/ 746831 w 3467135"/>
                  <a:gd name="connsiteY52" fmla="*/ 507963 h 677765"/>
                  <a:gd name="connsiteX53" fmla="*/ 722951 w 3467135"/>
                  <a:gd name="connsiteY53" fmla="*/ 454443 h 677765"/>
                  <a:gd name="connsiteX54" fmla="*/ 671821 w 3467135"/>
                  <a:gd name="connsiteY54" fmla="*/ 338664 h 677765"/>
                  <a:gd name="connsiteX55" fmla="*/ 665419 w 3467135"/>
                  <a:gd name="connsiteY55" fmla="*/ 319795 h 677765"/>
                  <a:gd name="connsiteX56" fmla="*/ 661959 w 3467135"/>
                  <a:gd name="connsiteY56" fmla="*/ 313607 h 677765"/>
                  <a:gd name="connsiteX57" fmla="*/ 633370 w 3467135"/>
                  <a:gd name="connsiteY57" fmla="*/ 414227 h 677765"/>
                  <a:gd name="connsiteX58" fmla="*/ 622795 w 3467135"/>
                  <a:gd name="connsiteY58" fmla="*/ 460061 h 677765"/>
                  <a:gd name="connsiteX59" fmla="*/ 611702 w 3467135"/>
                  <a:gd name="connsiteY59" fmla="*/ 445062 h 677765"/>
                  <a:gd name="connsiteX60" fmla="*/ 590907 w 3467135"/>
                  <a:gd name="connsiteY60" fmla="*/ 413817 h 677765"/>
                  <a:gd name="connsiteX61" fmla="*/ 578067 w 3467135"/>
                  <a:gd name="connsiteY61" fmla="*/ 397516 h 677765"/>
                  <a:gd name="connsiteX62" fmla="*/ 568811 w 3467135"/>
                  <a:gd name="connsiteY62" fmla="*/ 410856 h 677765"/>
                  <a:gd name="connsiteX63" fmla="*/ 533748 w 3467135"/>
                  <a:gd name="connsiteY63" fmla="*/ 473989 h 677765"/>
                  <a:gd name="connsiteX64" fmla="*/ 520694 w 3467135"/>
                  <a:gd name="connsiteY64" fmla="*/ 442655 h 677765"/>
                  <a:gd name="connsiteX65" fmla="*/ 489591 w 3467135"/>
                  <a:gd name="connsiteY65" fmla="*/ 366681 h 677765"/>
                  <a:gd name="connsiteX66" fmla="*/ 472221 w 3467135"/>
                  <a:gd name="connsiteY66" fmla="*/ 407004 h 677765"/>
                  <a:gd name="connsiteX67" fmla="*/ 455046 w 3467135"/>
                  <a:gd name="connsiteY67" fmla="*/ 447452 h 677765"/>
                  <a:gd name="connsiteX68" fmla="*/ 431398 w 3467135"/>
                  <a:gd name="connsiteY68" fmla="*/ 420915 h 677765"/>
                  <a:gd name="connsiteX69" fmla="*/ 409873 w 3467135"/>
                  <a:gd name="connsiteY69" fmla="*/ 391792 h 677765"/>
                  <a:gd name="connsiteX70" fmla="*/ 390308 w 3467135"/>
                  <a:gd name="connsiteY70" fmla="*/ 428762 h 677765"/>
                  <a:gd name="connsiteX71" fmla="*/ 362701 w 3467135"/>
                  <a:gd name="connsiteY71" fmla="*/ 465464 h 677765"/>
                  <a:gd name="connsiteX72" fmla="*/ 323609 w 3467135"/>
                  <a:gd name="connsiteY72" fmla="*/ 353020 h 677765"/>
                  <a:gd name="connsiteX73" fmla="*/ 306809 w 3467135"/>
                  <a:gd name="connsiteY73" fmla="*/ 413656 h 677765"/>
                  <a:gd name="connsiteX74" fmla="*/ 293433 w 3467135"/>
                  <a:gd name="connsiteY74" fmla="*/ 470208 h 677765"/>
                  <a:gd name="connsiteX75" fmla="*/ 271051 w 3467135"/>
                  <a:gd name="connsiteY75" fmla="*/ 430563 h 677765"/>
                  <a:gd name="connsiteX76" fmla="*/ 241732 w 3467135"/>
                  <a:gd name="connsiteY76" fmla="*/ 381305 h 677765"/>
                  <a:gd name="connsiteX77" fmla="*/ 234812 w 3467135"/>
                  <a:gd name="connsiteY77" fmla="*/ 371674 h 677765"/>
                  <a:gd name="connsiteX78" fmla="*/ 223934 w 3467135"/>
                  <a:gd name="connsiteY78" fmla="*/ 392130 h 677765"/>
                  <a:gd name="connsiteX79" fmla="*/ 207526 w 3467135"/>
                  <a:gd name="connsiteY79" fmla="*/ 420433 h 677765"/>
                  <a:gd name="connsiteX80" fmla="*/ 201552 w 3467135"/>
                  <a:gd name="connsiteY80" fmla="*/ 421610 h 677765"/>
                  <a:gd name="connsiteX81" fmla="*/ 230354 w 3467135"/>
                  <a:gd name="connsiteY81" fmla="*/ 346796 h 677765"/>
                  <a:gd name="connsiteX82" fmla="*/ 276847 w 3467135"/>
                  <a:gd name="connsiteY82" fmla="*/ 427442 h 677765"/>
                  <a:gd name="connsiteX83" fmla="*/ 289474 w 3467135"/>
                  <a:gd name="connsiteY83" fmla="*/ 435806 h 677765"/>
                  <a:gd name="connsiteX84" fmla="*/ 321147 w 3467135"/>
                  <a:gd name="connsiteY84" fmla="*/ 298429 h 677765"/>
                  <a:gd name="connsiteX85" fmla="*/ 338429 w 3467135"/>
                  <a:gd name="connsiteY85" fmla="*/ 336755 h 677765"/>
                  <a:gd name="connsiteX86" fmla="*/ 374846 w 3467135"/>
                  <a:gd name="connsiteY86" fmla="*/ 441353 h 677765"/>
                  <a:gd name="connsiteX87" fmla="*/ 376487 w 3467135"/>
                  <a:gd name="connsiteY87" fmla="*/ 435307 h 677765"/>
                  <a:gd name="connsiteX88" fmla="*/ 407090 w 3467135"/>
                  <a:gd name="connsiteY88" fmla="*/ 366360 h 677765"/>
                  <a:gd name="connsiteX89" fmla="*/ 441599 w 3467135"/>
                  <a:gd name="connsiteY89" fmla="*/ 410821 h 677765"/>
                  <a:gd name="connsiteX90" fmla="*/ 449179 w 3467135"/>
                  <a:gd name="connsiteY90" fmla="*/ 415707 h 677765"/>
                  <a:gd name="connsiteX91" fmla="*/ 471989 w 3467135"/>
                  <a:gd name="connsiteY91" fmla="*/ 363292 h 677765"/>
                  <a:gd name="connsiteX92" fmla="*/ 494692 w 3467135"/>
                  <a:gd name="connsiteY92" fmla="*/ 322399 h 677765"/>
                  <a:gd name="connsiteX93" fmla="*/ 516788 w 3467135"/>
                  <a:gd name="connsiteY93" fmla="*/ 381519 h 677765"/>
                  <a:gd name="connsiteX94" fmla="*/ 537851 w 3467135"/>
                  <a:gd name="connsiteY94" fmla="*/ 431740 h 677765"/>
                  <a:gd name="connsiteX95" fmla="*/ 557272 w 3467135"/>
                  <a:gd name="connsiteY95" fmla="*/ 397927 h 677765"/>
                  <a:gd name="connsiteX96" fmla="*/ 574090 w 3467135"/>
                  <a:gd name="connsiteY96" fmla="*/ 364148 h 677765"/>
                  <a:gd name="connsiteX97" fmla="*/ 593957 w 3467135"/>
                  <a:gd name="connsiteY97" fmla="*/ 389830 h 677765"/>
                  <a:gd name="connsiteX98" fmla="*/ 613788 w 3467135"/>
                  <a:gd name="connsiteY98" fmla="*/ 415511 h 677765"/>
                  <a:gd name="connsiteX99" fmla="*/ 619282 w 3467135"/>
                  <a:gd name="connsiteY99" fmla="*/ 398140 h 677765"/>
                  <a:gd name="connsiteX100" fmla="*/ 638756 w 3467135"/>
                  <a:gd name="connsiteY100" fmla="*/ 316192 h 677765"/>
                  <a:gd name="connsiteX101" fmla="*/ 654522 w 3467135"/>
                  <a:gd name="connsiteY101" fmla="*/ 250527 h 677765"/>
                  <a:gd name="connsiteX102" fmla="*/ 674015 w 3467135"/>
                  <a:gd name="connsiteY102" fmla="*/ 293418 h 677765"/>
                  <a:gd name="connsiteX103" fmla="*/ 740590 w 3467135"/>
                  <a:gd name="connsiteY103" fmla="*/ 441228 h 677765"/>
                  <a:gd name="connsiteX104" fmla="*/ 744745 w 3467135"/>
                  <a:gd name="connsiteY104" fmla="*/ 438125 h 677765"/>
                  <a:gd name="connsiteX105" fmla="*/ 756123 w 3467135"/>
                  <a:gd name="connsiteY105" fmla="*/ 391577 h 677765"/>
                  <a:gd name="connsiteX106" fmla="*/ 773582 w 3467135"/>
                  <a:gd name="connsiteY106" fmla="*/ 321222 h 677765"/>
                  <a:gd name="connsiteX107" fmla="*/ 781911 w 3467135"/>
                  <a:gd name="connsiteY107" fmla="*/ 291028 h 677765"/>
                  <a:gd name="connsiteX108" fmla="*/ 800548 w 3467135"/>
                  <a:gd name="connsiteY108" fmla="*/ 345904 h 677765"/>
                  <a:gd name="connsiteX109" fmla="*/ 822787 w 3467135"/>
                  <a:gd name="connsiteY109" fmla="*/ 412194 h 677765"/>
                  <a:gd name="connsiteX110" fmla="*/ 828833 w 3467135"/>
                  <a:gd name="connsiteY110" fmla="*/ 425124 h 677765"/>
                  <a:gd name="connsiteX111" fmla="*/ 835931 w 3467135"/>
                  <a:gd name="connsiteY111" fmla="*/ 412551 h 677765"/>
                  <a:gd name="connsiteX112" fmla="*/ 854568 w 3467135"/>
                  <a:gd name="connsiteY112" fmla="*/ 371585 h 677765"/>
                  <a:gd name="connsiteX113" fmla="*/ 872117 w 3467135"/>
                  <a:gd name="connsiteY113" fmla="*/ 352806 h 677765"/>
                  <a:gd name="connsiteX114" fmla="*/ 898208 w 3467135"/>
                  <a:gd name="connsiteY114" fmla="*/ 389009 h 677765"/>
                  <a:gd name="connsiteX115" fmla="*/ 907838 w 3467135"/>
                  <a:gd name="connsiteY115" fmla="*/ 395180 h 677765"/>
                  <a:gd name="connsiteX116" fmla="*/ 945005 w 3467135"/>
                  <a:gd name="connsiteY116" fmla="*/ 222260 h 677765"/>
                  <a:gd name="connsiteX117" fmla="*/ 964390 w 3467135"/>
                  <a:gd name="connsiteY117" fmla="*/ 286659 h 677765"/>
                  <a:gd name="connsiteX118" fmla="*/ 998543 w 3467135"/>
                  <a:gd name="connsiteY118" fmla="*/ 424018 h 677765"/>
                  <a:gd name="connsiteX119" fmla="*/ 1025223 w 3467135"/>
                  <a:gd name="connsiteY119" fmla="*/ 341660 h 677765"/>
                  <a:gd name="connsiteX120" fmla="*/ 1032856 w 3467135"/>
                  <a:gd name="connsiteY120" fmla="*/ 325109 h 677765"/>
                  <a:gd name="connsiteX121" fmla="*/ 1037439 w 3467135"/>
                  <a:gd name="connsiteY121" fmla="*/ 328088 h 677765"/>
                  <a:gd name="connsiteX122" fmla="*/ 1054596 w 3467135"/>
                  <a:gd name="connsiteY122" fmla="*/ 357674 h 677765"/>
                  <a:gd name="connsiteX123" fmla="*/ 1074945 w 3467135"/>
                  <a:gd name="connsiteY123" fmla="*/ 376507 h 677765"/>
                  <a:gd name="connsiteX124" fmla="*/ 1095989 w 3467135"/>
                  <a:gd name="connsiteY124" fmla="*/ 276226 h 677765"/>
                  <a:gd name="connsiteX125" fmla="*/ 1115411 w 3467135"/>
                  <a:gd name="connsiteY125" fmla="*/ 184808 h 677765"/>
                  <a:gd name="connsiteX126" fmla="*/ 1129018 w 3467135"/>
                  <a:gd name="connsiteY126" fmla="*/ 263421 h 677765"/>
                  <a:gd name="connsiteX127" fmla="*/ 1164294 w 3467135"/>
                  <a:gd name="connsiteY127" fmla="*/ 447684 h 677765"/>
                  <a:gd name="connsiteX128" fmla="*/ 1190760 w 3467135"/>
                  <a:gd name="connsiteY128" fmla="*/ 352895 h 677765"/>
                  <a:gd name="connsiteX129" fmla="*/ 1216584 w 3467135"/>
                  <a:gd name="connsiteY129" fmla="*/ 354161 h 677765"/>
                  <a:gd name="connsiteX130" fmla="*/ 1237236 w 3467135"/>
                  <a:gd name="connsiteY130" fmla="*/ 393718 h 677765"/>
                  <a:gd name="connsiteX131" fmla="*/ 1256996 w 3467135"/>
                  <a:gd name="connsiteY131" fmla="*/ 296806 h 677765"/>
                  <a:gd name="connsiteX132" fmla="*/ 1270051 w 3467135"/>
                  <a:gd name="connsiteY132" fmla="*/ 211969 h 677765"/>
                  <a:gd name="connsiteX133" fmla="*/ 1276774 w 3467135"/>
                  <a:gd name="connsiteY133" fmla="*/ 270769 h 677765"/>
                  <a:gd name="connsiteX134" fmla="*/ 1291755 w 3467135"/>
                  <a:gd name="connsiteY134" fmla="*/ 376651 h 677765"/>
                  <a:gd name="connsiteX135" fmla="*/ 1323892 w 3467135"/>
                  <a:gd name="connsiteY135" fmla="*/ 129664 h 677765"/>
                  <a:gd name="connsiteX136" fmla="*/ 1340531 w 3467135"/>
                  <a:gd name="connsiteY136" fmla="*/ 247299 h 677765"/>
                  <a:gd name="connsiteX137" fmla="*/ 1371259 w 3467135"/>
                  <a:gd name="connsiteY137" fmla="*/ 445401 h 677765"/>
                  <a:gd name="connsiteX138" fmla="*/ 1380284 w 3467135"/>
                  <a:gd name="connsiteY138" fmla="*/ 416991 h 677765"/>
                  <a:gd name="connsiteX139" fmla="*/ 1402719 w 3467135"/>
                  <a:gd name="connsiteY139" fmla="*/ 216517 h 677765"/>
                  <a:gd name="connsiteX140" fmla="*/ 1402969 w 3467135"/>
                  <a:gd name="connsiteY140" fmla="*/ 205424 h 677765"/>
                  <a:gd name="connsiteX141" fmla="*/ 1407320 w 3467135"/>
                  <a:gd name="connsiteY141" fmla="*/ 215001 h 677765"/>
                  <a:gd name="connsiteX142" fmla="*/ 1430808 w 3467135"/>
                  <a:gd name="connsiteY142" fmla="*/ 305706 h 677765"/>
                  <a:gd name="connsiteX143" fmla="*/ 1453778 w 3467135"/>
                  <a:gd name="connsiteY143" fmla="*/ 377453 h 677765"/>
                  <a:gd name="connsiteX144" fmla="*/ 1473128 w 3467135"/>
                  <a:gd name="connsiteY144" fmla="*/ 262351 h 677765"/>
                  <a:gd name="connsiteX145" fmla="*/ 1490249 w 3467135"/>
                  <a:gd name="connsiteY145" fmla="*/ 155649 h 677765"/>
                  <a:gd name="connsiteX146" fmla="*/ 1511757 w 3467135"/>
                  <a:gd name="connsiteY146" fmla="*/ 280988 h 677765"/>
                  <a:gd name="connsiteX147" fmla="*/ 1535940 w 3467135"/>
                  <a:gd name="connsiteY147" fmla="*/ 418436 h 677765"/>
                  <a:gd name="connsiteX148" fmla="*/ 1540185 w 3467135"/>
                  <a:gd name="connsiteY148" fmla="*/ 429600 h 677765"/>
                  <a:gd name="connsiteX149" fmla="*/ 1546106 w 3467135"/>
                  <a:gd name="connsiteY149" fmla="*/ 416135 h 677765"/>
                  <a:gd name="connsiteX150" fmla="*/ 1563423 w 3467135"/>
                  <a:gd name="connsiteY150" fmla="*/ 345244 h 677765"/>
                  <a:gd name="connsiteX151" fmla="*/ 1576460 w 3467135"/>
                  <a:gd name="connsiteY151" fmla="*/ 286837 h 677765"/>
                  <a:gd name="connsiteX152" fmla="*/ 1585323 w 3467135"/>
                  <a:gd name="connsiteY152" fmla="*/ 321650 h 677765"/>
                  <a:gd name="connsiteX153" fmla="*/ 1612288 w 3467135"/>
                  <a:gd name="connsiteY153" fmla="*/ 427264 h 677765"/>
                  <a:gd name="connsiteX154" fmla="*/ 1645085 w 3467135"/>
                  <a:gd name="connsiteY154" fmla="*/ 190069 h 677765"/>
                  <a:gd name="connsiteX155" fmla="*/ 1654609 w 3467135"/>
                  <a:gd name="connsiteY155" fmla="*/ 87094 h 677765"/>
                  <a:gd name="connsiteX156" fmla="*/ 1660637 w 3467135"/>
                  <a:gd name="connsiteY156" fmla="*/ 120498 h 677765"/>
                  <a:gd name="connsiteX157" fmla="*/ 1681217 w 3467135"/>
                  <a:gd name="connsiteY157" fmla="*/ 288318 h 677765"/>
                  <a:gd name="connsiteX158" fmla="*/ 1701459 w 3467135"/>
                  <a:gd name="connsiteY158" fmla="*/ 429814 h 677765"/>
                  <a:gd name="connsiteX159" fmla="*/ 1708825 w 3467135"/>
                  <a:gd name="connsiteY159" fmla="*/ 414726 h 677765"/>
                  <a:gd name="connsiteX160" fmla="*/ 1730333 w 3467135"/>
                  <a:gd name="connsiteY160" fmla="*/ 77143 h 677765"/>
                  <a:gd name="connsiteX161" fmla="*/ 1738643 w 3467135"/>
                  <a:gd name="connsiteY161" fmla="*/ 10639 h 677765"/>
                  <a:gd name="connsiteX162" fmla="*/ 1775596 w 3467135"/>
                  <a:gd name="connsiteY162" fmla="*/ 339591 h 677765"/>
                  <a:gd name="connsiteX163" fmla="*/ 1787652 w 3467135"/>
                  <a:gd name="connsiteY163" fmla="*/ 431187 h 677765"/>
                  <a:gd name="connsiteX164" fmla="*/ 1815063 w 3467135"/>
                  <a:gd name="connsiteY164" fmla="*/ 130111 h 677765"/>
                  <a:gd name="connsiteX165" fmla="*/ 1821234 w 3467135"/>
                  <a:gd name="connsiteY165" fmla="*/ 62073 h 677765"/>
                  <a:gd name="connsiteX166" fmla="*/ 1841868 w 3467135"/>
                  <a:gd name="connsiteY166" fmla="*/ 216945 h 677765"/>
                  <a:gd name="connsiteX167" fmla="*/ 1873095 w 3467135"/>
                  <a:gd name="connsiteY167" fmla="*/ 418222 h 677765"/>
                  <a:gd name="connsiteX168" fmla="*/ 1902807 w 3467135"/>
                  <a:gd name="connsiteY168" fmla="*/ 238471 h 677765"/>
                  <a:gd name="connsiteX169" fmla="*/ 1909923 w 3467135"/>
                  <a:gd name="connsiteY169" fmla="*/ 219549 h 677765"/>
                  <a:gd name="connsiteX170" fmla="*/ 1929880 w 3467135"/>
                  <a:gd name="connsiteY170" fmla="*/ 321311 h 677765"/>
                  <a:gd name="connsiteX171" fmla="*/ 1949907 w 3467135"/>
                  <a:gd name="connsiteY171" fmla="*/ 427906 h 677765"/>
                  <a:gd name="connsiteX172" fmla="*/ 1957326 w 3467135"/>
                  <a:gd name="connsiteY172" fmla="*/ 431187 h 677765"/>
                  <a:gd name="connsiteX173" fmla="*/ 1981616 w 3467135"/>
                  <a:gd name="connsiteY173" fmla="*/ 230089 h 677765"/>
                  <a:gd name="connsiteX174" fmla="*/ 2014520 w 3467135"/>
                  <a:gd name="connsiteY174" fmla="*/ 279775 h 677765"/>
                  <a:gd name="connsiteX175" fmla="*/ 2036760 w 3467135"/>
                  <a:gd name="connsiteY175" fmla="*/ 384818 h 677765"/>
                  <a:gd name="connsiteX176" fmla="*/ 2053952 w 3467135"/>
                  <a:gd name="connsiteY176" fmla="*/ 329550 h 677765"/>
                  <a:gd name="connsiteX177" fmla="*/ 2072393 w 3467135"/>
                  <a:gd name="connsiteY177" fmla="*/ 237811 h 677765"/>
                  <a:gd name="connsiteX178" fmla="*/ 2077903 w 3467135"/>
                  <a:gd name="connsiteY178" fmla="*/ 212522 h 677765"/>
                  <a:gd name="connsiteX179" fmla="*/ 2091867 w 3467135"/>
                  <a:gd name="connsiteY179" fmla="*/ 301568 h 677765"/>
                  <a:gd name="connsiteX180" fmla="*/ 2123327 w 3467135"/>
                  <a:gd name="connsiteY180" fmla="*/ 444831 h 677765"/>
                  <a:gd name="connsiteX181" fmla="*/ 2148937 w 3467135"/>
                  <a:gd name="connsiteY181" fmla="*/ 170773 h 677765"/>
                  <a:gd name="connsiteX182" fmla="*/ 2177008 w 3467135"/>
                  <a:gd name="connsiteY182" fmla="*/ 236242 h 677765"/>
                  <a:gd name="connsiteX183" fmla="*/ 2198266 w 3467135"/>
                  <a:gd name="connsiteY183" fmla="*/ 379326 h 677765"/>
                  <a:gd name="connsiteX184" fmla="*/ 2208877 w 3467135"/>
                  <a:gd name="connsiteY184" fmla="*/ 291278 h 677765"/>
                  <a:gd name="connsiteX185" fmla="*/ 2212837 w 3467135"/>
                  <a:gd name="connsiteY185" fmla="*/ 226415 h 677765"/>
                  <a:gd name="connsiteX186" fmla="*/ 2229654 w 3467135"/>
                  <a:gd name="connsiteY186" fmla="*/ 308559 h 677765"/>
                  <a:gd name="connsiteX187" fmla="*/ 2253891 w 3467135"/>
                  <a:gd name="connsiteY187" fmla="*/ 409234 h 677765"/>
                  <a:gd name="connsiteX188" fmla="*/ 2272849 w 3467135"/>
                  <a:gd name="connsiteY188" fmla="*/ 371906 h 677765"/>
                  <a:gd name="connsiteX189" fmla="*/ 2297959 w 3467135"/>
                  <a:gd name="connsiteY189" fmla="*/ 363400 h 677765"/>
                  <a:gd name="connsiteX190" fmla="*/ 2328955 w 3467135"/>
                  <a:gd name="connsiteY190" fmla="*/ 452713 h 677765"/>
                  <a:gd name="connsiteX191" fmla="*/ 2354280 w 3467135"/>
                  <a:gd name="connsiteY191" fmla="*/ 297627 h 677765"/>
                  <a:gd name="connsiteX192" fmla="*/ 2366460 w 3467135"/>
                  <a:gd name="connsiteY192" fmla="*/ 200413 h 677765"/>
                  <a:gd name="connsiteX193" fmla="*/ 2389217 w 3467135"/>
                  <a:gd name="connsiteY193" fmla="*/ 291171 h 677765"/>
                  <a:gd name="connsiteX194" fmla="*/ 2415005 w 3467135"/>
                  <a:gd name="connsiteY194" fmla="*/ 393735 h 677765"/>
                  <a:gd name="connsiteX195" fmla="*/ 2434979 w 3467135"/>
                  <a:gd name="connsiteY195" fmla="*/ 378701 h 677765"/>
                  <a:gd name="connsiteX196" fmla="*/ 2450834 w 3467135"/>
                  <a:gd name="connsiteY196" fmla="*/ 349596 h 677765"/>
                  <a:gd name="connsiteX197" fmla="*/ 2455096 w 3467135"/>
                  <a:gd name="connsiteY197" fmla="*/ 346743 h 677765"/>
                  <a:gd name="connsiteX198" fmla="*/ 2466439 w 3467135"/>
                  <a:gd name="connsiteY198" fmla="*/ 369909 h 677765"/>
                  <a:gd name="connsiteX199" fmla="*/ 2492512 w 3467135"/>
                  <a:gd name="connsiteY199" fmla="*/ 436145 h 677765"/>
                  <a:gd name="connsiteX200" fmla="*/ 2518604 w 3467135"/>
                  <a:gd name="connsiteY200" fmla="*/ 329586 h 677765"/>
                  <a:gd name="connsiteX201" fmla="*/ 2534886 w 3467135"/>
                  <a:gd name="connsiteY201" fmla="*/ 238221 h 677765"/>
                  <a:gd name="connsiteX202" fmla="*/ 2553309 w 3467135"/>
                  <a:gd name="connsiteY202" fmla="*/ 305795 h 677765"/>
                  <a:gd name="connsiteX203" fmla="*/ 2587123 w 3467135"/>
                  <a:gd name="connsiteY203" fmla="*/ 421717 h 677765"/>
                  <a:gd name="connsiteX204" fmla="*/ 2607418 w 3467135"/>
                  <a:gd name="connsiteY204" fmla="*/ 396286 h 677765"/>
                  <a:gd name="connsiteX205" fmla="*/ 2623754 w 3467135"/>
                  <a:gd name="connsiteY205" fmla="*/ 370783 h 677765"/>
                  <a:gd name="connsiteX206" fmla="*/ 2642070 w 3467135"/>
                  <a:gd name="connsiteY206" fmla="*/ 410107 h 677765"/>
                  <a:gd name="connsiteX207" fmla="*/ 2662526 w 3467135"/>
                  <a:gd name="connsiteY207" fmla="*/ 450734 h 677765"/>
                  <a:gd name="connsiteX208" fmla="*/ 2689384 w 3467135"/>
                  <a:gd name="connsiteY208" fmla="*/ 372923 h 677765"/>
                  <a:gd name="connsiteX209" fmla="*/ 2704988 w 3467135"/>
                  <a:gd name="connsiteY209" fmla="*/ 316941 h 677765"/>
                  <a:gd name="connsiteX210" fmla="*/ 2716724 w 3467135"/>
                  <a:gd name="connsiteY210" fmla="*/ 356355 h 677765"/>
                  <a:gd name="connsiteX211" fmla="*/ 2754835 w 3467135"/>
                  <a:gd name="connsiteY211" fmla="*/ 468692 h 677765"/>
                  <a:gd name="connsiteX212" fmla="*/ 2756422 w 3467135"/>
                  <a:gd name="connsiteY212" fmla="*/ 465678 h 677765"/>
                  <a:gd name="connsiteX213" fmla="*/ 2758509 w 3467135"/>
                  <a:gd name="connsiteY213" fmla="*/ 456976 h 677765"/>
                  <a:gd name="connsiteX214" fmla="*/ 2807767 w 3467135"/>
                  <a:gd name="connsiteY214" fmla="*/ 340090 h 677765"/>
                  <a:gd name="connsiteX215" fmla="*/ 2829239 w 3467135"/>
                  <a:gd name="connsiteY215" fmla="*/ 283431 h 677765"/>
                  <a:gd name="connsiteX216" fmla="*/ 2846538 w 3467135"/>
                  <a:gd name="connsiteY216" fmla="*/ 336827 h 677765"/>
                  <a:gd name="connsiteX217" fmla="*/ 2875483 w 3467135"/>
                  <a:gd name="connsiteY217" fmla="*/ 440158 h 677765"/>
                  <a:gd name="connsiteX218" fmla="*/ 2897331 w 3467135"/>
                  <a:gd name="connsiteY218" fmla="*/ 424892 h 677765"/>
                  <a:gd name="connsiteX219" fmla="*/ 2915878 w 3467135"/>
                  <a:gd name="connsiteY219" fmla="*/ 400263 h 677765"/>
                  <a:gd name="connsiteX220" fmla="*/ 2927273 w 3467135"/>
                  <a:gd name="connsiteY220" fmla="*/ 419221 h 677765"/>
                  <a:gd name="connsiteX221" fmla="*/ 2945144 w 3467135"/>
                  <a:gd name="connsiteY221" fmla="*/ 450965 h 677765"/>
                  <a:gd name="connsiteX222" fmla="*/ 2966723 w 3467135"/>
                  <a:gd name="connsiteY222" fmla="*/ 445901 h 677765"/>
                  <a:gd name="connsiteX223" fmla="*/ 2985039 w 3467135"/>
                  <a:gd name="connsiteY223" fmla="*/ 388849 h 677765"/>
                  <a:gd name="connsiteX224" fmla="*/ 2997559 w 3467135"/>
                  <a:gd name="connsiteY224" fmla="*/ 355874 h 677765"/>
                  <a:gd name="connsiteX225" fmla="*/ 3019245 w 3467135"/>
                  <a:gd name="connsiteY225" fmla="*/ 403063 h 677765"/>
                  <a:gd name="connsiteX226" fmla="*/ 3042840 w 3467135"/>
                  <a:gd name="connsiteY226" fmla="*/ 453284 h 677765"/>
                  <a:gd name="connsiteX227" fmla="*/ 3062795 w 3467135"/>
                  <a:gd name="connsiteY227" fmla="*/ 432168 h 677765"/>
                  <a:gd name="connsiteX228" fmla="*/ 3083127 w 3467135"/>
                  <a:gd name="connsiteY228" fmla="*/ 407058 h 677765"/>
                  <a:gd name="connsiteX229" fmla="*/ 3122148 w 3467135"/>
                  <a:gd name="connsiteY229" fmla="*/ 482336 h 677765"/>
                  <a:gd name="connsiteX230" fmla="*/ 3124948 w 3467135"/>
                  <a:gd name="connsiteY230" fmla="*/ 485421 h 677765"/>
                  <a:gd name="connsiteX231" fmla="*/ 3166484 w 3467135"/>
                  <a:gd name="connsiteY231" fmla="*/ 388421 h 677765"/>
                  <a:gd name="connsiteX232" fmla="*/ 3209482 w 3467135"/>
                  <a:gd name="connsiteY232" fmla="*/ 479857 h 677765"/>
                  <a:gd name="connsiteX233" fmla="*/ 3214868 w 3467135"/>
                  <a:gd name="connsiteY233" fmla="*/ 491556 h 677765"/>
                  <a:gd name="connsiteX234" fmla="*/ 3218987 w 3467135"/>
                  <a:gd name="connsiteY234" fmla="*/ 484476 h 677765"/>
                  <a:gd name="connsiteX235" fmla="*/ 3241494 w 3467135"/>
                  <a:gd name="connsiteY235" fmla="*/ 420790 h 677765"/>
                  <a:gd name="connsiteX236" fmla="*/ 3247914 w 3467135"/>
                  <a:gd name="connsiteY236" fmla="*/ 408431 h 677765"/>
                  <a:gd name="connsiteX237" fmla="*/ 3260987 w 3467135"/>
                  <a:gd name="connsiteY237" fmla="*/ 421093 h 677765"/>
                  <a:gd name="connsiteX238" fmla="*/ 3284706 w 3467135"/>
                  <a:gd name="connsiteY238" fmla="*/ 450305 h 677765"/>
                  <a:gd name="connsiteX239" fmla="*/ 3270189 w 3467135"/>
                  <a:gd name="connsiteY239" fmla="*/ 441870 h 677765"/>
                  <a:gd name="connsiteX240" fmla="*/ 3254638 w 3467135"/>
                  <a:gd name="connsiteY240" fmla="*/ 431865 h 677765"/>
                  <a:gd name="connsiteX241" fmla="*/ 3244847 w 3467135"/>
                  <a:gd name="connsiteY241" fmla="*/ 446792 h 677765"/>
                  <a:gd name="connsiteX242" fmla="*/ 3234236 w 3467135"/>
                  <a:gd name="connsiteY242" fmla="*/ 464716 h 677765"/>
                  <a:gd name="connsiteX243" fmla="*/ 3230133 w 3467135"/>
                  <a:gd name="connsiteY243" fmla="*/ 477538 h 677765"/>
                  <a:gd name="connsiteX244" fmla="*/ 3223446 w 3467135"/>
                  <a:gd name="connsiteY244" fmla="*/ 493196 h 677765"/>
                  <a:gd name="connsiteX245" fmla="*/ 3218916 w 3467135"/>
                  <a:gd name="connsiteY245" fmla="*/ 505645 h 677765"/>
                  <a:gd name="connsiteX246" fmla="*/ 3216045 w 3467135"/>
                  <a:gd name="connsiteY246" fmla="*/ 507357 h 677765"/>
                  <a:gd name="connsiteX247" fmla="*/ 3171923 w 3467135"/>
                  <a:gd name="connsiteY247" fmla="*/ 422787 h 677765"/>
                  <a:gd name="connsiteX248" fmla="*/ 3167732 w 3467135"/>
                  <a:gd name="connsiteY248" fmla="*/ 421022 h 677765"/>
                  <a:gd name="connsiteX249" fmla="*/ 3147027 w 3467135"/>
                  <a:gd name="connsiteY249" fmla="*/ 465143 h 677765"/>
                  <a:gd name="connsiteX250" fmla="*/ 3127178 w 3467135"/>
                  <a:gd name="connsiteY250" fmla="*/ 509248 h 677765"/>
                  <a:gd name="connsiteX251" fmla="*/ 3103600 w 3467135"/>
                  <a:gd name="connsiteY251" fmla="*/ 470815 h 677765"/>
                  <a:gd name="connsiteX252" fmla="*/ 3081522 w 3467135"/>
                  <a:gd name="connsiteY252" fmla="*/ 432418 h 677765"/>
                  <a:gd name="connsiteX253" fmla="*/ 3063990 w 3467135"/>
                  <a:gd name="connsiteY253" fmla="*/ 458313 h 677765"/>
                  <a:gd name="connsiteX254" fmla="*/ 3044088 w 3467135"/>
                  <a:gd name="connsiteY254" fmla="*/ 486884 h 677765"/>
                  <a:gd name="connsiteX255" fmla="*/ 3019548 w 3467135"/>
                  <a:gd name="connsiteY255" fmla="*/ 441799 h 677765"/>
                  <a:gd name="connsiteX256" fmla="*/ 3000822 w 3467135"/>
                  <a:gd name="connsiteY256" fmla="*/ 404257 h 677765"/>
                  <a:gd name="connsiteX257" fmla="*/ 2980527 w 3467135"/>
                  <a:gd name="connsiteY257" fmla="*/ 457849 h 677765"/>
                  <a:gd name="connsiteX258" fmla="*/ 2961248 w 3467135"/>
                  <a:gd name="connsiteY258" fmla="*/ 513046 h 677765"/>
                  <a:gd name="connsiteX259" fmla="*/ 2937190 w 3467135"/>
                  <a:gd name="connsiteY259" fmla="*/ 471493 h 677765"/>
                  <a:gd name="connsiteX260" fmla="*/ 2913167 w 3467135"/>
                  <a:gd name="connsiteY260" fmla="*/ 432257 h 677765"/>
                  <a:gd name="connsiteX261" fmla="*/ 2893513 w 3467135"/>
                  <a:gd name="connsiteY261" fmla="*/ 462076 h 677765"/>
                  <a:gd name="connsiteX262" fmla="*/ 2873165 w 3467135"/>
                  <a:gd name="connsiteY262" fmla="*/ 489523 h 677765"/>
                  <a:gd name="connsiteX263" fmla="*/ 2865425 w 3467135"/>
                  <a:gd name="connsiteY263" fmla="*/ 471154 h 677765"/>
                  <a:gd name="connsiteX264" fmla="*/ 2830398 w 3467135"/>
                  <a:gd name="connsiteY264" fmla="*/ 352449 h 677765"/>
                  <a:gd name="connsiteX265" fmla="*/ 2774203 w 3467135"/>
                  <a:gd name="connsiteY265" fmla="*/ 480463 h 677765"/>
                  <a:gd name="connsiteX266" fmla="*/ 2750252 w 3467135"/>
                  <a:gd name="connsiteY266" fmla="*/ 538424 h 677765"/>
                  <a:gd name="connsiteX267" fmla="*/ 2728940 w 3467135"/>
                  <a:gd name="connsiteY267" fmla="*/ 467854 h 677765"/>
                  <a:gd name="connsiteX268" fmla="*/ 2703009 w 3467135"/>
                  <a:gd name="connsiteY268" fmla="*/ 395394 h 677765"/>
                  <a:gd name="connsiteX269" fmla="*/ 2684265 w 3467135"/>
                  <a:gd name="connsiteY269" fmla="*/ 461470 h 677765"/>
                  <a:gd name="connsiteX270" fmla="*/ 2667501 w 3467135"/>
                  <a:gd name="connsiteY270" fmla="*/ 523657 h 677765"/>
                  <a:gd name="connsiteX271" fmla="*/ 2627856 w 3467135"/>
                  <a:gd name="connsiteY271" fmla="*/ 421147 h 677765"/>
                  <a:gd name="connsiteX272" fmla="*/ 2618172 w 3467135"/>
                  <a:gd name="connsiteY272" fmla="*/ 411480 h 677765"/>
                  <a:gd name="connsiteX273" fmla="*/ 2597395 w 3467135"/>
                  <a:gd name="connsiteY273" fmla="*/ 444081 h 677765"/>
                  <a:gd name="connsiteX274" fmla="*/ 2580702 w 3467135"/>
                  <a:gd name="connsiteY274" fmla="*/ 473972 h 677765"/>
                  <a:gd name="connsiteX275" fmla="*/ 2576244 w 3467135"/>
                  <a:gd name="connsiteY275" fmla="*/ 458046 h 677765"/>
                  <a:gd name="connsiteX276" fmla="*/ 2539042 w 3467135"/>
                  <a:gd name="connsiteY276" fmla="*/ 353305 h 677765"/>
                  <a:gd name="connsiteX277" fmla="*/ 2512504 w 3467135"/>
                  <a:gd name="connsiteY277" fmla="*/ 472134 h 677765"/>
                  <a:gd name="connsiteX278" fmla="*/ 2501269 w 3467135"/>
                  <a:gd name="connsiteY278" fmla="*/ 522730 h 677765"/>
                  <a:gd name="connsiteX279" fmla="*/ 2485165 w 3467135"/>
                  <a:gd name="connsiteY279" fmla="*/ 478858 h 677765"/>
                  <a:gd name="connsiteX280" fmla="*/ 2449995 w 3467135"/>
                  <a:gd name="connsiteY280" fmla="*/ 395126 h 677765"/>
                  <a:gd name="connsiteX281" fmla="*/ 2428398 w 3467135"/>
                  <a:gd name="connsiteY281" fmla="*/ 421111 h 677765"/>
                  <a:gd name="connsiteX282" fmla="*/ 2400541 w 3467135"/>
                  <a:gd name="connsiteY282" fmla="*/ 408467 h 677765"/>
                  <a:gd name="connsiteX283" fmla="*/ 2373219 w 3467135"/>
                  <a:gd name="connsiteY283" fmla="*/ 342319 h 677765"/>
                  <a:gd name="connsiteX284" fmla="*/ 2346272 w 3467135"/>
                  <a:gd name="connsiteY284" fmla="*/ 507803 h 677765"/>
                  <a:gd name="connsiteX285" fmla="*/ 2336392 w 3467135"/>
                  <a:gd name="connsiteY285" fmla="*/ 578052 h 677765"/>
                  <a:gd name="connsiteX286" fmla="*/ 2312601 w 3467135"/>
                  <a:gd name="connsiteY286" fmla="*/ 491217 h 677765"/>
                  <a:gd name="connsiteX287" fmla="*/ 2286509 w 3467135"/>
                  <a:gd name="connsiteY287" fmla="*/ 398372 h 677765"/>
                  <a:gd name="connsiteX288" fmla="*/ 2256245 w 3467135"/>
                  <a:gd name="connsiteY288" fmla="*/ 452374 h 677765"/>
                  <a:gd name="connsiteX289" fmla="*/ 2246668 w 3467135"/>
                  <a:gd name="connsiteY289" fmla="*/ 467301 h 677765"/>
                  <a:gd name="connsiteX290" fmla="*/ 2235308 w 3467135"/>
                  <a:gd name="connsiteY290" fmla="*/ 427549 h 677765"/>
                  <a:gd name="connsiteX291" fmla="*/ 2224037 w 3467135"/>
                  <a:gd name="connsiteY291" fmla="*/ 389223 h 677765"/>
                  <a:gd name="connsiteX292" fmla="*/ 2217848 w 3467135"/>
                  <a:gd name="connsiteY292" fmla="*/ 454889 h 677765"/>
                  <a:gd name="connsiteX293" fmla="*/ 2198712 w 3467135"/>
                  <a:gd name="connsiteY293" fmla="*/ 490361 h 677765"/>
                  <a:gd name="connsiteX294" fmla="*/ 2176419 w 3467135"/>
                  <a:gd name="connsiteY294" fmla="*/ 366288 h 677765"/>
                  <a:gd name="connsiteX295" fmla="*/ 2165398 w 3467135"/>
                  <a:gd name="connsiteY295" fmla="*/ 315621 h 677765"/>
                  <a:gd name="connsiteX296" fmla="*/ 2162883 w 3467135"/>
                  <a:gd name="connsiteY296" fmla="*/ 314195 h 677765"/>
                  <a:gd name="connsiteX297" fmla="*/ 2130906 w 3467135"/>
                  <a:gd name="connsiteY297" fmla="*/ 611901 h 677765"/>
                  <a:gd name="connsiteX298" fmla="*/ 2116924 w 3467135"/>
                  <a:gd name="connsiteY298" fmla="*/ 560414 h 677765"/>
                  <a:gd name="connsiteX299" fmla="*/ 2079009 w 3467135"/>
                  <a:gd name="connsiteY299" fmla="*/ 356266 h 677765"/>
                  <a:gd name="connsiteX300" fmla="*/ 2066632 w 3467135"/>
                  <a:gd name="connsiteY300" fmla="*/ 372655 h 677765"/>
                  <a:gd name="connsiteX301" fmla="*/ 2051544 w 3467135"/>
                  <a:gd name="connsiteY301" fmla="*/ 431027 h 677765"/>
                  <a:gd name="connsiteX302" fmla="*/ 2028342 w 3467135"/>
                  <a:gd name="connsiteY302" fmla="*/ 435432 h 677765"/>
                  <a:gd name="connsiteX303" fmla="*/ 1996633 w 3467135"/>
                  <a:gd name="connsiteY303" fmla="*/ 328124 h 677765"/>
                  <a:gd name="connsiteX304" fmla="*/ 1972253 w 3467135"/>
                  <a:gd name="connsiteY304" fmla="*/ 486919 h 677765"/>
                  <a:gd name="connsiteX305" fmla="*/ 1959663 w 3467135"/>
                  <a:gd name="connsiteY305" fmla="*/ 581137 h 677765"/>
                  <a:gd name="connsiteX306" fmla="*/ 1945699 w 3467135"/>
                  <a:gd name="connsiteY306" fmla="*/ 517469 h 677765"/>
                  <a:gd name="connsiteX307" fmla="*/ 1913329 w 3467135"/>
                  <a:gd name="connsiteY307" fmla="*/ 359832 h 677765"/>
                  <a:gd name="connsiteX308" fmla="*/ 1886364 w 3467135"/>
                  <a:gd name="connsiteY308" fmla="*/ 475345 h 677765"/>
                  <a:gd name="connsiteX309" fmla="*/ 1870420 w 3467135"/>
                  <a:gd name="connsiteY309" fmla="*/ 556009 h 677765"/>
                  <a:gd name="connsiteX310" fmla="*/ 1862431 w 3467135"/>
                  <a:gd name="connsiteY310" fmla="*/ 512226 h 677765"/>
                  <a:gd name="connsiteX311" fmla="*/ 1827405 w 3467135"/>
                  <a:gd name="connsiteY311" fmla="*/ 306722 h 677765"/>
                  <a:gd name="connsiteX312" fmla="*/ 1799280 w 3467135"/>
                  <a:gd name="connsiteY312" fmla="*/ 562019 h 677765"/>
                  <a:gd name="connsiteX313" fmla="*/ 1792538 w 3467135"/>
                  <a:gd name="connsiteY313" fmla="*/ 646000 h 677765"/>
                  <a:gd name="connsiteX314" fmla="*/ 1780679 w 3467135"/>
                  <a:gd name="connsiteY314" fmla="*/ 537943 h 677765"/>
                  <a:gd name="connsiteX315" fmla="*/ 1742781 w 3467135"/>
                  <a:gd name="connsiteY315" fmla="*/ 285785 h 677765"/>
                  <a:gd name="connsiteX316" fmla="*/ 1734631 w 3467135"/>
                  <a:gd name="connsiteY316" fmla="*/ 345298 h 677765"/>
                  <a:gd name="connsiteX317" fmla="*/ 1715852 w 3467135"/>
                  <a:gd name="connsiteY317" fmla="*/ 590893 h 677765"/>
                  <a:gd name="connsiteX318" fmla="*/ 1709663 w 3467135"/>
                  <a:gd name="connsiteY318" fmla="*/ 658752 h 677765"/>
                  <a:gd name="connsiteX319" fmla="*/ 1707398 w 3467135"/>
                  <a:gd name="connsiteY319" fmla="*/ 649210 h 677765"/>
                  <a:gd name="connsiteX320" fmla="*/ 169486 w 3467135"/>
                  <a:gd name="connsiteY320" fmla="*/ 392879 h 677765"/>
                  <a:gd name="connsiteX321" fmla="*/ 152793 w 3467135"/>
                  <a:gd name="connsiteY321" fmla="*/ 375188 h 677765"/>
                  <a:gd name="connsiteX322" fmla="*/ 97507 w 3467135"/>
                  <a:gd name="connsiteY322" fmla="*/ 374118 h 677765"/>
                  <a:gd name="connsiteX323" fmla="*/ 88679 w 3467135"/>
                  <a:gd name="connsiteY323" fmla="*/ 367341 h 677765"/>
                  <a:gd name="connsiteX324" fmla="*/ 161656 w 3467135"/>
                  <a:gd name="connsiteY324" fmla="*/ 370462 h 677765"/>
                  <a:gd name="connsiteX325" fmla="*/ 188229 w 3467135"/>
                  <a:gd name="connsiteY325" fmla="*/ 410625 h 677765"/>
                  <a:gd name="connsiteX326" fmla="*/ 169486 w 3467135"/>
                  <a:gd name="connsiteY326" fmla="*/ 392897 h 677765"/>
                  <a:gd name="connsiteX327" fmla="*/ 3310851 w 3467135"/>
                  <a:gd name="connsiteY327" fmla="*/ 435913 h 677765"/>
                  <a:gd name="connsiteX328" fmla="*/ 3325725 w 3467135"/>
                  <a:gd name="connsiteY328" fmla="*/ 418686 h 677765"/>
                  <a:gd name="connsiteX329" fmla="*/ 3391283 w 3467135"/>
                  <a:gd name="connsiteY329" fmla="*/ 418792 h 677765"/>
                  <a:gd name="connsiteX330" fmla="*/ 3465795 w 3467135"/>
                  <a:gd name="connsiteY330" fmla="*/ 422217 h 677765"/>
                  <a:gd name="connsiteX331" fmla="*/ 3407726 w 3467135"/>
                  <a:gd name="connsiteY331" fmla="*/ 424589 h 677765"/>
                  <a:gd name="connsiteX332" fmla="*/ 3340705 w 3467135"/>
                  <a:gd name="connsiteY332" fmla="*/ 423661 h 677765"/>
                  <a:gd name="connsiteX333" fmla="*/ 3318342 w 3467135"/>
                  <a:gd name="connsiteY333" fmla="*/ 438392 h 677765"/>
                  <a:gd name="connsiteX334" fmla="*/ 3295977 w 3467135"/>
                  <a:gd name="connsiteY334" fmla="*/ 453123 h 677765"/>
                  <a:gd name="connsiteX335" fmla="*/ 3310851 w 3467135"/>
                  <a:gd name="connsiteY335" fmla="*/ 435913 h 677765"/>
                  <a:gd name="connsiteX336" fmla="*/ 2308 w 3467135"/>
                  <a:gd name="connsiteY336" fmla="*/ 367555 h 677765"/>
                  <a:gd name="connsiteX337" fmla="*/ 12242 w 3467135"/>
                  <a:gd name="connsiteY337" fmla="*/ 367947 h 677765"/>
                  <a:gd name="connsiteX338" fmla="*/ 5482 w 3467135"/>
                  <a:gd name="connsiteY338" fmla="*/ 369516 h 677765"/>
                  <a:gd name="connsiteX339" fmla="*/ 2308 w 3467135"/>
                  <a:gd name="connsiteY339" fmla="*/ 367555 h 677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</a:cxnLst>
                <a:rect l="l" t="t" r="r" b="b"/>
                <a:pathLst>
                  <a:path w="3467135" h="677765">
                    <a:moveTo>
                      <a:pt x="9513" y="675427"/>
                    </a:moveTo>
                    <a:cubicBezTo>
                      <a:pt x="13223" y="674570"/>
                      <a:pt x="17699" y="674749"/>
                      <a:pt x="19447" y="675819"/>
                    </a:cubicBezTo>
                    <a:cubicBezTo>
                      <a:pt x="21176" y="676907"/>
                      <a:pt x="18145" y="677602"/>
                      <a:pt x="12688" y="677388"/>
                    </a:cubicBezTo>
                    <a:cubicBezTo>
                      <a:pt x="6641" y="677139"/>
                      <a:pt x="5411" y="676372"/>
                      <a:pt x="9513" y="675427"/>
                    </a:cubicBezTo>
                    <a:close/>
                    <a:moveTo>
                      <a:pt x="1707398" y="649210"/>
                    </a:moveTo>
                    <a:cubicBezTo>
                      <a:pt x="1706953" y="629985"/>
                      <a:pt x="1675653" y="387618"/>
                      <a:pt x="1669643" y="356694"/>
                    </a:cubicBezTo>
                    <a:cubicBezTo>
                      <a:pt x="1666433" y="340233"/>
                      <a:pt x="1663704" y="323326"/>
                      <a:pt x="1663544" y="319099"/>
                    </a:cubicBezTo>
                    <a:cubicBezTo>
                      <a:pt x="1663383" y="314890"/>
                      <a:pt x="1661992" y="312215"/>
                      <a:pt x="1660441" y="313160"/>
                    </a:cubicBezTo>
                    <a:cubicBezTo>
                      <a:pt x="1655251" y="316300"/>
                      <a:pt x="1644782" y="391685"/>
                      <a:pt x="1636400" y="486081"/>
                    </a:cubicBezTo>
                    <a:cubicBezTo>
                      <a:pt x="1631852" y="537212"/>
                      <a:pt x="1627929" y="580691"/>
                      <a:pt x="1627697" y="582724"/>
                    </a:cubicBezTo>
                    <a:cubicBezTo>
                      <a:pt x="1627430" y="584740"/>
                      <a:pt x="1619993" y="554154"/>
                      <a:pt x="1611147" y="514758"/>
                    </a:cubicBezTo>
                    <a:cubicBezTo>
                      <a:pt x="1602283" y="475362"/>
                      <a:pt x="1591815" y="429065"/>
                      <a:pt x="1587874" y="411873"/>
                    </a:cubicBezTo>
                    <a:cubicBezTo>
                      <a:pt x="1583950" y="394681"/>
                      <a:pt x="1578974" y="381751"/>
                      <a:pt x="1576852" y="383142"/>
                    </a:cubicBezTo>
                    <a:cubicBezTo>
                      <a:pt x="1573571" y="385300"/>
                      <a:pt x="1556182" y="464448"/>
                      <a:pt x="1546070" y="523283"/>
                    </a:cubicBezTo>
                    <a:cubicBezTo>
                      <a:pt x="1544412" y="532860"/>
                      <a:pt x="1541594" y="542419"/>
                      <a:pt x="1539810" y="544541"/>
                    </a:cubicBezTo>
                    <a:cubicBezTo>
                      <a:pt x="1538009" y="546664"/>
                      <a:pt x="1531607" y="515882"/>
                      <a:pt x="1525579" y="476112"/>
                    </a:cubicBezTo>
                    <a:cubicBezTo>
                      <a:pt x="1513826" y="398640"/>
                      <a:pt x="1499273" y="330014"/>
                      <a:pt x="1493174" y="323255"/>
                    </a:cubicBezTo>
                    <a:cubicBezTo>
                      <a:pt x="1488412" y="317976"/>
                      <a:pt x="1470596" y="385139"/>
                      <a:pt x="1463623" y="434647"/>
                    </a:cubicBezTo>
                    <a:cubicBezTo>
                      <a:pt x="1457470" y="478323"/>
                      <a:pt x="1454331" y="476522"/>
                      <a:pt x="1441170" y="421753"/>
                    </a:cubicBezTo>
                    <a:cubicBezTo>
                      <a:pt x="1431967" y="383481"/>
                      <a:pt x="1416202" y="338985"/>
                      <a:pt x="1412599" y="341160"/>
                    </a:cubicBezTo>
                    <a:cubicBezTo>
                      <a:pt x="1408925" y="343389"/>
                      <a:pt x="1397369" y="428138"/>
                      <a:pt x="1388523" y="517718"/>
                    </a:cubicBezTo>
                    <a:cubicBezTo>
                      <a:pt x="1383619" y="567369"/>
                      <a:pt x="1377930" y="615842"/>
                      <a:pt x="1375861" y="625402"/>
                    </a:cubicBezTo>
                    <a:lnTo>
                      <a:pt x="1372098" y="642790"/>
                    </a:lnTo>
                    <a:lnTo>
                      <a:pt x="1371010" y="623743"/>
                    </a:lnTo>
                    <a:cubicBezTo>
                      <a:pt x="1367728" y="566888"/>
                      <a:pt x="1330544" y="318047"/>
                      <a:pt x="1324820" y="314498"/>
                    </a:cubicBezTo>
                    <a:cubicBezTo>
                      <a:pt x="1320218" y="311645"/>
                      <a:pt x="1303650" y="411623"/>
                      <a:pt x="1294251" y="498832"/>
                    </a:cubicBezTo>
                    <a:lnTo>
                      <a:pt x="1288794" y="549517"/>
                    </a:lnTo>
                    <a:lnTo>
                      <a:pt x="1284710" y="524068"/>
                    </a:lnTo>
                    <a:cubicBezTo>
                      <a:pt x="1282463" y="510068"/>
                      <a:pt x="1278290" y="470262"/>
                      <a:pt x="1275419" y="435610"/>
                    </a:cubicBezTo>
                    <a:cubicBezTo>
                      <a:pt x="1272565" y="400941"/>
                      <a:pt x="1268356" y="373761"/>
                      <a:pt x="1266092" y="375188"/>
                    </a:cubicBezTo>
                    <a:cubicBezTo>
                      <a:pt x="1263826" y="376615"/>
                      <a:pt x="1259207" y="396286"/>
                      <a:pt x="1255837" y="418935"/>
                    </a:cubicBezTo>
                    <a:lnTo>
                      <a:pt x="1249702" y="460078"/>
                    </a:lnTo>
                    <a:lnTo>
                      <a:pt x="1240214" y="440907"/>
                    </a:lnTo>
                    <a:cubicBezTo>
                      <a:pt x="1208487" y="376828"/>
                      <a:pt x="1208059" y="376187"/>
                      <a:pt x="1203636" y="386406"/>
                    </a:cubicBezTo>
                    <a:cubicBezTo>
                      <a:pt x="1198678" y="397837"/>
                      <a:pt x="1167379" y="573236"/>
                      <a:pt x="1167718" y="587682"/>
                    </a:cubicBezTo>
                    <a:cubicBezTo>
                      <a:pt x="1168360" y="615165"/>
                      <a:pt x="1162154" y="587058"/>
                      <a:pt x="1150401" y="509265"/>
                    </a:cubicBezTo>
                    <a:cubicBezTo>
                      <a:pt x="1129856" y="373333"/>
                      <a:pt x="1120297" y="323273"/>
                      <a:pt x="1114893" y="323183"/>
                    </a:cubicBezTo>
                    <a:cubicBezTo>
                      <a:pt x="1111077" y="323130"/>
                      <a:pt x="1092957" y="376204"/>
                      <a:pt x="1087964" y="402099"/>
                    </a:cubicBezTo>
                    <a:cubicBezTo>
                      <a:pt x="1083219" y="426711"/>
                      <a:pt x="1080776" y="426550"/>
                      <a:pt x="1063281" y="400370"/>
                    </a:cubicBezTo>
                    <a:cubicBezTo>
                      <a:pt x="1053954" y="386388"/>
                      <a:pt x="1043699" y="374403"/>
                      <a:pt x="1040525" y="373726"/>
                    </a:cubicBezTo>
                    <a:cubicBezTo>
                      <a:pt x="1036744" y="372923"/>
                      <a:pt x="1028754" y="397962"/>
                      <a:pt x="1017412" y="446114"/>
                    </a:cubicBezTo>
                    <a:cubicBezTo>
                      <a:pt x="1007888" y="486616"/>
                      <a:pt x="999452" y="521874"/>
                      <a:pt x="998650" y="524478"/>
                    </a:cubicBezTo>
                    <a:cubicBezTo>
                      <a:pt x="995886" y="533645"/>
                      <a:pt x="990304" y="512761"/>
                      <a:pt x="978212" y="448023"/>
                    </a:cubicBezTo>
                    <a:cubicBezTo>
                      <a:pt x="963659" y="370177"/>
                      <a:pt x="953850" y="330264"/>
                      <a:pt x="949232" y="330192"/>
                    </a:cubicBezTo>
                    <a:cubicBezTo>
                      <a:pt x="944880" y="330139"/>
                      <a:pt x="931718" y="370123"/>
                      <a:pt x="922819" y="410428"/>
                    </a:cubicBezTo>
                    <a:cubicBezTo>
                      <a:pt x="919003" y="427674"/>
                      <a:pt x="915133" y="442244"/>
                      <a:pt x="914205" y="442815"/>
                    </a:cubicBezTo>
                    <a:cubicBezTo>
                      <a:pt x="913278" y="443368"/>
                      <a:pt x="904575" y="431223"/>
                      <a:pt x="894873" y="415814"/>
                    </a:cubicBezTo>
                    <a:cubicBezTo>
                      <a:pt x="885153" y="400406"/>
                      <a:pt x="875362" y="386548"/>
                      <a:pt x="873115" y="385050"/>
                    </a:cubicBezTo>
                    <a:cubicBezTo>
                      <a:pt x="869548" y="382660"/>
                      <a:pt x="845615" y="441210"/>
                      <a:pt x="836252" y="475238"/>
                    </a:cubicBezTo>
                    <a:cubicBezTo>
                      <a:pt x="830920" y="494606"/>
                      <a:pt x="825516" y="491574"/>
                      <a:pt x="818614" y="465375"/>
                    </a:cubicBezTo>
                    <a:cubicBezTo>
                      <a:pt x="803616" y="408270"/>
                      <a:pt x="787921" y="362543"/>
                      <a:pt x="784105" y="364844"/>
                    </a:cubicBezTo>
                    <a:cubicBezTo>
                      <a:pt x="781876" y="366217"/>
                      <a:pt x="773244" y="398979"/>
                      <a:pt x="764969" y="437661"/>
                    </a:cubicBezTo>
                    <a:cubicBezTo>
                      <a:pt x="756676" y="476344"/>
                      <a:pt x="748508" y="507981"/>
                      <a:pt x="746831" y="507963"/>
                    </a:cubicBezTo>
                    <a:cubicBezTo>
                      <a:pt x="745137" y="507928"/>
                      <a:pt x="734401" y="483852"/>
                      <a:pt x="722951" y="454443"/>
                    </a:cubicBezTo>
                    <a:cubicBezTo>
                      <a:pt x="703459" y="404347"/>
                      <a:pt x="679275" y="349578"/>
                      <a:pt x="671821" y="338664"/>
                    </a:cubicBezTo>
                    <a:cubicBezTo>
                      <a:pt x="667719" y="332635"/>
                      <a:pt x="666631" y="329443"/>
                      <a:pt x="665419" y="319795"/>
                    </a:cubicBezTo>
                    <a:cubicBezTo>
                      <a:pt x="664884" y="315568"/>
                      <a:pt x="663332" y="312786"/>
                      <a:pt x="661959" y="313607"/>
                    </a:cubicBezTo>
                    <a:cubicBezTo>
                      <a:pt x="658463" y="315729"/>
                      <a:pt x="645801" y="360279"/>
                      <a:pt x="633370" y="414227"/>
                    </a:cubicBezTo>
                    <a:lnTo>
                      <a:pt x="622795" y="460061"/>
                    </a:lnTo>
                    <a:lnTo>
                      <a:pt x="611702" y="445062"/>
                    </a:lnTo>
                    <a:cubicBezTo>
                      <a:pt x="605620" y="436823"/>
                      <a:pt x="596257" y="422752"/>
                      <a:pt x="590907" y="413817"/>
                    </a:cubicBezTo>
                    <a:cubicBezTo>
                      <a:pt x="585575" y="404882"/>
                      <a:pt x="579796" y="397552"/>
                      <a:pt x="578067" y="397516"/>
                    </a:cubicBezTo>
                    <a:cubicBezTo>
                      <a:pt x="576337" y="397481"/>
                      <a:pt x="572164" y="403491"/>
                      <a:pt x="568811" y="410856"/>
                    </a:cubicBezTo>
                    <a:cubicBezTo>
                      <a:pt x="548123" y="456333"/>
                      <a:pt x="537012" y="476290"/>
                      <a:pt x="533748" y="473989"/>
                    </a:cubicBezTo>
                    <a:cubicBezTo>
                      <a:pt x="531680" y="472527"/>
                      <a:pt x="525813" y="458438"/>
                      <a:pt x="520694" y="442655"/>
                    </a:cubicBezTo>
                    <a:cubicBezTo>
                      <a:pt x="502896" y="387779"/>
                      <a:pt x="493247" y="364220"/>
                      <a:pt x="489591" y="366681"/>
                    </a:cubicBezTo>
                    <a:cubicBezTo>
                      <a:pt x="487558" y="368037"/>
                      <a:pt x="479747" y="386191"/>
                      <a:pt x="472221" y="407004"/>
                    </a:cubicBezTo>
                    <a:cubicBezTo>
                      <a:pt x="464695" y="427835"/>
                      <a:pt x="456972" y="446043"/>
                      <a:pt x="455046" y="447452"/>
                    </a:cubicBezTo>
                    <a:cubicBezTo>
                      <a:pt x="453120" y="448879"/>
                      <a:pt x="442473" y="436930"/>
                      <a:pt x="431398" y="420915"/>
                    </a:cubicBezTo>
                    <a:cubicBezTo>
                      <a:pt x="420305" y="404900"/>
                      <a:pt x="410621" y="391792"/>
                      <a:pt x="409873" y="391792"/>
                    </a:cubicBezTo>
                    <a:cubicBezTo>
                      <a:pt x="409106" y="391774"/>
                      <a:pt x="400313" y="408413"/>
                      <a:pt x="390308" y="428762"/>
                    </a:cubicBezTo>
                    <a:cubicBezTo>
                      <a:pt x="372367" y="465304"/>
                      <a:pt x="362951" y="477823"/>
                      <a:pt x="362701" y="465464"/>
                    </a:cubicBezTo>
                    <a:cubicBezTo>
                      <a:pt x="362434" y="451714"/>
                      <a:pt x="326801" y="349221"/>
                      <a:pt x="323609" y="353020"/>
                    </a:cubicBezTo>
                    <a:cubicBezTo>
                      <a:pt x="321718" y="355267"/>
                      <a:pt x="314156" y="382554"/>
                      <a:pt x="306809" y="413656"/>
                    </a:cubicBezTo>
                    <a:lnTo>
                      <a:pt x="293433" y="470208"/>
                    </a:lnTo>
                    <a:lnTo>
                      <a:pt x="271051" y="430563"/>
                    </a:lnTo>
                    <a:cubicBezTo>
                      <a:pt x="258728" y="408770"/>
                      <a:pt x="245549" y="386584"/>
                      <a:pt x="241732" y="381305"/>
                    </a:cubicBezTo>
                    <a:lnTo>
                      <a:pt x="234812" y="371674"/>
                    </a:lnTo>
                    <a:lnTo>
                      <a:pt x="223934" y="392130"/>
                    </a:lnTo>
                    <a:cubicBezTo>
                      <a:pt x="217941" y="403384"/>
                      <a:pt x="210558" y="416117"/>
                      <a:pt x="207526" y="420433"/>
                    </a:cubicBezTo>
                    <a:cubicBezTo>
                      <a:pt x="202514" y="427603"/>
                      <a:pt x="201979" y="427692"/>
                      <a:pt x="201552" y="421610"/>
                    </a:cubicBezTo>
                    <a:cubicBezTo>
                      <a:pt x="200927" y="413032"/>
                      <a:pt x="225146" y="350149"/>
                      <a:pt x="230354" y="346796"/>
                    </a:cubicBezTo>
                    <a:cubicBezTo>
                      <a:pt x="236382" y="342908"/>
                      <a:pt x="273869" y="407967"/>
                      <a:pt x="276847" y="427442"/>
                    </a:cubicBezTo>
                    <a:cubicBezTo>
                      <a:pt x="279005" y="441638"/>
                      <a:pt x="289848" y="448825"/>
                      <a:pt x="289474" y="435806"/>
                    </a:cubicBezTo>
                    <a:cubicBezTo>
                      <a:pt x="289153" y="425231"/>
                      <a:pt x="316725" y="305688"/>
                      <a:pt x="321147" y="298429"/>
                    </a:cubicBezTo>
                    <a:cubicBezTo>
                      <a:pt x="324001" y="293757"/>
                      <a:pt x="326765" y="299892"/>
                      <a:pt x="338429" y="336755"/>
                    </a:cubicBezTo>
                    <a:cubicBezTo>
                      <a:pt x="357601" y="397392"/>
                      <a:pt x="372367" y="439837"/>
                      <a:pt x="374846" y="441353"/>
                    </a:cubicBezTo>
                    <a:cubicBezTo>
                      <a:pt x="376433" y="442334"/>
                      <a:pt x="377164" y="439605"/>
                      <a:pt x="376487" y="435307"/>
                    </a:cubicBezTo>
                    <a:cubicBezTo>
                      <a:pt x="375042" y="426265"/>
                      <a:pt x="401686" y="366271"/>
                      <a:pt x="407090" y="366360"/>
                    </a:cubicBezTo>
                    <a:cubicBezTo>
                      <a:pt x="410782" y="366414"/>
                      <a:pt x="434716" y="397266"/>
                      <a:pt x="441599" y="410821"/>
                    </a:cubicBezTo>
                    <a:cubicBezTo>
                      <a:pt x="443704" y="414958"/>
                      <a:pt x="447110" y="417152"/>
                      <a:pt x="449179" y="415707"/>
                    </a:cubicBezTo>
                    <a:cubicBezTo>
                      <a:pt x="451248" y="414262"/>
                      <a:pt x="461520" y="390668"/>
                      <a:pt x="471989" y="363292"/>
                    </a:cubicBezTo>
                    <a:cubicBezTo>
                      <a:pt x="486916" y="324307"/>
                      <a:pt x="491839" y="315461"/>
                      <a:pt x="494692" y="322399"/>
                    </a:cubicBezTo>
                    <a:cubicBezTo>
                      <a:pt x="496690" y="327267"/>
                      <a:pt x="506641" y="353876"/>
                      <a:pt x="516788" y="381519"/>
                    </a:cubicBezTo>
                    <a:cubicBezTo>
                      <a:pt x="526954" y="409144"/>
                      <a:pt x="536441" y="431758"/>
                      <a:pt x="537851" y="431740"/>
                    </a:cubicBezTo>
                    <a:cubicBezTo>
                      <a:pt x="539277" y="431740"/>
                      <a:pt x="548016" y="416510"/>
                      <a:pt x="557272" y="397927"/>
                    </a:cubicBezTo>
                    <a:lnTo>
                      <a:pt x="574090" y="364148"/>
                    </a:lnTo>
                    <a:lnTo>
                      <a:pt x="593957" y="389830"/>
                    </a:lnTo>
                    <a:lnTo>
                      <a:pt x="613788" y="415511"/>
                    </a:lnTo>
                    <a:lnTo>
                      <a:pt x="619282" y="398140"/>
                    </a:lnTo>
                    <a:cubicBezTo>
                      <a:pt x="622296" y="388599"/>
                      <a:pt x="631070" y="351718"/>
                      <a:pt x="638756" y="316192"/>
                    </a:cubicBezTo>
                    <a:cubicBezTo>
                      <a:pt x="646461" y="280667"/>
                      <a:pt x="653541" y="251116"/>
                      <a:pt x="654522" y="250527"/>
                    </a:cubicBezTo>
                    <a:cubicBezTo>
                      <a:pt x="655485" y="249956"/>
                      <a:pt x="664259" y="269253"/>
                      <a:pt x="674015" y="293418"/>
                    </a:cubicBezTo>
                    <a:cubicBezTo>
                      <a:pt x="697538" y="351754"/>
                      <a:pt x="735132" y="435200"/>
                      <a:pt x="740590" y="441228"/>
                    </a:cubicBezTo>
                    <a:cubicBezTo>
                      <a:pt x="743818" y="444813"/>
                      <a:pt x="744888" y="444010"/>
                      <a:pt x="744745" y="438125"/>
                    </a:cubicBezTo>
                    <a:cubicBezTo>
                      <a:pt x="744638" y="433756"/>
                      <a:pt x="749756" y="412818"/>
                      <a:pt x="756123" y="391577"/>
                    </a:cubicBezTo>
                    <a:cubicBezTo>
                      <a:pt x="762490" y="370337"/>
                      <a:pt x="770354" y="338681"/>
                      <a:pt x="773582" y="321222"/>
                    </a:cubicBezTo>
                    <a:cubicBezTo>
                      <a:pt x="776810" y="303779"/>
                      <a:pt x="780556" y="290190"/>
                      <a:pt x="781911" y="291028"/>
                    </a:cubicBezTo>
                    <a:cubicBezTo>
                      <a:pt x="783266" y="291866"/>
                      <a:pt x="791648" y="316549"/>
                      <a:pt x="800548" y="345904"/>
                    </a:cubicBezTo>
                    <a:cubicBezTo>
                      <a:pt x="809447" y="375241"/>
                      <a:pt x="819452" y="405078"/>
                      <a:pt x="822787" y="412194"/>
                    </a:cubicBezTo>
                    <a:lnTo>
                      <a:pt x="828833" y="425124"/>
                    </a:lnTo>
                    <a:lnTo>
                      <a:pt x="835931" y="412551"/>
                    </a:lnTo>
                    <a:cubicBezTo>
                      <a:pt x="839819" y="405631"/>
                      <a:pt x="848201" y="387190"/>
                      <a:pt x="854568" y="371585"/>
                    </a:cubicBezTo>
                    <a:cubicBezTo>
                      <a:pt x="865714" y="344228"/>
                      <a:pt x="866356" y="343550"/>
                      <a:pt x="872117" y="352806"/>
                    </a:cubicBezTo>
                    <a:cubicBezTo>
                      <a:pt x="886117" y="375313"/>
                      <a:pt x="890967" y="382054"/>
                      <a:pt x="898208" y="389009"/>
                    </a:cubicBezTo>
                    <a:cubicBezTo>
                      <a:pt x="902399" y="393076"/>
                      <a:pt x="906768" y="395822"/>
                      <a:pt x="907838" y="395180"/>
                    </a:cubicBezTo>
                    <a:cubicBezTo>
                      <a:pt x="909872" y="393949"/>
                      <a:pt x="939120" y="257892"/>
                      <a:pt x="945005" y="222260"/>
                    </a:cubicBezTo>
                    <a:cubicBezTo>
                      <a:pt x="948108" y="203445"/>
                      <a:pt x="949784" y="208991"/>
                      <a:pt x="964390" y="286659"/>
                    </a:cubicBezTo>
                    <a:cubicBezTo>
                      <a:pt x="984044" y="391007"/>
                      <a:pt x="993086" y="427388"/>
                      <a:pt x="998543" y="424018"/>
                    </a:cubicBezTo>
                    <a:cubicBezTo>
                      <a:pt x="1003109" y="421218"/>
                      <a:pt x="1020176" y="368482"/>
                      <a:pt x="1025223" y="341660"/>
                    </a:cubicBezTo>
                    <a:cubicBezTo>
                      <a:pt x="1026953" y="332528"/>
                      <a:pt x="1030377" y="325074"/>
                      <a:pt x="1032856" y="325109"/>
                    </a:cubicBezTo>
                    <a:cubicBezTo>
                      <a:pt x="1035353" y="325163"/>
                      <a:pt x="1037403" y="326501"/>
                      <a:pt x="1037439" y="328088"/>
                    </a:cubicBezTo>
                    <a:cubicBezTo>
                      <a:pt x="1037475" y="329693"/>
                      <a:pt x="1045197" y="342997"/>
                      <a:pt x="1054596" y="357674"/>
                    </a:cubicBezTo>
                    <a:cubicBezTo>
                      <a:pt x="1069184" y="380467"/>
                      <a:pt x="1072145" y="383213"/>
                      <a:pt x="1074945" y="376507"/>
                    </a:cubicBezTo>
                    <a:cubicBezTo>
                      <a:pt x="1076728" y="372174"/>
                      <a:pt x="1086198" y="327054"/>
                      <a:pt x="1095989" y="276226"/>
                    </a:cubicBezTo>
                    <a:cubicBezTo>
                      <a:pt x="1105780" y="225380"/>
                      <a:pt x="1114519" y="184255"/>
                      <a:pt x="1115411" y="184808"/>
                    </a:cubicBezTo>
                    <a:cubicBezTo>
                      <a:pt x="1116320" y="185361"/>
                      <a:pt x="1122437" y="220744"/>
                      <a:pt x="1129018" y="263421"/>
                    </a:cubicBezTo>
                    <a:cubicBezTo>
                      <a:pt x="1146049" y="373814"/>
                      <a:pt x="1160174" y="447630"/>
                      <a:pt x="1164294" y="447684"/>
                    </a:cubicBezTo>
                    <a:cubicBezTo>
                      <a:pt x="1168021" y="447737"/>
                      <a:pt x="1186212" y="382607"/>
                      <a:pt x="1190760" y="352895"/>
                    </a:cubicBezTo>
                    <a:cubicBezTo>
                      <a:pt x="1196752" y="313749"/>
                      <a:pt x="1197768" y="313803"/>
                      <a:pt x="1216584" y="354161"/>
                    </a:cubicBezTo>
                    <a:cubicBezTo>
                      <a:pt x="1226214" y="374849"/>
                      <a:pt x="1235506" y="392647"/>
                      <a:pt x="1237236" y="393718"/>
                    </a:cubicBezTo>
                    <a:cubicBezTo>
                      <a:pt x="1242390" y="396910"/>
                      <a:pt x="1244922" y="384515"/>
                      <a:pt x="1256996" y="296806"/>
                    </a:cubicBezTo>
                    <a:cubicBezTo>
                      <a:pt x="1263345" y="250652"/>
                      <a:pt x="1269230" y="212486"/>
                      <a:pt x="1270051" y="211969"/>
                    </a:cubicBezTo>
                    <a:cubicBezTo>
                      <a:pt x="1270889" y="211452"/>
                      <a:pt x="1273903" y="237918"/>
                      <a:pt x="1276774" y="270769"/>
                    </a:cubicBezTo>
                    <a:cubicBezTo>
                      <a:pt x="1282659" y="338146"/>
                      <a:pt x="1290471" y="393343"/>
                      <a:pt x="1291755" y="376651"/>
                    </a:cubicBezTo>
                    <a:cubicBezTo>
                      <a:pt x="1295803" y="324414"/>
                      <a:pt x="1321627" y="125901"/>
                      <a:pt x="1323892" y="129664"/>
                    </a:cubicBezTo>
                    <a:cubicBezTo>
                      <a:pt x="1325497" y="132304"/>
                      <a:pt x="1332987" y="185236"/>
                      <a:pt x="1340531" y="247299"/>
                    </a:cubicBezTo>
                    <a:cubicBezTo>
                      <a:pt x="1356885" y="381822"/>
                      <a:pt x="1366212" y="441923"/>
                      <a:pt x="1371259" y="445401"/>
                    </a:cubicBezTo>
                    <a:cubicBezTo>
                      <a:pt x="1373311" y="446828"/>
                      <a:pt x="1377377" y="434023"/>
                      <a:pt x="1380284" y="416991"/>
                    </a:cubicBezTo>
                    <a:cubicBezTo>
                      <a:pt x="1385616" y="385621"/>
                      <a:pt x="1402273" y="236937"/>
                      <a:pt x="1402719" y="216517"/>
                    </a:cubicBezTo>
                    <a:lnTo>
                      <a:pt x="1402969" y="205424"/>
                    </a:lnTo>
                    <a:lnTo>
                      <a:pt x="1407320" y="215001"/>
                    </a:lnTo>
                    <a:cubicBezTo>
                      <a:pt x="1409710" y="220280"/>
                      <a:pt x="1420286" y="261103"/>
                      <a:pt x="1430808" y="305706"/>
                    </a:cubicBezTo>
                    <a:cubicBezTo>
                      <a:pt x="1444933" y="365575"/>
                      <a:pt x="1450961" y="384372"/>
                      <a:pt x="1453778" y="377453"/>
                    </a:cubicBezTo>
                    <a:cubicBezTo>
                      <a:pt x="1455883" y="372281"/>
                      <a:pt x="1464586" y="320490"/>
                      <a:pt x="1473128" y="262351"/>
                    </a:cubicBezTo>
                    <a:cubicBezTo>
                      <a:pt x="1481671" y="204194"/>
                      <a:pt x="1489375" y="156184"/>
                      <a:pt x="1490249" y="155649"/>
                    </a:cubicBezTo>
                    <a:cubicBezTo>
                      <a:pt x="1491105" y="155114"/>
                      <a:pt x="1500807" y="211524"/>
                      <a:pt x="1511757" y="280988"/>
                    </a:cubicBezTo>
                    <a:cubicBezTo>
                      <a:pt x="1522725" y="350434"/>
                      <a:pt x="1533604" y="412301"/>
                      <a:pt x="1535940" y="418436"/>
                    </a:cubicBezTo>
                    <a:lnTo>
                      <a:pt x="1540185" y="429600"/>
                    </a:lnTo>
                    <a:lnTo>
                      <a:pt x="1546106" y="416135"/>
                    </a:lnTo>
                    <a:cubicBezTo>
                      <a:pt x="1549352" y="408734"/>
                      <a:pt x="1557145" y="376828"/>
                      <a:pt x="1563423" y="345244"/>
                    </a:cubicBezTo>
                    <a:cubicBezTo>
                      <a:pt x="1569700" y="313660"/>
                      <a:pt x="1575568" y="287390"/>
                      <a:pt x="1576460" y="286837"/>
                    </a:cubicBezTo>
                    <a:cubicBezTo>
                      <a:pt x="1577351" y="286284"/>
                      <a:pt x="1581346" y="301961"/>
                      <a:pt x="1585323" y="321650"/>
                    </a:cubicBezTo>
                    <a:cubicBezTo>
                      <a:pt x="1592475" y="357104"/>
                      <a:pt x="1605815" y="409340"/>
                      <a:pt x="1612288" y="427264"/>
                    </a:cubicBezTo>
                    <a:cubicBezTo>
                      <a:pt x="1621313" y="452249"/>
                      <a:pt x="1625949" y="418668"/>
                      <a:pt x="1645085" y="190069"/>
                    </a:cubicBezTo>
                    <a:cubicBezTo>
                      <a:pt x="1649598" y="136049"/>
                      <a:pt x="1653896" y="89698"/>
                      <a:pt x="1654609" y="87094"/>
                    </a:cubicBezTo>
                    <a:cubicBezTo>
                      <a:pt x="1655322" y="84490"/>
                      <a:pt x="1658051" y="99525"/>
                      <a:pt x="1660637" y="120498"/>
                    </a:cubicBezTo>
                    <a:cubicBezTo>
                      <a:pt x="1663241" y="141489"/>
                      <a:pt x="1672497" y="216998"/>
                      <a:pt x="1681217" y="288318"/>
                    </a:cubicBezTo>
                    <a:cubicBezTo>
                      <a:pt x="1689939" y="359619"/>
                      <a:pt x="1699052" y="423305"/>
                      <a:pt x="1701459" y="429814"/>
                    </a:cubicBezTo>
                    <a:cubicBezTo>
                      <a:pt x="1705347" y="440283"/>
                      <a:pt x="1706185" y="438553"/>
                      <a:pt x="1708825" y="414726"/>
                    </a:cubicBezTo>
                    <a:cubicBezTo>
                      <a:pt x="1711821" y="387654"/>
                      <a:pt x="1722967" y="212790"/>
                      <a:pt x="1730333" y="77143"/>
                    </a:cubicBezTo>
                    <a:cubicBezTo>
                      <a:pt x="1734132" y="7358"/>
                      <a:pt x="1737128" y="-16612"/>
                      <a:pt x="1738643" y="10639"/>
                    </a:cubicBezTo>
                    <a:cubicBezTo>
                      <a:pt x="1739304" y="22428"/>
                      <a:pt x="1749754" y="115558"/>
                      <a:pt x="1775596" y="339591"/>
                    </a:cubicBezTo>
                    <a:cubicBezTo>
                      <a:pt x="1781339" y="389419"/>
                      <a:pt x="1786760" y="430634"/>
                      <a:pt x="1787652" y="431187"/>
                    </a:cubicBezTo>
                    <a:cubicBezTo>
                      <a:pt x="1792182" y="434076"/>
                      <a:pt x="1798049" y="369588"/>
                      <a:pt x="1815063" y="130111"/>
                    </a:cubicBezTo>
                    <a:cubicBezTo>
                      <a:pt x="1817756" y="92248"/>
                      <a:pt x="1820538" y="61645"/>
                      <a:pt x="1821234" y="62073"/>
                    </a:cubicBezTo>
                    <a:cubicBezTo>
                      <a:pt x="1821929" y="62501"/>
                      <a:pt x="1831221" y="132197"/>
                      <a:pt x="1841868" y="216945"/>
                    </a:cubicBezTo>
                    <a:cubicBezTo>
                      <a:pt x="1865587" y="405666"/>
                      <a:pt x="1868031" y="421396"/>
                      <a:pt x="1873095" y="418222"/>
                    </a:cubicBezTo>
                    <a:cubicBezTo>
                      <a:pt x="1876626" y="415993"/>
                      <a:pt x="1894229" y="309612"/>
                      <a:pt x="1902807" y="238471"/>
                    </a:cubicBezTo>
                    <a:cubicBezTo>
                      <a:pt x="1904840" y="221707"/>
                      <a:pt x="1907230" y="215340"/>
                      <a:pt x="1909923" y="219549"/>
                    </a:cubicBezTo>
                    <a:cubicBezTo>
                      <a:pt x="1912170" y="223045"/>
                      <a:pt x="1921141" y="268825"/>
                      <a:pt x="1929880" y="321311"/>
                    </a:cubicBezTo>
                    <a:cubicBezTo>
                      <a:pt x="1938600" y="373797"/>
                      <a:pt x="1947625" y="421771"/>
                      <a:pt x="1949907" y="427906"/>
                    </a:cubicBezTo>
                    <a:cubicBezTo>
                      <a:pt x="1953849" y="438517"/>
                      <a:pt x="1954223" y="438695"/>
                      <a:pt x="1957326" y="431187"/>
                    </a:cubicBezTo>
                    <a:cubicBezTo>
                      <a:pt x="1960590" y="423340"/>
                      <a:pt x="1967224" y="368446"/>
                      <a:pt x="1981616" y="230089"/>
                    </a:cubicBezTo>
                    <a:cubicBezTo>
                      <a:pt x="1990266" y="146910"/>
                      <a:pt x="1988572" y="144342"/>
                      <a:pt x="2014520" y="279775"/>
                    </a:cubicBezTo>
                    <a:cubicBezTo>
                      <a:pt x="2024401" y="331405"/>
                      <a:pt x="2034424" y="378665"/>
                      <a:pt x="2036760" y="384818"/>
                    </a:cubicBezTo>
                    <a:cubicBezTo>
                      <a:pt x="2040148" y="393682"/>
                      <a:pt x="2043697" y="382286"/>
                      <a:pt x="2053952" y="329550"/>
                    </a:cubicBezTo>
                    <a:cubicBezTo>
                      <a:pt x="2061068" y="293008"/>
                      <a:pt x="2069361" y="251722"/>
                      <a:pt x="2072393" y="237811"/>
                    </a:cubicBezTo>
                    <a:lnTo>
                      <a:pt x="2077903" y="212522"/>
                    </a:lnTo>
                    <a:lnTo>
                      <a:pt x="2091867" y="301568"/>
                    </a:lnTo>
                    <a:cubicBezTo>
                      <a:pt x="2108542" y="407860"/>
                      <a:pt x="2118601" y="453658"/>
                      <a:pt x="2123327" y="444831"/>
                    </a:cubicBezTo>
                    <a:cubicBezTo>
                      <a:pt x="2126484" y="438945"/>
                      <a:pt x="2143943" y="252025"/>
                      <a:pt x="2148937" y="170773"/>
                    </a:cubicBezTo>
                    <a:cubicBezTo>
                      <a:pt x="2153538" y="95655"/>
                      <a:pt x="2156463" y="102467"/>
                      <a:pt x="2177008" y="236242"/>
                    </a:cubicBezTo>
                    <a:cubicBezTo>
                      <a:pt x="2188012" y="307953"/>
                      <a:pt x="2197588" y="372335"/>
                      <a:pt x="2198266" y="379326"/>
                    </a:cubicBezTo>
                    <a:cubicBezTo>
                      <a:pt x="2200888" y="406309"/>
                      <a:pt x="2206719" y="357906"/>
                      <a:pt x="2208877" y="291278"/>
                    </a:cubicBezTo>
                    <a:cubicBezTo>
                      <a:pt x="2210055" y="254985"/>
                      <a:pt x="2211838" y="225809"/>
                      <a:pt x="2212837" y="226415"/>
                    </a:cubicBezTo>
                    <a:cubicBezTo>
                      <a:pt x="2213836" y="227039"/>
                      <a:pt x="2221397" y="263992"/>
                      <a:pt x="2229654" y="308559"/>
                    </a:cubicBezTo>
                    <a:cubicBezTo>
                      <a:pt x="2245973" y="396589"/>
                      <a:pt x="2249629" y="411819"/>
                      <a:pt x="2253891" y="409234"/>
                    </a:cubicBezTo>
                    <a:cubicBezTo>
                      <a:pt x="2255425" y="408288"/>
                      <a:pt x="2263967" y="391506"/>
                      <a:pt x="2272849" y="371906"/>
                    </a:cubicBezTo>
                    <a:cubicBezTo>
                      <a:pt x="2289613" y="334972"/>
                      <a:pt x="2292359" y="334045"/>
                      <a:pt x="2297959" y="363400"/>
                    </a:cubicBezTo>
                    <a:cubicBezTo>
                      <a:pt x="2303256" y="391203"/>
                      <a:pt x="2324586" y="452642"/>
                      <a:pt x="2328955" y="452713"/>
                    </a:cubicBezTo>
                    <a:cubicBezTo>
                      <a:pt x="2334394" y="452784"/>
                      <a:pt x="2341100" y="411712"/>
                      <a:pt x="2354280" y="297627"/>
                    </a:cubicBezTo>
                    <a:cubicBezTo>
                      <a:pt x="2360433" y="244499"/>
                      <a:pt x="2365907" y="200752"/>
                      <a:pt x="2366460" y="200413"/>
                    </a:cubicBezTo>
                    <a:cubicBezTo>
                      <a:pt x="2366995" y="200038"/>
                      <a:pt x="2377250" y="240914"/>
                      <a:pt x="2389217" y="291171"/>
                    </a:cubicBezTo>
                    <a:cubicBezTo>
                      <a:pt x="2401166" y="341445"/>
                      <a:pt x="2412776" y="387600"/>
                      <a:pt x="2415005" y="393735"/>
                    </a:cubicBezTo>
                    <a:cubicBezTo>
                      <a:pt x="2419017" y="404846"/>
                      <a:pt x="2419125" y="404775"/>
                      <a:pt x="2434979" y="378701"/>
                    </a:cubicBezTo>
                    <a:cubicBezTo>
                      <a:pt x="2443736" y="364291"/>
                      <a:pt x="2450869" y="351183"/>
                      <a:pt x="2450834" y="349596"/>
                    </a:cubicBezTo>
                    <a:cubicBezTo>
                      <a:pt x="2450798" y="347991"/>
                      <a:pt x="2452724" y="346725"/>
                      <a:pt x="2455096" y="346743"/>
                    </a:cubicBezTo>
                    <a:cubicBezTo>
                      <a:pt x="2457504" y="346778"/>
                      <a:pt x="2462604" y="357211"/>
                      <a:pt x="2466439" y="369909"/>
                    </a:cubicBezTo>
                    <a:cubicBezTo>
                      <a:pt x="2473662" y="393718"/>
                      <a:pt x="2487019" y="427656"/>
                      <a:pt x="2492512" y="436145"/>
                    </a:cubicBezTo>
                    <a:cubicBezTo>
                      <a:pt x="2498469" y="445312"/>
                      <a:pt x="2503997" y="422698"/>
                      <a:pt x="2518604" y="329586"/>
                    </a:cubicBezTo>
                    <a:cubicBezTo>
                      <a:pt x="2526593" y="278722"/>
                      <a:pt x="2533923" y="237615"/>
                      <a:pt x="2534886" y="238221"/>
                    </a:cubicBezTo>
                    <a:cubicBezTo>
                      <a:pt x="2535867" y="238810"/>
                      <a:pt x="2544142" y="269235"/>
                      <a:pt x="2553309" y="305795"/>
                    </a:cubicBezTo>
                    <a:cubicBezTo>
                      <a:pt x="2579044" y="408573"/>
                      <a:pt x="2582860" y="421664"/>
                      <a:pt x="2587123" y="421717"/>
                    </a:cubicBezTo>
                    <a:cubicBezTo>
                      <a:pt x="2589298" y="421753"/>
                      <a:pt x="2598430" y="410304"/>
                      <a:pt x="2607418" y="396286"/>
                    </a:cubicBezTo>
                    <a:lnTo>
                      <a:pt x="2623754" y="370783"/>
                    </a:lnTo>
                    <a:lnTo>
                      <a:pt x="2642070" y="410107"/>
                    </a:lnTo>
                    <a:cubicBezTo>
                      <a:pt x="2652146" y="431722"/>
                      <a:pt x="2661348" y="450002"/>
                      <a:pt x="2662526" y="450734"/>
                    </a:cubicBezTo>
                    <a:cubicBezTo>
                      <a:pt x="2666698" y="453319"/>
                      <a:pt x="2675741" y="427085"/>
                      <a:pt x="2689384" y="372923"/>
                    </a:cubicBezTo>
                    <a:cubicBezTo>
                      <a:pt x="2696981" y="342730"/>
                      <a:pt x="2704008" y="317530"/>
                      <a:pt x="2704988" y="316941"/>
                    </a:cubicBezTo>
                    <a:cubicBezTo>
                      <a:pt x="2705952" y="316317"/>
                      <a:pt x="2711248" y="334080"/>
                      <a:pt x="2716724" y="356355"/>
                    </a:cubicBezTo>
                    <a:cubicBezTo>
                      <a:pt x="2731009" y="414548"/>
                      <a:pt x="2749342" y="468603"/>
                      <a:pt x="2754835" y="468692"/>
                    </a:cubicBezTo>
                    <a:cubicBezTo>
                      <a:pt x="2757439" y="468728"/>
                      <a:pt x="2758152" y="467373"/>
                      <a:pt x="2756422" y="465678"/>
                    </a:cubicBezTo>
                    <a:cubicBezTo>
                      <a:pt x="2754693" y="463967"/>
                      <a:pt x="2755637" y="460061"/>
                      <a:pt x="2758509" y="456976"/>
                    </a:cubicBezTo>
                    <a:cubicBezTo>
                      <a:pt x="2766427" y="448468"/>
                      <a:pt x="2786116" y="401708"/>
                      <a:pt x="2807767" y="340090"/>
                    </a:cubicBezTo>
                    <a:cubicBezTo>
                      <a:pt x="2818467" y="309594"/>
                      <a:pt x="2828115" y="284091"/>
                      <a:pt x="2829239" y="283431"/>
                    </a:cubicBezTo>
                    <a:cubicBezTo>
                      <a:pt x="2831968" y="281772"/>
                      <a:pt x="2835820" y="293668"/>
                      <a:pt x="2846538" y="336827"/>
                    </a:cubicBezTo>
                    <a:cubicBezTo>
                      <a:pt x="2855866" y="374385"/>
                      <a:pt x="2869633" y="423537"/>
                      <a:pt x="2875483" y="440158"/>
                    </a:cubicBezTo>
                    <a:cubicBezTo>
                      <a:pt x="2878569" y="448932"/>
                      <a:pt x="2879942" y="447969"/>
                      <a:pt x="2897331" y="424892"/>
                    </a:cubicBezTo>
                    <a:lnTo>
                      <a:pt x="2915878" y="400263"/>
                    </a:lnTo>
                    <a:lnTo>
                      <a:pt x="2927273" y="419221"/>
                    </a:lnTo>
                    <a:cubicBezTo>
                      <a:pt x="2933552" y="429635"/>
                      <a:pt x="2941595" y="443921"/>
                      <a:pt x="2945144" y="450965"/>
                    </a:cubicBezTo>
                    <a:cubicBezTo>
                      <a:pt x="2955362" y="471261"/>
                      <a:pt x="2958787" y="470458"/>
                      <a:pt x="2966723" y="445901"/>
                    </a:cubicBezTo>
                    <a:cubicBezTo>
                      <a:pt x="2970825" y="433221"/>
                      <a:pt x="2979082" y="407539"/>
                      <a:pt x="2985039" y="388849"/>
                    </a:cubicBezTo>
                    <a:cubicBezTo>
                      <a:pt x="2991013" y="370141"/>
                      <a:pt x="2996649" y="355303"/>
                      <a:pt x="2997559" y="355874"/>
                    </a:cubicBezTo>
                    <a:cubicBezTo>
                      <a:pt x="2998468" y="356444"/>
                      <a:pt x="3008223" y="377667"/>
                      <a:pt x="3019245" y="403063"/>
                    </a:cubicBezTo>
                    <a:cubicBezTo>
                      <a:pt x="3030249" y="428441"/>
                      <a:pt x="3040877" y="451055"/>
                      <a:pt x="3042840" y="453284"/>
                    </a:cubicBezTo>
                    <a:cubicBezTo>
                      <a:pt x="3044944" y="455656"/>
                      <a:pt x="3053219" y="446917"/>
                      <a:pt x="3062795" y="432168"/>
                    </a:cubicBezTo>
                    <a:cubicBezTo>
                      <a:pt x="3071784" y="418329"/>
                      <a:pt x="3080951" y="407022"/>
                      <a:pt x="3083127" y="407058"/>
                    </a:cubicBezTo>
                    <a:cubicBezTo>
                      <a:pt x="3088387" y="407129"/>
                      <a:pt x="3121096" y="470262"/>
                      <a:pt x="3122148" y="482336"/>
                    </a:cubicBezTo>
                    <a:cubicBezTo>
                      <a:pt x="3122683" y="488417"/>
                      <a:pt x="3123664" y="489505"/>
                      <a:pt x="3124948" y="485421"/>
                    </a:cubicBezTo>
                    <a:cubicBezTo>
                      <a:pt x="3135488" y="451572"/>
                      <a:pt x="3163380" y="386441"/>
                      <a:pt x="3166484" y="388421"/>
                    </a:cubicBezTo>
                    <a:cubicBezTo>
                      <a:pt x="3173920" y="393129"/>
                      <a:pt x="3209214" y="468211"/>
                      <a:pt x="3209482" y="479857"/>
                    </a:cubicBezTo>
                    <a:cubicBezTo>
                      <a:pt x="3209642" y="486241"/>
                      <a:pt x="3212050" y="491502"/>
                      <a:pt x="3214868" y="491556"/>
                    </a:cubicBezTo>
                    <a:cubicBezTo>
                      <a:pt x="3217685" y="491591"/>
                      <a:pt x="3219523" y="488399"/>
                      <a:pt x="3218987" y="484476"/>
                    </a:cubicBezTo>
                    <a:cubicBezTo>
                      <a:pt x="3217953" y="477128"/>
                      <a:pt x="3230116" y="442726"/>
                      <a:pt x="3241494" y="420790"/>
                    </a:cubicBezTo>
                    <a:lnTo>
                      <a:pt x="3247914" y="408431"/>
                    </a:lnTo>
                    <a:lnTo>
                      <a:pt x="3260987" y="421093"/>
                    </a:lnTo>
                    <a:cubicBezTo>
                      <a:pt x="3280568" y="440069"/>
                      <a:pt x="3287507" y="448611"/>
                      <a:pt x="3284706" y="450305"/>
                    </a:cubicBezTo>
                    <a:cubicBezTo>
                      <a:pt x="3283333" y="451143"/>
                      <a:pt x="3276788" y="447345"/>
                      <a:pt x="3270189" y="441870"/>
                    </a:cubicBezTo>
                    <a:cubicBezTo>
                      <a:pt x="3263572" y="436395"/>
                      <a:pt x="3256582" y="431901"/>
                      <a:pt x="3254638" y="431865"/>
                    </a:cubicBezTo>
                    <a:cubicBezTo>
                      <a:pt x="3252694" y="431829"/>
                      <a:pt x="3248289" y="438553"/>
                      <a:pt x="3244847" y="446792"/>
                    </a:cubicBezTo>
                    <a:cubicBezTo>
                      <a:pt x="3241405" y="455032"/>
                      <a:pt x="3236625" y="463093"/>
                      <a:pt x="3234236" y="464716"/>
                    </a:cubicBezTo>
                    <a:cubicBezTo>
                      <a:pt x="3231864" y="466339"/>
                      <a:pt x="3230009" y="472099"/>
                      <a:pt x="3230133" y="477538"/>
                    </a:cubicBezTo>
                    <a:cubicBezTo>
                      <a:pt x="3230258" y="482960"/>
                      <a:pt x="3227244" y="490004"/>
                      <a:pt x="3223446" y="493196"/>
                    </a:cubicBezTo>
                    <a:cubicBezTo>
                      <a:pt x="3219629" y="496389"/>
                      <a:pt x="3217614" y="501989"/>
                      <a:pt x="3218916" y="505645"/>
                    </a:cubicBezTo>
                    <a:cubicBezTo>
                      <a:pt x="3220842" y="510977"/>
                      <a:pt x="3220271" y="511316"/>
                      <a:pt x="3216045" y="507357"/>
                    </a:cubicBezTo>
                    <a:cubicBezTo>
                      <a:pt x="3211515" y="503095"/>
                      <a:pt x="3172030" y="427442"/>
                      <a:pt x="3171923" y="422787"/>
                    </a:cubicBezTo>
                    <a:cubicBezTo>
                      <a:pt x="3171906" y="421860"/>
                      <a:pt x="3170015" y="421057"/>
                      <a:pt x="3167732" y="421022"/>
                    </a:cubicBezTo>
                    <a:cubicBezTo>
                      <a:pt x="3165467" y="420986"/>
                      <a:pt x="3156140" y="440836"/>
                      <a:pt x="3147027" y="465143"/>
                    </a:cubicBezTo>
                    <a:cubicBezTo>
                      <a:pt x="3137914" y="489433"/>
                      <a:pt x="3128978" y="509283"/>
                      <a:pt x="3127178" y="509248"/>
                    </a:cubicBezTo>
                    <a:cubicBezTo>
                      <a:pt x="3125358" y="509212"/>
                      <a:pt x="3114747" y="491931"/>
                      <a:pt x="3103600" y="470815"/>
                    </a:cubicBezTo>
                    <a:cubicBezTo>
                      <a:pt x="3092437" y="449717"/>
                      <a:pt x="3082503" y="432418"/>
                      <a:pt x="3081522" y="432418"/>
                    </a:cubicBezTo>
                    <a:cubicBezTo>
                      <a:pt x="3080540" y="432400"/>
                      <a:pt x="3072658" y="444064"/>
                      <a:pt x="3063990" y="458313"/>
                    </a:cubicBezTo>
                    <a:cubicBezTo>
                      <a:pt x="3055323" y="472581"/>
                      <a:pt x="3046371" y="485439"/>
                      <a:pt x="3044088" y="486884"/>
                    </a:cubicBezTo>
                    <a:cubicBezTo>
                      <a:pt x="3039219" y="489986"/>
                      <a:pt x="3038505" y="488667"/>
                      <a:pt x="3019548" y="441799"/>
                    </a:cubicBezTo>
                    <a:cubicBezTo>
                      <a:pt x="3011558" y="422056"/>
                      <a:pt x="3003122" y="405167"/>
                      <a:pt x="3000822" y="404257"/>
                    </a:cubicBezTo>
                    <a:cubicBezTo>
                      <a:pt x="2998503" y="403366"/>
                      <a:pt x="2989372" y="427478"/>
                      <a:pt x="2980527" y="457849"/>
                    </a:cubicBezTo>
                    <a:cubicBezTo>
                      <a:pt x="2971663" y="488239"/>
                      <a:pt x="2962995" y="513064"/>
                      <a:pt x="2961248" y="513046"/>
                    </a:cubicBezTo>
                    <a:cubicBezTo>
                      <a:pt x="2959482" y="513046"/>
                      <a:pt x="2948675" y="494338"/>
                      <a:pt x="2937190" y="471493"/>
                    </a:cubicBezTo>
                    <a:cubicBezTo>
                      <a:pt x="2925722" y="448647"/>
                      <a:pt x="2914914" y="430991"/>
                      <a:pt x="2913167" y="432257"/>
                    </a:cubicBezTo>
                    <a:cubicBezTo>
                      <a:pt x="2911455" y="433541"/>
                      <a:pt x="2902591" y="446935"/>
                      <a:pt x="2893513" y="462076"/>
                    </a:cubicBezTo>
                    <a:cubicBezTo>
                      <a:pt x="2884436" y="477200"/>
                      <a:pt x="2875270" y="489559"/>
                      <a:pt x="2873165" y="489523"/>
                    </a:cubicBezTo>
                    <a:cubicBezTo>
                      <a:pt x="2871043" y="489487"/>
                      <a:pt x="2867565" y="481230"/>
                      <a:pt x="2865425" y="471154"/>
                    </a:cubicBezTo>
                    <a:cubicBezTo>
                      <a:pt x="2860538" y="448201"/>
                      <a:pt x="2834197" y="358905"/>
                      <a:pt x="2830398" y="352449"/>
                    </a:cubicBezTo>
                    <a:cubicBezTo>
                      <a:pt x="2826779" y="346296"/>
                      <a:pt x="2800562" y="406041"/>
                      <a:pt x="2774203" y="480463"/>
                    </a:cubicBezTo>
                    <a:cubicBezTo>
                      <a:pt x="2762896" y="512368"/>
                      <a:pt x="2752124" y="538442"/>
                      <a:pt x="2750252" y="538424"/>
                    </a:cubicBezTo>
                    <a:cubicBezTo>
                      <a:pt x="2748397" y="538389"/>
                      <a:pt x="2738802" y="506643"/>
                      <a:pt x="2728940" y="467854"/>
                    </a:cubicBezTo>
                    <a:cubicBezTo>
                      <a:pt x="2711926" y="400887"/>
                      <a:pt x="2708716" y="391916"/>
                      <a:pt x="2703009" y="395394"/>
                    </a:cubicBezTo>
                    <a:cubicBezTo>
                      <a:pt x="2701671" y="396214"/>
                      <a:pt x="2693236" y="425944"/>
                      <a:pt x="2684265" y="461470"/>
                    </a:cubicBezTo>
                    <a:cubicBezTo>
                      <a:pt x="2675312" y="496995"/>
                      <a:pt x="2667769" y="524977"/>
                      <a:pt x="2667501" y="523657"/>
                    </a:cubicBezTo>
                    <a:cubicBezTo>
                      <a:pt x="2666645" y="519252"/>
                      <a:pt x="2633562" y="433720"/>
                      <a:pt x="2627856" y="421147"/>
                    </a:cubicBezTo>
                    <a:cubicBezTo>
                      <a:pt x="2624771" y="414334"/>
                      <a:pt x="2620419" y="409982"/>
                      <a:pt x="2618172" y="411480"/>
                    </a:cubicBezTo>
                    <a:cubicBezTo>
                      <a:pt x="2615943" y="412979"/>
                      <a:pt x="2606580" y="427638"/>
                      <a:pt x="2597395" y="444081"/>
                    </a:cubicBezTo>
                    <a:lnTo>
                      <a:pt x="2580702" y="473972"/>
                    </a:lnTo>
                    <a:lnTo>
                      <a:pt x="2576244" y="458046"/>
                    </a:lnTo>
                    <a:cubicBezTo>
                      <a:pt x="2561370" y="404918"/>
                      <a:pt x="2542252" y="351094"/>
                      <a:pt x="2539042" y="353305"/>
                    </a:cubicBezTo>
                    <a:cubicBezTo>
                      <a:pt x="2533620" y="357033"/>
                      <a:pt x="2521600" y="410874"/>
                      <a:pt x="2512504" y="472134"/>
                    </a:cubicBezTo>
                    <a:cubicBezTo>
                      <a:pt x="2508171" y="501311"/>
                      <a:pt x="2503106" y="524068"/>
                      <a:pt x="2501269" y="522730"/>
                    </a:cubicBezTo>
                    <a:cubicBezTo>
                      <a:pt x="2499414" y="521393"/>
                      <a:pt x="2492156" y="501650"/>
                      <a:pt x="2485165" y="478858"/>
                    </a:cubicBezTo>
                    <a:cubicBezTo>
                      <a:pt x="2465904" y="416189"/>
                      <a:pt x="2456558" y="393932"/>
                      <a:pt x="2449995" y="395126"/>
                    </a:cubicBezTo>
                    <a:cubicBezTo>
                      <a:pt x="2446785" y="395715"/>
                      <a:pt x="2437066" y="407414"/>
                      <a:pt x="2428398" y="421111"/>
                    </a:cubicBezTo>
                    <a:cubicBezTo>
                      <a:pt x="2410992" y="448611"/>
                      <a:pt x="2412062" y="449093"/>
                      <a:pt x="2400541" y="408467"/>
                    </a:cubicBezTo>
                    <a:cubicBezTo>
                      <a:pt x="2391161" y="375402"/>
                      <a:pt x="2377535" y="342373"/>
                      <a:pt x="2373219" y="342319"/>
                    </a:cubicBezTo>
                    <a:cubicBezTo>
                      <a:pt x="2368547" y="342248"/>
                      <a:pt x="2356901" y="413763"/>
                      <a:pt x="2346272" y="507803"/>
                    </a:cubicBezTo>
                    <a:cubicBezTo>
                      <a:pt x="2341974" y="545754"/>
                      <a:pt x="2337533" y="577374"/>
                      <a:pt x="2336392" y="578052"/>
                    </a:cubicBezTo>
                    <a:cubicBezTo>
                      <a:pt x="2335250" y="578748"/>
                      <a:pt x="2324550" y="539673"/>
                      <a:pt x="2312601" y="491217"/>
                    </a:cubicBezTo>
                    <a:cubicBezTo>
                      <a:pt x="2300652" y="442762"/>
                      <a:pt x="2288917" y="400994"/>
                      <a:pt x="2286509" y="398372"/>
                    </a:cubicBezTo>
                    <a:cubicBezTo>
                      <a:pt x="2282212" y="393735"/>
                      <a:pt x="2271012" y="413709"/>
                      <a:pt x="2256245" y="452374"/>
                    </a:cubicBezTo>
                    <a:cubicBezTo>
                      <a:pt x="2253088" y="460613"/>
                      <a:pt x="2248790" y="467337"/>
                      <a:pt x="2246668" y="467301"/>
                    </a:cubicBezTo>
                    <a:cubicBezTo>
                      <a:pt x="2244546" y="467266"/>
                      <a:pt x="2239428" y="449378"/>
                      <a:pt x="2235308" y="427549"/>
                    </a:cubicBezTo>
                    <a:cubicBezTo>
                      <a:pt x="2231170" y="405720"/>
                      <a:pt x="2226105" y="388474"/>
                      <a:pt x="2224037" y="389223"/>
                    </a:cubicBezTo>
                    <a:cubicBezTo>
                      <a:pt x="2221968" y="389990"/>
                      <a:pt x="2219186" y="419542"/>
                      <a:pt x="2217848" y="454889"/>
                    </a:cubicBezTo>
                    <a:cubicBezTo>
                      <a:pt x="2213336" y="573932"/>
                      <a:pt x="2211624" y="577107"/>
                      <a:pt x="2198712" y="490361"/>
                    </a:cubicBezTo>
                    <a:cubicBezTo>
                      <a:pt x="2192470" y="448397"/>
                      <a:pt x="2182429" y="392559"/>
                      <a:pt x="2176419" y="366288"/>
                    </a:cubicBezTo>
                    <a:cubicBezTo>
                      <a:pt x="2170391" y="340019"/>
                      <a:pt x="2165433" y="317227"/>
                      <a:pt x="2165398" y="315621"/>
                    </a:cubicBezTo>
                    <a:cubicBezTo>
                      <a:pt x="2165362" y="314034"/>
                      <a:pt x="2164221" y="313375"/>
                      <a:pt x="2162883" y="314195"/>
                    </a:cubicBezTo>
                    <a:cubicBezTo>
                      <a:pt x="2156587" y="318011"/>
                      <a:pt x="2129872" y="566959"/>
                      <a:pt x="2130906" y="611901"/>
                    </a:cubicBezTo>
                    <a:cubicBezTo>
                      <a:pt x="2131477" y="635906"/>
                      <a:pt x="2125806" y="615076"/>
                      <a:pt x="2116924" y="560414"/>
                    </a:cubicBezTo>
                    <a:cubicBezTo>
                      <a:pt x="2095845" y="430991"/>
                      <a:pt x="2083236" y="363078"/>
                      <a:pt x="2079009" y="356266"/>
                    </a:cubicBezTo>
                    <a:cubicBezTo>
                      <a:pt x="2075389" y="350434"/>
                      <a:pt x="2073070" y="353519"/>
                      <a:pt x="2066632" y="372655"/>
                    </a:cubicBezTo>
                    <a:cubicBezTo>
                      <a:pt x="2062262" y="385621"/>
                      <a:pt x="2055486" y="411891"/>
                      <a:pt x="2051544" y="431027"/>
                    </a:cubicBezTo>
                    <a:cubicBezTo>
                      <a:pt x="2040362" y="485421"/>
                      <a:pt x="2039221" y="485635"/>
                      <a:pt x="2028342" y="435432"/>
                    </a:cubicBezTo>
                    <a:cubicBezTo>
                      <a:pt x="2018141" y="388439"/>
                      <a:pt x="1999754" y="326215"/>
                      <a:pt x="1996633" y="328124"/>
                    </a:cubicBezTo>
                    <a:cubicBezTo>
                      <a:pt x="1991853" y="331012"/>
                      <a:pt x="1980511" y="404936"/>
                      <a:pt x="1972253" y="486919"/>
                    </a:cubicBezTo>
                    <a:cubicBezTo>
                      <a:pt x="1967171" y="537461"/>
                      <a:pt x="1961499" y="579853"/>
                      <a:pt x="1959663" y="581137"/>
                    </a:cubicBezTo>
                    <a:cubicBezTo>
                      <a:pt x="1957826" y="582403"/>
                      <a:pt x="1951548" y="553762"/>
                      <a:pt x="1945699" y="517469"/>
                    </a:cubicBezTo>
                    <a:cubicBezTo>
                      <a:pt x="1932109" y="433131"/>
                      <a:pt x="1918911" y="368839"/>
                      <a:pt x="1913329" y="359832"/>
                    </a:cubicBezTo>
                    <a:cubicBezTo>
                      <a:pt x="1906927" y="349542"/>
                      <a:pt x="1901059" y="374724"/>
                      <a:pt x="1886364" y="475345"/>
                    </a:cubicBezTo>
                    <a:cubicBezTo>
                      <a:pt x="1879569" y="521945"/>
                      <a:pt x="1872400" y="558256"/>
                      <a:pt x="1870420" y="556009"/>
                    </a:cubicBezTo>
                    <a:cubicBezTo>
                      <a:pt x="1868441" y="553762"/>
                      <a:pt x="1864838" y="534073"/>
                      <a:pt x="1862431" y="512226"/>
                    </a:cubicBezTo>
                    <a:cubicBezTo>
                      <a:pt x="1852854" y="425338"/>
                      <a:pt x="1833254" y="310361"/>
                      <a:pt x="1827405" y="306722"/>
                    </a:cubicBezTo>
                    <a:cubicBezTo>
                      <a:pt x="1822161" y="303476"/>
                      <a:pt x="1814261" y="375206"/>
                      <a:pt x="1799280" y="562019"/>
                    </a:cubicBezTo>
                    <a:lnTo>
                      <a:pt x="1792538" y="646000"/>
                    </a:lnTo>
                    <a:lnTo>
                      <a:pt x="1780679" y="537943"/>
                    </a:lnTo>
                    <a:cubicBezTo>
                      <a:pt x="1765966" y="404204"/>
                      <a:pt x="1747703" y="282629"/>
                      <a:pt x="1742781" y="285785"/>
                    </a:cubicBezTo>
                    <a:cubicBezTo>
                      <a:pt x="1741979" y="286284"/>
                      <a:pt x="1738322" y="313072"/>
                      <a:pt x="1734631" y="345298"/>
                    </a:cubicBezTo>
                    <a:cubicBezTo>
                      <a:pt x="1728264" y="400815"/>
                      <a:pt x="1725732" y="433916"/>
                      <a:pt x="1715852" y="590893"/>
                    </a:cubicBezTo>
                    <a:cubicBezTo>
                      <a:pt x="1713551" y="627506"/>
                      <a:pt x="1710769" y="658038"/>
                      <a:pt x="1709663" y="658752"/>
                    </a:cubicBezTo>
                    <a:cubicBezTo>
                      <a:pt x="1708558" y="659465"/>
                      <a:pt x="1707541" y="655167"/>
                      <a:pt x="1707398" y="649210"/>
                    </a:cubicBezTo>
                    <a:close/>
                    <a:moveTo>
                      <a:pt x="169486" y="392879"/>
                    </a:moveTo>
                    <a:lnTo>
                      <a:pt x="152793" y="375188"/>
                    </a:lnTo>
                    <a:lnTo>
                      <a:pt x="97507" y="374118"/>
                    </a:lnTo>
                    <a:cubicBezTo>
                      <a:pt x="15095" y="372530"/>
                      <a:pt x="8693" y="367626"/>
                      <a:pt x="88679" y="367341"/>
                    </a:cubicBezTo>
                    <a:cubicBezTo>
                      <a:pt x="130661" y="367180"/>
                      <a:pt x="158089" y="368357"/>
                      <a:pt x="161656" y="370462"/>
                    </a:cubicBezTo>
                    <a:cubicBezTo>
                      <a:pt x="167542" y="373922"/>
                      <a:pt x="191850" y="410678"/>
                      <a:pt x="188229" y="410625"/>
                    </a:cubicBezTo>
                    <a:cubicBezTo>
                      <a:pt x="187106" y="410607"/>
                      <a:pt x="178670" y="402617"/>
                      <a:pt x="169486" y="392897"/>
                    </a:cubicBezTo>
                    <a:close/>
                    <a:moveTo>
                      <a:pt x="3310851" y="435913"/>
                    </a:moveTo>
                    <a:lnTo>
                      <a:pt x="3325725" y="418686"/>
                    </a:lnTo>
                    <a:lnTo>
                      <a:pt x="3391283" y="418792"/>
                    </a:lnTo>
                    <a:cubicBezTo>
                      <a:pt x="3428485" y="418846"/>
                      <a:pt x="3460712" y="420326"/>
                      <a:pt x="3465795" y="422217"/>
                    </a:cubicBezTo>
                    <a:cubicBezTo>
                      <a:pt x="3472108" y="424535"/>
                      <a:pt x="3454934" y="425248"/>
                      <a:pt x="3407726" y="424589"/>
                    </a:cubicBezTo>
                    <a:lnTo>
                      <a:pt x="3340705" y="423661"/>
                    </a:lnTo>
                    <a:lnTo>
                      <a:pt x="3318342" y="438392"/>
                    </a:lnTo>
                    <a:lnTo>
                      <a:pt x="3295977" y="453123"/>
                    </a:lnTo>
                    <a:lnTo>
                      <a:pt x="3310851" y="435913"/>
                    </a:lnTo>
                    <a:close/>
                    <a:moveTo>
                      <a:pt x="2308" y="367555"/>
                    </a:moveTo>
                    <a:cubicBezTo>
                      <a:pt x="6035" y="366699"/>
                      <a:pt x="10494" y="366877"/>
                      <a:pt x="12242" y="367947"/>
                    </a:cubicBezTo>
                    <a:cubicBezTo>
                      <a:pt x="13989" y="369035"/>
                      <a:pt x="10957" y="369731"/>
                      <a:pt x="5482" y="369516"/>
                    </a:cubicBezTo>
                    <a:cubicBezTo>
                      <a:pt x="-545" y="369267"/>
                      <a:pt x="-1794" y="368500"/>
                      <a:pt x="2308" y="367555"/>
                    </a:cubicBezTo>
                    <a:close/>
                  </a:path>
                </a:pathLst>
              </a:custGeom>
              <a:solidFill>
                <a:srgbClr val="2753C2"/>
              </a:solidFill>
              <a:ln w="40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553F9FF-2BDB-4369-868E-2C67B776BB9D}"/>
                  </a:ext>
                </a:extLst>
              </p:cNvPr>
              <p:cNvSpPr txBox="1"/>
              <p:nvPr/>
            </p:nvSpPr>
            <p:spPr>
              <a:xfrm>
                <a:off x="4755156" y="1734971"/>
                <a:ext cx="3058846" cy="430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spc="0" baseline="0" dirty="0">
                    <a:solidFill>
                      <a:srgbClr val="000000"/>
                    </a:solidFill>
                    <a:latin typeface="Times New Roman"/>
                    <a:cs typeface="Times New Roman"/>
                    <a:sym typeface="Times New Roman"/>
                    <a:rtl val="0"/>
                  </a:rPr>
                  <a:t>Received analog signal x(t)</a:t>
                </a: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13407DB-32B1-4A94-8950-305CE42D3978}"/>
              </a:ext>
            </a:extLst>
          </p:cNvPr>
          <p:cNvSpPr txBox="1"/>
          <p:nvPr/>
        </p:nvSpPr>
        <p:spPr>
          <a:xfrm>
            <a:off x="748397" y="4122946"/>
            <a:ext cx="658921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Direct </a:t>
            </a:r>
            <a:r>
              <a:rPr lang="en-150" sz="1400" b="1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under </a:t>
            </a:r>
            <a:r>
              <a:rPr lang="en-US" sz="1400" b="1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sampling: </a:t>
            </a:r>
            <a:r>
              <a:rPr lang="en-US" sz="140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efficient, simple architecture but requires:</a:t>
            </a:r>
          </a:p>
          <a:p>
            <a:endParaRPr lang="en-US" sz="1400" dirty="0">
              <a:solidFill>
                <a:srgbClr val="000000"/>
              </a:solidFill>
              <a:latin typeface="Arial"/>
              <a:sym typeface="Wingdings" panose="05000000000000000000" pitchFamily="2" charset="2"/>
            </a:endParaRPr>
          </a:p>
          <a:p>
            <a:r>
              <a:rPr lang="en-US" sz="140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	 Under-sampling theory</a:t>
            </a:r>
          </a:p>
          <a:p>
            <a:r>
              <a:rPr lang="en-US" sz="140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	 Anti-Aliasing filter is essential</a:t>
            </a:r>
          </a:p>
          <a:p>
            <a:r>
              <a:rPr lang="en-US" sz="140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	 Required a wideband and high-speed ADC</a:t>
            </a:r>
          </a:p>
          <a:p>
            <a:r>
              <a:rPr lang="en-US" sz="1400" dirty="0">
                <a:solidFill>
                  <a:srgbClr val="000000"/>
                </a:solidFill>
                <a:latin typeface="Arial"/>
              </a:rPr>
              <a:t>	     </a:t>
            </a:r>
            <a:r>
              <a:rPr lang="en-150" sz="1400" dirty="0">
                <a:solidFill>
                  <a:srgbClr val="000000"/>
                </a:solidFill>
                <a:latin typeface="Arial"/>
              </a:rPr>
              <a:t>ADC: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 10 Bit, BW</a:t>
            </a:r>
            <a:r>
              <a:rPr lang="en-US" sz="1400" baseline="-25000" dirty="0">
                <a:solidFill>
                  <a:srgbClr val="000000"/>
                </a:solidFill>
                <a:latin typeface="Arial"/>
              </a:rPr>
              <a:t>3dB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:35GHz, </a:t>
            </a:r>
            <a:r>
              <a:rPr lang="en-US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400" baseline="-25000" dirty="0">
                <a:solidFill>
                  <a:srgbClr val="000000"/>
                </a:solidFill>
                <a:latin typeface="Arial"/>
              </a:rPr>
              <a:t>smax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:12.8GSPS</a:t>
            </a:r>
            <a:endParaRPr lang="en-US" sz="1400" dirty="0">
              <a:solidFill>
                <a:srgbClr val="000000"/>
              </a:solidFill>
              <a:latin typeface="Arial"/>
              <a:sym typeface="Wingdings" panose="05000000000000000000" pitchFamily="2" charset="2"/>
            </a:endParaRPr>
          </a:p>
          <a:p>
            <a:endParaRPr lang="en-US" sz="1400" dirty="0">
              <a:solidFill>
                <a:srgbClr val="000000"/>
              </a:solidFill>
              <a:latin typeface="Arial"/>
            </a:endParaRPr>
          </a:p>
          <a:p>
            <a:r>
              <a:rPr lang="en-US" sz="1400" dirty="0">
                <a:solidFill>
                  <a:srgbClr val="000000"/>
                </a:solidFill>
                <a:latin typeface="Arial"/>
              </a:rPr>
              <a:t>Operating range: 15-25 GHz </a:t>
            </a:r>
          </a:p>
          <a:p>
            <a:r>
              <a:rPr lang="en-US" sz="140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AF3C30-FF87-49D6-BB03-0DBB7785DDB4}"/>
              </a:ext>
            </a:extLst>
          </p:cNvPr>
          <p:cNvGrpSpPr/>
          <p:nvPr/>
        </p:nvGrpSpPr>
        <p:grpSpPr>
          <a:xfrm>
            <a:off x="7140402" y="2185945"/>
            <a:ext cx="1649237" cy="1098217"/>
            <a:chOff x="6484699" y="1941847"/>
            <a:chExt cx="2278140" cy="1487153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4B957BC-6E9E-4F12-8255-F21FFDA13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47115" y="1941847"/>
              <a:ext cx="1442085" cy="41994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E27E459-82BC-49DB-8841-0E97EC3F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84699" y="2544065"/>
              <a:ext cx="2278140" cy="884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2133915"/>
      </p:ext>
    </p:extLst>
  </p:cSld>
  <p:clrMapOvr>
    <a:masterClrMapping/>
  </p:clrMapOvr>
  <p:transition spd="slow" advClick="0" advTm="12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48AF1-0F30-EE45-A225-3995A227C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523" y="408843"/>
            <a:ext cx="7154477" cy="891540"/>
          </a:xfrm>
        </p:spPr>
        <p:txBody>
          <a:bodyPr/>
          <a:lstStyle/>
          <a:p>
            <a:r>
              <a:rPr lang="en-US" dirty="0"/>
              <a:t>Fixed Filter Design for EBB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EADFD5-2E10-4EA9-B9D9-1ED0610FBF15}"/>
              </a:ext>
            </a:extLst>
          </p:cNvPr>
          <p:cNvGrpSpPr/>
          <p:nvPr/>
        </p:nvGrpSpPr>
        <p:grpSpPr>
          <a:xfrm>
            <a:off x="2238225" y="1650007"/>
            <a:ext cx="4667549" cy="2125157"/>
            <a:chOff x="1756709" y="3936008"/>
            <a:chExt cx="5334000" cy="232544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744AADD-59D8-42DD-899E-82660743A299}"/>
                </a:ext>
              </a:extLst>
            </p:cNvPr>
            <p:cNvGrpSpPr/>
            <p:nvPr/>
          </p:nvGrpSpPr>
          <p:grpSpPr>
            <a:xfrm>
              <a:off x="1756709" y="3936008"/>
              <a:ext cx="5334000" cy="2325440"/>
              <a:chOff x="1756709" y="3936008"/>
              <a:chExt cx="5334000" cy="2325440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FD117916-DD82-40C2-89DF-216BA4AB2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129796" y="4099294"/>
                <a:ext cx="1463710" cy="434801"/>
              </a:xfrm>
              <a:prstGeom prst="rect">
                <a:avLst/>
              </a:prstGeom>
            </p:spPr>
          </p:pic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9AC1B6D0-913A-4794-9709-CF17498F67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756709" y="3936008"/>
                <a:ext cx="5334000" cy="2325440"/>
              </a:xfrm>
              <a:prstGeom prst="rect">
                <a:avLst/>
              </a:prstGeom>
            </p:spPr>
          </p:pic>
        </p:grp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E5592A80-B6E8-4D19-880E-BD1181AAFEE0}"/>
                </a:ext>
              </a:extLst>
            </p:cNvPr>
            <p:cNvSpPr/>
            <p:nvPr/>
          </p:nvSpPr>
          <p:spPr bwMode="auto">
            <a:xfrm rot="16200000">
              <a:off x="4443972" y="3391094"/>
              <a:ext cx="267789" cy="2579916"/>
            </a:xfrm>
            <a:prstGeom prst="rightBrac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0DC1BFD-0EE0-4C75-83E8-38F1528CA0BE}"/>
              </a:ext>
            </a:extLst>
          </p:cNvPr>
          <p:cNvSpPr/>
          <p:nvPr/>
        </p:nvSpPr>
        <p:spPr>
          <a:xfrm>
            <a:off x="801634" y="1276503"/>
            <a:ext cx="7767600" cy="4696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>
                <a:latin typeface="+mn-lt"/>
              </a:rPr>
              <a:t>4 Anti-Aliasing filter to cover entire 10 GHz BW</a:t>
            </a:r>
          </a:p>
          <a:p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r>
              <a:rPr lang="en-US" sz="1600" dirty="0">
                <a:solidFill>
                  <a:srgbClr val="000000"/>
                </a:solidFill>
                <a:latin typeface="+mn-lt"/>
              </a:rPr>
              <a:t>Each Sub-Bands(SB) </a:t>
            </a:r>
          </a:p>
          <a:p>
            <a:pPr marR="5980" lvl="1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	3 dB BW: 2.5 GHz</a:t>
            </a:r>
          </a:p>
          <a:p>
            <a:pPr marR="5980" lvl="1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	Rejection BW: -40 dB</a:t>
            </a:r>
          </a:p>
          <a:p>
            <a:pPr marR="5980" lvl="1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	Chebyshev response</a:t>
            </a:r>
          </a:p>
          <a:p>
            <a:pPr marR="5980" lvl="1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pPr marR="5980" lvl="1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pPr marR="5980" lvl="1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pPr marR="5980" lvl="1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5071A53-1338-462A-B849-1C8D157D2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84988" y="4961338"/>
            <a:ext cx="2926080" cy="142569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D16CFCF1-4188-4E5C-9A85-933EE509CE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12823" y="5001324"/>
            <a:ext cx="2926080" cy="138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73271"/>
      </p:ext>
    </p:extLst>
  </p:cSld>
  <p:clrMapOvr>
    <a:masterClrMapping/>
  </p:clrMapOvr>
  <p:transition spd="slow" advClick="0" advTm="12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 Black" panose="020B0A04020102020204" pitchFamily="34" charset="0"/>
              </a:rPr>
              <a:t>Filter Specification</a:t>
            </a:r>
            <a:endParaRPr lang="en-GB" sz="2800" dirty="0">
              <a:latin typeface="Arial Black" panose="020B0A04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2E3161-F744-4962-B25A-FCB9FCF9CD1B}" type="slidenum">
              <a:rPr lang="fr-FR" smtClean="0"/>
              <a:pPr>
                <a:defRPr/>
              </a:pPr>
              <a:t>6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5112" y="1116555"/>
            <a:ext cx="7767600" cy="188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980" lvl="1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Estimate filter order, Q, IL, minimum </a:t>
            </a:r>
            <a:r>
              <a:rPr lang="en-US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,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BW</a:t>
            </a:r>
            <a:r>
              <a:rPr lang="en-US" sz="1600" baseline="-25000" dirty="0" err="1">
                <a:solidFill>
                  <a:srgbClr val="000000"/>
                </a:solidFill>
                <a:latin typeface="Arial"/>
              </a:rPr>
              <a:t>r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and driving the required coupling matrix elements for a given Ripple level (Rp). </a:t>
            </a:r>
          </a:p>
          <a:p>
            <a:pPr marR="5980" lvl="1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Python modules are developed for: </a:t>
            </a:r>
          </a:p>
          <a:p>
            <a:pPr marR="5980" lvl="1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	- Filter Synthesis</a:t>
            </a:r>
          </a:p>
          <a:p>
            <a:pPr marR="5980" lvl="1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	- Embedding modules in controller of EM for custom filter tuning</a:t>
            </a:r>
          </a:p>
          <a:p>
            <a:pPr marR="5980" lvl="1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	 </a:t>
            </a:r>
          </a:p>
          <a:p>
            <a:pPr marR="5980" lvl="1">
              <a:lnSpc>
                <a:spcPct val="90000"/>
              </a:lnSpc>
              <a:spcBef>
                <a:spcPct val="20000"/>
              </a:spcBef>
              <a:buClr>
                <a:srgbClr val="E38C0F"/>
              </a:buClr>
              <a:defRPr/>
            </a:pP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D333A7-4CD3-476D-82E9-28404884F8BB}"/>
              </a:ext>
            </a:extLst>
          </p:cNvPr>
          <p:cNvGrpSpPr/>
          <p:nvPr/>
        </p:nvGrpSpPr>
        <p:grpSpPr>
          <a:xfrm>
            <a:off x="0" y="2590759"/>
            <a:ext cx="9143999" cy="4267241"/>
            <a:chOff x="111135" y="2917106"/>
            <a:chExt cx="8417004" cy="380595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B511D40-3C9B-469C-ACAD-D8598BC189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8"/>
            <a:stretch/>
          </p:blipFill>
          <p:spPr bwMode="auto">
            <a:xfrm>
              <a:off x="4229100" y="4879348"/>
              <a:ext cx="4299039" cy="1843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D3F5951-A15E-4952-8D02-C08A849426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19"/>
            <a:stretch/>
          </p:blipFill>
          <p:spPr bwMode="auto">
            <a:xfrm>
              <a:off x="111135" y="4877908"/>
              <a:ext cx="4221907" cy="184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5190576D-A98A-4F93-A97E-7F8387EC95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95"/>
            <a:stretch/>
          </p:blipFill>
          <p:spPr bwMode="auto">
            <a:xfrm>
              <a:off x="4169958" y="2917106"/>
              <a:ext cx="4299041" cy="2060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EE3389A3-CFE5-438E-85A5-62FA33FDFC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95"/>
            <a:stretch/>
          </p:blipFill>
          <p:spPr bwMode="auto">
            <a:xfrm>
              <a:off x="111135" y="2918546"/>
              <a:ext cx="4221906" cy="2060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9165676"/>
      </p:ext>
    </p:extLst>
  </p:cSld>
  <p:clrMapOvr>
    <a:masterClrMapping/>
  </p:clrMapOvr>
  <p:transition spd="slow" advClick="0" advTm="12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48AF1-0F30-EE45-A225-3995A227C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339" y="497650"/>
            <a:ext cx="9079992" cy="891540"/>
          </a:xfrm>
        </p:spPr>
        <p:txBody>
          <a:bodyPr/>
          <a:lstStyle/>
          <a:p>
            <a:r>
              <a:rPr lang="en-US" dirty="0"/>
              <a:t>Design Process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E296E88-2E4B-6744-A1B7-0EF043DFB565}"/>
              </a:ext>
            </a:extLst>
          </p:cNvPr>
          <p:cNvSpPr/>
          <p:nvPr/>
        </p:nvSpPr>
        <p:spPr>
          <a:xfrm>
            <a:off x="286790" y="1984813"/>
            <a:ext cx="2668386" cy="91736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Starting from Filter Specifications, IL, RL, Frequency bands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B0B67BB-4CEC-914A-86A5-BFCBAAAEF395}"/>
              </a:ext>
            </a:extLst>
          </p:cNvPr>
          <p:cNvSpPr/>
          <p:nvPr/>
        </p:nvSpPr>
        <p:spPr>
          <a:xfrm>
            <a:off x="286790" y="3138204"/>
            <a:ext cx="2668386" cy="91736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Derive the Coupling Matrix of filter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9D7C860-3869-C146-86DC-07EE2DFD911A}"/>
              </a:ext>
            </a:extLst>
          </p:cNvPr>
          <p:cNvSpPr/>
          <p:nvPr/>
        </p:nvSpPr>
        <p:spPr>
          <a:xfrm>
            <a:off x="286790" y="4291595"/>
            <a:ext cx="2668386" cy="114003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Calculate: Q-unloaded, Coupling elements, Q-external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455C029-4F72-9642-9D4B-895DBD9F4F0F}"/>
              </a:ext>
            </a:extLst>
          </p:cNvPr>
          <p:cNvSpPr/>
          <p:nvPr/>
        </p:nvSpPr>
        <p:spPr>
          <a:xfrm>
            <a:off x="3371642" y="1983922"/>
            <a:ext cx="2554086" cy="93072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Design Single Cell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(Q-unloaded)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1EDE6F-94CD-D445-9B53-C3415F095B9A}"/>
              </a:ext>
            </a:extLst>
          </p:cNvPr>
          <p:cNvSpPr/>
          <p:nvPr/>
        </p:nvSpPr>
        <p:spPr>
          <a:xfrm>
            <a:off x="3384111" y="3137314"/>
            <a:ext cx="2554086" cy="93072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Design Coupling Elements (M)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0A770D7-A96E-2542-B432-81B0730DBE2B}"/>
              </a:ext>
            </a:extLst>
          </p:cNvPr>
          <p:cNvSpPr/>
          <p:nvPr/>
        </p:nvSpPr>
        <p:spPr>
          <a:xfrm>
            <a:off x="3347535" y="4316533"/>
            <a:ext cx="2590662" cy="10295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Design Feed Elements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(Q-External)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6ABFCF1-9280-4C4D-A756-F62E3890FAB3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1620983" y="2902181"/>
            <a:ext cx="0" cy="2360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23217D-56D0-6146-95C2-E5DBA120A123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1610594" y="4055572"/>
            <a:ext cx="0" cy="2609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6AE6BF-86AD-6942-AB7E-66B1F0A527F3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955175" y="2449285"/>
            <a:ext cx="392360" cy="241232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14D621-8403-2143-9E5C-376D15BDF03A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2955175" y="3602677"/>
            <a:ext cx="428936" cy="125893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1EA4822-E171-A344-A41D-25BBF09360BA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2955175" y="4831328"/>
            <a:ext cx="392360" cy="534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Brace 25">
            <a:extLst>
              <a:ext uri="{FF2B5EF4-FFF2-40B4-BE49-F238E27FC236}">
                <a16:creationId xmlns:a16="http://schemas.microsoft.com/office/drawing/2014/main" id="{1B5568F1-0224-3B4F-80AC-EEC5BF719517}"/>
              </a:ext>
            </a:extLst>
          </p:cNvPr>
          <p:cNvSpPr/>
          <p:nvPr/>
        </p:nvSpPr>
        <p:spPr>
          <a:xfrm>
            <a:off x="6072447" y="2141567"/>
            <a:ext cx="448888" cy="3017520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0FBB0E5-4136-3746-9F4F-875C458EDF85}"/>
              </a:ext>
            </a:extLst>
          </p:cNvPr>
          <p:cNvSpPr/>
          <p:nvPr/>
        </p:nvSpPr>
        <p:spPr>
          <a:xfrm>
            <a:off x="6638544" y="2547592"/>
            <a:ext cx="2285647" cy="220547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Use Space-Mapping and local optimization to Reach to the Desired Specs</a:t>
            </a:r>
          </a:p>
        </p:txBody>
      </p:sp>
    </p:spTree>
    <p:extLst>
      <p:ext uri="{BB962C8B-B14F-4D97-AF65-F5344CB8AC3E}">
        <p14:creationId xmlns:p14="http://schemas.microsoft.com/office/powerpoint/2010/main" val="4247645053"/>
      </p:ext>
    </p:extLst>
  </p:cSld>
  <p:clrMapOvr>
    <a:masterClrMapping/>
  </p:clrMapOvr>
  <p:transition spd="slow" advClick="0" advTm="12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48AF1-0F30-EE45-A225-3995A227C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901" y="435219"/>
            <a:ext cx="9079992" cy="891540"/>
          </a:xfrm>
        </p:spPr>
        <p:txBody>
          <a:bodyPr/>
          <a:lstStyle/>
          <a:p>
            <a:r>
              <a:rPr lang="en-US" dirty="0">
                <a:latin typeface="+mn-lt"/>
                <a:cs typeface="Times New Roman" panose="02020603050405020304" pitchFamily="18" charset="0"/>
              </a:rPr>
              <a:t>Cell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7EC80-BA34-BD4B-8490-D230BAFEC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1628132"/>
            <a:ext cx="8078724" cy="3944879"/>
          </a:xfrm>
        </p:spPr>
        <p:txBody>
          <a:bodyPr>
            <a:normAutofit/>
          </a:bodyPr>
          <a:lstStyle/>
          <a:p>
            <a:r>
              <a:rPr lang="en-US" sz="1600" b="0" dirty="0">
                <a:cs typeface="Times New Roman" panose="02020603050405020304" pitchFamily="18" charset="0"/>
              </a:rPr>
              <a:t>Round resonator configuration is considered.</a:t>
            </a:r>
          </a:p>
          <a:p>
            <a:endParaRPr lang="en-US" sz="1600" b="0" dirty="0">
              <a:cs typeface="Times New Roman" panose="02020603050405020304" pitchFamily="18" charset="0"/>
            </a:endParaRPr>
          </a:p>
          <a:p>
            <a:r>
              <a:rPr lang="en-US" sz="1600" b="0" dirty="0">
                <a:cs typeface="Times New Roman" panose="02020603050405020304" pitchFamily="18" charset="0"/>
              </a:rPr>
              <a:t>Eigenmode solver is used, to observe the resonance frequency of cell and the unloaded Q factor.</a:t>
            </a:r>
          </a:p>
          <a:p>
            <a:r>
              <a:rPr lang="en-US" sz="1600" b="0" dirty="0">
                <a:cs typeface="Times New Roman" panose="02020603050405020304" pitchFamily="18" charset="0"/>
              </a:rPr>
              <a:t> </a:t>
            </a:r>
          </a:p>
          <a:p>
            <a:r>
              <a:rPr lang="en-US" sz="1600" b="0" dirty="0">
                <a:cs typeface="Times New Roman" panose="02020603050405020304" pitchFamily="18" charset="0"/>
              </a:rPr>
              <a:t>Q of 1700 is designed to account for extra losses and the second mode is at 66 GHz.</a:t>
            </a:r>
          </a:p>
          <a:p>
            <a:pPr marL="0" indent="0"/>
            <a:br>
              <a:rPr lang="en-US" sz="1600" b="0" dirty="0">
                <a:cs typeface="Times New Roman" panose="02020603050405020304" pitchFamily="18" charset="0"/>
              </a:rPr>
            </a:br>
            <a:endParaRPr lang="en-US" sz="1600" b="0" dirty="0">
              <a:cs typeface="Times New Roman" panose="02020603050405020304" pitchFamily="18" charset="0"/>
            </a:endParaRPr>
          </a:p>
          <a:p>
            <a:endParaRPr lang="en-US" sz="1600" b="0" dirty="0"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07CFF6-46C1-5B4D-BB1D-A86EA47F0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946" y="3822987"/>
            <a:ext cx="5506117" cy="207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264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48AF1-0F30-EE45-A225-3995A227C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562" y="346944"/>
            <a:ext cx="9079992" cy="891540"/>
          </a:xfrm>
        </p:spPr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Inter-cell 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7EC80-BA34-BD4B-8490-D230BAFEC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899867"/>
            <a:ext cx="8133588" cy="3944879"/>
          </a:xfrm>
        </p:spPr>
        <p:txBody>
          <a:bodyPr>
            <a:normAutofit/>
          </a:bodyPr>
          <a:lstStyle/>
          <a:p>
            <a:r>
              <a:rPr lang="en-US" sz="1600" b="0" dirty="0">
                <a:latin typeface="+mj-lt"/>
                <a:cs typeface="Times New Roman" panose="02020603050405020304" pitchFamily="18" charset="0"/>
              </a:rPr>
              <a:t>Even and odd modes of the two cells configuration can be observed below:</a:t>
            </a:r>
          </a:p>
          <a:p>
            <a:pPr marL="0" indent="0"/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73B5C-E0F0-F24B-A7E2-784B51C4B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236" y="2327922"/>
            <a:ext cx="4725591" cy="1784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92138A-B6DE-C145-8E80-00546E7C2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236" y="4275356"/>
            <a:ext cx="4702917" cy="17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142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IICT">
  <a:themeElements>
    <a:clrScheme name="IIC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IC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IIC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C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C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C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C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IC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C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C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C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C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C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IC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1A4E3B-D06B-4FD3-BEFD-7A12A8C0BC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817BD9CB-733A-4BD0-BD86-00BBA7D1DD60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6ED70A8-85CF-4773-BCAE-B531C944DA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IICT</Template>
  <TotalTime>34252</TotalTime>
  <Words>1043</Words>
  <Application>Microsoft Office PowerPoint</Application>
  <PresentationFormat>On-screen Show (4:3)</PresentationFormat>
  <Paragraphs>258</Paragraphs>
  <Slides>21</Slides>
  <Notes>17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Arial Narrow</vt:lpstr>
      <vt:lpstr>Roboto Light</vt:lpstr>
      <vt:lpstr>Times</vt:lpstr>
      <vt:lpstr>Times New Roman</vt:lpstr>
      <vt:lpstr>Wingdings</vt:lpstr>
      <vt:lpstr>IICT</vt:lpstr>
      <vt:lpstr>Band-Pass Filter Design For MID-band 6 Receiver</vt:lpstr>
      <vt:lpstr>Outline</vt:lpstr>
      <vt:lpstr>Sampling Strategy of MID-6a </vt:lpstr>
      <vt:lpstr>Sampling Strategy of MID-6 </vt:lpstr>
      <vt:lpstr>Fixed Filter Design for EBB</vt:lpstr>
      <vt:lpstr>Filter Specification</vt:lpstr>
      <vt:lpstr>Design Process</vt:lpstr>
      <vt:lpstr>Cell Design</vt:lpstr>
      <vt:lpstr>Inter-cell Coupling</vt:lpstr>
      <vt:lpstr>Designed Filter SB1</vt:lpstr>
      <vt:lpstr>Designed Filter SB1(MAC compatible)</vt:lpstr>
      <vt:lpstr>Fixed Filters SB1..4</vt:lpstr>
      <vt:lpstr>Challenges of Fixed Filters</vt:lpstr>
      <vt:lpstr>Yield Sensitivity Analysis</vt:lpstr>
      <vt:lpstr>PowerPoint Presentation</vt:lpstr>
      <vt:lpstr>Yield Sensitivity Analysis</vt:lpstr>
      <vt:lpstr>Filter Design-Tunable</vt:lpstr>
      <vt:lpstr>Design procedure</vt:lpstr>
      <vt:lpstr>BPF-V cell</vt:lpstr>
      <vt:lpstr>Summary</vt:lpstr>
      <vt:lpstr>Contacts</vt:lpstr>
    </vt:vector>
  </TitlesOfParts>
  <Company>EIVD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Qualité de Service    GPEI EIVD - 23/09/04</dc:title>
  <dc:creator>Juergen Ehrensberger</dc:creator>
  <cp:lastModifiedBy>Bovey Dominique</cp:lastModifiedBy>
  <cp:revision>1475</cp:revision>
  <cp:lastPrinted>2022-12-16T14:41:02Z</cp:lastPrinted>
  <dcterms:created xsi:type="dcterms:W3CDTF">2005-11-08T09:22:17Z</dcterms:created>
  <dcterms:modified xsi:type="dcterms:W3CDTF">2023-09-08T15:19:42Z</dcterms:modified>
</cp:coreProperties>
</file>