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3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‹Nr.›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7b7cbacc1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g27b7cbacc12_0_2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56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The sources we are interested in emit line emission → flux of observing freq can be approx by a delta function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Line emission: Oskar on which Karabo is based on, reconstructs continuous emission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	→ Delta fct means we reconstruct small redshift slices to simulate line emission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Add them at the end to get the whole picture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Or receive a 3dim sky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→ Easy to </a:t>
            </a:r>
            <a:r>
              <a:rPr lang="en-US" sz="2000"/>
              <a:t>parallelise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7b36a8195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g27b36a81954_0_172:notes"/>
          <p:cNvSpPr txBox="1">
            <a:spLocks noGrp="1"/>
          </p:cNvSpPr>
          <p:nvPr>
            <p:ph type="body" idx="1"/>
          </p:nvPr>
        </p:nvSpPr>
        <p:spPr>
          <a:xfrm>
            <a:off x="756000" y="502920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51d547a46_0_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2551d547a4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7b36a81954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7b36a81954_0_20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27b36a81954_0_204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7b7cbacc1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g27b7cbacc12_0_5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56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7b36a81954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6" name="Google Shape;326;g27b36a81954_0_22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Input: sky catalog of HI sources, obtained from PINOCCHIO DM halos and a DM-to-HI best-fit (see Pascal’s presentation later today)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Karabo pipeline: choose telescope, apply instrumental effects, compute visibilities and dirty images for each redshift slice</a:t>
            </a:r>
            <a:endParaRPr sz="20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p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For SKA MID and MeerKAT, only need a small patch of the PINOCCHIO large sky catalog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! BUT we are also working on HIRAX pipeline, which will benefit from fullsky catalogs - hence we start from a fullsky and cut it down as needed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Disclaimer: source fluxes here could be incorrect, we are investigating the specific values from the DM-to-HI model we use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7b36a8195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" name="Google Shape;351;g27b36a81954_0_162:notes"/>
          <p:cNvSpPr txBox="1">
            <a:spLocks noGrp="1"/>
          </p:cNvSpPr>
          <p:nvPr>
            <p:ph type="body" idx="1"/>
          </p:nvPr>
        </p:nvSpPr>
        <p:spPr>
          <a:xfrm>
            <a:off x="756000" y="502920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3:notes"/>
          <p:cNvSpPr/>
          <p:nvPr/>
        </p:nvSpPr>
        <p:spPr>
          <a:xfrm>
            <a:off x="-15840" y="320040"/>
            <a:ext cx="7559640" cy="3779640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HI IM → probe large volumes of the Universe → study intermediate cosmological scales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→ more efficient than galaxy surveys → because we get redshift for free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fluctuations of HI are a tracer for dark matter fluctuations → reconstruct the dark matter density field from HI intensity mapping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7b36a8195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g27b36a81954_0_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→ more efficient than galaxy surveys → because we get redshift for free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Units of 2D power spectrum: mK^2 * Mpc^3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Right plot: red region is the foreground wedge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latin typeface="Arial"/>
                <a:ea typeface="Arial"/>
                <a:cs typeface="Arial"/>
                <a:sym typeface="Arial"/>
              </a:rPr>
              <a:t>-&gt;Developing a simulation pipeline for interferometric intensity mapping with MeerKAT and SKA Mid.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Input: sky catalog of HI sources, obtained from PINOCCHIO DM halos and a DM-to-HI best-fit (see Pascal’s presentation later today)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Karabo pipeline: choose telescope, apply instrumental effects, compute visibilities and dirty images for each redshift slice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OSKAR: designed for SKA simulations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RASCIL: developed by SKA Science Data Processor (SDP), in active development</a:t>
            </a:r>
            <a:endParaRPr sz="2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b36a8195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g27b36a81954_0_12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56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sz="2000">
                <a:solidFill>
                  <a:schemeClr val="dk1"/>
                </a:solidFill>
              </a:rPr>
              <a:t>Slice input catalog into redshift bins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sz="2000">
                <a:solidFill>
                  <a:schemeClr val="dk1"/>
                </a:solidFill>
              </a:rPr>
              <a:t>Compute visibilities and dirty images for each channel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sz="2000">
                <a:solidFill>
                  <a:schemeClr val="dk1"/>
                </a:solidFill>
              </a:rPr>
              <a:t>Apply primary beam correction to each dirty image (more on this later)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sz="2000">
                <a:solidFill>
                  <a:schemeClr val="dk1"/>
                </a:solidFill>
              </a:rPr>
              <a:t>Add dirty images together to produce right-hand side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Runtime can be improved with parallelisation (next step)</a:t>
            </a:r>
            <a:endParaRPr sz="2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7b36a81954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400" cy="400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g27b36a81954_0_18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Left: dirty image from sources without primary beam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Right: dirty image including primary beam effect</a:t>
            </a:r>
            <a:endParaRPr sz="2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756000" y="502920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Apply beam correction to each redshift slice first, then add corrected dirty images together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880" y="360360"/>
            <a:ext cx="1764000" cy="286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31880" y="6507000"/>
            <a:ext cx="983160" cy="16056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4169520" y="6247440"/>
            <a:ext cx="3863520" cy="47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11137680" y="6522480"/>
            <a:ext cx="32112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p14"/>
          <p:cNvSpPr txBox="1">
            <a:spLocks noGrp="1"/>
          </p:cNvSpPr>
          <p:nvPr>
            <p:ph type="dt" idx="10"/>
          </p:nvPr>
        </p:nvSpPr>
        <p:spPr>
          <a:xfrm>
            <a:off x="10473840" y="6522480"/>
            <a:ext cx="61056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 descr="Ein Bild, das Gebäude, Stadt, Schloss, Turm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t="598" b="597"/>
          <a:stretch/>
        </p:blipFill>
        <p:spPr>
          <a:xfrm>
            <a:off x="731880" y="1015920"/>
            <a:ext cx="10726920" cy="525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/>
          <p:nvPr/>
        </p:nvSpPr>
        <p:spPr>
          <a:xfrm>
            <a:off x="0" y="1602000"/>
            <a:ext cx="7102800" cy="4109700"/>
          </a:xfrm>
          <a:prstGeom prst="rect">
            <a:avLst/>
          </a:prstGeom>
          <a:solidFill>
            <a:srgbClr val="215CAF"/>
          </a:solidFill>
          <a:ln>
            <a:noFill/>
          </a:ln>
        </p:spPr>
        <p:txBody>
          <a:bodyPr spcFirstLastPara="1" wrap="square" lIns="1080000" tIns="252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3600" b="1" i="0" u="none" strike="noStrike" cap="none" dirty="0"/>
              <a:t>	</a:t>
            </a:r>
            <a:endParaRPr sz="3600" b="1" i="0" u="none" strike="noStrike" cap="none" dirty="0"/>
          </a:p>
        </p:txBody>
      </p:sp>
      <p:sp>
        <p:nvSpPr>
          <p:cNvPr id="147" name="Google Shape;147;p27"/>
          <p:cNvSpPr txBox="1"/>
          <p:nvPr/>
        </p:nvSpPr>
        <p:spPr>
          <a:xfrm>
            <a:off x="307775" y="3110350"/>
            <a:ext cx="5966100" cy="2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</a:rPr>
              <a:t>Luis Fernando Machado Poletti Valle (ETH Zürich)</a:t>
            </a:r>
            <a:endParaRPr sz="18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</a:rPr>
              <a:t>SKA Days</a:t>
            </a:r>
            <a:r>
              <a:rPr lang="en-U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2023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</a:rPr>
              <a:t>8.</a:t>
            </a:r>
            <a:r>
              <a:rPr lang="en-U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solidFill>
                  <a:srgbClr val="FFFFFF"/>
                </a:solidFill>
              </a:rPr>
              <a:t>September</a:t>
            </a:r>
            <a:r>
              <a:rPr lang="en-U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202</a:t>
            </a:r>
            <a:r>
              <a:rPr lang="en-US" sz="1800" b="1" dirty="0">
                <a:solidFill>
                  <a:srgbClr val="FFFFFF"/>
                </a:solidFill>
              </a:rPr>
              <a:t>3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ETH Zürich: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Alexandre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Refregier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Devin Crichton, Marta Spinelli, Pascale Berner, Pascal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Hitz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Jennifer Studer</a:t>
            </a:r>
            <a:endParaRPr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FHNW: André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Csillaghy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Simon Felix, Rohit Sharma, Vincenzo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Timmel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Lukas Gehrig, Filip </a:t>
            </a:r>
            <a:r>
              <a:rPr lang="en-US" sz="1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Schramka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7"/>
          <p:cNvSpPr/>
          <p:nvPr/>
        </p:nvSpPr>
        <p:spPr>
          <a:xfrm>
            <a:off x="704000" y="6243000"/>
            <a:ext cx="89481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Image 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https://www.manchester.ac.uk/discover/news/the-meerkat-radio-telescope-in-south-africa-receives-prestigious-award-of-the-royal-astronomical-society/</a:t>
            </a:r>
            <a:endParaRPr sz="1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 rotWithShape="1">
          <a:blip r:embed="rId4">
            <a:alphaModFix/>
          </a:blip>
          <a:srcRect t="21032" b="15796"/>
          <a:stretch/>
        </p:blipFill>
        <p:spPr>
          <a:xfrm>
            <a:off x="10103040" y="36360"/>
            <a:ext cx="1446840" cy="913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3AD6AF7-9B0B-8B18-C729-D8D7304A686F}"/>
              </a:ext>
            </a:extLst>
          </p:cNvPr>
          <p:cNvSpPr txBox="1"/>
          <p:nvPr/>
        </p:nvSpPr>
        <p:spPr>
          <a:xfrm>
            <a:off x="441788" y="1880171"/>
            <a:ext cx="565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cap="none" dirty="0">
                <a:solidFill>
                  <a:srgbClr val="FFFFFF"/>
                </a:solidFill>
              </a:rPr>
              <a:t>Simulating HI Intensity Mapping for </a:t>
            </a:r>
            <a:r>
              <a:rPr lang="en-US" sz="2800" b="1" i="0" u="none" strike="noStrike" cap="none" dirty="0" err="1">
                <a:solidFill>
                  <a:srgbClr val="FFFFFF"/>
                </a:solidFill>
              </a:rPr>
              <a:t>MeerKAT</a:t>
            </a:r>
            <a:r>
              <a:rPr lang="en-US" sz="2800" b="1" i="0" u="none" strike="noStrike" cap="none" dirty="0">
                <a:solidFill>
                  <a:srgbClr val="FFFFFF"/>
                </a:solidFill>
              </a:rPr>
              <a:t>/SKA Mid</a:t>
            </a:r>
            <a:endParaRPr lang="en-US" sz="2800" b="1" i="0" u="none" strike="noStrike" cap="non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/>
        </p:nvSpPr>
        <p:spPr>
          <a:xfrm>
            <a:off x="731880" y="260280"/>
            <a:ext cx="36114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>
                <a:solidFill>
                  <a:srgbClr val="000000"/>
                </a:solidFill>
              </a:rPr>
              <a:t>Sky Slices</a:t>
            </a:r>
            <a:endParaRPr sz="3200" b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(</a:t>
            </a:r>
            <a:r>
              <a:rPr lang="en-US" sz="3200" b="1" strike="noStrike">
                <a:solidFill>
                  <a:srgbClr val="000000"/>
                </a:solidFill>
              </a:rPr>
              <a:t>Line emission)</a:t>
            </a:r>
            <a:endParaRPr sz="3200" b="1" strike="noStrike"/>
          </a:p>
        </p:txBody>
      </p:sp>
      <p:sp>
        <p:nvSpPr>
          <p:cNvPr id="260" name="Google Shape;260;p36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36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2" name="Google Shape;262;p36"/>
          <p:cNvCxnSpPr/>
          <p:nvPr/>
        </p:nvCxnSpPr>
        <p:spPr>
          <a:xfrm rot="10800000" flipH="1">
            <a:off x="865800" y="2282400"/>
            <a:ext cx="9829800" cy="16200"/>
          </a:xfrm>
          <a:prstGeom prst="straightConnector1">
            <a:avLst/>
          </a:prstGeom>
          <a:noFill/>
          <a:ln w="29150" cap="flat" cmpd="sng">
            <a:solidFill>
              <a:srgbClr val="215CA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3" name="Google Shape;263;p36"/>
          <p:cNvSpPr/>
          <p:nvPr/>
        </p:nvSpPr>
        <p:spPr>
          <a:xfrm>
            <a:off x="9144000" y="1789200"/>
            <a:ext cx="21060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>
                <a:solidFill>
                  <a:srgbClr val="215CAF"/>
                </a:solidFill>
                <a:latin typeface="Arial"/>
                <a:ea typeface="Arial"/>
                <a:cs typeface="Arial"/>
                <a:sym typeface="Arial"/>
              </a:rPr>
              <a:t>Observed Redshift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36"/>
          <p:cNvGrpSpPr/>
          <p:nvPr/>
        </p:nvGrpSpPr>
        <p:grpSpPr>
          <a:xfrm>
            <a:off x="721800" y="5802840"/>
            <a:ext cx="9930600" cy="777840"/>
            <a:chOff x="721800" y="5802840"/>
            <a:chExt cx="9930600" cy="777840"/>
          </a:xfrm>
        </p:grpSpPr>
        <p:cxnSp>
          <p:nvCxnSpPr>
            <p:cNvPr id="265" name="Google Shape;265;p36"/>
            <p:cNvCxnSpPr/>
            <p:nvPr/>
          </p:nvCxnSpPr>
          <p:spPr>
            <a:xfrm rot="10800000" flipH="1">
              <a:off x="822600" y="5802840"/>
              <a:ext cx="9829800" cy="16200"/>
            </a:xfrm>
            <a:prstGeom prst="straightConnector1">
              <a:avLst/>
            </a:prstGeom>
            <a:noFill/>
            <a:ln w="29150" cap="flat" cmpd="sng">
              <a:solidFill>
                <a:srgbClr val="215CAF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sp>
          <p:nvSpPr>
            <p:cNvPr id="266" name="Google Shape;266;p36"/>
            <p:cNvSpPr/>
            <p:nvPr/>
          </p:nvSpPr>
          <p:spPr>
            <a:xfrm>
              <a:off x="721800" y="5978880"/>
              <a:ext cx="2514300" cy="6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strike="noStrike">
                  <a:solidFill>
                    <a:srgbClr val="215CAF"/>
                  </a:solidFill>
                  <a:latin typeface="Arial"/>
                  <a:ea typeface="Arial"/>
                  <a:cs typeface="Arial"/>
                  <a:sym typeface="Arial"/>
                </a:rPr>
                <a:t>Frequency</a:t>
              </a:r>
              <a:endParaRPr sz="1800" b="0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67" name="Google Shape;267;p36"/>
          <p:cNvCxnSpPr/>
          <p:nvPr/>
        </p:nvCxnSpPr>
        <p:spPr>
          <a:xfrm>
            <a:off x="1143000" y="2152800"/>
            <a:ext cx="0" cy="289800"/>
          </a:xfrm>
          <a:prstGeom prst="straightConnector1">
            <a:avLst/>
          </a:prstGeom>
          <a:noFill/>
          <a:ln w="291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8" name="Google Shape;268;p36"/>
          <p:cNvCxnSpPr/>
          <p:nvPr/>
        </p:nvCxnSpPr>
        <p:spPr>
          <a:xfrm>
            <a:off x="9900000" y="2152800"/>
            <a:ext cx="0" cy="289800"/>
          </a:xfrm>
          <a:prstGeom prst="straightConnector1">
            <a:avLst/>
          </a:prstGeom>
          <a:noFill/>
          <a:ln w="291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9" name="Google Shape;269;p36"/>
          <p:cNvCxnSpPr/>
          <p:nvPr/>
        </p:nvCxnSpPr>
        <p:spPr>
          <a:xfrm>
            <a:off x="5679000" y="2153160"/>
            <a:ext cx="0" cy="289800"/>
          </a:xfrm>
          <a:prstGeom prst="straightConnector1">
            <a:avLst/>
          </a:prstGeom>
          <a:noFill/>
          <a:ln w="291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0" name="Google Shape;270;p36"/>
          <p:cNvCxnSpPr/>
          <p:nvPr/>
        </p:nvCxnSpPr>
        <p:spPr>
          <a:xfrm>
            <a:off x="1143000" y="5681160"/>
            <a:ext cx="0" cy="289800"/>
          </a:xfrm>
          <a:prstGeom prst="straightConnector1">
            <a:avLst/>
          </a:prstGeom>
          <a:noFill/>
          <a:ln w="291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1" name="Google Shape;271;p36"/>
          <p:cNvCxnSpPr/>
          <p:nvPr/>
        </p:nvCxnSpPr>
        <p:spPr>
          <a:xfrm>
            <a:off x="5679000" y="5681520"/>
            <a:ext cx="0" cy="289800"/>
          </a:xfrm>
          <a:prstGeom prst="straightConnector1">
            <a:avLst/>
          </a:prstGeom>
          <a:noFill/>
          <a:ln w="291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36"/>
          <p:cNvCxnSpPr/>
          <p:nvPr/>
        </p:nvCxnSpPr>
        <p:spPr>
          <a:xfrm>
            <a:off x="9900000" y="5645160"/>
            <a:ext cx="0" cy="289800"/>
          </a:xfrm>
          <a:prstGeom prst="straightConnector1">
            <a:avLst/>
          </a:prstGeom>
          <a:noFill/>
          <a:ln w="291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3" name="Google Shape;273;p36"/>
          <p:cNvSpPr txBox="1"/>
          <p:nvPr/>
        </p:nvSpPr>
        <p:spPr>
          <a:xfrm>
            <a:off x="1166400" y="2271240"/>
            <a:ext cx="6858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strike="noStrike">
                <a:solidFill>
                  <a:srgbClr val="215CAF"/>
                </a:solidFill>
                <a:latin typeface="Arial"/>
                <a:ea typeface="Arial"/>
                <a:cs typeface="Arial"/>
                <a:sym typeface="Arial"/>
              </a:rPr>
              <a:t>0.8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6"/>
          <p:cNvSpPr txBox="1"/>
          <p:nvPr/>
        </p:nvSpPr>
        <p:spPr>
          <a:xfrm>
            <a:off x="5715000" y="2273400"/>
            <a:ext cx="6858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strike="noStrike">
                <a:solidFill>
                  <a:srgbClr val="215CAF"/>
                </a:solidFill>
                <a:latin typeface="Arial"/>
                <a:ea typeface="Arial"/>
                <a:cs typeface="Arial"/>
                <a:sym typeface="Arial"/>
              </a:rPr>
              <a:t>0.9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6"/>
          <p:cNvSpPr txBox="1"/>
          <p:nvPr/>
        </p:nvSpPr>
        <p:spPr>
          <a:xfrm>
            <a:off x="9900000" y="2298600"/>
            <a:ext cx="6858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strike="noStrike">
                <a:solidFill>
                  <a:srgbClr val="215CAF"/>
                </a:solidFill>
                <a:latin typeface="Arial"/>
                <a:ea typeface="Arial"/>
                <a:cs typeface="Arial"/>
                <a:sym typeface="Arial"/>
              </a:rPr>
              <a:t>1.0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6"/>
          <p:cNvSpPr txBox="1"/>
          <p:nvPr/>
        </p:nvSpPr>
        <p:spPr>
          <a:xfrm>
            <a:off x="1143000" y="5855040"/>
            <a:ext cx="914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strike="noStrike">
                <a:solidFill>
                  <a:srgbClr val="215CAF"/>
                </a:solidFill>
                <a:latin typeface="Arial"/>
                <a:ea typeface="Arial"/>
                <a:cs typeface="Arial"/>
                <a:sym typeface="Arial"/>
              </a:rPr>
              <a:t>800 MHz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6"/>
          <p:cNvSpPr txBox="1"/>
          <p:nvPr/>
        </p:nvSpPr>
        <p:spPr>
          <a:xfrm>
            <a:off x="5257800" y="5931000"/>
            <a:ext cx="914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strike="noStrike">
                <a:solidFill>
                  <a:srgbClr val="215CAF"/>
                </a:solidFill>
                <a:latin typeface="Arial"/>
                <a:ea typeface="Arial"/>
                <a:cs typeface="Arial"/>
                <a:sym typeface="Arial"/>
              </a:rPr>
              <a:t>750 MHz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6"/>
          <p:cNvSpPr txBox="1"/>
          <p:nvPr/>
        </p:nvSpPr>
        <p:spPr>
          <a:xfrm>
            <a:off x="9457200" y="5882040"/>
            <a:ext cx="914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strike="noStrike">
                <a:solidFill>
                  <a:srgbClr val="215CAF"/>
                </a:solidFill>
                <a:latin typeface="Arial"/>
                <a:ea typeface="Arial"/>
                <a:cs typeface="Arial"/>
                <a:sym typeface="Arial"/>
              </a:rPr>
              <a:t>700 MHz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7086600" y="6000120"/>
            <a:ext cx="18288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>
                <a:solidFill>
                  <a:srgbClr val="3465A4"/>
                </a:solidFill>
                <a:latin typeface="Arial"/>
                <a:ea typeface="Arial"/>
                <a:cs typeface="Arial"/>
                <a:sym typeface="Arial"/>
              </a:rPr>
              <a:t>Δz = 0.0</a:t>
            </a:r>
            <a:r>
              <a:rPr lang="en-US" sz="1800">
                <a:solidFill>
                  <a:srgbClr val="3465A4"/>
                </a:solidFill>
              </a:rPr>
              <a:t>1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>
                <a:solidFill>
                  <a:srgbClr val="3465A4"/>
                </a:solidFill>
                <a:latin typeface="Arial"/>
                <a:ea typeface="Arial"/>
                <a:cs typeface="Arial"/>
                <a:sym typeface="Arial"/>
              </a:rPr>
              <a:t>Δf = </a:t>
            </a:r>
            <a:r>
              <a:rPr lang="en-US" sz="1800">
                <a:solidFill>
                  <a:srgbClr val="3465A4"/>
                </a:solidFill>
              </a:rPr>
              <a:t>5</a:t>
            </a:r>
            <a:r>
              <a:rPr lang="en-US" sz="1800" b="0" strike="noStrike">
                <a:solidFill>
                  <a:srgbClr val="3465A4"/>
                </a:solidFill>
                <a:latin typeface="Arial"/>
                <a:ea typeface="Arial"/>
                <a:cs typeface="Arial"/>
                <a:sym typeface="Arial"/>
              </a:rPr>
              <a:t> MHz</a:t>
            </a:r>
            <a:r>
              <a:rPr lang="en-US" sz="1800" b="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-76200"/>
            <a:ext cx="2874701" cy="224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6"/>
          <p:cNvPicPr preferRelativeResize="0"/>
          <p:nvPr/>
        </p:nvPicPr>
        <p:blipFill rotWithShape="1">
          <a:blip r:embed="rId4">
            <a:alphaModFix/>
          </a:blip>
          <a:srcRect t="5704"/>
          <a:stretch/>
        </p:blipFill>
        <p:spPr>
          <a:xfrm>
            <a:off x="346625" y="2583475"/>
            <a:ext cx="4194949" cy="30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6"/>
          <p:cNvPicPr preferRelativeResize="0"/>
          <p:nvPr/>
        </p:nvPicPr>
        <p:blipFill rotWithShape="1">
          <a:blip r:embed="rId5">
            <a:alphaModFix/>
          </a:blip>
          <a:srcRect t="5320"/>
          <a:stretch/>
        </p:blipFill>
        <p:spPr>
          <a:xfrm>
            <a:off x="3698550" y="2543363"/>
            <a:ext cx="4270894" cy="315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6"/>
          <p:cNvPicPr preferRelativeResize="0"/>
          <p:nvPr/>
        </p:nvPicPr>
        <p:blipFill rotWithShape="1">
          <a:blip r:embed="rId6">
            <a:alphaModFix/>
          </a:blip>
          <a:srcRect t="5320"/>
          <a:stretch/>
        </p:blipFill>
        <p:spPr>
          <a:xfrm>
            <a:off x="7109000" y="2534800"/>
            <a:ext cx="4270899" cy="315904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6"/>
          <p:cNvSpPr/>
          <p:nvPr/>
        </p:nvSpPr>
        <p:spPr>
          <a:xfrm>
            <a:off x="3617150" y="2549000"/>
            <a:ext cx="163800" cy="12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6"/>
          <p:cNvSpPr/>
          <p:nvPr/>
        </p:nvSpPr>
        <p:spPr>
          <a:xfrm>
            <a:off x="6997575" y="2534800"/>
            <a:ext cx="163800" cy="12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37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2" name="Google Shape;292;p37"/>
          <p:cNvPicPr preferRelativeResize="0"/>
          <p:nvPr/>
        </p:nvPicPr>
        <p:blipFill rotWithShape="1">
          <a:blip r:embed="rId3">
            <a:alphaModFix/>
          </a:blip>
          <a:srcRect l="2534" r="8219"/>
          <a:stretch/>
        </p:blipFill>
        <p:spPr>
          <a:xfrm>
            <a:off x="236700" y="1383075"/>
            <a:ext cx="11585625" cy="432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7"/>
          <p:cNvSpPr txBox="1"/>
          <p:nvPr/>
        </p:nvSpPr>
        <p:spPr>
          <a:xfrm>
            <a:off x="731880" y="260280"/>
            <a:ext cx="107268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Tomography: z slices in HI maps</a:t>
            </a:r>
            <a:endParaRPr sz="3200" b="1" strike="noStrik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/>
        </p:nvSpPr>
        <p:spPr>
          <a:xfrm>
            <a:off x="731880" y="260280"/>
            <a:ext cx="10726920" cy="89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Current Developments and Next Steps</a:t>
            </a:r>
            <a:endParaRPr sz="3200" b="1" strike="noStrike"/>
          </a:p>
        </p:txBody>
      </p:sp>
      <p:sp>
        <p:nvSpPr>
          <p:cNvPr id="299" name="Google Shape;299;p38"/>
          <p:cNvSpPr txBox="1"/>
          <p:nvPr/>
        </p:nvSpPr>
        <p:spPr>
          <a:xfrm>
            <a:off x="731938" y="1158850"/>
            <a:ext cx="10726800" cy="54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/>
              <a:t>Current</a:t>
            </a:r>
            <a:endParaRPr sz="2800" u="sng"/>
          </a:p>
          <a:p>
            <a:pPr marL="431999" marR="0" lvl="0" indent="-32399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 b="0" strike="noStrike">
                <a:latin typeface="Arial"/>
                <a:ea typeface="Arial"/>
                <a:cs typeface="Arial"/>
                <a:sym typeface="Arial"/>
              </a:rPr>
              <a:t>Custom (non-Gaussian) Primary Beams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  <a:p>
            <a:pPr marL="457200" lvl="0" indent="-30861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●"/>
            </a:pPr>
            <a:r>
              <a:rPr lang="en-US" sz="2800">
                <a:solidFill>
                  <a:schemeClr val="dk1"/>
                </a:solidFill>
              </a:rPr>
              <a:t>Explore RASCIL interferometer and imager, incorporate into Karabo</a:t>
            </a:r>
            <a:endParaRPr sz="2800">
              <a:solidFill>
                <a:schemeClr val="dk1"/>
              </a:solidFill>
            </a:endParaRPr>
          </a:p>
          <a:p>
            <a:pPr marL="431999" marR="0" lvl="0" indent="-323999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 b="0" strike="noStrike">
                <a:latin typeface="Arial"/>
                <a:ea typeface="Arial"/>
                <a:cs typeface="Arial"/>
                <a:sym typeface="Arial"/>
              </a:rPr>
              <a:t>Simulate higher resolution halo catalogs, run fully in CSCS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chemeClr val="dk1"/>
                </a:solidFill>
              </a:rPr>
              <a:t>Future</a:t>
            </a:r>
            <a:endParaRPr sz="2800" u="sng"/>
          </a:p>
          <a:p>
            <a:pPr marL="457200" lvl="0" indent="-308610" algn="l" rtl="0"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●"/>
            </a:pPr>
            <a:r>
              <a:rPr lang="en-US" sz="2800">
                <a:solidFill>
                  <a:schemeClr val="dk1"/>
                </a:solidFill>
              </a:rPr>
              <a:t>Compute HI Power Spectrum</a:t>
            </a:r>
            <a:endParaRPr sz="2800">
              <a:solidFill>
                <a:schemeClr val="dk1"/>
              </a:solidFill>
            </a:endParaRPr>
          </a:p>
          <a:p>
            <a:pPr marL="431999" marR="0" lvl="0" indent="-323999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 b="0" strike="noStrike">
                <a:latin typeface="Arial"/>
                <a:ea typeface="Arial"/>
                <a:cs typeface="Arial"/>
                <a:sym typeface="Arial"/>
              </a:rPr>
              <a:t>Add </a:t>
            </a:r>
            <a:r>
              <a:rPr lang="en-US" sz="2800"/>
              <a:t>extended</a:t>
            </a:r>
            <a:r>
              <a:rPr lang="en-US" sz="2800" b="0" strike="noStrike">
                <a:latin typeface="Arial"/>
                <a:ea typeface="Arial"/>
                <a:cs typeface="Arial"/>
                <a:sym typeface="Arial"/>
              </a:rPr>
              <a:t> sources</a:t>
            </a:r>
            <a:r>
              <a:rPr lang="en-US" sz="2800"/>
              <a:t> and foregrounds</a:t>
            </a:r>
            <a:endParaRPr sz="2800"/>
          </a:p>
          <a:p>
            <a:pPr marL="457200" lvl="0" indent="-308610" algn="l" rtl="0"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●"/>
            </a:pPr>
            <a:r>
              <a:rPr lang="en-US" sz="2800"/>
              <a:t>Include deconvolution (e.g., CLEAN) to reconstruct clean images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300" name="Google Shape;300;p38"/>
          <p:cNvSpPr txBox="1"/>
          <p:nvPr/>
        </p:nvSpPr>
        <p:spPr>
          <a:xfrm>
            <a:off x="10473840" y="6522480"/>
            <a:ext cx="61056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38"/>
          <p:cNvSpPr txBox="1"/>
          <p:nvPr/>
        </p:nvSpPr>
        <p:spPr>
          <a:xfrm>
            <a:off x="11137680" y="6522480"/>
            <a:ext cx="32112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9" descr="Ein Bild, das Gebäude, Stadt, Schloss, Turm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t="602" b="592"/>
          <a:stretch/>
        </p:blipFill>
        <p:spPr>
          <a:xfrm>
            <a:off x="731880" y="1015920"/>
            <a:ext cx="10726920" cy="52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 txBox="1"/>
          <p:nvPr/>
        </p:nvSpPr>
        <p:spPr>
          <a:xfrm>
            <a:off x="0" y="4878600"/>
            <a:ext cx="4359300" cy="971700"/>
          </a:xfrm>
          <a:prstGeom prst="rect">
            <a:avLst/>
          </a:prstGeom>
          <a:solidFill>
            <a:srgbClr val="215CAF"/>
          </a:solidFill>
          <a:ln>
            <a:noFill/>
          </a:ln>
        </p:spPr>
        <p:txBody>
          <a:bodyPr spcFirstLastPara="1" wrap="square" lIns="1080000" tIns="252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</a:rPr>
              <a:t>Questions?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308" name="Google Shape;308;p39"/>
          <p:cNvSpPr/>
          <p:nvPr/>
        </p:nvSpPr>
        <p:spPr>
          <a:xfrm>
            <a:off x="704000" y="6243000"/>
            <a:ext cx="48000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https://www.manchester.ac.uk/discover/news/the-meerkat-radio-telescope-in-south-africa-receives-prestigious-award-of-the-royal-astronomical-society/</a:t>
            </a:r>
            <a:endParaRPr sz="1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39"/>
          <p:cNvPicPr preferRelativeResize="0"/>
          <p:nvPr/>
        </p:nvPicPr>
        <p:blipFill rotWithShape="1">
          <a:blip r:embed="rId4">
            <a:alphaModFix/>
          </a:blip>
          <a:srcRect t="21029" b="15799"/>
          <a:stretch/>
        </p:blipFill>
        <p:spPr>
          <a:xfrm>
            <a:off x="10103040" y="36360"/>
            <a:ext cx="1446840" cy="913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 txBox="1"/>
          <p:nvPr/>
        </p:nvSpPr>
        <p:spPr>
          <a:xfrm>
            <a:off x="732600" y="3182252"/>
            <a:ext cx="107268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Appendix</a:t>
            </a:r>
            <a:endParaRPr sz="3200" b="1" strike="noStrik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1"/>
          <p:cNvSpPr txBox="1"/>
          <p:nvPr/>
        </p:nvSpPr>
        <p:spPr>
          <a:xfrm>
            <a:off x="731865" y="260275"/>
            <a:ext cx="109494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SKA Mid</a:t>
            </a:r>
            <a:endParaRPr sz="3200" b="1" strike="noStrike"/>
          </a:p>
        </p:txBody>
      </p:sp>
      <p:sp>
        <p:nvSpPr>
          <p:cNvPr id="321" name="Google Shape;321;p41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3" name="Google Shape;3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114" y="885374"/>
            <a:ext cx="7301775" cy="563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/>
          <p:nvPr/>
        </p:nvSpPr>
        <p:spPr>
          <a:xfrm>
            <a:off x="731880" y="244080"/>
            <a:ext cx="107268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</a:rPr>
              <a:t>Overview</a:t>
            </a:r>
            <a:endParaRPr sz="3200" b="1" i="0" u="none" strike="noStrike" cap="none"/>
          </a:p>
        </p:txBody>
      </p:sp>
      <p:sp>
        <p:nvSpPr>
          <p:cNvPr id="329" name="Google Shape;329;p42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42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42"/>
          <p:cNvSpPr/>
          <p:nvPr/>
        </p:nvSpPr>
        <p:spPr>
          <a:xfrm>
            <a:off x="611825" y="1534613"/>
            <a:ext cx="35196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latin typeface="Arial"/>
                <a:ea typeface="Arial"/>
                <a:cs typeface="Arial"/>
                <a:sym typeface="Arial"/>
              </a:rPr>
              <a:t>HI flux distribution based on DM halos from PINOCCHIO (Generated by Pascal Hitz</a:t>
            </a:r>
            <a:r>
              <a:rPr lang="en-US" sz="2000"/>
              <a:t>)</a:t>
            </a:r>
            <a:endParaRPr sz="2000"/>
          </a:p>
        </p:txBody>
      </p:sp>
      <p:pic>
        <p:nvPicPr>
          <p:cNvPr id="332" name="Google Shape;3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25" y="2784575"/>
            <a:ext cx="4419599" cy="259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2"/>
          <p:cNvSpPr txBox="1"/>
          <p:nvPr/>
        </p:nvSpPr>
        <p:spPr>
          <a:xfrm>
            <a:off x="2366925" y="1921650"/>
            <a:ext cx="12744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2"/>
          <p:cNvSpPr/>
          <p:nvPr/>
        </p:nvSpPr>
        <p:spPr>
          <a:xfrm>
            <a:off x="7992275" y="1666050"/>
            <a:ext cx="32001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Mosaic of Dirty Images, for a given frequency band</a:t>
            </a:r>
            <a:endParaRPr sz="2000"/>
          </a:p>
        </p:txBody>
      </p:sp>
      <p:sp>
        <p:nvSpPr>
          <p:cNvPr id="335" name="Google Shape;335;p42"/>
          <p:cNvSpPr/>
          <p:nvPr/>
        </p:nvSpPr>
        <p:spPr>
          <a:xfrm rot="-5400000">
            <a:off x="5468050" y="2745775"/>
            <a:ext cx="855900" cy="2188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15CAF"/>
          </a:solidFill>
          <a:ln w="9525" cap="flat" cmpd="sng">
            <a:solidFill>
              <a:srgbClr val="215C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2175" y="2672100"/>
            <a:ext cx="4977976" cy="23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2"/>
          <p:cNvSpPr/>
          <p:nvPr/>
        </p:nvSpPr>
        <p:spPr>
          <a:xfrm>
            <a:off x="4643350" y="2524050"/>
            <a:ext cx="23469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Simulating HI IM observation by MeerKAT/SKA Mid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3"/>
          <p:cNvSpPr txBox="1"/>
          <p:nvPr/>
        </p:nvSpPr>
        <p:spPr>
          <a:xfrm>
            <a:off x="731880" y="260280"/>
            <a:ext cx="9097920" cy="89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Load Input</a:t>
            </a:r>
            <a:r>
              <a:rPr lang="en-US" sz="3200" b="1" strike="noStrike">
                <a:solidFill>
                  <a:srgbClr val="000000"/>
                </a:solidFill>
              </a:rPr>
              <a:t> Sky Catalog </a:t>
            </a:r>
            <a:r>
              <a:rPr lang="en-US" sz="3200" b="1"/>
              <a:t>using</a:t>
            </a:r>
            <a:r>
              <a:rPr lang="en-US" sz="3200" b="1" strike="noStrike">
                <a:solidFill>
                  <a:srgbClr val="000000"/>
                </a:solidFill>
              </a:rPr>
              <a:t> Karabo</a:t>
            </a:r>
            <a:endParaRPr sz="3200" b="1" strike="noStrike"/>
          </a:p>
        </p:txBody>
      </p:sp>
      <p:sp>
        <p:nvSpPr>
          <p:cNvPr id="343" name="Google Shape;343;p43"/>
          <p:cNvSpPr txBox="1"/>
          <p:nvPr/>
        </p:nvSpPr>
        <p:spPr>
          <a:xfrm>
            <a:off x="6280200" y="1371600"/>
            <a:ext cx="5254560" cy="485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 b="0" strike="noStrike">
                <a:latin typeface="Arial"/>
                <a:ea typeface="Arial"/>
                <a:cs typeface="Arial"/>
                <a:sym typeface="Arial"/>
              </a:rPr>
              <a:t>Read in catalog directly with Karabo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3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43"/>
          <p:cNvSpPr txBox="1"/>
          <p:nvPr/>
        </p:nvSpPr>
        <p:spPr>
          <a:xfrm>
            <a:off x="11137680" y="6522480"/>
            <a:ext cx="32112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6" name="Google Shape;34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3480" y="2250000"/>
            <a:ext cx="5201280" cy="42076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3"/>
          <p:cNvSpPr/>
          <p:nvPr/>
        </p:nvSpPr>
        <p:spPr>
          <a:xfrm>
            <a:off x="1850150" y="5664471"/>
            <a:ext cx="4572000" cy="11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lang="en-US" sz="1800" b="0" strike="noStrike">
                <a:latin typeface="Arial"/>
                <a:ea typeface="Arial"/>
                <a:cs typeface="Arial"/>
                <a:sym typeface="Arial"/>
              </a:rPr>
              <a:t>Redshift range: 0.7</a:t>
            </a:r>
            <a:r>
              <a:rPr lang="en-US" sz="1800"/>
              <a:t>6</a:t>
            </a:r>
            <a:r>
              <a:rPr lang="en-US" sz="1800" b="0" strike="noStrike">
                <a:latin typeface="Arial"/>
                <a:ea typeface="Arial"/>
                <a:cs typeface="Arial"/>
                <a:sym typeface="Arial"/>
              </a:rPr>
              <a:t> – 1.0</a:t>
            </a:r>
            <a:r>
              <a:rPr lang="en-US" sz="1800"/>
              <a:t>4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lang="en-US" sz="1800" b="0" strike="noStrike">
                <a:latin typeface="Arial"/>
                <a:ea typeface="Arial"/>
                <a:cs typeface="Arial"/>
                <a:sym typeface="Arial"/>
              </a:rPr>
              <a:t>Frequency range: 703 MHz – 807 MHz </a:t>
            </a:r>
            <a:endParaRPr sz="1800"/>
          </a:p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lang="en-US" sz="1800"/>
              <a:t>Density: 80700 sources/deg2</a:t>
            </a:r>
            <a:endParaRPr sz="1800"/>
          </a:p>
        </p:txBody>
      </p:sp>
      <p:pic>
        <p:nvPicPr>
          <p:cNvPr id="348" name="Google Shape;34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158851"/>
            <a:ext cx="6020050" cy="4703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44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5" name="Google Shape;355;p44"/>
          <p:cNvPicPr preferRelativeResize="0"/>
          <p:nvPr/>
        </p:nvPicPr>
        <p:blipFill rotWithShape="1">
          <a:blip r:embed="rId3">
            <a:alphaModFix/>
          </a:blip>
          <a:srcRect r="8558"/>
          <a:stretch/>
        </p:blipFill>
        <p:spPr>
          <a:xfrm>
            <a:off x="0" y="1351375"/>
            <a:ext cx="12093450" cy="44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4"/>
          <p:cNvSpPr txBox="1"/>
          <p:nvPr/>
        </p:nvSpPr>
        <p:spPr>
          <a:xfrm>
            <a:off x="731880" y="260280"/>
            <a:ext cx="107268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>
                <a:solidFill>
                  <a:srgbClr val="000000"/>
                </a:solidFill>
              </a:rPr>
              <a:t>Mosaic P</a:t>
            </a:r>
            <a:r>
              <a:rPr lang="en-US" sz="3200" b="1"/>
              <a:t>rimary Beam Correction</a:t>
            </a:r>
            <a:endParaRPr sz="3200" b="1" strike="noStrik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760" y="63000"/>
            <a:ext cx="8301240" cy="670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/>
        </p:nvSpPr>
        <p:spPr>
          <a:xfrm>
            <a:off x="731880" y="260280"/>
            <a:ext cx="10726920" cy="89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Outline</a:t>
            </a:r>
            <a:endParaRPr sz="3200" b="1" i="0" u="none" strike="noStrike" cap="none"/>
          </a:p>
        </p:txBody>
      </p:sp>
      <p:sp>
        <p:nvSpPr>
          <p:cNvPr id="156" name="Google Shape;156;p28"/>
          <p:cNvSpPr txBox="1"/>
          <p:nvPr/>
        </p:nvSpPr>
        <p:spPr>
          <a:xfrm>
            <a:off x="613300" y="1158850"/>
            <a:ext cx="5493600" cy="4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/>
              <a:t>Introduction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1999" marR="0" lvl="0" indent="-323999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/>
              <a:t>Simulation Pipeline</a:t>
            </a:r>
            <a:endParaRPr sz="2800"/>
          </a:p>
          <a:p>
            <a:pPr marL="431999" marR="0" lvl="0" indent="-323999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/>
              <a:t>Input HI Source Catalog</a:t>
            </a:r>
            <a:endParaRPr sz="2800"/>
          </a:p>
          <a:p>
            <a:pPr marL="457200" lvl="0" indent="-308610" algn="l" rtl="0"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●"/>
            </a:pPr>
            <a:r>
              <a:rPr lang="en-US" sz="2800">
                <a:solidFill>
                  <a:schemeClr val="dk1"/>
                </a:solidFill>
              </a:rPr>
              <a:t>Visibilities and Dirty Images</a:t>
            </a:r>
            <a:endParaRPr sz="2800">
              <a:solidFill>
                <a:schemeClr val="dk1"/>
              </a:solidFill>
            </a:endParaRPr>
          </a:p>
          <a:p>
            <a:pPr marL="457200" lvl="0" indent="-308610" algn="l" rtl="0"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●"/>
            </a:pPr>
            <a:r>
              <a:rPr lang="en-US" sz="2800">
                <a:solidFill>
                  <a:schemeClr val="dk1"/>
                </a:solidFill>
              </a:rPr>
              <a:t>Mosaic of Pointings</a:t>
            </a:r>
            <a:endParaRPr sz="2800">
              <a:solidFill>
                <a:schemeClr val="dk1"/>
              </a:solidFill>
            </a:endParaRPr>
          </a:p>
          <a:p>
            <a:pPr marL="457200" lvl="0" indent="-308610" algn="l" rtl="0"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●"/>
            </a:pPr>
            <a:r>
              <a:rPr lang="en-US" sz="2800">
                <a:solidFill>
                  <a:schemeClr val="dk1"/>
                </a:solidFill>
              </a:rPr>
              <a:t>Primary Beam Correction</a:t>
            </a:r>
            <a:endParaRPr sz="2800">
              <a:solidFill>
                <a:schemeClr val="dk1"/>
              </a:solidFill>
            </a:endParaRPr>
          </a:p>
          <a:p>
            <a:pPr marL="457200" lvl="0" indent="-308610" algn="l" rtl="0"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oto Sans Symbols"/>
              <a:buChar char="●"/>
            </a:pPr>
            <a:r>
              <a:rPr lang="en-US" sz="2800">
                <a:solidFill>
                  <a:schemeClr val="dk1"/>
                </a:solidFill>
              </a:rPr>
              <a:t>Next Steps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10473840" y="6522480"/>
            <a:ext cx="61056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08.0</a:t>
            </a:r>
            <a:r>
              <a:rPr lang="en-US" sz="800"/>
              <a:t>9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.2023</a:t>
            </a:r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p28" descr="Ein Bild, das Gebäude, Stadt, Schloss, Turm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l="21916" t="602" r="29097" b="592"/>
          <a:stretch/>
        </p:blipFill>
        <p:spPr>
          <a:xfrm>
            <a:off x="6363875" y="960825"/>
            <a:ext cx="5254500" cy="525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/>
        </p:nvSpPr>
        <p:spPr>
          <a:xfrm>
            <a:off x="731880" y="260280"/>
            <a:ext cx="107268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</a:rPr>
              <a:t>Introduction</a:t>
            </a:r>
            <a:endParaRPr sz="3200" b="1" i="0" u="none" strike="noStrike" cap="none"/>
          </a:p>
        </p:txBody>
      </p:sp>
      <p:sp>
        <p:nvSpPr>
          <p:cNvPr id="165" name="Google Shape;165;p29"/>
          <p:cNvSpPr txBox="1"/>
          <p:nvPr/>
        </p:nvSpPr>
        <p:spPr>
          <a:xfrm>
            <a:off x="342900" y="1158800"/>
            <a:ext cx="5755200" cy="4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1999" marR="0" lvl="0" indent="-323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/>
              <a:t>HI is a tracer of DM fluctuations in post-EoR Universe (z &lt; 6)</a:t>
            </a:r>
            <a:endParaRPr sz="2800"/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800"/>
              <a:t>Focus: MeerKAT + SKA Mid</a:t>
            </a:r>
            <a:endParaRPr sz="2800"/>
          </a:p>
          <a:p>
            <a:pPr marL="431999" marR="0" lvl="0" indent="-323999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HI Intensity Mapping (IM)</a:t>
            </a:r>
            <a:r>
              <a:rPr lang="en-US" sz="2800"/>
              <a:t> helps</a:t>
            </a: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 reconstruct </a:t>
            </a:r>
            <a:r>
              <a:rPr lang="en-US" sz="2800"/>
              <a:t>DM</a:t>
            </a: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 density field 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1999" marR="0" lvl="0" indent="-323999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/>
              <a:t>Efficient probe: large cosmological volumes at low spatial resolutions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1999" marR="0" lvl="0" indent="-323999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/>
              <a:t>High frequency (and therefore redshift) resolution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08.0</a:t>
            </a:r>
            <a:r>
              <a:rPr lang="en-US" sz="800"/>
              <a:t>9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.2023</a:t>
            </a:r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p29" descr="Ein Bild, das Gebäude, hängend, Fahrrad, sitzend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l="1531" r="1541"/>
          <a:stretch/>
        </p:blipFill>
        <p:spPr>
          <a:xfrm>
            <a:off x="6420105" y="1082575"/>
            <a:ext cx="5038560" cy="485856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/>
          <p:nvPr/>
        </p:nvSpPr>
        <p:spPr>
          <a:xfrm>
            <a:off x="6458625" y="5986015"/>
            <a:ext cx="49440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from: Simulations of the formation, evolution and clustering of galaxies and quasars. (2005)</a:t>
            </a:r>
            <a:endParaRPr sz="1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/>
        </p:nvSpPr>
        <p:spPr>
          <a:xfrm>
            <a:off x="731880" y="260280"/>
            <a:ext cx="10726920" cy="89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</a:rPr>
              <a:t>Systematics</a:t>
            </a:r>
            <a:endParaRPr sz="3200" b="1" i="0" u="none" strike="noStrike" cap="none"/>
          </a:p>
        </p:txBody>
      </p:sp>
      <p:sp>
        <p:nvSpPr>
          <p:cNvPr id="175" name="Google Shape;175;p30"/>
          <p:cNvSpPr txBox="1"/>
          <p:nvPr/>
        </p:nvSpPr>
        <p:spPr>
          <a:xfrm>
            <a:off x="156988" y="5246850"/>
            <a:ext cx="11876700" cy="1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 b="0" i="0" u="none" strike="noStrike" cap="none">
                <a:latin typeface="Arial"/>
                <a:ea typeface="Arial"/>
                <a:cs typeface="Arial"/>
                <a:sym typeface="Arial"/>
              </a:rPr>
              <a:t>Systematics (instrument + foregrounds) </a:t>
            </a:r>
            <a:r>
              <a:rPr lang="en-US" sz="2800"/>
              <a:t>dominate 21 cm signal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432000" marR="0" lvl="0" indent="-32400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</a:pPr>
            <a:r>
              <a:rPr lang="en-US" sz="2800" u="sng"/>
              <a:t>Goal:</a:t>
            </a:r>
            <a:r>
              <a:rPr lang="en-US" sz="2800"/>
              <a:t> Karabo = simulation pipeline to help quantify impact of systematics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10473840" y="6522480"/>
            <a:ext cx="61056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11137680" y="6522480"/>
            <a:ext cx="32112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107000"/>
            <a:ext cx="5106600" cy="38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4800" y="1121760"/>
            <a:ext cx="4961160" cy="372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/>
          <p:nvPr/>
        </p:nvSpPr>
        <p:spPr>
          <a:xfrm>
            <a:off x="1058400" y="4800240"/>
            <a:ext cx="6179400" cy="32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from: Sourabh Paul, et al. (2021)</a:t>
            </a:r>
            <a:endParaRPr sz="1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1992301" y="813675"/>
            <a:ext cx="2036400" cy="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21cm Signal</a:t>
            </a:r>
            <a:endParaRPr sz="2800" i="0" u="none" strike="noStrike" cap="none"/>
          </a:p>
        </p:txBody>
      </p:sp>
      <p:sp>
        <p:nvSpPr>
          <p:cNvPr id="182" name="Google Shape;182;p30"/>
          <p:cNvSpPr txBox="1"/>
          <p:nvPr/>
        </p:nvSpPr>
        <p:spPr>
          <a:xfrm>
            <a:off x="7029625" y="813675"/>
            <a:ext cx="3631500" cy="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Signal + Foregrounds</a:t>
            </a:r>
            <a:endParaRPr sz="2800" i="0" u="none" strike="noStrike" cap="non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/>
        </p:nvSpPr>
        <p:spPr>
          <a:xfrm>
            <a:off x="731880" y="244080"/>
            <a:ext cx="10726920" cy="89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</a:rPr>
              <a:t>Overview of the Pipel</a:t>
            </a:r>
            <a:r>
              <a:rPr lang="en-US" sz="3200" b="1"/>
              <a:t>ine</a:t>
            </a:r>
            <a:endParaRPr sz="3200" b="1" i="0" u="none" strike="noStrike" cap="none"/>
          </a:p>
        </p:txBody>
      </p:sp>
      <p:sp>
        <p:nvSpPr>
          <p:cNvPr id="188" name="Google Shape;188;p31"/>
          <p:cNvSpPr txBox="1"/>
          <p:nvPr/>
        </p:nvSpPr>
        <p:spPr>
          <a:xfrm>
            <a:off x="10473840" y="6522480"/>
            <a:ext cx="61056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31"/>
          <p:cNvSpPr txBox="1"/>
          <p:nvPr/>
        </p:nvSpPr>
        <p:spPr>
          <a:xfrm>
            <a:off x="11137680" y="6522480"/>
            <a:ext cx="32112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8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31"/>
          <p:cNvSpPr/>
          <p:nvPr/>
        </p:nvSpPr>
        <p:spPr>
          <a:xfrm>
            <a:off x="76225" y="1219825"/>
            <a:ext cx="2920200" cy="1896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Input: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HI Source Catalog (RA, Dec, z)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(Generated by Pascal Hitz)</a:t>
            </a:r>
            <a:endParaRPr sz="2200"/>
          </a:p>
        </p:txBody>
      </p:sp>
      <p:sp>
        <p:nvSpPr>
          <p:cNvPr id="191" name="Google Shape;191;p31"/>
          <p:cNvSpPr/>
          <p:nvPr/>
        </p:nvSpPr>
        <p:spPr>
          <a:xfrm>
            <a:off x="5177075" y="1416475"/>
            <a:ext cx="1650300" cy="1503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Complex Visibilities</a:t>
            </a:r>
            <a:endParaRPr sz="2500"/>
          </a:p>
        </p:txBody>
      </p:sp>
      <p:sp>
        <p:nvSpPr>
          <p:cNvPr id="192" name="Google Shape;192;p31"/>
          <p:cNvSpPr/>
          <p:nvPr/>
        </p:nvSpPr>
        <p:spPr>
          <a:xfrm>
            <a:off x="3072288" y="1744675"/>
            <a:ext cx="2028900" cy="89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Interferometer</a:t>
            </a:r>
            <a:endParaRPr sz="2000"/>
          </a:p>
        </p:txBody>
      </p:sp>
      <p:sp>
        <p:nvSpPr>
          <p:cNvPr id="193" name="Google Shape;193;p31"/>
          <p:cNvSpPr txBox="1"/>
          <p:nvPr/>
        </p:nvSpPr>
        <p:spPr>
          <a:xfrm>
            <a:off x="3072588" y="2531025"/>
            <a:ext cx="2417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Choose telescope, frequency channels, time steps, UV distance ranges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25" y="3169000"/>
            <a:ext cx="2920202" cy="171676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/>
          <p:nvPr/>
        </p:nvSpPr>
        <p:spPr>
          <a:xfrm>
            <a:off x="8269125" y="1442425"/>
            <a:ext cx="2080200" cy="1503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Dirty Images,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PSF</a:t>
            </a:r>
            <a:endParaRPr sz="2500"/>
          </a:p>
        </p:txBody>
      </p:sp>
      <p:sp>
        <p:nvSpPr>
          <p:cNvPr id="196" name="Google Shape;196;p31"/>
          <p:cNvSpPr/>
          <p:nvPr/>
        </p:nvSpPr>
        <p:spPr>
          <a:xfrm>
            <a:off x="6903245" y="1718725"/>
            <a:ext cx="1290000" cy="89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Imager</a:t>
            </a:r>
            <a:endParaRPr sz="2000"/>
          </a:p>
        </p:txBody>
      </p:sp>
      <p:sp>
        <p:nvSpPr>
          <p:cNvPr id="197" name="Google Shape;197;p31"/>
          <p:cNvSpPr/>
          <p:nvPr/>
        </p:nvSpPr>
        <p:spPr>
          <a:xfrm>
            <a:off x="7303400" y="4593013"/>
            <a:ext cx="1650300" cy="1503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Mosaic of Pointings</a:t>
            </a:r>
            <a:endParaRPr sz="2500"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46650" y="1416475"/>
            <a:ext cx="1503176" cy="150299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/>
          <p:nvPr/>
        </p:nvSpPr>
        <p:spPr>
          <a:xfrm>
            <a:off x="9059325" y="4895263"/>
            <a:ext cx="1290000" cy="8985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Mosaic</a:t>
            </a:r>
            <a:endParaRPr sz="2000"/>
          </a:p>
        </p:txBody>
      </p:sp>
      <p:sp>
        <p:nvSpPr>
          <p:cNvPr id="200" name="Google Shape;200;p31"/>
          <p:cNvSpPr/>
          <p:nvPr/>
        </p:nvSpPr>
        <p:spPr>
          <a:xfrm rot="-5400000">
            <a:off x="10653238" y="3404813"/>
            <a:ext cx="1290000" cy="8985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01" name="Google Shape;201;p31"/>
          <p:cNvSpPr txBox="1"/>
          <p:nvPr/>
        </p:nvSpPr>
        <p:spPr>
          <a:xfrm>
            <a:off x="9434096" y="3245200"/>
            <a:ext cx="1650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Primary Beam Correction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46661" y="4592926"/>
            <a:ext cx="1503176" cy="150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8125" y="4592937"/>
            <a:ext cx="3203446" cy="15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/>
          <p:nvPr/>
        </p:nvSpPr>
        <p:spPr>
          <a:xfrm rot="-2700000">
            <a:off x="6726150" y="467646"/>
            <a:ext cx="1290187" cy="89859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05" name="Google Shape;205;p31"/>
          <p:cNvSpPr/>
          <p:nvPr/>
        </p:nvSpPr>
        <p:spPr>
          <a:xfrm>
            <a:off x="7939975" y="96420"/>
            <a:ext cx="2353500" cy="8985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Power Spectra</a:t>
            </a:r>
            <a:endParaRPr sz="2500"/>
          </a:p>
        </p:txBody>
      </p:sp>
      <p:sp>
        <p:nvSpPr>
          <p:cNvPr id="206" name="Google Shape;206;p31"/>
          <p:cNvSpPr txBox="1"/>
          <p:nvPr/>
        </p:nvSpPr>
        <p:spPr>
          <a:xfrm>
            <a:off x="3030450" y="939750"/>
            <a:ext cx="1799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Options: OSKAR, RASCIL (WIP)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6850150" y="2557763"/>
            <a:ext cx="1701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Options: OSKAR, RASCIL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32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938" y="1975037"/>
            <a:ext cx="3911747" cy="39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 rotWithShape="1">
          <a:blip r:embed="rId4">
            <a:alphaModFix/>
          </a:blip>
          <a:srcRect l="30191" t="8966" r="29766" b="9818"/>
          <a:stretch/>
        </p:blipFill>
        <p:spPr>
          <a:xfrm>
            <a:off x="7018550" y="1975050"/>
            <a:ext cx="3940500" cy="390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6" name="Google Shape;216;p32"/>
          <p:cNvSpPr txBox="1"/>
          <p:nvPr/>
        </p:nvSpPr>
        <p:spPr>
          <a:xfrm>
            <a:off x="731880" y="260280"/>
            <a:ext cx="107268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From Sky Model to Dirty Images</a:t>
            </a:r>
            <a:endParaRPr sz="3200" b="1" strike="noStrike"/>
          </a:p>
        </p:txBody>
      </p:sp>
      <p:sp>
        <p:nvSpPr>
          <p:cNvPr id="217" name="Google Shape;217;p32"/>
          <p:cNvSpPr/>
          <p:nvPr/>
        </p:nvSpPr>
        <p:spPr>
          <a:xfrm>
            <a:off x="1429013" y="1128450"/>
            <a:ext cx="35196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Input Sky Model (HEALPix flux map with NSIDE = 4096) </a:t>
            </a:r>
            <a:endParaRPr sz="2000"/>
          </a:p>
        </p:txBody>
      </p:sp>
      <p:sp>
        <p:nvSpPr>
          <p:cNvPr id="218" name="Google Shape;218;p32"/>
          <p:cNvSpPr/>
          <p:nvPr/>
        </p:nvSpPr>
        <p:spPr>
          <a:xfrm>
            <a:off x="7229000" y="1128474"/>
            <a:ext cx="35196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Dirty Image, after primary beam correction</a:t>
            </a:r>
            <a:endParaRPr sz="2000"/>
          </a:p>
        </p:txBody>
      </p:sp>
      <p:sp>
        <p:nvSpPr>
          <p:cNvPr id="219" name="Google Shape;219;p32"/>
          <p:cNvSpPr/>
          <p:nvPr/>
        </p:nvSpPr>
        <p:spPr>
          <a:xfrm>
            <a:off x="1695861" y="5881925"/>
            <a:ext cx="29859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Pointing Centered at RA, Dec = 20°, -30°</a:t>
            </a: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with Diameter ~ 2°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/>
        </p:nvSpPr>
        <p:spPr>
          <a:xfrm>
            <a:off x="731875" y="260275"/>
            <a:ext cx="90057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>
                <a:solidFill>
                  <a:srgbClr val="000000"/>
                </a:solidFill>
              </a:rPr>
              <a:t>Mosaic of Sky Pointings</a:t>
            </a:r>
            <a:endParaRPr sz="3200" b="1" strike="noStrike"/>
          </a:p>
        </p:txBody>
      </p:sp>
      <p:sp>
        <p:nvSpPr>
          <p:cNvPr id="225" name="Google Shape;225;p33"/>
          <p:cNvSpPr txBox="1"/>
          <p:nvPr/>
        </p:nvSpPr>
        <p:spPr>
          <a:xfrm>
            <a:off x="10473840" y="6522480"/>
            <a:ext cx="61056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33"/>
          <p:cNvSpPr txBox="1"/>
          <p:nvPr/>
        </p:nvSpPr>
        <p:spPr>
          <a:xfrm>
            <a:off x="11137680" y="6522480"/>
            <a:ext cx="32112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50" y="1364988"/>
            <a:ext cx="8206848" cy="385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/>
          <p:nvPr/>
        </p:nvSpPr>
        <p:spPr>
          <a:xfrm>
            <a:off x="2461483" y="1584137"/>
            <a:ext cx="3506400" cy="34638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3"/>
          <p:cNvSpPr/>
          <p:nvPr/>
        </p:nvSpPr>
        <p:spPr>
          <a:xfrm>
            <a:off x="4629892" y="1606260"/>
            <a:ext cx="3506400" cy="34638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3"/>
          <p:cNvSpPr txBox="1"/>
          <p:nvPr/>
        </p:nvSpPr>
        <p:spPr>
          <a:xfrm>
            <a:off x="8394300" y="896175"/>
            <a:ext cx="3797700" cy="47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Details: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3 pointings each with a diameter of 2.17°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FWHM of Gaussian primary beam at the mid frequency: 1.8°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Mosaic size: 2.5° x 6.0°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20 bins for redshifts  0.76 - 1.04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Runtime on 30 nodes: </a:t>
            </a:r>
            <a:br>
              <a:rPr lang="en-US" sz="2400"/>
            </a:br>
            <a:r>
              <a:rPr lang="en-US" sz="2400"/>
              <a:t>~ 2 nodehours</a:t>
            </a:r>
            <a:endParaRPr sz="2400"/>
          </a:p>
        </p:txBody>
      </p:sp>
      <p:sp>
        <p:nvSpPr>
          <p:cNvPr id="231" name="Google Shape;231;p33"/>
          <p:cNvSpPr/>
          <p:nvPr/>
        </p:nvSpPr>
        <p:spPr>
          <a:xfrm>
            <a:off x="258996" y="1606260"/>
            <a:ext cx="3506400" cy="34638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3"/>
          <p:cNvSpPr txBox="1"/>
          <p:nvPr/>
        </p:nvSpPr>
        <p:spPr>
          <a:xfrm>
            <a:off x="366600" y="5661825"/>
            <a:ext cx="11458800" cy="6588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None/>
            </a:pPr>
            <a:r>
              <a:rPr lang="en-US" sz="2600" dirty="0"/>
              <a:t>Actively working on reducing runtime (parallelization), to scale up simulations</a:t>
            </a:r>
            <a:endParaRPr sz="2600" b="0" i="0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/>
          <p:nvPr/>
        </p:nvSpPr>
        <p:spPr>
          <a:xfrm>
            <a:off x="731880" y="260280"/>
            <a:ext cx="107268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>
                <a:solidFill>
                  <a:srgbClr val="000000"/>
                </a:solidFill>
              </a:rPr>
              <a:t>Primary Beam Effects (Gaussian Beam)</a:t>
            </a:r>
            <a:endParaRPr sz="3200" b="1" strike="noStrike"/>
          </a:p>
        </p:txBody>
      </p:sp>
      <p:sp>
        <p:nvSpPr>
          <p:cNvPr id="238" name="Google Shape;238;p34"/>
          <p:cNvSpPr txBox="1"/>
          <p:nvPr/>
        </p:nvSpPr>
        <p:spPr>
          <a:xfrm>
            <a:off x="10473840" y="6522480"/>
            <a:ext cx="6105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11137680" y="6522480"/>
            <a:ext cx="321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34"/>
          <p:cNvSpPr txBox="1"/>
          <p:nvPr/>
        </p:nvSpPr>
        <p:spPr>
          <a:xfrm>
            <a:off x="1809775" y="1211088"/>
            <a:ext cx="21903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20"/>
              <a:t>No P</a:t>
            </a:r>
            <a:r>
              <a:rPr lang="en-US" sz="1820">
                <a:solidFill>
                  <a:srgbClr val="000000"/>
                </a:solidFill>
              </a:rPr>
              <a:t>rimary </a:t>
            </a:r>
            <a:r>
              <a:rPr lang="en-US" sz="1820"/>
              <a:t>Beam Effect</a:t>
            </a:r>
            <a:endParaRPr sz="182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2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20">
              <a:solidFill>
                <a:srgbClr val="000000"/>
              </a:solidFill>
            </a:endParaRPr>
          </a:p>
        </p:txBody>
      </p:sp>
      <p:sp>
        <p:nvSpPr>
          <p:cNvPr id="241" name="Google Shape;241;p34"/>
          <p:cNvSpPr txBox="1"/>
          <p:nvPr/>
        </p:nvSpPr>
        <p:spPr>
          <a:xfrm>
            <a:off x="7395113" y="1352850"/>
            <a:ext cx="30414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20">
                <a:solidFill>
                  <a:srgbClr val="000000"/>
                </a:solidFill>
              </a:rPr>
              <a:t>Gaussian </a:t>
            </a:r>
            <a:r>
              <a:rPr lang="en-US" sz="1820"/>
              <a:t>P</a:t>
            </a:r>
            <a:r>
              <a:rPr lang="en-US" sz="1820">
                <a:solidFill>
                  <a:srgbClr val="000000"/>
                </a:solidFill>
              </a:rPr>
              <a:t>rimary </a:t>
            </a:r>
            <a:r>
              <a:rPr lang="en-US" sz="1820"/>
              <a:t>B</a:t>
            </a:r>
            <a:r>
              <a:rPr lang="en-US" sz="1820">
                <a:solidFill>
                  <a:srgbClr val="000000"/>
                </a:solidFill>
              </a:rPr>
              <a:t>eam</a:t>
            </a:r>
            <a:endParaRPr sz="182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20">
              <a:solidFill>
                <a:srgbClr val="000000"/>
              </a:solidFill>
            </a:endParaRPr>
          </a:p>
        </p:txBody>
      </p:sp>
      <p:pic>
        <p:nvPicPr>
          <p:cNvPr id="242" name="Google Shape;2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949" y="2013437"/>
            <a:ext cx="5085725" cy="41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321" y="2013425"/>
            <a:ext cx="5209180" cy="418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 txBox="1"/>
          <p:nvPr/>
        </p:nvSpPr>
        <p:spPr>
          <a:xfrm>
            <a:off x="731880" y="260280"/>
            <a:ext cx="10726920" cy="89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>
                <a:solidFill>
                  <a:srgbClr val="000000"/>
                </a:solidFill>
              </a:rPr>
              <a:t>Primary Beam Correction</a:t>
            </a:r>
            <a:endParaRPr sz="3200" b="1" strike="noStrike"/>
          </a:p>
        </p:txBody>
      </p:sp>
      <p:sp>
        <p:nvSpPr>
          <p:cNvPr id="249" name="Google Shape;249;p35"/>
          <p:cNvSpPr txBox="1"/>
          <p:nvPr/>
        </p:nvSpPr>
        <p:spPr>
          <a:xfrm>
            <a:off x="10473840" y="6522480"/>
            <a:ext cx="61056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chemeClr val="dk1"/>
                </a:solidFill>
              </a:rPr>
              <a:t>08.09.2023</a:t>
            </a:r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11137680" y="6522480"/>
            <a:ext cx="321120" cy="21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8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697" y="1817077"/>
            <a:ext cx="4433579" cy="44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0402" y="1817323"/>
            <a:ext cx="4433579" cy="443308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1916488" y="1134900"/>
            <a:ext cx="30414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20"/>
              <a:t>Final Dirty Image, without primary beam correction</a:t>
            </a:r>
            <a:endParaRPr sz="1820">
              <a:solidFill>
                <a:srgbClr val="000000"/>
              </a:solidFill>
            </a:endParaRPr>
          </a:p>
        </p:txBody>
      </p:sp>
      <p:sp>
        <p:nvSpPr>
          <p:cNvPr id="254" name="Google Shape;254;p35"/>
          <p:cNvSpPr txBox="1"/>
          <p:nvPr/>
        </p:nvSpPr>
        <p:spPr>
          <a:xfrm>
            <a:off x="7232775" y="1134900"/>
            <a:ext cx="30414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20">
                <a:solidFill>
                  <a:schemeClr val="dk1"/>
                </a:solidFill>
              </a:rPr>
              <a:t>Final Dirty Image, with primary beam correction</a:t>
            </a:r>
            <a:endParaRPr sz="182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1045</Words>
  <Application>Microsoft Macintosh PowerPoint</Application>
  <PresentationFormat>Breitbild</PresentationFormat>
  <Paragraphs>173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Noto Sans Symbols</vt:lpstr>
      <vt:lpstr>Times New Roman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Elizabeth Rembelska (erembe)</cp:lastModifiedBy>
  <cp:revision>2</cp:revision>
  <dcterms:modified xsi:type="dcterms:W3CDTF">2023-09-07T10:53:10Z</dcterms:modified>
</cp:coreProperties>
</file>