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Old Standard TT"/>
      <p:regular r:id="rId20"/>
      <p:bold r:id="rId21"/>
      <p: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06462BB-2D83-4238-98C4-F51AC78E4D93}">
  <a:tblStyle styleId="{906462BB-2D83-4238-98C4-F51AC78E4D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ldStandardTT-regular.fntdata"/><Relationship Id="rId11" Type="http://schemas.openxmlformats.org/officeDocument/2006/relationships/slide" Target="slides/slide5.xml"/><Relationship Id="rId22" Type="http://schemas.openxmlformats.org/officeDocument/2006/relationships/font" Target="fonts/OldStandardTT-italic.fntdata"/><Relationship Id="rId10" Type="http://schemas.openxmlformats.org/officeDocument/2006/relationships/slide" Target="slides/slide4.xml"/><Relationship Id="rId21" Type="http://schemas.openxmlformats.org/officeDocument/2006/relationships/font" Target="fonts/OldStandardTT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0357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035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d090adb1d_0_5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4d090adb1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ca21340b4_1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4ca21340b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4cc809db80_0_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4cc809db8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6f90357f_0_4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6f90357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4cfc5e1a6c_0_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4cfc5e1a6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6f90357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6f90357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d090adb1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4d090adb1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6f90357f_0_3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6f90357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4d090adb1d_0_1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4d090adb1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4cc809db80_0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4cc809db8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4d090adb1d_0_3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4d090adb1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cc809db80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4cc809db8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7IVVAIJv3J6PYQS4WGzOE-wrO97TTsaE/view" TargetMode="External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iopscience.iop.org/article/10.3847/1538-4357/abd245/pdf" TargetMode="External"/><Relationship Id="rId4" Type="http://schemas.openxmlformats.org/officeDocument/2006/relationships/hyperlink" Target="https://arxiv.org/pdf/2102.06713.pdf" TargetMode="External"/><Relationship Id="rId11" Type="http://schemas.openxmlformats.org/officeDocument/2006/relationships/hyperlink" Target="https://arxiv.org/pdf/2107.10814.pdf" TargetMode="External"/><Relationship Id="rId10" Type="http://schemas.openxmlformats.org/officeDocument/2006/relationships/hyperlink" Target="https://arxiv.org/pdf/1409.8667.pdf" TargetMode="External"/><Relationship Id="rId9" Type="http://schemas.openxmlformats.org/officeDocument/2006/relationships/hyperlink" Target="https://arxiv.org/pdf/2209.11701.pdf" TargetMode="External"/><Relationship Id="rId5" Type="http://schemas.openxmlformats.org/officeDocument/2006/relationships/hyperlink" Target="https://iopscience.iop.org/article/10.1088/0004-637X/773/1/38/pdf" TargetMode="External"/><Relationship Id="rId6" Type="http://schemas.openxmlformats.org/officeDocument/2006/relationships/hyperlink" Target="https://iopscience.iop.org/article/10.1086/506597/pdf" TargetMode="External"/><Relationship Id="rId7" Type="http://schemas.openxmlformats.org/officeDocument/2006/relationships/hyperlink" Target="https://arxiv.org/pdf/1902.09278.pdf" TargetMode="External"/><Relationship Id="rId8" Type="http://schemas.openxmlformats.org/officeDocument/2006/relationships/hyperlink" Target="https://arxiv.org/pdf/2201.08205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7Qm2UCf13iszIdmTdxEgaYsZ1FRqeT8z/view" TargetMode="External"/><Relationship Id="rId4" Type="http://schemas.openxmlformats.org/officeDocument/2006/relationships/image" Target="../media/image12.jp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7Koa_8yzgJpJljYbRG610MR4V33uSi-f/view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Towards Realistic Mock Observations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52"/>
            <a:ext cx="8118600" cy="9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 Finlay, Shreyam Krishna,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Michele Bianco, Tianyue Chen </a:t>
            </a:r>
            <a:br>
              <a:rPr lang="en"/>
            </a:br>
            <a:r>
              <a:rPr lang="en"/>
              <a:t>&amp; Karabo Team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271400" y="41277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Direction Dependent Gain Model</a:t>
            </a:r>
            <a:endParaRPr/>
          </a:p>
        </p:txBody>
      </p:sp>
      <p:sp>
        <p:nvSpPr>
          <p:cNvPr id="137" name="Google Shape;137;p22"/>
          <p:cNvSpPr/>
          <p:nvPr/>
        </p:nvSpPr>
        <p:spPr>
          <a:xfrm>
            <a:off x="2472300" y="1710700"/>
            <a:ext cx="4047000" cy="870600"/>
          </a:xfrm>
          <a:prstGeom prst="parallelogram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2"/>
          <p:cNvSpPr/>
          <p:nvPr/>
        </p:nvSpPr>
        <p:spPr>
          <a:xfrm>
            <a:off x="2624700" y="2929900"/>
            <a:ext cx="4047000" cy="870600"/>
          </a:xfrm>
          <a:prstGeom prst="parallelogram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9" name="Google Shape;139;p22"/>
          <p:cNvCxnSpPr/>
          <p:nvPr/>
        </p:nvCxnSpPr>
        <p:spPr>
          <a:xfrm>
            <a:off x="6519300" y="2194150"/>
            <a:ext cx="1273800" cy="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" name="Google Shape;140;p22"/>
          <p:cNvCxnSpPr/>
          <p:nvPr/>
        </p:nvCxnSpPr>
        <p:spPr>
          <a:xfrm flipH="1">
            <a:off x="1428300" y="3296825"/>
            <a:ext cx="1044000" cy="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1" name="Google Shape;141;p22"/>
          <p:cNvSpPr txBox="1"/>
          <p:nvPr/>
        </p:nvSpPr>
        <p:spPr>
          <a:xfrm>
            <a:off x="1281850" y="2790725"/>
            <a:ext cx="86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v</a:t>
            </a:r>
            <a:r>
              <a:rPr baseline="-25000" lang="en" sz="1500">
                <a:latin typeface="Old Standard TT"/>
                <a:ea typeface="Old Standard TT"/>
                <a:cs typeface="Old Standard TT"/>
                <a:sym typeface="Old Standard TT"/>
              </a:rPr>
              <a:t>2</a:t>
            </a:r>
            <a:endParaRPr baseline="-25000" sz="15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6877350" y="1629050"/>
            <a:ext cx="86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v</a:t>
            </a:r>
            <a:r>
              <a:rPr baseline="-25000" lang="en" sz="1500">
                <a:latin typeface="Old Standard TT"/>
                <a:ea typeface="Old Standard TT"/>
                <a:cs typeface="Old Standard TT"/>
                <a:sym typeface="Old Standard TT"/>
              </a:rPr>
              <a:t>1</a:t>
            </a:r>
            <a:endParaRPr baseline="-25000" sz="15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4064550" y="1889900"/>
            <a:ext cx="86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n</a:t>
            </a:r>
            <a:r>
              <a:rPr baseline="-25000" lang="en" sz="1500">
                <a:latin typeface="Old Standard TT"/>
                <a:ea typeface="Old Standard TT"/>
                <a:cs typeface="Old Standard TT"/>
                <a:sym typeface="Old Standard TT"/>
              </a:rPr>
              <a:t>1</a:t>
            </a:r>
            <a:endParaRPr baseline="-25000" sz="15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4064550" y="3157450"/>
            <a:ext cx="86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n</a:t>
            </a:r>
            <a:r>
              <a:rPr baseline="-25000" lang="en" sz="1500">
                <a:latin typeface="Old Standard TT"/>
                <a:ea typeface="Old Standard TT"/>
                <a:cs typeface="Old Standard TT"/>
                <a:sym typeface="Old Standard TT"/>
              </a:rPr>
              <a:t>2</a:t>
            </a:r>
            <a:endParaRPr baseline="-25000" sz="15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4125" y="3926100"/>
            <a:ext cx="1915151" cy="110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/>
          <p:nvPr/>
        </p:nvSpPr>
        <p:spPr>
          <a:xfrm>
            <a:off x="3611725" y="1257650"/>
            <a:ext cx="419100" cy="371400"/>
          </a:xfrm>
          <a:prstGeom prst="sun">
            <a:avLst>
              <a:gd fmla="val 2500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Ionosphere</a:t>
            </a:r>
            <a:endParaRPr/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Varies over space, time,  frequency and antenna (potentially)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For wide FoV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Different across the FoV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For large arrays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Each antenna sees a different sky</a:t>
            </a:r>
            <a:endParaRPr sz="1600"/>
          </a:p>
        </p:txBody>
      </p:sp>
      <p:pic>
        <p:nvPicPr>
          <p:cNvPr id="153" name="Google Shape;153;p23" title="Ionosphere_4hr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4000" y="1210625"/>
            <a:ext cx="4527600" cy="316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Beam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Directional sensitivity of antenna/station to different polarised components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Most radio telescopes have finite, non-zero polarisation leakage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Can cause synchrotron sources to overpower cosmological 21 cm signal</a:t>
            </a:r>
            <a:br>
              <a:rPr lang="en" sz="1600"/>
            </a:br>
            <a:br>
              <a:rPr lang="en" sz="1600"/>
            </a:br>
            <a:endParaRPr sz="1600"/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445013"/>
            <a:ext cx="4279239" cy="378047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 txBox="1"/>
          <p:nvPr/>
        </p:nvSpPr>
        <p:spPr>
          <a:xfrm>
            <a:off x="7365300" y="4376400"/>
            <a:ext cx="146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Asad et al 2019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67" name="Google Shape;167;p2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State of 21 cm EoR simulations nowhere close to observations.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Modelling instrumental effects essential - 0.02% calibration error = contaminant order of magnitude larger than signal AFTER removal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complex effects - time varying primary beam, different primary beam for different antennas, coloured noise, gain drift</a:t>
            </a:r>
            <a:endParaRPr/>
          </a:p>
        </p:txBody>
      </p:sp>
      <p:pic>
        <p:nvPicPr>
          <p:cNvPr id="168" name="Google Shape;168;p25"/>
          <p:cNvPicPr preferRelativeResize="0"/>
          <p:nvPr/>
        </p:nvPicPr>
        <p:blipFill rotWithShape="1">
          <a:blip r:embed="rId3">
            <a:alphaModFix/>
          </a:blip>
          <a:srcRect b="49170" l="7756" r="8484" t="7526"/>
          <a:stretch/>
        </p:blipFill>
        <p:spPr>
          <a:xfrm>
            <a:off x="709450" y="2886175"/>
            <a:ext cx="7658823" cy="210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92125" y="96450"/>
            <a:ext cx="9051900" cy="54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(Simplified) </a:t>
            </a:r>
            <a:r>
              <a:rPr lang="en" sz="2600"/>
              <a:t>Radio Interferometric Measurement Equation </a:t>
            </a:r>
            <a:endParaRPr sz="2600"/>
          </a:p>
        </p:txBody>
      </p:sp>
      <p:sp>
        <p:nvSpPr>
          <p:cNvPr id="66" name="Google Shape;66;p14"/>
          <p:cNvSpPr txBox="1"/>
          <p:nvPr/>
        </p:nvSpPr>
        <p:spPr>
          <a:xfrm>
            <a:off x="4721275" y="1197600"/>
            <a:ext cx="323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25" y="775475"/>
            <a:ext cx="4447175" cy="31451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4539300" y="2366325"/>
            <a:ext cx="46047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ld Standard TT"/>
                <a:ea typeface="Old Standard TT"/>
                <a:cs typeface="Old Standard TT"/>
                <a:sym typeface="Old Standard TT"/>
              </a:rPr>
              <a:t>G</a:t>
            </a:r>
            <a:r>
              <a:rPr baseline="-25000" lang="en" sz="1300">
                <a:latin typeface="Old Standard TT"/>
                <a:ea typeface="Old Standard TT"/>
                <a:cs typeface="Old Standard TT"/>
                <a:sym typeface="Old Standard TT"/>
              </a:rPr>
              <a:t>p</a:t>
            </a:r>
            <a:r>
              <a:rPr lang="en" sz="1300">
                <a:latin typeface="Old Standard TT"/>
                <a:ea typeface="Old Standard TT"/>
                <a:cs typeface="Old Standard TT"/>
                <a:sym typeface="Old Standard TT"/>
              </a:rPr>
              <a:t> - Direction Independent (DI) gains for antenna p</a:t>
            </a:r>
            <a:endParaRPr sz="13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ld Standard TT"/>
                <a:ea typeface="Old Standard TT"/>
                <a:cs typeface="Old Standard TT"/>
                <a:sym typeface="Old Standard TT"/>
              </a:rPr>
              <a:t>E</a:t>
            </a:r>
            <a:r>
              <a:rPr baseline="-25000" lang="en" sz="1300">
                <a:latin typeface="Old Standard TT"/>
                <a:ea typeface="Old Standard TT"/>
                <a:cs typeface="Old Standard TT"/>
                <a:sym typeface="Old Standard TT"/>
              </a:rPr>
              <a:t>p</a:t>
            </a:r>
            <a:r>
              <a:rPr lang="en" sz="1300">
                <a:latin typeface="Old Standard TT"/>
                <a:ea typeface="Old Standard TT"/>
                <a:cs typeface="Old Standard TT"/>
                <a:sym typeface="Old Standard TT"/>
              </a:rPr>
              <a:t> - Direction Dependent (DD) gains for antenna p in </a:t>
            </a:r>
            <a:endParaRPr sz="13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ld Standard TT"/>
                <a:ea typeface="Old Standard TT"/>
                <a:cs typeface="Old Standard TT"/>
                <a:sym typeface="Old Standard TT"/>
              </a:rPr>
              <a:t>       direction s</a:t>
            </a:r>
            <a:endParaRPr sz="13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ld Standard TT"/>
                <a:ea typeface="Old Standard TT"/>
                <a:cs typeface="Old Standard TT"/>
                <a:sym typeface="Old Standard TT"/>
              </a:rPr>
              <a:t>B  - Sky brightness as seen by the baseline pq</a:t>
            </a:r>
            <a:endParaRPr sz="13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ld Standard TT"/>
                <a:ea typeface="Old Standard TT"/>
                <a:cs typeface="Old Standard TT"/>
                <a:sym typeface="Old Standard TT"/>
              </a:rPr>
              <a:t>N  - Additive Receiver Noise</a:t>
            </a:r>
            <a:endParaRPr sz="13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450175" y="677200"/>
            <a:ext cx="21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1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4678775" y="4715800"/>
            <a:ext cx="3239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ld Standard TT"/>
                <a:ea typeface="Old Standard TT"/>
                <a:cs typeface="Old Standard TT"/>
                <a:sym typeface="Old Standard TT"/>
              </a:rPr>
              <a:t>1:[RATT RU Radio Interferometry Course, EPFL Radio Sky II]</a:t>
            </a:r>
            <a:endParaRPr sz="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71" name="Google Shape;71;p14" title="[0,0,0,&quot;https://www.codecogs.com/eqnedit.php?latex=%20V_%7Btpq%7D%20%3D%20G_%7Btp%7D%20E_%7Btps%7D%20B%20E_%7Btqs%7D%20G_%7Btq%7D%20%2B%20N_%7Bt%7D%2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6388" y="1197600"/>
            <a:ext cx="393051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Google Shape;76;p15"/>
          <p:cNvGraphicFramePr/>
          <p:nvPr/>
        </p:nvGraphicFramePr>
        <p:xfrm>
          <a:off x="282813" y="-957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{906462BB-2D83-4238-98C4-F51AC78E4D93}</a:tableStyleId>
              </a:tblPr>
              <a:tblGrid>
                <a:gridCol w="5837325"/>
                <a:gridCol w="989300"/>
                <a:gridCol w="829800"/>
                <a:gridCol w="921950"/>
              </a:tblGrid>
              <a:tr h="490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 CM IM/EoR Papers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Additive Noise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 Gain Errors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DD Gain Errors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2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dk1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Removing Astrophysics in 21 cm Maps with Neural Networks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X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X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X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392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sng">
                          <a:solidFill>
                            <a:schemeClr val="dk1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Deep learning approach for identification of H ii regions during reionization in 21-cm observations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X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X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51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sng">
                          <a:solidFill>
                            <a:schemeClr val="dk1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APPLICATION OF CONTINUOUS WAVELET TRANSFORM BASED FOREGROUND SUBTRACTION METHOD IN 21 cm SKY SURVEYS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X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X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392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dk1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21 cm TOMOGRAPHY WITH FOREGROUNDS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X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X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392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dk1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Separating the EoR signal with a convolutional denoising autoencoder: a deep-learning-based method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X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X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392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dk1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Machine Learning to Decipher the Astrophysical Processes at Cosmic Dawn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X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392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dk1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Foreground removal and 21 cm signal estimates: comparing different blind methods for the BINGO Telescope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X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X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392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dk1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Blind foreground subtraction for intensity mapping experiments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X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392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dk1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SKAO Hi Intensity Mapping: Blind Foreground Subtraction Challenge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X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37850" y="-1234550"/>
            <a:ext cx="8458500" cy="448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Current State of the Art for 21 cm IM/EoR simulations</a:t>
            </a:r>
            <a:endParaRPr sz="5100"/>
          </a:p>
        </p:txBody>
      </p:sp>
      <p:sp>
        <p:nvSpPr>
          <p:cNvPr id="82" name="Google Shape;82;p16"/>
          <p:cNvSpPr txBox="1"/>
          <p:nvPr/>
        </p:nvSpPr>
        <p:spPr>
          <a:xfrm>
            <a:off x="337925" y="1983225"/>
            <a:ext cx="84585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●"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Most do not properly incorporate the complexity of the radio interferometric signal capture process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●"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Additive Noise - System Equivalent Flux Density (SEFD)</a:t>
            </a:r>
            <a:br>
              <a:rPr lang="en">
                <a:latin typeface="Old Standard TT"/>
                <a:ea typeface="Old Standard TT"/>
                <a:cs typeface="Old Standard TT"/>
                <a:sym typeface="Old Standard TT"/>
              </a:rPr>
            </a:b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●"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Where incorporated - DD effects are mostly including gaussian primary/synthesized beams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●"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No cross-polarisation leakage - only xx and yy components - usually identical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0" y="-76200"/>
            <a:ext cx="6635100" cy="102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MeerKlass cross-correlation Single dish Intensity Mapping</a:t>
            </a:r>
            <a:endParaRPr sz="2400"/>
          </a:p>
        </p:txBody>
      </p:sp>
      <p:sp>
        <p:nvSpPr>
          <p:cNvPr id="88" name="Google Shape;88;p17"/>
          <p:cNvSpPr txBox="1"/>
          <p:nvPr/>
        </p:nvSpPr>
        <p:spPr>
          <a:xfrm>
            <a:off x="184250" y="678975"/>
            <a:ext cx="6271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10.5 hours (6 nights) overlapping with the WiggleZ 11hr field (~200 sq. deg. 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973 - 1015 MHz (0.40 &lt; z &lt; 0.46)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30 PCA components removed v/s 8 in simulations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17675" l="21813" r="40929" t="54285"/>
          <a:stretch/>
        </p:blipFill>
        <p:spPr>
          <a:xfrm>
            <a:off x="124100" y="1468675"/>
            <a:ext cx="4842048" cy="204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15032" l="62648" r="10685" t="16167"/>
          <a:stretch/>
        </p:blipFill>
        <p:spPr>
          <a:xfrm>
            <a:off x="6543550" y="98375"/>
            <a:ext cx="2518752" cy="365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 rotWithShape="1">
          <a:blip r:embed="rId4">
            <a:alphaModFix/>
          </a:blip>
          <a:srcRect b="25372" l="22079" r="45597" t="40747"/>
          <a:stretch/>
        </p:blipFill>
        <p:spPr>
          <a:xfrm>
            <a:off x="124100" y="3295950"/>
            <a:ext cx="3016301" cy="177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5">
            <a:alphaModFix/>
          </a:blip>
          <a:srcRect b="15869" l="22833" r="12353" t="48209"/>
          <a:stretch/>
        </p:blipFill>
        <p:spPr>
          <a:xfrm>
            <a:off x="3095275" y="3231950"/>
            <a:ext cx="6047875" cy="18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6164525" y="4928550"/>
            <a:ext cx="2897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Wang 2021, Cunnington 2022</a:t>
            </a:r>
            <a:endParaRPr sz="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458000" y="55900"/>
            <a:ext cx="8361600" cy="102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MeerKAT auto-correlation Single Dish Intensity Mapping</a:t>
            </a:r>
            <a:endParaRPr sz="3000"/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 b="34627" l="26698" r="22341" t="34326"/>
          <a:stretch/>
        </p:blipFill>
        <p:spPr>
          <a:xfrm>
            <a:off x="1004600" y="1077400"/>
            <a:ext cx="7134802" cy="2273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4">
            <a:alphaModFix/>
          </a:blip>
          <a:srcRect b="16865" l="34001" r="31158" t="42834"/>
          <a:stretch/>
        </p:blipFill>
        <p:spPr>
          <a:xfrm>
            <a:off x="3092951" y="3277259"/>
            <a:ext cx="2958096" cy="178926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6368900" y="3498875"/>
            <a:ext cx="2531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Calibration Errors ~ 10</a:t>
            </a:r>
            <a:r>
              <a:rPr baseline="30000" lang="en" sz="17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-5</a:t>
            </a:r>
            <a:endParaRPr baseline="30000" sz="17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6489850" y="4670475"/>
            <a:ext cx="2531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Paul et. al. 2023</a:t>
            </a:r>
            <a:endParaRPr baseline="30000" sz="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271400" y="41277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Additive Noise</a:t>
            </a:r>
            <a:r>
              <a:rPr lang="en"/>
              <a:t> Model</a:t>
            </a:r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3732675" y="2370200"/>
            <a:ext cx="21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2370200"/>
            <a:ext cx="3999900" cy="21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Independent </a:t>
            </a:r>
            <a:r>
              <a:rPr lang="en" sz="1600"/>
              <a:t>over all dimensions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Increasing noise buries signal 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Reduce noise with more data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Antennas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Time integration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Antennas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Channel width</a:t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10" name="Google Shape;110;p19" title="Noise_Uniform_exp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4000" y="1178375"/>
            <a:ext cx="4527600" cy="33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 title="[0,0,0,&quot;https://www.codecogs.com/eqnedit.php?latex=%20%5CDelta%20S%20%3D%20%5Cfrac%7B2%20kT_%7Bsys%7D%7D%7BA_%7Be%7D%5Csqrt%7B2%20N_%7Bbaselines%7DN_%7Bpol%7D%20%5CDelta%20v%20%5CDelta%20t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675" y="1363525"/>
            <a:ext cx="3676925" cy="564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271400" y="41277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Direction Independent Gain Model</a:t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550" y="1166075"/>
            <a:ext cx="1915151" cy="110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5325" y="1084225"/>
            <a:ext cx="1915151" cy="110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4848" y="2424050"/>
            <a:ext cx="3436126" cy="4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038" y="2424050"/>
            <a:ext cx="3436175" cy="46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4261625" y="3482550"/>
            <a:ext cx="3813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ld Standard TT"/>
                <a:ea typeface="Old Standard TT"/>
                <a:cs typeface="Old Standard TT"/>
                <a:sym typeface="Old Standard TT"/>
              </a:rPr>
              <a:t>1 + G</a:t>
            </a:r>
            <a:r>
              <a:rPr baseline="-25000" lang="en" sz="2000">
                <a:latin typeface="Old Standard TT"/>
                <a:ea typeface="Old Standard TT"/>
                <a:cs typeface="Old Standard TT"/>
                <a:sym typeface="Old Standard TT"/>
              </a:rPr>
              <a:t>pq</a:t>
            </a:r>
            <a:r>
              <a:rPr lang="en" sz="2000">
                <a:latin typeface="Old Standard TT"/>
                <a:ea typeface="Old Standard TT"/>
                <a:cs typeface="Old Standard TT"/>
                <a:sym typeface="Old Standard TT"/>
              </a:rPr>
              <a:t> = Gain</a:t>
            </a:r>
            <a:r>
              <a:rPr baseline="-25000" lang="en" sz="2000">
                <a:latin typeface="Old Standard TT"/>
                <a:ea typeface="Old Standard TT"/>
                <a:cs typeface="Old Standard TT"/>
                <a:sym typeface="Old Standard TT"/>
              </a:rPr>
              <a:t>p </a:t>
            </a:r>
            <a:r>
              <a:rPr lang="en" sz="2000">
                <a:latin typeface="Old Standard TT"/>
                <a:ea typeface="Old Standard TT"/>
                <a:cs typeface="Old Standard TT"/>
                <a:sym typeface="Old Standard TT"/>
              </a:rPr>
              <a:t>x Gain</a:t>
            </a:r>
            <a:r>
              <a:rPr baseline="-25000" lang="en" sz="2000">
                <a:latin typeface="Old Standard TT"/>
                <a:ea typeface="Old Standard TT"/>
                <a:cs typeface="Old Standard TT"/>
                <a:sym typeface="Old Standard TT"/>
              </a:rPr>
              <a:t>q</a:t>
            </a:r>
            <a:endParaRPr baseline="-25000" sz="20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1103550" y="3097788"/>
            <a:ext cx="2595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h</a:t>
            </a:r>
            <a:r>
              <a:rPr baseline="-25000"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𝜈</a:t>
            </a: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 - Band pass error</a:t>
            </a:r>
            <a:endParaRPr baseline="-25000" sz="13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p</a:t>
            </a:r>
            <a:r>
              <a:rPr baseline="-25000"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</a:t>
            </a: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  - Antenna dependent error</a:t>
            </a:r>
            <a:br>
              <a:rPr lang="en"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𝛿</a:t>
            </a:r>
            <a:r>
              <a:rPr baseline="-25000"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𝜈i</a:t>
            </a: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 - Statistical amplitude error</a:t>
            </a:r>
            <a:b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𝜏</a:t>
            </a:r>
            <a:r>
              <a:rPr baseline="-25000"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</a:t>
            </a: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- Antenna phase error</a:t>
            </a:r>
            <a:br>
              <a:rPr lang="en"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𝜖</a:t>
            </a:r>
            <a:r>
              <a:rPr baseline="-25000"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𝜈i</a:t>
            </a: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  - Statistical phase error</a:t>
            </a:r>
            <a:endParaRPr baseline="-250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3732675" y="2370200"/>
            <a:ext cx="21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ld Standard TT"/>
                <a:ea typeface="Old Standard TT"/>
                <a:cs typeface="Old Standard TT"/>
                <a:sym typeface="Old Standard TT"/>
              </a:rPr>
              <a:t>1</a:t>
            </a:r>
            <a:endParaRPr sz="10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6949375" y="4732400"/>
            <a:ext cx="2127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ld Standard TT"/>
                <a:ea typeface="Old Standard TT"/>
                <a:cs typeface="Old Standard TT"/>
                <a:sym typeface="Old Standard TT"/>
              </a:rPr>
              <a:t>1:[Wang, Chen, Masui et al. 2022]</a:t>
            </a:r>
            <a:endParaRPr sz="10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 Gain Amplitude and Phase Errors</a:t>
            </a:r>
            <a:endParaRPr/>
          </a:p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Varies over baseline, time and frequency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same across the entire image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Gain Amplitudes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Amplitudes modulate signal strength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Gain Phases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Phase errors defocus the telescope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Spread out the signal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31" name="Google Shape;131;p21" title="Phase_Errors_Uniform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4000" y="1210625"/>
            <a:ext cx="3780473" cy="3780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