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8" r:id="rId3"/>
    <p:sldId id="259" r:id="rId4"/>
    <p:sldId id="275" r:id="rId5"/>
    <p:sldId id="280" r:id="rId6"/>
    <p:sldId id="282" r:id="rId7"/>
    <p:sldId id="281" r:id="rId8"/>
    <p:sldId id="283" r:id="rId9"/>
    <p:sldId id="279" r:id="rId10"/>
    <p:sldId id="284" r:id="rId11"/>
    <p:sldId id="285"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36C0F-5879-4BE8-838C-B48775159C51}" v="18" dt="2023-09-05T18:30:01.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48ae2142b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48ae2142b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348ae2142b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348ae2142b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4248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5d93323c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5d93323c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35d93323c8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35d93323c8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348ae2142b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348ae2142b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348ae2142b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348ae2142b_0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Posted from events such as SKA meetings and the EPFL </a:t>
            </a:r>
            <a:r>
              <a:rPr lang="en-GB" dirty="0" err="1"/>
              <a:t>Portes</a:t>
            </a:r>
            <a:r>
              <a:rPr lang="en-GB" dirty="0"/>
              <a:t> Ouvertes – building presence and followers as our work continues and grows. </a:t>
            </a:r>
            <a:endParaRPr dirty="0"/>
          </a:p>
        </p:txBody>
      </p:sp>
    </p:spTree>
    <p:extLst>
      <p:ext uri="{BB962C8B-B14F-4D97-AF65-F5344CB8AC3E}">
        <p14:creationId xmlns:p14="http://schemas.microsoft.com/office/powerpoint/2010/main" val="1730141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348ae2142b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348ae2142b_0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Font typeface="+mj-lt"/>
              <a:buAutoNum type="arabicPeriod"/>
            </a:pPr>
            <a:r>
              <a:rPr lang="en-GB" sz="1800" b="0" i="0" dirty="0">
                <a:solidFill>
                  <a:srgbClr val="212121"/>
                </a:solidFill>
                <a:effectLst/>
                <a:latin typeface="Calibri" panose="020F0502020204030204" pitchFamily="34" charset="0"/>
              </a:rPr>
              <a:t>We received 5000 Francs from the Swiss Society for Astrophysics and Astronomy last fall/winter</a:t>
            </a:r>
          </a:p>
          <a:p>
            <a:pPr algn="l">
              <a:buFont typeface="+mj-lt"/>
              <a:buAutoNum type="arabicPeriod"/>
            </a:pPr>
            <a:r>
              <a:rPr lang="en-GB" sz="1800" b="0" i="0" dirty="0">
                <a:solidFill>
                  <a:srgbClr val="212121"/>
                </a:solidFill>
                <a:effectLst/>
                <a:latin typeface="Calibri" panose="020F0502020204030204" pitchFamily="34" charset="0"/>
              </a:rPr>
              <a:t>We received 5000 euro from the IAU Office for Astronomy Outreach this past spring</a:t>
            </a:r>
          </a:p>
          <a:p>
            <a:pPr algn="l">
              <a:buFont typeface="+mj-lt"/>
              <a:buAutoNum type="arabicPeriod"/>
            </a:pPr>
            <a:r>
              <a:rPr lang="en-GB" sz="1800" b="0" i="0" dirty="0">
                <a:solidFill>
                  <a:srgbClr val="212121"/>
                </a:solidFill>
                <a:effectLst/>
                <a:latin typeface="Calibri" panose="020F0502020204030204" pitchFamily="34" charset="0"/>
              </a:rPr>
              <a:t>We have contracted with a production company in Geneva to get started</a:t>
            </a:r>
          </a:p>
          <a:p>
            <a:pPr marL="457200" algn="l"/>
            <a:r>
              <a:rPr lang="en-GB" sz="1800" b="0" i="0" dirty="0">
                <a:solidFill>
                  <a:srgbClr val="212121"/>
                </a:solidFill>
                <a:effectLst/>
                <a:latin typeface="Calibri" panose="020F0502020204030204" pitchFamily="34" charset="0"/>
              </a:rPr>
              <a:t>Mark Sargent would host</a:t>
            </a:r>
            <a:endParaRPr lang="en-GB" b="0" i="0" dirty="0">
              <a:solidFill>
                <a:srgbClr val="212121"/>
              </a:solidFill>
              <a:effectLst/>
              <a:latin typeface="wf_segoe-ui_norm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08317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348ae2142b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348ae2142b_0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17500" algn="l" rtl="0">
              <a:spcBef>
                <a:spcPts val="0"/>
              </a:spcBef>
              <a:spcAft>
                <a:spcPts val="0"/>
              </a:spcAft>
              <a:buClr>
                <a:srgbClr val="070068"/>
              </a:buClr>
              <a:buSzPts val="1400"/>
              <a:buChar char="○"/>
            </a:pPr>
            <a:r>
              <a:rPr lang="en-GB" dirty="0">
                <a:solidFill>
                  <a:srgbClr val="070068"/>
                </a:solidFill>
              </a:rPr>
              <a:t>Art exhibit - </a:t>
            </a:r>
            <a:r>
              <a:rPr lang="en-GB" dirty="0">
                <a:solidFill>
                  <a:srgbClr val="070068"/>
                </a:solidFill>
                <a:highlight>
                  <a:schemeClr val="lt1"/>
                </a:highlight>
              </a:rPr>
              <a:t>Cosmos Archaeology empowers us to explore stars and galaxies formed over 13.7 billion years and to grasp the extent and evolution of our immense Universe in unprecedented ways.</a:t>
            </a:r>
          </a:p>
          <a:p>
            <a:pPr marL="914400" lvl="1" indent="-317500" algn="l" rtl="0">
              <a:spcBef>
                <a:spcPts val="0"/>
              </a:spcBef>
              <a:spcAft>
                <a:spcPts val="0"/>
              </a:spcAft>
              <a:buClr>
                <a:srgbClr val="070068"/>
              </a:buClr>
              <a:buSzPts val="1400"/>
              <a:buChar char="○"/>
            </a:pPr>
            <a:r>
              <a:rPr lang="en-GB" dirty="0">
                <a:solidFill>
                  <a:srgbClr val="070068"/>
                </a:solidFill>
                <a:highlight>
                  <a:schemeClr val="lt1"/>
                </a:highlight>
              </a:rPr>
              <a:t>Curated by </a:t>
            </a:r>
            <a:r>
              <a:rPr lang="en-GB" dirty="0">
                <a:solidFill>
                  <a:srgbClr val="070068"/>
                </a:solidFill>
              </a:rPr>
              <a:t>Prof. Jean-Paul </a:t>
            </a:r>
            <a:r>
              <a:rPr lang="en-GB" dirty="0" err="1">
                <a:solidFill>
                  <a:srgbClr val="070068"/>
                </a:solidFill>
              </a:rPr>
              <a:t>Kneib</a:t>
            </a:r>
            <a:r>
              <a:rPr lang="en-GB" dirty="0">
                <a:solidFill>
                  <a:srgbClr val="070068"/>
                </a:solidFill>
              </a:rPr>
              <a:t>, Director of the Laboratory of Astrophysics and </a:t>
            </a:r>
            <a:r>
              <a:rPr lang="en-GB" dirty="0" err="1">
                <a:solidFill>
                  <a:srgbClr val="070068"/>
                </a:solidFill>
              </a:rPr>
              <a:t>eSPACE</a:t>
            </a:r>
            <a:r>
              <a:rPr lang="en-GB" dirty="0">
                <a:solidFill>
                  <a:srgbClr val="070068"/>
                </a:solidFill>
              </a:rPr>
              <a:t> </a:t>
            </a:r>
            <a:r>
              <a:rPr lang="en-GB" dirty="0" err="1">
                <a:solidFill>
                  <a:srgbClr val="070068"/>
                </a:solidFill>
              </a:rPr>
              <a:t>Center</a:t>
            </a:r>
            <a:r>
              <a:rPr lang="en-GB" dirty="0">
                <a:solidFill>
                  <a:srgbClr val="070068"/>
                </a:solidFill>
              </a:rPr>
              <a:t> and Sarah </a:t>
            </a:r>
            <a:r>
              <a:rPr lang="en-GB" dirty="0" err="1">
                <a:solidFill>
                  <a:srgbClr val="070068"/>
                </a:solidFill>
              </a:rPr>
              <a:t>Kenderdine</a:t>
            </a:r>
            <a:r>
              <a:rPr lang="en-GB" dirty="0">
                <a:solidFill>
                  <a:srgbClr val="070068"/>
                </a:solidFill>
              </a:rPr>
              <a:t>, Lead Laboratory for Experimental Museology </a:t>
            </a:r>
            <a:endParaRPr lang="en-GB" dirty="0">
              <a:solidFill>
                <a:srgbClr val="070068"/>
              </a:solidFill>
              <a:highlight>
                <a:schemeClr val="lt1"/>
              </a:highlight>
            </a:endParaRPr>
          </a:p>
          <a:p>
            <a:pPr marL="914400" lvl="1" indent="-317500" algn="l" rtl="0">
              <a:spcBef>
                <a:spcPts val="0"/>
              </a:spcBef>
              <a:spcAft>
                <a:spcPts val="0"/>
              </a:spcAft>
              <a:buClr>
                <a:srgbClr val="070068"/>
              </a:buClr>
              <a:buSzPts val="1400"/>
              <a:buChar char="○"/>
            </a:pPr>
            <a:r>
              <a:rPr lang="en-GB" dirty="0">
                <a:solidFill>
                  <a:srgbClr val="070068"/>
                </a:solidFill>
              </a:rPr>
              <a:t>Started at EPFL - Moving to Shanghai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9188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348ae2142b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348ae2142b_0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i="0" dirty="0">
                <a:solidFill>
                  <a:srgbClr val="212121"/>
                </a:solidFill>
                <a:effectLst/>
                <a:latin typeface="SuisseIntl"/>
              </a:rPr>
              <a:t>Over 25,000 people attended the Open Days on April 29 and 30, to discover the captivating and exciting world of EPFL through exhibitions, animations, conferences, workshops and many other events.</a:t>
            </a:r>
          </a:p>
          <a:p>
            <a:pPr marL="0" lvl="0" indent="0" algn="l" rtl="0">
              <a:spcBef>
                <a:spcPts val="0"/>
              </a:spcBef>
              <a:spcAft>
                <a:spcPts val="0"/>
              </a:spcAft>
              <a:buNone/>
            </a:pPr>
            <a:endParaRPr lang="en-GB" b="0" i="0" dirty="0">
              <a:solidFill>
                <a:srgbClr val="212121"/>
              </a:solidFill>
              <a:effectLst/>
              <a:latin typeface="SuisseIntl"/>
            </a:endParaRPr>
          </a:p>
          <a:p>
            <a:pPr marL="0" lvl="0" indent="0" algn="l" rtl="0">
              <a:spcBef>
                <a:spcPts val="0"/>
              </a:spcBef>
              <a:spcAft>
                <a:spcPts val="0"/>
              </a:spcAft>
              <a:buNone/>
            </a:pPr>
            <a:r>
              <a:rPr lang="en-GB" b="0" i="0" dirty="0">
                <a:solidFill>
                  <a:srgbClr val="212121"/>
                </a:solidFill>
                <a:effectLst/>
                <a:latin typeface="Calibri" panose="020F0502020204030204" pitchFamily="34" charset="0"/>
              </a:rPr>
              <a:t>Open Days is actually a nice point! Emma Tolley along with </a:t>
            </a:r>
            <a:r>
              <a:rPr lang="en-GB" b="0" i="0" dirty="0" err="1">
                <a:solidFill>
                  <a:srgbClr val="212121"/>
                </a:solidFill>
                <a:effectLst/>
                <a:latin typeface="Calibri" panose="020F0502020204030204" pitchFamily="34" charset="0"/>
              </a:rPr>
              <a:t>Shreyam</a:t>
            </a:r>
            <a:r>
              <a:rPr lang="en-GB" b="0" i="0" dirty="0">
                <a:solidFill>
                  <a:srgbClr val="212121"/>
                </a:solidFill>
                <a:effectLst/>
                <a:latin typeface="Calibri" panose="020F0502020204030204" pitchFamily="34" charset="0"/>
              </a:rPr>
              <a:t> Krishna, Michele Bianco and one other person, I don’t remember, presented a very cool radio telescope simulator. I can’t remember if Emma created it alone or if they all worked on it. It basically allowed visitors using a webcam to see what an image of themselves would look like depending on how an array of radio telescopes were arranged. And the whole group did an excellent job explaining radio astronomy in French! Also, the SKA Digital Twin exhibit from the Cosmos Archaeology exhibition was part of the </a:t>
            </a:r>
            <a:r>
              <a:rPr lang="en-GB" b="0" i="0" dirty="0" err="1">
                <a:solidFill>
                  <a:srgbClr val="212121"/>
                </a:solidFill>
                <a:effectLst/>
                <a:latin typeface="Calibri" panose="020F0502020204030204" pitchFamily="34" charset="0"/>
              </a:rPr>
              <a:t>Portes</a:t>
            </a:r>
            <a:r>
              <a:rPr lang="en-GB" b="0" i="0" dirty="0">
                <a:solidFill>
                  <a:srgbClr val="212121"/>
                </a:solidFill>
                <a:effectLst/>
                <a:latin typeface="Calibri" panose="020F0502020204030204" pitchFamily="34" charset="0"/>
              </a:rPr>
              <a:t> Ouvertes as well.</a:t>
            </a:r>
            <a:endParaRPr dirty="0"/>
          </a:p>
        </p:txBody>
      </p:sp>
    </p:spTree>
    <p:extLst>
      <p:ext uri="{BB962C8B-B14F-4D97-AF65-F5344CB8AC3E}">
        <p14:creationId xmlns:p14="http://schemas.microsoft.com/office/powerpoint/2010/main" val="327004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348ae2142b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348ae2142b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arolyn.Crichton@epfl.ch"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mailto:Hamsa.Padmanabhan@unige.ch" TargetMode="External"/><Relationship Id="rId4" Type="http://schemas.openxmlformats.org/officeDocument/2006/relationships/hyperlink" Target="mailto:.parker@epfl.ch"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9325" y="75"/>
            <a:ext cx="9144000" cy="5143500"/>
          </a:xfrm>
          <a:prstGeom prst="rect">
            <a:avLst/>
          </a:prstGeom>
          <a:gradFill>
            <a:gsLst>
              <a:gs pos="0">
                <a:srgbClr val="FF0000"/>
              </a:gs>
              <a:gs pos="22000">
                <a:srgbClr val="830034"/>
              </a:gs>
              <a:gs pos="35000">
                <a:srgbClr val="45004E"/>
              </a:gs>
              <a:gs pos="52000">
                <a:srgbClr val="070068"/>
              </a:gs>
              <a:gs pos="70000">
                <a:srgbClr val="141145"/>
              </a:gs>
              <a:gs pos="100000">
                <a:schemeClr val="accent2"/>
              </a:gs>
            </a:gsLst>
            <a:path path="circle">
              <a:fillToRect t="100000" r="100000"/>
            </a:path>
            <a:tileRect l="-100000" b="-10000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1218150" y="542350"/>
            <a:ext cx="7497300" cy="1756800"/>
          </a:xfrm>
          <a:prstGeom prst="rect">
            <a:avLst/>
          </a:prstGeom>
          <a:ln>
            <a:noFill/>
          </a:ln>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 sz="4755" dirty="0">
                <a:solidFill>
                  <a:schemeClr val="lt1"/>
                </a:solidFill>
              </a:rPr>
              <a:t>SKACH Communications Workshop </a:t>
            </a:r>
            <a:br>
              <a:rPr lang="en" sz="4755" dirty="0">
                <a:solidFill>
                  <a:schemeClr val="lt1"/>
                </a:solidFill>
              </a:rPr>
            </a:br>
            <a:endParaRPr sz="4755" dirty="0">
              <a:solidFill>
                <a:schemeClr val="lt1"/>
              </a:solidFill>
            </a:endParaRPr>
          </a:p>
          <a:p>
            <a:pPr marL="0" lvl="0" indent="0" algn="r" rtl="0">
              <a:spcBef>
                <a:spcPts val="0"/>
              </a:spcBef>
              <a:spcAft>
                <a:spcPts val="0"/>
              </a:spcAft>
              <a:buNone/>
            </a:pPr>
            <a:r>
              <a:rPr lang="en" sz="2650" dirty="0">
                <a:solidFill>
                  <a:srgbClr val="FF0000"/>
                </a:solidFill>
              </a:rPr>
              <a:t>September 7, 2023</a:t>
            </a:r>
            <a:endParaRPr sz="2650" dirty="0">
              <a:solidFill>
                <a:srgbClr val="FF0000"/>
              </a:solidFill>
            </a:endParaRPr>
          </a:p>
          <a:p>
            <a:pPr marL="0" lvl="0" indent="0" algn="r" rtl="0">
              <a:spcBef>
                <a:spcPts val="0"/>
              </a:spcBef>
              <a:spcAft>
                <a:spcPts val="0"/>
              </a:spcAft>
              <a:buNone/>
            </a:pPr>
            <a:endParaRPr sz="2650" dirty="0">
              <a:solidFill>
                <a:schemeClr val="lt1"/>
              </a:solidFill>
            </a:endParaRPr>
          </a:p>
        </p:txBody>
      </p:sp>
      <p:sp>
        <p:nvSpPr>
          <p:cNvPr id="56" name="Google Shape;5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pic>
        <p:nvPicPr>
          <p:cNvPr id="57" name="Google Shape;57;p13"/>
          <p:cNvPicPr preferRelativeResize="0"/>
          <p:nvPr/>
        </p:nvPicPr>
        <p:blipFill>
          <a:blip r:embed="rId3">
            <a:alphaModFix/>
          </a:blip>
          <a:stretch>
            <a:fillRect/>
          </a:stretch>
        </p:blipFill>
        <p:spPr>
          <a:xfrm>
            <a:off x="-368175" y="2296975"/>
            <a:ext cx="4940176" cy="3291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198300" y="159950"/>
            <a:ext cx="7865700" cy="572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070068"/>
                </a:solidFill>
                <a:latin typeface="Lora"/>
                <a:ea typeface="Lora"/>
                <a:cs typeface="Lora"/>
                <a:sym typeface="Lora"/>
              </a:rPr>
              <a:t>SKACH - Comm &amp; Outreach Contacts:</a:t>
            </a:r>
            <a:r>
              <a:rPr lang="en" b="1">
                <a:latin typeface="Lora"/>
                <a:ea typeface="Lora"/>
                <a:cs typeface="Lora"/>
                <a:sym typeface="Lora"/>
              </a:rPr>
              <a:t> </a:t>
            </a:r>
            <a:endParaRPr b="1">
              <a:latin typeface="Lora"/>
              <a:ea typeface="Lora"/>
              <a:cs typeface="Lora"/>
              <a:sym typeface="Lora"/>
            </a:endParaRPr>
          </a:p>
        </p:txBody>
      </p:sp>
      <p:sp>
        <p:nvSpPr>
          <p:cNvPr id="266" name="Google Shape;266;p36"/>
          <p:cNvSpPr/>
          <p:nvPr/>
        </p:nvSpPr>
        <p:spPr>
          <a:xfrm>
            <a:off x="45925" y="807975"/>
            <a:ext cx="8948100" cy="4133700"/>
          </a:xfrm>
          <a:prstGeom prst="roundRect">
            <a:avLst>
              <a:gd name="adj" fmla="val 16667"/>
            </a:avLst>
          </a:prstGeom>
          <a:noFill/>
          <a:ln w="19050" cap="flat" cmpd="sng">
            <a:solidFill>
              <a:srgbClr val="070068"/>
            </a:solidFill>
            <a:prstDash val="solid"/>
            <a:round/>
            <a:headEnd type="none" w="sm" len="sm"/>
            <a:tailEnd type="none" w="sm" len="sm"/>
          </a:ln>
        </p:spPr>
        <p:txBody>
          <a:bodyPr spcFirstLastPara="1" wrap="square" lIns="91425" tIns="91425" rIns="91425" bIns="91425" anchor="t" anchorCtr="0">
            <a:noAutofit/>
          </a:bodyPr>
          <a:lstStyle/>
          <a:p>
            <a:pPr marL="457200" lvl="0" indent="-330200" algn="l" rtl="0">
              <a:spcBef>
                <a:spcPts val="0"/>
              </a:spcBef>
              <a:spcAft>
                <a:spcPts val="0"/>
              </a:spcAft>
              <a:buClr>
                <a:srgbClr val="070068"/>
              </a:buClr>
              <a:buSzPts val="1600"/>
              <a:buFont typeface="Lora"/>
              <a:buChar char="●"/>
            </a:pPr>
            <a:r>
              <a:rPr lang="en" sz="1600" dirty="0">
                <a:solidFill>
                  <a:srgbClr val="070068"/>
                </a:solidFill>
                <a:latin typeface="Lora"/>
                <a:ea typeface="Lora"/>
                <a:cs typeface="Lora"/>
                <a:sym typeface="Lora"/>
              </a:rPr>
              <a:t>Carolyn Crichton - SKACH Director, Chair of the Board, SKACON Steering Committee - </a:t>
            </a:r>
            <a:r>
              <a:rPr lang="en" sz="1600" u="sng" dirty="0">
                <a:solidFill>
                  <a:schemeClr val="hlink"/>
                </a:solidFill>
                <a:latin typeface="Lora"/>
                <a:ea typeface="Lora"/>
                <a:cs typeface="Lora"/>
                <a:sym typeface="Lora"/>
                <a:hlinkClick r:id="rId3"/>
              </a:rPr>
              <a:t>Carolyn.Crichton@epfl.ch</a:t>
            </a:r>
            <a:endParaRPr sz="1600" dirty="0">
              <a:solidFill>
                <a:srgbClr val="070068"/>
              </a:solidFill>
              <a:latin typeface="Lora"/>
              <a:ea typeface="Lora"/>
              <a:cs typeface="Lora"/>
              <a:sym typeface="Lora"/>
            </a:endParaRPr>
          </a:p>
          <a:p>
            <a:pPr marL="457200" lvl="0" indent="-330200" algn="l" rtl="0">
              <a:spcBef>
                <a:spcPts val="1000"/>
              </a:spcBef>
              <a:spcAft>
                <a:spcPts val="0"/>
              </a:spcAft>
              <a:buClr>
                <a:srgbClr val="070068"/>
              </a:buClr>
              <a:buSzPts val="1600"/>
              <a:buFont typeface="Lora"/>
              <a:buChar char="●"/>
            </a:pPr>
            <a:r>
              <a:rPr lang="en" sz="1600" dirty="0">
                <a:solidFill>
                  <a:srgbClr val="070068"/>
                </a:solidFill>
                <a:latin typeface="Lora"/>
                <a:ea typeface="Lora"/>
                <a:cs typeface="Lora"/>
                <a:sym typeface="Lora"/>
              </a:rPr>
              <a:t>Tanya Petersen - SKACH Communication and Outreach Program Chair - </a:t>
            </a:r>
            <a:r>
              <a:rPr lang="en" sz="1600" u="sng" dirty="0">
                <a:solidFill>
                  <a:schemeClr val="hlink"/>
                </a:solidFill>
                <a:latin typeface="Lora"/>
                <a:ea typeface="Lora"/>
                <a:cs typeface="Lora"/>
                <a:sym typeface="Lora"/>
              </a:rPr>
              <a:t>tanya</a:t>
            </a:r>
            <a:r>
              <a:rPr lang="en" sz="1600" u="sng" dirty="0">
                <a:solidFill>
                  <a:schemeClr val="hlink"/>
                </a:solidFill>
                <a:latin typeface="Lora"/>
                <a:ea typeface="Lora"/>
                <a:cs typeface="Lora"/>
                <a:sym typeface="Lora"/>
                <a:hlinkClick r:id="rId4"/>
              </a:rPr>
              <a:t>.petersen@epfl.ch</a:t>
            </a:r>
            <a:endParaRPr sz="1600" dirty="0">
              <a:solidFill>
                <a:srgbClr val="070068"/>
              </a:solidFill>
              <a:latin typeface="Lora"/>
              <a:ea typeface="Lora"/>
              <a:cs typeface="Lora"/>
              <a:sym typeface="Lora"/>
            </a:endParaRPr>
          </a:p>
          <a:p>
            <a:pPr marL="457200" lvl="0" indent="-330200" algn="l" rtl="0">
              <a:spcBef>
                <a:spcPts val="1000"/>
              </a:spcBef>
              <a:spcAft>
                <a:spcPts val="0"/>
              </a:spcAft>
              <a:buClr>
                <a:srgbClr val="070068"/>
              </a:buClr>
              <a:buSzPts val="1600"/>
              <a:buFont typeface="Lora"/>
              <a:buChar char="●"/>
            </a:pPr>
            <a:r>
              <a:rPr lang="en" sz="1600" dirty="0">
                <a:solidFill>
                  <a:srgbClr val="070068"/>
                </a:solidFill>
                <a:latin typeface="Lora"/>
                <a:ea typeface="Lora"/>
                <a:cs typeface="Lora"/>
                <a:sym typeface="Lora"/>
              </a:rPr>
              <a:t>Hamsa Padmanabhan -  SKACH Communication and Outreach Program Co-Chair - </a:t>
            </a:r>
            <a:r>
              <a:rPr lang="en" sz="1600" u="sng" dirty="0">
                <a:solidFill>
                  <a:schemeClr val="hlink"/>
                </a:solidFill>
                <a:latin typeface="Lora"/>
                <a:ea typeface="Lora"/>
                <a:cs typeface="Lora"/>
                <a:sym typeface="Lora"/>
                <a:hlinkClick r:id="rId5"/>
              </a:rPr>
              <a:t>Hamsa.Padmanabhan@unige.ch</a:t>
            </a:r>
            <a:endParaRPr sz="1600" dirty="0">
              <a:solidFill>
                <a:srgbClr val="070068"/>
              </a:solidFill>
              <a:latin typeface="Lora"/>
              <a:ea typeface="Lora"/>
              <a:cs typeface="Lora"/>
              <a:sym typeface="Lora"/>
            </a:endParaRPr>
          </a:p>
          <a:p>
            <a:pPr marL="0" lvl="0" indent="0" algn="l" rtl="0">
              <a:spcBef>
                <a:spcPts val="1000"/>
              </a:spcBef>
              <a:spcAft>
                <a:spcPts val="0"/>
              </a:spcAft>
              <a:buNone/>
            </a:pPr>
            <a:endParaRPr sz="1600" dirty="0">
              <a:solidFill>
                <a:srgbClr val="070068"/>
              </a:solidFill>
              <a:latin typeface="Lora"/>
              <a:ea typeface="Lora"/>
              <a:cs typeface="Lora"/>
              <a:sym typeface="Lora"/>
            </a:endParaRPr>
          </a:p>
          <a:p>
            <a:pPr marL="457200" lvl="0" indent="0" algn="l" rtl="0">
              <a:spcBef>
                <a:spcPts val="1000"/>
              </a:spcBef>
              <a:spcAft>
                <a:spcPts val="0"/>
              </a:spcAft>
              <a:buNone/>
            </a:pPr>
            <a:endParaRPr sz="1600" dirty="0">
              <a:solidFill>
                <a:srgbClr val="070068"/>
              </a:solidFill>
              <a:latin typeface="Lora"/>
              <a:ea typeface="Lora"/>
              <a:cs typeface="Lora"/>
              <a:sym typeface="Lora"/>
            </a:endParaRPr>
          </a:p>
          <a:p>
            <a:pPr marL="0" lvl="0" indent="0" algn="l" rtl="0">
              <a:spcBef>
                <a:spcPts val="1000"/>
              </a:spcBef>
              <a:spcAft>
                <a:spcPts val="0"/>
              </a:spcAft>
              <a:buNone/>
            </a:pPr>
            <a:endParaRPr sz="1600" b="1" dirty="0">
              <a:solidFill>
                <a:srgbClr val="070068"/>
              </a:solidFill>
              <a:latin typeface="Lora"/>
              <a:ea typeface="Lora"/>
              <a:cs typeface="Lora"/>
              <a:sym typeface="Lora"/>
            </a:endParaRPr>
          </a:p>
        </p:txBody>
      </p:sp>
      <p:sp>
        <p:nvSpPr>
          <p:cNvPr id="267" name="Google Shape;26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1468160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E9F98-7B49-E29E-ADEE-4F6A0C5A1D14}"/>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297AFC08-C828-4823-43AE-42DC27F84BFC}"/>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2712201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198300" y="159950"/>
            <a:ext cx="4507500" cy="572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rgbClr val="070068"/>
                </a:solidFill>
                <a:latin typeface="Lora"/>
                <a:ea typeface="Lora"/>
                <a:cs typeface="Lora"/>
                <a:sym typeface="Lora"/>
              </a:rPr>
              <a:t>About me</a:t>
            </a:r>
            <a:endParaRPr b="1" dirty="0">
              <a:latin typeface="Lora"/>
              <a:ea typeface="Lora"/>
              <a:cs typeface="Lora"/>
              <a:sym typeface="Lora"/>
            </a:endParaRPr>
          </a:p>
        </p:txBody>
      </p:sp>
      <p:sp>
        <p:nvSpPr>
          <p:cNvPr id="70" name="Google Shape;70;p15"/>
          <p:cNvSpPr/>
          <p:nvPr/>
        </p:nvSpPr>
        <p:spPr>
          <a:xfrm>
            <a:off x="198055" y="807975"/>
            <a:ext cx="8611500" cy="4133700"/>
          </a:xfrm>
          <a:prstGeom prst="roundRect">
            <a:avLst>
              <a:gd name="adj" fmla="val 16667"/>
            </a:avLst>
          </a:prstGeom>
          <a:noFill/>
          <a:ln w="19050" cap="flat" cmpd="sng">
            <a:solidFill>
              <a:srgbClr val="070068"/>
            </a:solidFill>
            <a:prstDash val="solid"/>
            <a:round/>
            <a:headEnd type="none" w="sm" len="sm"/>
            <a:tailEnd type="none" w="sm" len="sm"/>
          </a:ln>
        </p:spPr>
        <p:txBody>
          <a:bodyPr spcFirstLastPara="1" wrap="square" lIns="91425" tIns="91425" rIns="91425" bIns="91425" anchor="t" anchorCtr="0">
            <a:noAutofit/>
          </a:bodyPr>
          <a:lstStyle/>
          <a:p>
            <a:pPr marL="107950" lvl="6">
              <a:spcBef>
                <a:spcPts val="1000"/>
              </a:spcBef>
              <a:spcAft>
                <a:spcPts val="1000"/>
              </a:spcAft>
              <a:buClr>
                <a:srgbClr val="070068"/>
              </a:buClr>
              <a:buSzPts val="1900"/>
            </a:pPr>
            <a:endParaRPr sz="1900" dirty="0">
              <a:solidFill>
                <a:srgbClr val="070068"/>
              </a:solidFill>
              <a:latin typeface="Lora"/>
              <a:ea typeface="Lora"/>
              <a:cs typeface="Lora"/>
              <a:sym typeface="Lora"/>
            </a:endParaRPr>
          </a:p>
        </p:txBody>
      </p:sp>
      <p:sp>
        <p:nvSpPr>
          <p:cNvPr id="71" name="Google Shape;7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pic>
        <p:nvPicPr>
          <p:cNvPr id="2" name="Picture 2" descr="ABC Online | Logopedia | Fandom">
            <a:extLst>
              <a:ext uri="{FF2B5EF4-FFF2-40B4-BE49-F238E27FC236}">
                <a16:creationId xmlns:a16="http://schemas.microsoft.com/office/drawing/2014/main" id="{A54B9FCF-2F15-DED7-2CA1-6FC8B7494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72" y="1350388"/>
            <a:ext cx="684503" cy="798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77400591-C3D8-E8A3-FAA8-47098BB76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3673" y="1472000"/>
            <a:ext cx="1588871" cy="6765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a:extLst>
              <a:ext uri="{FF2B5EF4-FFF2-40B4-BE49-F238E27FC236}">
                <a16:creationId xmlns:a16="http://schemas.microsoft.com/office/drawing/2014/main" id="{5EBB6C62-4DC2-4CBD-0635-F8FC544EF0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328" y="2616915"/>
            <a:ext cx="985606" cy="719956"/>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83F476B8-B941-B65D-B8CC-856A62BE93B4}"/>
              </a:ext>
            </a:extLst>
          </p:cNvPr>
          <p:cNvPicPr>
            <a:picLocks noChangeAspect="1"/>
          </p:cNvPicPr>
          <p:nvPr/>
        </p:nvPicPr>
        <p:blipFill>
          <a:blip r:embed="rId6"/>
          <a:stretch>
            <a:fillRect/>
          </a:stretch>
        </p:blipFill>
        <p:spPr>
          <a:xfrm>
            <a:off x="4319295" y="1350388"/>
            <a:ext cx="694532" cy="887838"/>
          </a:xfrm>
          <a:prstGeom prst="rect">
            <a:avLst/>
          </a:prstGeom>
          <a:noFill/>
          <a:ln>
            <a:noFill/>
          </a:ln>
        </p:spPr>
      </p:pic>
      <p:pic>
        <p:nvPicPr>
          <p:cNvPr id="6" name="Picture 12" descr="Logo&#10;&#10;Description automatically generated">
            <a:extLst>
              <a:ext uri="{FF2B5EF4-FFF2-40B4-BE49-F238E27FC236}">
                <a16:creationId xmlns:a16="http://schemas.microsoft.com/office/drawing/2014/main" id="{AFBF70E0-CC5D-E0DC-6AE4-B75E05F7DC9A}"/>
              </a:ext>
            </a:extLst>
          </p:cNvPr>
          <p:cNvPicPr>
            <a:picLocks noChangeAspect="1" noChangeArrowheads="1"/>
          </p:cNvPicPr>
          <p:nvPr/>
        </p:nvPicPr>
        <p:blipFill>
          <a:blip r:embed="rId7"/>
          <a:srcRect/>
          <a:stretch>
            <a:fillRect/>
          </a:stretch>
        </p:blipFill>
        <p:spPr bwMode="auto">
          <a:xfrm>
            <a:off x="1635317" y="3613511"/>
            <a:ext cx="880887" cy="8808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F035E35-273E-C161-AD0C-43CE34520F6C}"/>
              </a:ext>
            </a:extLst>
          </p:cNvPr>
          <p:cNvPicPr>
            <a:picLocks noChangeAspect="1"/>
          </p:cNvPicPr>
          <p:nvPr/>
        </p:nvPicPr>
        <p:blipFill>
          <a:blip r:embed="rId8"/>
          <a:stretch>
            <a:fillRect/>
          </a:stretch>
        </p:blipFill>
        <p:spPr>
          <a:xfrm>
            <a:off x="3752149" y="3420813"/>
            <a:ext cx="2126003" cy="687193"/>
          </a:xfrm>
          <a:prstGeom prst="rect">
            <a:avLst/>
          </a:prstGeom>
        </p:spPr>
      </p:pic>
      <p:pic>
        <p:nvPicPr>
          <p:cNvPr id="8" name="Picture 7">
            <a:extLst>
              <a:ext uri="{FF2B5EF4-FFF2-40B4-BE49-F238E27FC236}">
                <a16:creationId xmlns:a16="http://schemas.microsoft.com/office/drawing/2014/main" id="{F9B028E5-D9C0-D161-9A84-05FB60192D76}"/>
              </a:ext>
            </a:extLst>
          </p:cNvPr>
          <p:cNvPicPr>
            <a:picLocks noChangeAspect="1"/>
          </p:cNvPicPr>
          <p:nvPr/>
        </p:nvPicPr>
        <p:blipFill>
          <a:blip r:embed="rId9"/>
          <a:stretch>
            <a:fillRect/>
          </a:stretch>
        </p:blipFill>
        <p:spPr>
          <a:xfrm>
            <a:off x="6415892" y="1305531"/>
            <a:ext cx="1880464" cy="887838"/>
          </a:xfrm>
          <a:prstGeom prst="rect">
            <a:avLst/>
          </a:prstGeom>
        </p:spPr>
      </p:pic>
      <p:pic>
        <p:nvPicPr>
          <p:cNvPr id="9" name="Picture 16" descr="Identity ‒ Overview ‐ EPFL">
            <a:extLst>
              <a:ext uri="{FF2B5EF4-FFF2-40B4-BE49-F238E27FC236}">
                <a16:creationId xmlns:a16="http://schemas.microsoft.com/office/drawing/2014/main" id="{EABF0DE9-993D-692C-1520-9F3F2DB864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3010" y="3130600"/>
            <a:ext cx="1531348" cy="861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198300" y="159950"/>
            <a:ext cx="4507500" cy="572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rgbClr val="070068"/>
                </a:solidFill>
                <a:latin typeface="Lora"/>
                <a:ea typeface="Lora"/>
                <a:cs typeface="Lora"/>
                <a:sym typeface="Lora"/>
              </a:rPr>
              <a:t>Agenda for the Workshop</a:t>
            </a:r>
            <a:endParaRPr b="1" dirty="0">
              <a:latin typeface="Lora"/>
              <a:ea typeface="Lora"/>
              <a:cs typeface="Lora"/>
              <a:sym typeface="Lora"/>
            </a:endParaRPr>
          </a:p>
        </p:txBody>
      </p:sp>
      <p:sp>
        <p:nvSpPr>
          <p:cNvPr id="77" name="Google Shape;77;p16"/>
          <p:cNvSpPr/>
          <p:nvPr/>
        </p:nvSpPr>
        <p:spPr>
          <a:xfrm>
            <a:off x="198055" y="807975"/>
            <a:ext cx="8611500" cy="4133700"/>
          </a:xfrm>
          <a:prstGeom prst="roundRect">
            <a:avLst>
              <a:gd name="adj" fmla="val 16667"/>
            </a:avLst>
          </a:prstGeom>
          <a:noFill/>
          <a:ln w="19050" cap="flat" cmpd="sng">
            <a:solidFill>
              <a:srgbClr val="070068"/>
            </a:solidFill>
            <a:prstDash val="solid"/>
            <a:round/>
            <a:headEnd type="none" w="sm" len="sm"/>
            <a:tailEnd type="none" w="sm" len="sm"/>
          </a:ln>
        </p:spPr>
        <p:txBody>
          <a:bodyPr spcFirstLastPara="1" wrap="square" lIns="91425" tIns="91425" rIns="91425" bIns="91425" anchor="t" anchorCtr="0">
            <a:no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Exercise around our common goal – developing a SKACH communications plan.</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Content</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Audience </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Languages</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Events </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Google Shape;7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2"/>
          <p:cNvSpPr txBox="1">
            <a:spLocks noGrp="1"/>
          </p:cNvSpPr>
          <p:nvPr>
            <p:ph type="title"/>
          </p:nvPr>
        </p:nvSpPr>
        <p:spPr>
          <a:xfrm>
            <a:off x="198300" y="159950"/>
            <a:ext cx="4507500" cy="572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rgbClr val="070068"/>
                </a:solidFill>
                <a:latin typeface="Lora"/>
                <a:ea typeface="Lora"/>
                <a:cs typeface="Lora"/>
                <a:sym typeface="Lora"/>
              </a:rPr>
              <a:t>Logos:</a:t>
            </a:r>
            <a:r>
              <a:rPr lang="en" b="1" dirty="0">
                <a:latin typeface="Lora"/>
                <a:ea typeface="Lora"/>
                <a:cs typeface="Lora"/>
                <a:sym typeface="Lora"/>
              </a:rPr>
              <a:t> </a:t>
            </a:r>
            <a:endParaRPr b="1" dirty="0">
              <a:latin typeface="Lora"/>
              <a:ea typeface="Lora"/>
              <a:cs typeface="Lora"/>
              <a:sym typeface="Lora"/>
            </a:endParaRPr>
          </a:p>
        </p:txBody>
      </p:sp>
      <p:sp>
        <p:nvSpPr>
          <p:cNvPr id="234" name="Google Shape;234;p32"/>
          <p:cNvSpPr/>
          <p:nvPr/>
        </p:nvSpPr>
        <p:spPr>
          <a:xfrm>
            <a:off x="45925" y="807975"/>
            <a:ext cx="8948100" cy="4133700"/>
          </a:xfrm>
          <a:prstGeom prst="roundRect">
            <a:avLst>
              <a:gd name="adj" fmla="val 16667"/>
            </a:avLst>
          </a:prstGeom>
          <a:noFill/>
          <a:ln w="19050" cap="flat" cmpd="sng">
            <a:solidFill>
              <a:srgbClr val="07006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070068"/>
              </a:solidFill>
              <a:latin typeface="Lora"/>
              <a:ea typeface="Lora"/>
              <a:cs typeface="Lora"/>
              <a:sym typeface="Lora"/>
            </a:endParaRPr>
          </a:p>
          <a:p>
            <a:pPr marL="0" lvl="0" indent="0" algn="l" rtl="0">
              <a:spcBef>
                <a:spcPts val="1000"/>
              </a:spcBef>
              <a:spcAft>
                <a:spcPts val="0"/>
              </a:spcAft>
              <a:buNone/>
            </a:pPr>
            <a:endParaRPr sz="1600" b="1">
              <a:solidFill>
                <a:srgbClr val="070068"/>
              </a:solidFill>
              <a:latin typeface="Lora"/>
              <a:ea typeface="Lora"/>
              <a:cs typeface="Lora"/>
              <a:sym typeface="Lora"/>
            </a:endParaRPr>
          </a:p>
        </p:txBody>
      </p:sp>
      <p:sp>
        <p:nvSpPr>
          <p:cNvPr id="235" name="Google Shape;23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237" name="Google Shape;237;p32"/>
          <p:cNvPicPr preferRelativeResize="0"/>
          <p:nvPr/>
        </p:nvPicPr>
        <p:blipFill>
          <a:blip r:embed="rId3">
            <a:alphaModFix/>
          </a:blip>
          <a:stretch>
            <a:fillRect/>
          </a:stretch>
        </p:blipFill>
        <p:spPr>
          <a:xfrm>
            <a:off x="371012" y="927301"/>
            <a:ext cx="4095750" cy="1076325"/>
          </a:xfrm>
          <a:prstGeom prst="rect">
            <a:avLst/>
          </a:prstGeom>
          <a:noFill/>
          <a:ln>
            <a:noFill/>
          </a:ln>
        </p:spPr>
      </p:pic>
      <p:sp>
        <p:nvSpPr>
          <p:cNvPr id="2" name="TextBox 1">
            <a:extLst>
              <a:ext uri="{FF2B5EF4-FFF2-40B4-BE49-F238E27FC236}">
                <a16:creationId xmlns:a16="http://schemas.microsoft.com/office/drawing/2014/main" id="{41E4A5D1-272F-6D1D-822B-36965B351AE6}"/>
              </a:ext>
            </a:extLst>
          </p:cNvPr>
          <p:cNvSpPr txBox="1"/>
          <p:nvPr/>
        </p:nvSpPr>
        <p:spPr>
          <a:xfrm>
            <a:off x="633984" y="2796032"/>
            <a:ext cx="7838474" cy="1169551"/>
          </a:xfrm>
          <a:prstGeom prst="rect">
            <a:avLst/>
          </a:prstGeom>
          <a:noFill/>
        </p:spPr>
        <p:txBody>
          <a:bodyPr wrap="square" rtlCol="0">
            <a:spAutoFit/>
          </a:bodyPr>
          <a:lstStyle/>
          <a:p>
            <a:r>
              <a:rPr lang="en-GB" dirty="0"/>
              <a:t>Icebreaker:</a:t>
            </a:r>
          </a:p>
          <a:p>
            <a:endParaRPr lang="en-GB" dirty="0"/>
          </a:p>
          <a:p>
            <a:r>
              <a:rPr lang="en-GB" dirty="0"/>
              <a:t>Developing a SKACH communications plan</a:t>
            </a:r>
          </a:p>
          <a:p>
            <a:endParaRPr lang="en-GB" dirty="0"/>
          </a:p>
          <a:p>
            <a:endParaRPr lang="en-CH"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title"/>
          </p:nvPr>
        </p:nvSpPr>
        <p:spPr>
          <a:xfrm>
            <a:off x="198300" y="159950"/>
            <a:ext cx="4507500" cy="572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rgbClr val="070068"/>
                </a:solidFill>
                <a:latin typeface="Lora"/>
                <a:ea typeface="Lora"/>
                <a:cs typeface="Lora"/>
                <a:sym typeface="Lora"/>
              </a:rPr>
              <a:t>Content:</a:t>
            </a:r>
            <a:r>
              <a:rPr lang="en" b="1" dirty="0">
                <a:latin typeface="Lora"/>
                <a:ea typeface="Lora"/>
                <a:cs typeface="Lora"/>
                <a:sym typeface="Lora"/>
              </a:rPr>
              <a:t> </a:t>
            </a:r>
            <a:endParaRPr b="1" dirty="0">
              <a:latin typeface="Lora"/>
              <a:ea typeface="Lora"/>
              <a:cs typeface="Lora"/>
              <a:sym typeface="Lora"/>
            </a:endParaRPr>
          </a:p>
        </p:txBody>
      </p:sp>
      <p:sp>
        <p:nvSpPr>
          <p:cNvPr id="250" name="Google Shape;250;p34"/>
          <p:cNvSpPr/>
          <p:nvPr/>
        </p:nvSpPr>
        <p:spPr>
          <a:xfrm>
            <a:off x="45925" y="807975"/>
            <a:ext cx="8948100" cy="4133700"/>
          </a:xfrm>
          <a:prstGeom prst="roundRect">
            <a:avLst>
              <a:gd name="adj" fmla="val 16667"/>
            </a:avLst>
          </a:prstGeom>
          <a:noFill/>
          <a:ln w="19050" cap="flat" cmpd="sng">
            <a:solidFill>
              <a:srgbClr val="07006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000"/>
              </a:spcBef>
              <a:spcAft>
                <a:spcPts val="0"/>
              </a:spcAft>
              <a:buNone/>
            </a:pPr>
            <a:endParaRPr sz="1600" b="1" dirty="0">
              <a:solidFill>
                <a:srgbClr val="070068"/>
              </a:solidFill>
              <a:latin typeface="Lora"/>
              <a:ea typeface="Lora"/>
              <a:cs typeface="Lora"/>
              <a:sym typeface="Lora"/>
            </a:endParaRPr>
          </a:p>
        </p:txBody>
      </p:sp>
      <p:sp>
        <p:nvSpPr>
          <p:cNvPr id="251" name="Google Shape;25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2" name="TextBox 1">
            <a:extLst>
              <a:ext uri="{FF2B5EF4-FFF2-40B4-BE49-F238E27FC236}">
                <a16:creationId xmlns:a16="http://schemas.microsoft.com/office/drawing/2014/main" id="{43589924-1868-CAA3-068B-09BEDC64F985}"/>
              </a:ext>
            </a:extLst>
          </p:cNvPr>
          <p:cNvSpPr txBox="1"/>
          <p:nvPr/>
        </p:nvSpPr>
        <p:spPr>
          <a:xfrm>
            <a:off x="508000" y="1280160"/>
            <a:ext cx="8046720" cy="4185761"/>
          </a:xfrm>
          <a:prstGeom prst="rect">
            <a:avLst/>
          </a:prstGeom>
          <a:noFill/>
        </p:spPr>
        <p:txBody>
          <a:bodyPr wrap="square" rtlCol="0">
            <a:spAutoFit/>
          </a:bodyPr>
          <a:lstStyle/>
          <a:p>
            <a:r>
              <a:rPr lang="en-GB" dirty="0"/>
              <a:t>The key themes of the SKAO communications strategy:</a:t>
            </a:r>
          </a:p>
          <a:p>
            <a:endParaRPr lang="en-GB" dirty="0"/>
          </a:p>
          <a:p>
            <a:endParaRPr lang="en-GB" dirty="0"/>
          </a:p>
          <a:p>
            <a:pPr marL="285750" indent="-285750">
              <a:buFont typeface="Arial" panose="020B0604020202020204" pitchFamily="34" charset="0"/>
              <a:buChar char="•"/>
            </a:pPr>
            <a:r>
              <a:rPr lang="en-GB" dirty="0"/>
              <a:t>Science </a:t>
            </a:r>
          </a:p>
          <a:p>
            <a:pPr marL="285750" indent="-285750">
              <a:buFont typeface="Arial" panose="020B0604020202020204" pitchFamily="34" charset="0"/>
              <a:buChar char="•"/>
            </a:pPr>
            <a:r>
              <a:rPr lang="en-GB" dirty="0"/>
              <a:t>Technology</a:t>
            </a:r>
          </a:p>
          <a:p>
            <a:pPr marL="285750" indent="-285750">
              <a:buFont typeface="Arial" panose="020B0604020202020204" pitchFamily="34" charset="0"/>
              <a:buChar char="•"/>
            </a:pPr>
            <a:r>
              <a:rPr lang="en-GB" dirty="0"/>
              <a:t>Collaboration </a:t>
            </a:r>
          </a:p>
          <a:p>
            <a:pPr marL="285750" indent="-285750">
              <a:buFont typeface="Arial" panose="020B0604020202020204" pitchFamily="34" charset="0"/>
              <a:buChar char="•"/>
            </a:pPr>
            <a:r>
              <a:rPr lang="en-GB" dirty="0"/>
              <a:t>Impact</a:t>
            </a:r>
          </a:p>
          <a:p>
            <a:pPr marL="285750" indent="-285750">
              <a:buFont typeface="Arial" panose="020B0604020202020204" pitchFamily="34" charset="0"/>
              <a:buChar char="•"/>
            </a:pPr>
            <a:r>
              <a:rPr lang="en-GB" dirty="0"/>
              <a:t>Relevance </a:t>
            </a:r>
          </a:p>
          <a:p>
            <a:pPr marL="285750" indent="-285750">
              <a:buFont typeface="Arial" panose="020B0604020202020204" pitchFamily="34" charset="0"/>
              <a:buChar char="•"/>
            </a:pPr>
            <a:r>
              <a:rPr lang="en-GB" dirty="0"/>
              <a:t>Sustainability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CH" dirty="0"/>
          </a:p>
        </p:txBody>
      </p:sp>
    </p:spTree>
    <p:extLst>
      <p:ext uri="{BB962C8B-B14F-4D97-AF65-F5344CB8AC3E}">
        <p14:creationId xmlns:p14="http://schemas.microsoft.com/office/powerpoint/2010/main" val="52681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title"/>
          </p:nvPr>
        </p:nvSpPr>
        <p:spPr>
          <a:xfrm>
            <a:off x="198300" y="159950"/>
            <a:ext cx="4507500" cy="572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rgbClr val="070068"/>
                </a:solidFill>
                <a:latin typeface="Lora"/>
                <a:ea typeface="Lora"/>
                <a:cs typeface="Lora"/>
                <a:sym typeface="Lora"/>
              </a:rPr>
              <a:t>Audience:</a:t>
            </a:r>
            <a:r>
              <a:rPr lang="en" b="1" dirty="0">
                <a:latin typeface="Lora"/>
                <a:ea typeface="Lora"/>
                <a:cs typeface="Lora"/>
                <a:sym typeface="Lora"/>
              </a:rPr>
              <a:t> </a:t>
            </a:r>
            <a:endParaRPr b="1" dirty="0">
              <a:latin typeface="Lora"/>
              <a:ea typeface="Lora"/>
              <a:cs typeface="Lora"/>
              <a:sym typeface="Lora"/>
            </a:endParaRPr>
          </a:p>
        </p:txBody>
      </p:sp>
      <p:sp>
        <p:nvSpPr>
          <p:cNvPr id="250" name="Google Shape;250;p34"/>
          <p:cNvSpPr/>
          <p:nvPr/>
        </p:nvSpPr>
        <p:spPr>
          <a:xfrm>
            <a:off x="45925" y="807975"/>
            <a:ext cx="8948100" cy="4133700"/>
          </a:xfrm>
          <a:prstGeom prst="roundRect">
            <a:avLst>
              <a:gd name="adj" fmla="val 16667"/>
            </a:avLst>
          </a:prstGeom>
          <a:noFill/>
          <a:ln w="19050" cap="flat" cmpd="sng">
            <a:solidFill>
              <a:srgbClr val="07006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000"/>
              </a:spcBef>
              <a:spcAft>
                <a:spcPts val="0"/>
              </a:spcAft>
              <a:buNone/>
            </a:pPr>
            <a:endParaRPr sz="1600" b="1" dirty="0">
              <a:solidFill>
                <a:srgbClr val="070068"/>
              </a:solidFill>
              <a:latin typeface="Lora"/>
              <a:ea typeface="Lora"/>
              <a:cs typeface="Lora"/>
              <a:sym typeface="Lora"/>
            </a:endParaRPr>
          </a:p>
        </p:txBody>
      </p:sp>
      <p:sp>
        <p:nvSpPr>
          <p:cNvPr id="251" name="Google Shape;25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6" name="TextBox 5">
            <a:extLst>
              <a:ext uri="{FF2B5EF4-FFF2-40B4-BE49-F238E27FC236}">
                <a16:creationId xmlns:a16="http://schemas.microsoft.com/office/drawing/2014/main" id="{BC12FA52-7408-0C58-D1F6-621A175A6089}"/>
              </a:ext>
            </a:extLst>
          </p:cNvPr>
          <p:cNvSpPr txBox="1"/>
          <p:nvPr/>
        </p:nvSpPr>
        <p:spPr>
          <a:xfrm>
            <a:off x="542544" y="1135948"/>
            <a:ext cx="7711440" cy="2977482"/>
          </a:xfrm>
          <a:prstGeom prst="rect">
            <a:avLst/>
          </a:prstGeom>
          <a:noFill/>
        </p:spPr>
        <p:txBody>
          <a:bodyPr wrap="square">
            <a:spAutoFit/>
          </a:bodyPr>
          <a:lstStyle/>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Decision makers – e.g., government ministers, senators, prime ministers</a:t>
            </a:r>
            <a:endParaRPr lang="en-CH"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Key influencers – e.g., senior officials, ambassadors, policy makers, key industrial</a:t>
            </a:r>
            <a:endParaRPr lang="en-CH"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sectors, chief scientists</a:t>
            </a:r>
            <a:endParaRPr lang="en-CH"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Interest groups – e.g., users and potential users, the wider scientific community, industry</a:t>
            </a:r>
            <a:endParaRPr lang="en-CH"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groups, lobbyists, local communities and Indigenous knowledge keepers around</a:t>
            </a:r>
            <a:endParaRPr lang="en-CH"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telescope sites</a:t>
            </a:r>
            <a:endParaRPr lang="en-CH"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Multipliers – e.g., journalists (TV, press, radio), social media influencers, celebrities,</a:t>
            </a:r>
            <a:endParaRPr lang="en-CH"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science communicators, teachers</a:t>
            </a:r>
            <a:endParaRPr lang="en-CH"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General audiences – e.g., general public, voters, school kids, academia</a:t>
            </a:r>
            <a:endParaRPr lang="en-CH"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3441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title"/>
          </p:nvPr>
        </p:nvSpPr>
        <p:spPr>
          <a:xfrm>
            <a:off x="198300" y="159950"/>
            <a:ext cx="4507500" cy="572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latin typeface="Lora"/>
                <a:ea typeface="Lora"/>
                <a:cs typeface="Lora"/>
                <a:sym typeface="Lora"/>
              </a:rPr>
              <a:t>Power interest matrix</a:t>
            </a:r>
            <a:endParaRPr b="1" dirty="0">
              <a:latin typeface="Lora"/>
              <a:ea typeface="Lora"/>
              <a:cs typeface="Lora"/>
              <a:sym typeface="Lora"/>
            </a:endParaRPr>
          </a:p>
        </p:txBody>
      </p:sp>
      <p:sp>
        <p:nvSpPr>
          <p:cNvPr id="250" name="Google Shape;250;p34"/>
          <p:cNvSpPr/>
          <p:nvPr/>
        </p:nvSpPr>
        <p:spPr>
          <a:xfrm>
            <a:off x="45925" y="807975"/>
            <a:ext cx="8948100" cy="4133700"/>
          </a:xfrm>
          <a:prstGeom prst="roundRect">
            <a:avLst>
              <a:gd name="adj" fmla="val 16667"/>
            </a:avLst>
          </a:prstGeom>
          <a:noFill/>
          <a:ln w="19050" cap="flat" cmpd="sng">
            <a:solidFill>
              <a:srgbClr val="07006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000"/>
              </a:spcBef>
              <a:spcAft>
                <a:spcPts val="0"/>
              </a:spcAft>
              <a:buNone/>
            </a:pPr>
            <a:endParaRPr sz="1600" b="1" dirty="0">
              <a:solidFill>
                <a:srgbClr val="070068"/>
              </a:solidFill>
              <a:latin typeface="Lora"/>
              <a:ea typeface="Lora"/>
              <a:cs typeface="Lora"/>
              <a:sym typeface="Lora"/>
            </a:endParaRPr>
          </a:p>
        </p:txBody>
      </p:sp>
      <p:sp>
        <p:nvSpPr>
          <p:cNvPr id="251" name="Google Shape;25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4" name="Picture 3">
            <a:extLst>
              <a:ext uri="{FF2B5EF4-FFF2-40B4-BE49-F238E27FC236}">
                <a16:creationId xmlns:a16="http://schemas.microsoft.com/office/drawing/2014/main" id="{E8B4D6C0-9BCB-E3F7-C6BC-3F57AA0561B6}"/>
              </a:ext>
            </a:extLst>
          </p:cNvPr>
          <p:cNvPicPr>
            <a:picLocks noChangeAspect="1"/>
          </p:cNvPicPr>
          <p:nvPr/>
        </p:nvPicPr>
        <p:blipFill>
          <a:blip r:embed="rId3"/>
          <a:stretch>
            <a:fillRect/>
          </a:stretch>
        </p:blipFill>
        <p:spPr>
          <a:xfrm>
            <a:off x="3242437" y="972545"/>
            <a:ext cx="5296027" cy="3690672"/>
          </a:xfrm>
          <a:prstGeom prst="rect">
            <a:avLst/>
          </a:prstGeom>
        </p:spPr>
      </p:pic>
      <p:sp>
        <p:nvSpPr>
          <p:cNvPr id="5" name="TextBox 4">
            <a:extLst>
              <a:ext uri="{FF2B5EF4-FFF2-40B4-BE49-F238E27FC236}">
                <a16:creationId xmlns:a16="http://schemas.microsoft.com/office/drawing/2014/main" id="{505A8B66-A684-1BC8-7018-0E85C19136B6}"/>
              </a:ext>
            </a:extLst>
          </p:cNvPr>
          <p:cNvSpPr txBox="1"/>
          <p:nvPr/>
        </p:nvSpPr>
        <p:spPr>
          <a:xfrm>
            <a:off x="390144" y="1227328"/>
            <a:ext cx="2617216" cy="2302553"/>
          </a:xfrm>
          <a:prstGeom prst="rect">
            <a:avLst/>
          </a:prstGeom>
          <a:noFill/>
        </p:spPr>
        <p:txBody>
          <a:bodyPr wrap="square" rtlCol="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Decision makers</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Key influencers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Interest groups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Multipliers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General audiences </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H" dirty="0"/>
          </a:p>
        </p:txBody>
      </p:sp>
    </p:spTree>
    <p:extLst>
      <p:ext uri="{BB962C8B-B14F-4D97-AF65-F5344CB8AC3E}">
        <p14:creationId xmlns:p14="http://schemas.microsoft.com/office/powerpoint/2010/main" val="221694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title"/>
          </p:nvPr>
        </p:nvSpPr>
        <p:spPr>
          <a:xfrm>
            <a:off x="198300" y="159950"/>
            <a:ext cx="4507500" cy="572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rgbClr val="070068"/>
                </a:solidFill>
                <a:latin typeface="Lora"/>
                <a:ea typeface="Lora"/>
                <a:cs typeface="Lora"/>
                <a:sym typeface="Lora"/>
              </a:rPr>
              <a:t>Languages :</a:t>
            </a:r>
            <a:r>
              <a:rPr lang="en" b="1" dirty="0">
                <a:latin typeface="Lora"/>
                <a:ea typeface="Lora"/>
                <a:cs typeface="Lora"/>
                <a:sym typeface="Lora"/>
              </a:rPr>
              <a:t> </a:t>
            </a:r>
            <a:endParaRPr b="1" dirty="0">
              <a:latin typeface="Lora"/>
              <a:ea typeface="Lora"/>
              <a:cs typeface="Lora"/>
              <a:sym typeface="Lora"/>
            </a:endParaRPr>
          </a:p>
        </p:txBody>
      </p:sp>
      <p:sp>
        <p:nvSpPr>
          <p:cNvPr id="250" name="Google Shape;250;p34"/>
          <p:cNvSpPr/>
          <p:nvPr/>
        </p:nvSpPr>
        <p:spPr>
          <a:xfrm>
            <a:off x="45925" y="807975"/>
            <a:ext cx="8948100" cy="4133700"/>
          </a:xfrm>
          <a:prstGeom prst="roundRect">
            <a:avLst>
              <a:gd name="adj" fmla="val 16667"/>
            </a:avLst>
          </a:prstGeom>
          <a:noFill/>
          <a:ln w="19050" cap="flat" cmpd="sng">
            <a:solidFill>
              <a:srgbClr val="07006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000"/>
              </a:spcBef>
              <a:spcAft>
                <a:spcPts val="0"/>
              </a:spcAft>
              <a:buNone/>
            </a:pPr>
            <a:endParaRPr sz="1600" b="1" dirty="0">
              <a:solidFill>
                <a:srgbClr val="070068"/>
              </a:solidFill>
              <a:latin typeface="Lora"/>
              <a:ea typeface="Lora"/>
              <a:cs typeface="Lora"/>
              <a:sym typeface="Lora"/>
            </a:endParaRPr>
          </a:p>
        </p:txBody>
      </p:sp>
      <p:sp>
        <p:nvSpPr>
          <p:cNvPr id="251" name="Google Shape;25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7" name="TextBox 6">
            <a:extLst>
              <a:ext uri="{FF2B5EF4-FFF2-40B4-BE49-F238E27FC236}">
                <a16:creationId xmlns:a16="http://schemas.microsoft.com/office/drawing/2014/main" id="{02C822D5-6CCF-4B35-0AB8-D6C0FBC59FA7}"/>
              </a:ext>
            </a:extLst>
          </p:cNvPr>
          <p:cNvSpPr txBox="1"/>
          <p:nvPr/>
        </p:nvSpPr>
        <p:spPr>
          <a:xfrm>
            <a:off x="873760" y="1532128"/>
            <a:ext cx="7392416" cy="2154436"/>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English</a:t>
            </a:r>
          </a:p>
          <a:p>
            <a:pPr marL="285750"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German</a:t>
            </a:r>
          </a:p>
          <a:p>
            <a:pPr marL="285750"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French </a:t>
            </a:r>
          </a:p>
          <a:p>
            <a:pPr marL="285750"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Italian </a:t>
            </a:r>
          </a:p>
          <a:p>
            <a:pPr marL="285750"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CH" dirty="0"/>
          </a:p>
        </p:txBody>
      </p:sp>
    </p:spTree>
    <p:extLst>
      <p:ext uri="{BB962C8B-B14F-4D97-AF65-F5344CB8AC3E}">
        <p14:creationId xmlns:p14="http://schemas.microsoft.com/office/powerpoint/2010/main" val="1415975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198300" y="159950"/>
            <a:ext cx="7865700" cy="572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rgbClr val="070068"/>
                </a:solidFill>
                <a:latin typeface="Lora"/>
                <a:ea typeface="Lora"/>
                <a:cs typeface="Lora"/>
                <a:sym typeface="Lora"/>
              </a:rPr>
              <a:t>SKACH Events</a:t>
            </a:r>
            <a:endParaRPr b="1" dirty="0">
              <a:latin typeface="Lora"/>
              <a:ea typeface="Lora"/>
              <a:cs typeface="Lora"/>
              <a:sym typeface="Lora"/>
            </a:endParaRPr>
          </a:p>
        </p:txBody>
      </p:sp>
      <p:sp>
        <p:nvSpPr>
          <p:cNvPr id="266" name="Google Shape;266;p36"/>
          <p:cNvSpPr/>
          <p:nvPr/>
        </p:nvSpPr>
        <p:spPr>
          <a:xfrm>
            <a:off x="45925" y="807975"/>
            <a:ext cx="8948100" cy="4133700"/>
          </a:xfrm>
          <a:prstGeom prst="roundRect">
            <a:avLst>
              <a:gd name="adj" fmla="val 16667"/>
            </a:avLst>
          </a:prstGeom>
          <a:noFill/>
          <a:ln w="19050" cap="flat" cmpd="sng">
            <a:solidFill>
              <a:srgbClr val="070068"/>
            </a:solidFill>
            <a:prstDash val="solid"/>
            <a:round/>
            <a:headEnd type="none" w="sm" len="sm"/>
            <a:tailEnd type="none" w="sm" len="sm"/>
          </a:ln>
        </p:spPr>
        <p:txBody>
          <a:bodyPr spcFirstLastPara="1" wrap="square" lIns="91425" tIns="91425" rIns="91425" bIns="91425" anchor="t" anchorCtr="0">
            <a:no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Events </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sort of events planning would be most useful for you?</a:t>
            </a:r>
          </a:p>
          <a:p>
            <a:pPr>
              <a:lnSpc>
                <a:spcPct val="107000"/>
              </a:lnSpc>
              <a:spcAft>
                <a:spcPts val="800"/>
              </a:spcAft>
            </a:pP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would you like to contribute to an events calendar? </a:t>
            </a:r>
          </a:p>
          <a:p>
            <a:pPr>
              <a:lnSpc>
                <a:spcPct val="107000"/>
              </a:lnSpc>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sort of events would you </a:t>
            </a:r>
            <a:r>
              <a:rPr lang="en-US" sz="1800" dirty="0">
                <a:latin typeface="Calibri" panose="020F0502020204030204" pitchFamily="34" charset="0"/>
                <a:ea typeface="Calibri" panose="020F0502020204030204" pitchFamily="34" charset="0"/>
                <a:cs typeface="Times New Roman" panose="02020603050405020304" pitchFamily="18" charset="0"/>
              </a:rPr>
              <a:t>propose? </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1000"/>
              </a:spcBef>
              <a:spcAft>
                <a:spcPts val="0"/>
              </a:spcAft>
              <a:buNone/>
            </a:pPr>
            <a:endParaRPr sz="1600" dirty="0">
              <a:solidFill>
                <a:srgbClr val="070068"/>
              </a:solidFill>
              <a:latin typeface="Lora"/>
              <a:ea typeface="Lora"/>
              <a:cs typeface="Lora"/>
              <a:sym typeface="Lora"/>
            </a:endParaRPr>
          </a:p>
          <a:p>
            <a:pPr marL="457200" lvl="0" indent="0" algn="l" rtl="0">
              <a:spcBef>
                <a:spcPts val="1000"/>
              </a:spcBef>
              <a:spcAft>
                <a:spcPts val="0"/>
              </a:spcAft>
              <a:buNone/>
            </a:pPr>
            <a:endParaRPr sz="1600" dirty="0">
              <a:solidFill>
                <a:srgbClr val="070068"/>
              </a:solidFill>
              <a:latin typeface="Lora"/>
              <a:ea typeface="Lora"/>
              <a:cs typeface="Lora"/>
              <a:sym typeface="Lora"/>
            </a:endParaRPr>
          </a:p>
          <a:p>
            <a:pPr marL="0" lvl="0" indent="0" algn="l" rtl="0">
              <a:spcBef>
                <a:spcPts val="1000"/>
              </a:spcBef>
              <a:spcAft>
                <a:spcPts val="0"/>
              </a:spcAft>
              <a:buNone/>
            </a:pPr>
            <a:endParaRPr sz="1600" b="1" dirty="0">
              <a:solidFill>
                <a:srgbClr val="070068"/>
              </a:solidFill>
              <a:latin typeface="Lora"/>
              <a:ea typeface="Lora"/>
              <a:cs typeface="Lora"/>
              <a:sym typeface="Lora"/>
            </a:endParaRPr>
          </a:p>
        </p:txBody>
      </p:sp>
      <p:sp>
        <p:nvSpPr>
          <p:cNvPr id="267" name="Google Shape;26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584</Words>
  <Application>Microsoft Macintosh PowerPoint</Application>
  <PresentationFormat>Bildschirmpräsentation (16:9)</PresentationFormat>
  <Paragraphs>89</Paragraphs>
  <Slides>11</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Calibri</vt:lpstr>
      <vt:lpstr>Lora</vt:lpstr>
      <vt:lpstr>SuisseIntl</vt:lpstr>
      <vt:lpstr>wf_segoe-ui_normal</vt:lpstr>
      <vt:lpstr>Simple Light</vt:lpstr>
      <vt:lpstr>SKACH Communications Workshop   September 7, 2023 </vt:lpstr>
      <vt:lpstr>About me</vt:lpstr>
      <vt:lpstr>Agenda for the Workshop</vt:lpstr>
      <vt:lpstr>Logos: </vt:lpstr>
      <vt:lpstr>Content: </vt:lpstr>
      <vt:lpstr>Audience: </vt:lpstr>
      <vt:lpstr>Power interest matrix</vt:lpstr>
      <vt:lpstr>Languages : </vt:lpstr>
      <vt:lpstr>SKACH Events</vt:lpstr>
      <vt:lpstr>SKACH - Comm &amp; Outreach Contacts: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SKACH Communications: The First Year Presented by: Tanya Petersen September 7, 2023</dc:title>
  <dc:creator>tanya petersen</dc:creator>
  <cp:lastModifiedBy>Microsoft Office User</cp:lastModifiedBy>
  <cp:revision>5</cp:revision>
  <dcterms:modified xsi:type="dcterms:W3CDTF">2023-09-06T13:52:00Z</dcterms:modified>
</cp:coreProperties>
</file>