
<file path=[Content_Types].xml><?xml version="1.0" encoding="utf-8"?>
<Types xmlns="http://schemas.openxmlformats.org/package/2006/content-types">
  <Default Extension="png" ContentType="image/png"/>
  <Default Extension="svg" ContentType="image/svg+xml"/>
  <Default Extension="jpeg" ContentType="image/jpeg"/>
  <Default Extension="webp"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700" r:id="rId2"/>
  </p:sldMasterIdLst>
  <p:notesMasterIdLst>
    <p:notesMasterId r:id="rId31"/>
  </p:notesMasterIdLst>
  <p:sldIdLst>
    <p:sldId id="366" r:id="rId3"/>
    <p:sldId id="443" r:id="rId4"/>
    <p:sldId id="325" r:id="rId5"/>
    <p:sldId id="326" r:id="rId6"/>
    <p:sldId id="327" r:id="rId7"/>
    <p:sldId id="414" r:id="rId8"/>
    <p:sldId id="368" r:id="rId9"/>
    <p:sldId id="369" r:id="rId10"/>
    <p:sldId id="362" r:id="rId11"/>
    <p:sldId id="363" r:id="rId12"/>
    <p:sldId id="419" r:id="rId13"/>
    <p:sldId id="425" r:id="rId14"/>
    <p:sldId id="423" r:id="rId15"/>
    <p:sldId id="424" r:id="rId16"/>
    <p:sldId id="417" r:id="rId17"/>
    <p:sldId id="426" r:id="rId18"/>
    <p:sldId id="435" r:id="rId19"/>
    <p:sldId id="421" r:id="rId20"/>
    <p:sldId id="436" r:id="rId21"/>
    <p:sldId id="437" r:id="rId22"/>
    <p:sldId id="438" r:id="rId23"/>
    <p:sldId id="439" r:id="rId24"/>
    <p:sldId id="440" r:id="rId25"/>
    <p:sldId id="441" r:id="rId26"/>
    <p:sldId id="442" r:id="rId27"/>
    <p:sldId id="434" r:id="rId28"/>
    <p:sldId id="433" r:id="rId29"/>
    <p:sldId id="4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83B7"/>
    <a:srgbClr val="7F97C3"/>
    <a:srgbClr val="CCD6E7"/>
    <a:srgbClr val="E6E6E6"/>
    <a:srgbClr val="FC9B48"/>
    <a:srgbClr val="9F0402"/>
    <a:srgbClr val="8A3413"/>
    <a:srgbClr val="FF9D1B"/>
    <a:srgbClr val="2972B4"/>
    <a:srgbClr val="FFA5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0814" autoAdjust="0"/>
  </p:normalViewPr>
  <p:slideViewPr>
    <p:cSldViewPr snapToGrid="0" snapToObjects="1">
      <p:cViewPr varScale="1">
        <p:scale>
          <a:sx n="104" d="100"/>
          <a:sy n="104" d="100"/>
        </p:scale>
        <p:origin x="702" y="114"/>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11/21/2024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a:t>
            </a:fld>
            <a:endParaRPr lang="en-US" dirty="0"/>
          </a:p>
        </p:txBody>
      </p:sp>
    </p:spTree>
    <p:extLst>
      <p:ext uri="{BB962C8B-B14F-4D97-AF65-F5344CB8AC3E}">
        <p14:creationId xmlns:p14="http://schemas.microsoft.com/office/powerpoint/2010/main" val="2934813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smtClean="0">
              <a:latin typeface="Arial" panose="020B060402020202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17</a:t>
            </a:fld>
            <a:endParaRPr lang="en-US" dirty="0"/>
          </a:p>
        </p:txBody>
      </p:sp>
    </p:spTree>
    <p:extLst>
      <p:ext uri="{BB962C8B-B14F-4D97-AF65-F5344CB8AC3E}">
        <p14:creationId xmlns:p14="http://schemas.microsoft.com/office/powerpoint/2010/main" val="1389291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18</a:t>
            </a:fld>
            <a:endParaRPr lang="en-US" dirty="0"/>
          </a:p>
        </p:txBody>
      </p:sp>
    </p:spTree>
    <p:extLst>
      <p:ext uri="{BB962C8B-B14F-4D97-AF65-F5344CB8AC3E}">
        <p14:creationId xmlns:p14="http://schemas.microsoft.com/office/powerpoint/2010/main" val="177523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Foundation in place to turn experimental</a:t>
            </a:r>
            <a:r>
              <a:rPr lang="en-US" baseline="0" dirty="0" smtClean="0"/>
              <a:t> hall into exhibition hall. </a:t>
            </a:r>
          </a:p>
          <a:p>
            <a:r>
              <a:rPr lang="en-US" dirty="0" smtClean="0"/>
              <a:t>Embedded</a:t>
            </a:r>
            <a:r>
              <a:rPr lang="en-US" baseline="0" dirty="0" smtClean="0"/>
              <a:t> principles: safety, accessibility and inclusivity, sustainability, skills, evaluation</a:t>
            </a:r>
            <a:r>
              <a:rPr lang="en-GB"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C0F3BA1D-A00F-DB41-84DA-BE26C4853B35}" type="slidenum">
              <a:rPr lang="en-US" smtClean="0"/>
              <a:pPr/>
              <a:t>19</a:t>
            </a:fld>
            <a:endParaRPr lang="en-US" dirty="0"/>
          </a:p>
        </p:txBody>
      </p:sp>
    </p:spTree>
    <p:extLst>
      <p:ext uri="{BB962C8B-B14F-4D97-AF65-F5344CB8AC3E}">
        <p14:creationId xmlns:p14="http://schemas.microsoft.com/office/powerpoint/2010/main" val="1085391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20</a:t>
            </a:fld>
            <a:endParaRPr lang="en-US" dirty="0"/>
          </a:p>
        </p:txBody>
      </p:sp>
    </p:spTree>
    <p:extLst>
      <p:ext uri="{BB962C8B-B14F-4D97-AF65-F5344CB8AC3E}">
        <p14:creationId xmlns:p14="http://schemas.microsoft.com/office/powerpoint/2010/main" val="391508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21</a:t>
            </a:fld>
            <a:endParaRPr lang="en-US" dirty="0"/>
          </a:p>
        </p:txBody>
      </p:sp>
    </p:spTree>
    <p:extLst>
      <p:ext uri="{BB962C8B-B14F-4D97-AF65-F5344CB8AC3E}">
        <p14:creationId xmlns:p14="http://schemas.microsoft.com/office/powerpoint/2010/main" val="2742630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22</a:t>
            </a:fld>
            <a:endParaRPr lang="en-US" dirty="0"/>
          </a:p>
        </p:txBody>
      </p:sp>
    </p:spTree>
    <p:extLst>
      <p:ext uri="{BB962C8B-B14F-4D97-AF65-F5344CB8AC3E}">
        <p14:creationId xmlns:p14="http://schemas.microsoft.com/office/powerpoint/2010/main" val="785553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23</a:t>
            </a:fld>
            <a:endParaRPr lang="en-US" dirty="0"/>
          </a:p>
        </p:txBody>
      </p:sp>
    </p:spTree>
    <p:extLst>
      <p:ext uri="{BB962C8B-B14F-4D97-AF65-F5344CB8AC3E}">
        <p14:creationId xmlns:p14="http://schemas.microsoft.com/office/powerpoint/2010/main" val="3990632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24</a:t>
            </a:fld>
            <a:endParaRPr lang="en-US" dirty="0"/>
          </a:p>
        </p:txBody>
      </p:sp>
    </p:spTree>
    <p:extLst>
      <p:ext uri="{BB962C8B-B14F-4D97-AF65-F5344CB8AC3E}">
        <p14:creationId xmlns:p14="http://schemas.microsoft.com/office/powerpoint/2010/main" val="3643166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25</a:t>
            </a:fld>
            <a:endParaRPr lang="en-US" dirty="0"/>
          </a:p>
        </p:txBody>
      </p:sp>
    </p:spTree>
    <p:extLst>
      <p:ext uri="{BB962C8B-B14F-4D97-AF65-F5344CB8AC3E}">
        <p14:creationId xmlns:p14="http://schemas.microsoft.com/office/powerpoint/2010/main" val="1245912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smtClean="0">
              <a:latin typeface="Arial" panose="020B060402020202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26</a:t>
            </a:fld>
            <a:endParaRPr lang="en-US" dirty="0"/>
          </a:p>
        </p:txBody>
      </p:sp>
    </p:spTree>
    <p:extLst>
      <p:ext uri="{BB962C8B-B14F-4D97-AF65-F5344CB8AC3E}">
        <p14:creationId xmlns:p14="http://schemas.microsoft.com/office/powerpoint/2010/main" val="389542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a:t>
            </a:fld>
            <a:endParaRPr lang="en-US" dirty="0"/>
          </a:p>
        </p:txBody>
      </p:sp>
    </p:spTree>
    <p:extLst>
      <p:ext uri="{BB962C8B-B14F-4D97-AF65-F5344CB8AC3E}">
        <p14:creationId xmlns:p14="http://schemas.microsoft.com/office/powerpoint/2010/main" val="411412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endParaRPr lang="en-US" sz="1200" dirty="0" smtClean="0">
              <a:latin typeface="Arial" panose="020B060402020202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27</a:t>
            </a:fld>
            <a:endParaRPr lang="en-US" dirty="0"/>
          </a:p>
        </p:txBody>
      </p:sp>
    </p:spTree>
    <p:extLst>
      <p:ext uri="{BB962C8B-B14F-4D97-AF65-F5344CB8AC3E}">
        <p14:creationId xmlns:p14="http://schemas.microsoft.com/office/powerpoint/2010/main" val="918087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28</a:t>
            </a:fld>
            <a:endParaRPr lang="en-US" dirty="0"/>
          </a:p>
        </p:txBody>
      </p:sp>
    </p:spTree>
    <p:extLst>
      <p:ext uri="{BB962C8B-B14F-4D97-AF65-F5344CB8AC3E}">
        <p14:creationId xmlns:p14="http://schemas.microsoft.com/office/powerpoint/2010/main" val="2569254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6</a:t>
            </a:fld>
            <a:endParaRPr lang="en-US" dirty="0"/>
          </a:p>
        </p:txBody>
      </p:sp>
    </p:spTree>
    <p:extLst>
      <p:ext uri="{BB962C8B-B14F-4D97-AF65-F5344CB8AC3E}">
        <p14:creationId xmlns:p14="http://schemas.microsoft.com/office/powerpoint/2010/main" val="3873524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11</a:t>
            </a:fld>
            <a:endParaRPr lang="en-US" dirty="0"/>
          </a:p>
        </p:txBody>
      </p:sp>
    </p:spTree>
    <p:extLst>
      <p:ext uri="{BB962C8B-B14F-4D97-AF65-F5344CB8AC3E}">
        <p14:creationId xmlns:p14="http://schemas.microsoft.com/office/powerpoint/2010/main" val="3173303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9F0402"/>
                </a:solidFill>
                <a:cs typeface="Calibri" panose="020F0502020204030204" pitchFamily="34" charset="0"/>
              </a:rPr>
              <a:t>STFC strategic aim.</a:t>
            </a:r>
            <a:r>
              <a:rPr lang="en-US" sz="1200" baseline="0" dirty="0" smtClean="0">
                <a:solidFill>
                  <a:srgbClr val="9F0402"/>
                </a:solidFill>
                <a:cs typeface="Calibri" panose="020F0502020204030204" pitchFamily="34" charset="0"/>
              </a:rPr>
              <a:t> </a:t>
            </a:r>
            <a:r>
              <a:rPr lang="en-US" sz="1200" i="0" dirty="0" smtClean="0"/>
              <a:t>Important in embedding PE within the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t>STFC PE strategy,</a:t>
            </a:r>
            <a:r>
              <a:rPr lang="en-US" sz="1200" i="0" baseline="0" dirty="0" smtClean="0"/>
              <a:t> Vision:</a:t>
            </a:r>
            <a:r>
              <a:rPr lang="en-US" sz="1200" i="1" baseline="0" dirty="0" smtClean="0"/>
              <a:t> For a society in which all people feel able to engage with STEM, research and innovation</a:t>
            </a:r>
            <a:endParaRPr lang="en-US" sz="1200" i="1" dirty="0" smtClean="0"/>
          </a:p>
          <a:p>
            <a:pPr marL="0" indent="0">
              <a:buFont typeface="Arial" panose="020B0604020202020204" pitchFamily="34" charset="0"/>
              <a:buNone/>
            </a:pPr>
            <a:endParaRPr lang="en-US" sz="1200" dirty="0" smtClean="0">
              <a:latin typeface="Arial" panose="020B060402020202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12</a:t>
            </a:fld>
            <a:endParaRPr lang="en-US" dirty="0"/>
          </a:p>
        </p:txBody>
      </p:sp>
    </p:spTree>
    <p:extLst>
      <p:ext uri="{BB962C8B-B14F-4D97-AF65-F5344CB8AC3E}">
        <p14:creationId xmlns:p14="http://schemas.microsoft.com/office/powerpoint/2010/main" val="1557335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13</a:t>
            </a:fld>
            <a:endParaRPr lang="en-US" dirty="0"/>
          </a:p>
        </p:txBody>
      </p:sp>
    </p:spTree>
    <p:extLst>
      <p:ext uri="{BB962C8B-B14F-4D97-AF65-F5344CB8AC3E}">
        <p14:creationId xmlns:p14="http://schemas.microsoft.com/office/powerpoint/2010/main" val="3484744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t>How do we take a large-scale working laboratory and turn it into a welcoming,</a:t>
            </a:r>
            <a:r>
              <a:rPr lang="en-US" sz="1200" baseline="0" dirty="0" smtClean="0"/>
              <a:t> accessible and </a:t>
            </a:r>
            <a:r>
              <a:rPr lang="en-US" sz="1200" dirty="0" smtClean="0"/>
              <a:t>safe space for thousands of public visitors, including children, every year without disruption to our operations?</a:t>
            </a:r>
          </a:p>
          <a:p>
            <a:pPr algn="l"/>
            <a:r>
              <a:rPr lang="en-US" sz="1200" i="1" dirty="0" smtClean="0">
                <a:cs typeface="Calibri" panose="020F0502020204030204" pitchFamily="34" charset="0"/>
              </a:rPr>
              <a:t>Communicating</a:t>
            </a:r>
            <a:r>
              <a:rPr lang="en-US" sz="1200" i="1" baseline="0" dirty="0" smtClean="0">
                <a:cs typeface="Calibri" panose="020F0502020204030204" pitchFamily="34" charset="0"/>
              </a:rPr>
              <a:t> across borders theme – communicating across operational barriers</a:t>
            </a:r>
            <a:endParaRPr lang="en-US" sz="2000" i="1" dirty="0" smtClean="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14</a:t>
            </a:fld>
            <a:endParaRPr lang="en-US" dirty="0"/>
          </a:p>
        </p:txBody>
      </p:sp>
    </p:spTree>
    <p:extLst>
      <p:ext uri="{BB962C8B-B14F-4D97-AF65-F5344CB8AC3E}">
        <p14:creationId xmlns:p14="http://schemas.microsoft.com/office/powerpoint/2010/main" val="279487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latin typeface="Arial" panose="020B0604020202020204" pitchFamily="34" charset="0"/>
                <a:cs typeface="Calibri" panose="020F0502020204030204" pitchFamily="34" charset="0"/>
              </a:rPr>
              <a:t>Created</a:t>
            </a:r>
            <a:r>
              <a:rPr lang="en-US" sz="1200" baseline="0" dirty="0" smtClean="0">
                <a:latin typeface="Arial" panose="020B0604020202020204" pitchFamily="34" charset="0"/>
                <a:cs typeface="Calibri" panose="020F0502020204030204" pitchFamily="34" charset="0"/>
              </a:rPr>
              <a:t> ISIS PE programme and e</a:t>
            </a:r>
            <a:r>
              <a:rPr lang="en-US" sz="1200" dirty="0" smtClean="0">
                <a:cs typeface="Calibri" panose="020F0502020204030204" pitchFamily="34" charset="0"/>
              </a:rPr>
              <a:t>stablished a framework for school and public visits</a:t>
            </a:r>
          </a:p>
          <a:p>
            <a:pPr marL="0" indent="0">
              <a:buFont typeface="Arial" panose="020B0604020202020204" pitchFamily="34" charset="0"/>
              <a:buNone/>
            </a:pPr>
            <a:endParaRPr lang="en-US" sz="1200" dirty="0" smtClean="0">
              <a:latin typeface="Arial" panose="020B060402020202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15</a:t>
            </a:fld>
            <a:endParaRPr lang="en-US" dirty="0"/>
          </a:p>
        </p:txBody>
      </p:sp>
    </p:spTree>
    <p:extLst>
      <p:ext uri="{BB962C8B-B14F-4D97-AF65-F5344CB8AC3E}">
        <p14:creationId xmlns:p14="http://schemas.microsoft.com/office/powerpoint/2010/main" val="4029529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latin typeface="Arial" panose="020B0604020202020204" pitchFamily="34" charset="0"/>
                <a:cs typeface="Calibri" panose="020F0502020204030204" pitchFamily="34" charset="0"/>
              </a:rPr>
              <a:t>All activities</a:t>
            </a:r>
            <a:r>
              <a:rPr lang="en-US" sz="1200" baseline="0" dirty="0" smtClean="0">
                <a:latin typeface="Arial" panose="020B0604020202020204" pitchFamily="34" charset="0"/>
                <a:cs typeface="Calibri" panose="020F0502020204030204" pitchFamily="34" charset="0"/>
              </a:rPr>
              <a:t> looked at through a lens of improving equity of access</a:t>
            </a:r>
            <a:r>
              <a:rPr lang="en-GB" sz="1200" baseline="0" dirty="0" smtClean="0">
                <a:latin typeface="Arial Regular"/>
                <a:cs typeface="+mn-cs"/>
              </a:rPr>
              <a:t>.</a:t>
            </a:r>
          </a:p>
          <a:p>
            <a:pPr marL="0" indent="0">
              <a:buFont typeface="Arial" panose="020B0604020202020204" pitchFamily="34" charset="0"/>
              <a:buNone/>
            </a:pPr>
            <a:r>
              <a:rPr lang="en-US" sz="1200" baseline="0" dirty="0" smtClean="0">
                <a:latin typeface="Arial Regular"/>
                <a:cs typeface="+mn-cs"/>
              </a:rPr>
              <a:t>Opportunity to build science capital and strengthen science identity.</a:t>
            </a:r>
            <a:endParaRPr lang="en-US" sz="1200" dirty="0" smtClean="0">
              <a:latin typeface="Arial" panose="020B060402020202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C0F3BA1D-A00F-DB41-84DA-BE26C4853B35}" type="slidenum">
              <a:rPr lang="en-US" smtClean="0"/>
              <a:pPr/>
              <a:t>16</a:t>
            </a:fld>
            <a:endParaRPr lang="en-US" dirty="0"/>
          </a:p>
        </p:txBody>
      </p:sp>
    </p:spTree>
    <p:extLst>
      <p:ext uri="{BB962C8B-B14F-4D97-AF65-F5344CB8AC3E}">
        <p14:creationId xmlns:p14="http://schemas.microsoft.com/office/powerpoint/2010/main" val="197637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970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11/21/2024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11/21/2024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729"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11/21/2024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tif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png"/><Relationship Id="rId2" Type="http://schemas.openxmlformats.org/officeDocument/2006/relationships/notesSlide" Target="../notesSlides/notesSlide4.xml"/><Relationship Id="rId16"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8" Type="http://schemas.openxmlformats.org/officeDocument/2006/relationships/image" Target="../media/image17.svg"/><Relationship Id="rId3" Type="http://schemas.openxmlformats.org/officeDocument/2006/relationships/image" Target="../media/image3.webp"/><Relationship Id="rId7"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3.webp"/></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8" Type="http://schemas.openxmlformats.org/officeDocument/2006/relationships/image" Target="../media/image36.png"/><Relationship Id="rId26" Type="http://schemas.openxmlformats.org/officeDocument/2006/relationships/image" Target="../media/image32.png"/><Relationship Id="rId3" Type="http://schemas.openxmlformats.org/officeDocument/2006/relationships/image" Target="../media/image11.jpeg"/><Relationship Id="rId21" Type="http://schemas.openxmlformats.org/officeDocument/2006/relationships/image" Target="../media/image38.png"/><Relationship Id="rId17" Type="http://schemas.openxmlformats.org/officeDocument/2006/relationships/image" Target="../media/image35.png"/><Relationship Id="rId12" Type="http://schemas.openxmlformats.org/officeDocument/2006/relationships/image" Target="../media/image11.svg"/><Relationship Id="rId25" Type="http://schemas.openxmlformats.org/officeDocument/2006/relationships/image" Target="../media/image2.png"/><Relationship Id="rId2" Type="http://schemas.openxmlformats.org/officeDocument/2006/relationships/notesSlide" Target="../notesSlides/notesSlide7.xml"/><Relationship Id="rId16" Type="http://schemas.openxmlformats.org/officeDocument/2006/relationships/image" Target="../media/image5.svg"/><Relationship Id="rId20" Type="http://schemas.openxmlformats.org/officeDocument/2006/relationships/image" Target="../media/image37.png"/><Relationship Id="rId1" Type="http://schemas.openxmlformats.org/officeDocument/2006/relationships/slideLayout" Target="../slideLayouts/slideLayout7.xml"/><Relationship Id="rId24" Type="http://schemas.openxmlformats.org/officeDocument/2006/relationships/image" Target="../media/image15.svg"/><Relationship Id="rId5" Type="http://schemas.openxmlformats.org/officeDocument/2006/relationships/image" Target="../media/image33.png"/><Relationship Id="rId15" Type="http://schemas.openxmlformats.org/officeDocument/2006/relationships/image" Target="../media/image34.png"/><Relationship Id="rId23" Type="http://schemas.openxmlformats.org/officeDocument/2006/relationships/image" Target="../media/image40.png"/><Relationship Id="rId19" Type="http://schemas.openxmlformats.org/officeDocument/2006/relationships/image" Target="../media/image2.svg"/><Relationship Id="rId10" Type="http://schemas.openxmlformats.org/officeDocument/2006/relationships/image" Target="../media/image9.svg"/><Relationship Id="rId4" Type="http://schemas.openxmlformats.org/officeDocument/2006/relationships/image" Target="../media/image3.webp"/><Relationship Id="rId14" Type="http://schemas.openxmlformats.org/officeDocument/2006/relationships/image" Target="../media/image13.svg"/><Relationship Id="rId22" Type="http://schemas.openxmlformats.org/officeDocument/2006/relationships/image" Target="../media/image39.png"/></Relationships>
</file>

<file path=ppt/slides/_rels/slide15.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3.webp"/><Relationship Id="rId2" Type="http://schemas.openxmlformats.org/officeDocument/2006/relationships/notesSlide" Target="../notesSlides/notesSlide8.xml"/><Relationship Id="rId1" Type="http://schemas.openxmlformats.org/officeDocument/2006/relationships/slideLayout" Target="../slideLayouts/slideLayout7.xml"/><Relationship Id="rId19" Type="http://schemas.openxmlformats.org/officeDocument/2006/relationships/image" Target="../media/image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3" Type="http://schemas.openxmlformats.org/officeDocument/2006/relationships/image" Target="../media/image3.webp"/><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emf"/><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2.png"/><Relationship Id="rId9" Type="http://schemas.openxmlformats.org/officeDocument/2006/relationships/image" Target="../media/image45.jpeg"/><Relationship Id="rId14" Type="http://schemas.openxmlformats.org/officeDocument/2006/relationships/image" Target="../media/image50.png"/></Relationships>
</file>

<file path=ppt/slides/_rels/slide17.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3.webp"/><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webp"/><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webp"/><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webp"/><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notesSlide" Target="../notesSlides/notesSlide13.xml"/><Relationship Id="rId16" Type="http://schemas.openxmlformats.org/officeDocument/2006/relationships/image" Target="../media/image65.jpeg"/><Relationship Id="rId20" Type="http://schemas.openxmlformats.org/officeDocument/2006/relationships/image" Target="../media/image3.webp"/><Relationship Id="rId1" Type="http://schemas.openxmlformats.org/officeDocument/2006/relationships/slideLayout" Target="../slideLayouts/slideLayout1.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jpeg"/><Relationship Id="rId19" Type="http://schemas.openxmlformats.org/officeDocument/2006/relationships/image" Target="../media/image2.pn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notesSlide" Target="../notesSlides/notesSlide14.xml"/><Relationship Id="rId16" Type="http://schemas.openxmlformats.org/officeDocument/2006/relationships/image" Target="../media/image65.jpeg"/><Relationship Id="rId20" Type="http://schemas.openxmlformats.org/officeDocument/2006/relationships/image" Target="../media/image3.webp"/><Relationship Id="rId1" Type="http://schemas.openxmlformats.org/officeDocument/2006/relationships/slideLayout" Target="../slideLayouts/slideLayout1.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jpeg"/><Relationship Id="rId19" Type="http://schemas.openxmlformats.org/officeDocument/2006/relationships/image" Target="../media/image2.pn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22.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notesSlide" Target="../notesSlides/notesSlide15.xml"/><Relationship Id="rId16" Type="http://schemas.openxmlformats.org/officeDocument/2006/relationships/image" Target="../media/image65.jpeg"/><Relationship Id="rId20" Type="http://schemas.openxmlformats.org/officeDocument/2006/relationships/image" Target="../media/image3.webp"/><Relationship Id="rId1" Type="http://schemas.openxmlformats.org/officeDocument/2006/relationships/slideLayout" Target="../slideLayouts/slideLayout1.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jpeg"/><Relationship Id="rId19" Type="http://schemas.openxmlformats.org/officeDocument/2006/relationships/image" Target="../media/image2.pn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notesSlide" Target="../notesSlides/notesSlide16.xml"/><Relationship Id="rId16" Type="http://schemas.openxmlformats.org/officeDocument/2006/relationships/image" Target="../media/image65.jpeg"/><Relationship Id="rId20" Type="http://schemas.openxmlformats.org/officeDocument/2006/relationships/image" Target="../media/image3.webp"/><Relationship Id="rId1" Type="http://schemas.openxmlformats.org/officeDocument/2006/relationships/slideLayout" Target="../slideLayouts/slideLayout1.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jpeg"/><Relationship Id="rId19" Type="http://schemas.openxmlformats.org/officeDocument/2006/relationships/image" Target="../media/image2.pn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notesSlide" Target="../notesSlides/notesSlide17.xml"/><Relationship Id="rId16" Type="http://schemas.openxmlformats.org/officeDocument/2006/relationships/image" Target="../media/image65.jpeg"/><Relationship Id="rId20" Type="http://schemas.openxmlformats.org/officeDocument/2006/relationships/image" Target="../media/image3.webp"/><Relationship Id="rId1" Type="http://schemas.openxmlformats.org/officeDocument/2006/relationships/slideLayout" Target="../slideLayouts/slideLayout1.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jpeg"/><Relationship Id="rId19" Type="http://schemas.openxmlformats.org/officeDocument/2006/relationships/image" Target="../media/image2.pn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25.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notesSlide" Target="../notesSlides/notesSlide18.xml"/><Relationship Id="rId16" Type="http://schemas.openxmlformats.org/officeDocument/2006/relationships/image" Target="../media/image65.jpeg"/><Relationship Id="rId20" Type="http://schemas.openxmlformats.org/officeDocument/2006/relationships/image" Target="../media/image3.webp"/><Relationship Id="rId1" Type="http://schemas.openxmlformats.org/officeDocument/2006/relationships/slideLayout" Target="../slideLayouts/slideLayout1.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jpeg"/><Relationship Id="rId19" Type="http://schemas.openxmlformats.org/officeDocument/2006/relationships/image" Target="../media/image2.pn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3.webp"/><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webp"/><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web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3.web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ack, building, bridge, traveling&#10;&#10;Description automatically generated">
            <a:extLst>
              <a:ext uri="{FF2B5EF4-FFF2-40B4-BE49-F238E27FC236}">
                <a16:creationId xmlns:a16="http://schemas.microsoft.com/office/drawing/2014/main" id="{923E82B1-81A7-7B5D-6F63-B10861EB3407}"/>
              </a:ext>
            </a:extLst>
          </p:cNvPr>
          <p:cNvPicPr>
            <a:picLocks noChangeAspect="1"/>
          </p:cNvPicPr>
          <p:nvPr/>
        </p:nvPicPr>
        <p:blipFill rotWithShape="1">
          <a:blip r:embed="rId3">
            <a:extLst>
              <a:ext uri="{28A0092B-C50C-407E-A947-70E740481C1C}">
                <a14:useLocalDpi xmlns:a14="http://schemas.microsoft.com/office/drawing/2010/main" val="0"/>
              </a:ext>
            </a:extLst>
          </a:blip>
          <a:srcRect l="3125" t="23796" r="3125" b="41009"/>
          <a:stretch/>
        </p:blipFill>
        <p:spPr>
          <a:xfrm>
            <a:off x="0" y="-1"/>
            <a:ext cx="12192000" cy="6858000"/>
          </a:xfrm>
          <a:prstGeom prst="rect">
            <a:avLst/>
          </a:prstGeom>
        </p:spPr>
      </p:pic>
      <p:sp>
        <p:nvSpPr>
          <p:cNvPr id="11" name="TextBox 10">
            <a:extLst>
              <a:ext uri="{FF2B5EF4-FFF2-40B4-BE49-F238E27FC236}">
                <a16:creationId xmlns:a16="http://schemas.microsoft.com/office/drawing/2014/main" id="{0E503A48-1661-B242-4CA5-E4F22D6B9FDB}"/>
              </a:ext>
            </a:extLst>
          </p:cNvPr>
          <p:cNvSpPr txBox="1"/>
          <p:nvPr/>
        </p:nvSpPr>
        <p:spPr>
          <a:xfrm>
            <a:off x="650760" y="1813015"/>
            <a:ext cx="5502390" cy="400110"/>
          </a:xfrm>
          <a:prstGeom prst="rect">
            <a:avLst/>
          </a:prstGeom>
          <a:noFill/>
        </p:spPr>
        <p:txBody>
          <a:bodyPr wrap="square" rtlCol="0">
            <a:spAutoFit/>
          </a:bodyPr>
          <a:lstStyle/>
          <a:p>
            <a:r>
              <a:rPr lang="en-GB" sz="2000" dirty="0" smtClean="0">
                <a:solidFill>
                  <a:srgbClr val="FF9D1B"/>
                </a:solidFill>
                <a:latin typeface="Arial" panose="020B0604020202020204" pitchFamily="34" charset="0"/>
                <a:ea typeface="Roboto" panose="02000000000000000000" pitchFamily="2" charset="0"/>
                <a:cs typeface="Roboto" panose="02000000000000000000" pitchFamily="2" charset="0"/>
              </a:rPr>
              <a:t>Dr Preeti Kaur, ISIS Neutron and Muon Source</a:t>
            </a:r>
          </a:p>
        </p:txBody>
      </p:sp>
      <p:sp>
        <p:nvSpPr>
          <p:cNvPr id="12" name="TextBox 11">
            <a:extLst>
              <a:ext uri="{FF2B5EF4-FFF2-40B4-BE49-F238E27FC236}">
                <a16:creationId xmlns:a16="http://schemas.microsoft.com/office/drawing/2014/main" id="{8173C7AC-17DA-1947-A405-798C58999CB5}"/>
              </a:ext>
            </a:extLst>
          </p:cNvPr>
          <p:cNvSpPr txBox="1"/>
          <p:nvPr/>
        </p:nvSpPr>
        <p:spPr>
          <a:xfrm>
            <a:off x="650760" y="419968"/>
            <a:ext cx="9282134" cy="1154162"/>
          </a:xfrm>
          <a:prstGeom prst="rect">
            <a:avLst/>
          </a:prstGeom>
          <a:noFill/>
        </p:spPr>
        <p:txBody>
          <a:bodyPr wrap="square" rtlCol="0" anchor="t">
            <a:spAutoFit/>
          </a:bodyPr>
          <a:lstStyle/>
          <a:p>
            <a:pPr>
              <a:spcAft>
                <a:spcPts val="600"/>
              </a:spcAft>
            </a:pPr>
            <a:r>
              <a:rPr lang="en-US" sz="3600" spc="-150" dirty="0" smtClean="0">
                <a:solidFill>
                  <a:schemeClr val="bg1"/>
                </a:solidFill>
                <a:latin typeface="Arial" panose="020B0604020202020204" pitchFamily="34" charset="0"/>
                <a:cs typeface="Calibri" panose="020F0502020204030204" pitchFamily="34" charset="0"/>
              </a:rPr>
              <a:t>From Experimental Hall to Exhibition Hall:</a:t>
            </a:r>
          </a:p>
          <a:p>
            <a:pPr>
              <a:spcAft>
                <a:spcPts val="600"/>
              </a:spcAft>
            </a:pPr>
            <a:r>
              <a:rPr lang="en-US" sz="2800" spc="-150" dirty="0" smtClean="0">
                <a:solidFill>
                  <a:schemeClr val="bg1"/>
                </a:solidFill>
                <a:latin typeface="Arial" panose="020B0604020202020204" pitchFamily="34" charset="0"/>
                <a:cs typeface="Calibri" panose="020F0502020204030204" pitchFamily="34" charset="0"/>
              </a:rPr>
              <a:t>Public Engagement at a Large-Scale Facility</a:t>
            </a:r>
            <a:endParaRPr lang="en-US" sz="2800" spc="-150" dirty="0">
              <a:solidFill>
                <a:schemeClr val="bg1"/>
              </a:solidFill>
              <a:latin typeface="Arial" panose="020B0604020202020204" pitchFamily="34" charset="0"/>
              <a:cs typeface="Calibri" panose="020F05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8300" y="5421943"/>
            <a:ext cx="2552700" cy="1316656"/>
          </a:xfrm>
          <a:prstGeom prst="rect">
            <a:avLst/>
          </a:prstGeom>
        </p:spPr>
      </p:pic>
    </p:spTree>
    <p:extLst>
      <p:ext uri="{BB962C8B-B14F-4D97-AF65-F5344CB8AC3E}">
        <p14:creationId xmlns:p14="http://schemas.microsoft.com/office/powerpoint/2010/main" val="376602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
            <a:ext cx="12192002" cy="6858000"/>
          </a:xfrm>
          <a:prstGeom prst="rect">
            <a:avLst/>
          </a:prstGeom>
        </p:spPr>
      </p:pic>
      <p:sp>
        <p:nvSpPr>
          <p:cNvPr id="5" name="Rectangle 4"/>
          <p:cNvSpPr/>
          <p:nvPr/>
        </p:nvSpPr>
        <p:spPr>
          <a:xfrm>
            <a:off x="-4797" y="482349"/>
            <a:ext cx="4219596" cy="646331"/>
          </a:xfrm>
          <a:prstGeom prst="rect">
            <a:avLst/>
          </a:prstGeom>
          <a:solidFill>
            <a:srgbClr val="F46BA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173C7AC-17DA-1947-A405-798C58999CB5}"/>
              </a:ext>
            </a:extLst>
          </p:cNvPr>
          <p:cNvSpPr txBox="1"/>
          <p:nvPr/>
        </p:nvSpPr>
        <p:spPr>
          <a:xfrm>
            <a:off x="409258" y="482349"/>
            <a:ext cx="3888422" cy="646331"/>
          </a:xfrm>
          <a:prstGeom prst="rect">
            <a:avLst/>
          </a:prstGeom>
          <a:noFill/>
        </p:spPr>
        <p:txBody>
          <a:bodyPr wrap="square" rtlCol="0" anchor="t">
            <a:spAutoFit/>
          </a:bodyPr>
          <a:lstStyle/>
          <a:p>
            <a:r>
              <a:rPr lang="en-US" sz="3600" spc="-150" dirty="0" smtClean="0">
                <a:solidFill>
                  <a:schemeClr val="bg1"/>
                </a:solidFill>
                <a:latin typeface="Arial" panose="020B0604020202020204" pitchFamily="34" charset="0"/>
                <a:cs typeface="Calibri" panose="020F0502020204030204" pitchFamily="34" charset="0"/>
              </a:rPr>
              <a:t>Argus beamline</a:t>
            </a:r>
            <a:endParaRPr lang="en-US" sz="3600" spc="-150" dirty="0">
              <a:solidFill>
                <a:schemeClr val="bg1"/>
              </a:solidFill>
              <a:latin typeface="Arial" panose="020B0604020202020204" pitchFamily="34" charset="0"/>
              <a:cs typeface="Calibri" panose="020F05020202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58" y="5859379"/>
            <a:ext cx="1714500" cy="884321"/>
          </a:xfrm>
          <a:prstGeom prst="rect">
            <a:avLst/>
          </a:prstGeom>
        </p:spPr>
      </p:pic>
    </p:spTree>
    <p:extLst>
      <p:ext uri="{BB962C8B-B14F-4D97-AF65-F5344CB8AC3E}">
        <p14:creationId xmlns:p14="http://schemas.microsoft.com/office/powerpoint/2010/main" val="397847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F97C3"/>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7351" y="1023894"/>
            <a:ext cx="3275948" cy="1595062"/>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64487" y="4413114"/>
            <a:ext cx="1370660" cy="2109407"/>
          </a:xfrm>
          <a:prstGeom prst="rect">
            <a:avLst/>
          </a:prstGeom>
          <a:effectLst/>
        </p:spPr>
      </p:pic>
      <p:pic>
        <p:nvPicPr>
          <p:cNvPr id="27" name="Picture 2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7720" y="4729217"/>
            <a:ext cx="2565843" cy="1790104"/>
          </a:xfrm>
          <a:prstGeom prst="rect">
            <a:avLst/>
          </a:prstGeom>
          <a:effectLst/>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38230" y="2770475"/>
            <a:ext cx="2953950" cy="1592984"/>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2876" y="4521097"/>
            <a:ext cx="3015530" cy="2008782"/>
          </a:xfrm>
          <a:prstGeom prst="rect">
            <a:avLst/>
          </a:prstGeom>
          <a:effectLst/>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93299" y="4484747"/>
            <a:ext cx="1134770" cy="2037774"/>
          </a:xfrm>
          <a:prstGeom prst="rect">
            <a:avLst/>
          </a:prstGeom>
          <a:effectLst/>
        </p:spPr>
      </p:pic>
      <p:pic>
        <p:nvPicPr>
          <p:cNvPr id="20" name="Picture 2" descr="Copy (2) of magnets"/>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525921" y="2774112"/>
            <a:ext cx="3161856" cy="1538844"/>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982517" y="3357795"/>
            <a:ext cx="2772492" cy="1640814"/>
          </a:xfrm>
          <a:prstGeom prst="rect">
            <a:avLst/>
          </a:prstGeom>
        </p:spPr>
      </p:pic>
      <p:pic>
        <p:nvPicPr>
          <p:cNvPr id="22" name="Picture 2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95179" y="1022405"/>
            <a:ext cx="2392598" cy="1595062"/>
          </a:xfrm>
          <a:prstGeom prst="rect">
            <a:avLst/>
          </a:prstGeom>
        </p:spPr>
      </p:pic>
      <p:pic>
        <p:nvPicPr>
          <p:cNvPr id="24" name="Picture 23"/>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982517" y="5141396"/>
            <a:ext cx="2778446" cy="1381125"/>
          </a:xfrm>
          <a:prstGeom prst="rect">
            <a:avLst/>
          </a:prstGeom>
          <a:effectLst/>
        </p:spPr>
      </p:pic>
      <p:pic>
        <p:nvPicPr>
          <p:cNvPr id="25" name="Picture 2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7108" y="1023894"/>
            <a:ext cx="2407866" cy="1605242"/>
          </a:xfrm>
          <a:prstGeom prst="rect">
            <a:avLst/>
          </a:prstGeom>
        </p:spPr>
      </p:pic>
      <p:pic>
        <p:nvPicPr>
          <p:cNvPr id="3" name="Picture 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344925" y="1022405"/>
            <a:ext cx="1410084" cy="2185246"/>
          </a:xfrm>
          <a:prstGeom prst="rect">
            <a:avLst/>
          </a:prstGeom>
        </p:spPr>
      </p:pic>
      <p:pic>
        <p:nvPicPr>
          <p:cNvPr id="2" name="Picture 1"/>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67720" y="2781943"/>
            <a:ext cx="1912693" cy="1794466"/>
          </a:xfrm>
          <a:prstGeom prst="rect">
            <a:avLst/>
          </a:prstGeom>
        </p:spPr>
      </p:pic>
      <p:pic>
        <p:nvPicPr>
          <p:cNvPr id="19" name="Picture 4" descr="https://www.isis.stfc.ac.uk/Gallery/15EC4811%20Wallace%20collection%20dagger.jp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8835147" y="1023894"/>
            <a:ext cx="1384577" cy="2083011"/>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8173C7AC-17DA-1947-A405-798C58999CB5}"/>
              </a:ext>
            </a:extLst>
          </p:cNvPr>
          <p:cNvSpPr txBox="1"/>
          <p:nvPr/>
        </p:nvSpPr>
        <p:spPr>
          <a:xfrm>
            <a:off x="366160" y="173841"/>
            <a:ext cx="5929019" cy="646331"/>
          </a:xfrm>
          <a:prstGeom prst="rect">
            <a:avLst/>
          </a:prstGeom>
          <a:noFill/>
        </p:spPr>
        <p:txBody>
          <a:bodyPr wrap="square" rtlCol="0" anchor="t">
            <a:spAutoFit/>
          </a:bodyPr>
          <a:lstStyle/>
          <a:p>
            <a:r>
              <a:rPr lang="en-US" sz="3600" dirty="0" smtClean="0">
                <a:solidFill>
                  <a:schemeClr val="bg1"/>
                </a:solidFill>
                <a:latin typeface="Arial" panose="020B0604020202020204" pitchFamily="34" charset="0"/>
                <a:cs typeface="Calibri" panose="020F0502020204030204" pitchFamily="34" charset="0"/>
              </a:rPr>
              <a:t>A materials world</a:t>
            </a:r>
            <a:endParaRPr lang="en-US" sz="3600" dirty="0">
              <a:solidFill>
                <a:schemeClr val="bg1"/>
              </a:solidFill>
              <a:latin typeface="Arial" panose="020B0604020202020204" pitchFamily="34" charset="0"/>
              <a:cs typeface="Calibri" panose="020F0502020204030204" pitchFamily="34" charset="0"/>
            </a:endParaRPr>
          </a:p>
        </p:txBody>
      </p:sp>
      <p:sp>
        <p:nvSpPr>
          <p:cNvPr id="18" name="Right Triangle 17">
            <a:extLst>
              <a:ext uri="{FF2B5EF4-FFF2-40B4-BE49-F238E27FC236}">
                <a16:creationId xmlns:a16="http://schemas.microsoft.com/office/drawing/2014/main" id="{228FC0DA-E6B1-0FE0-5E43-8403A05A0B6F}"/>
              </a:ext>
            </a:extLst>
          </p:cNvPr>
          <p:cNvSpPr/>
          <p:nvPr/>
        </p:nvSpPr>
        <p:spPr>
          <a:xfrm rot="16200000" flipH="1">
            <a:off x="9332728" y="-826902"/>
            <a:ext cx="2038351" cy="3692157"/>
          </a:xfrm>
          <a:prstGeom prst="rtTriangle">
            <a:avLst/>
          </a:prstGeom>
          <a:solidFill>
            <a:srgbClr val="CCD6E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90114" y="138084"/>
            <a:ext cx="1714500" cy="884321"/>
          </a:xfrm>
          <a:prstGeom prst="rect">
            <a:avLst/>
          </a:prstGeom>
        </p:spPr>
      </p:pic>
    </p:spTree>
    <p:extLst>
      <p:ext uri="{BB962C8B-B14F-4D97-AF65-F5344CB8AC3E}">
        <p14:creationId xmlns:p14="http://schemas.microsoft.com/office/powerpoint/2010/main" val="170753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83B7"/>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1001452"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sp>
        <p:nvSpPr>
          <p:cNvPr id="7" name="Rectangle 6"/>
          <p:cNvSpPr/>
          <p:nvPr/>
        </p:nvSpPr>
        <p:spPr>
          <a:xfrm>
            <a:off x="0" y="0"/>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Public Engagement is </a:t>
            </a:r>
          </a:p>
          <a:p>
            <a:pPr algn="ctr"/>
            <a:r>
              <a:rPr lang="en-US" sz="2800" dirty="0" smtClean="0"/>
              <a:t>a key strategic objective</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7" y="-71164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0" y="-481144"/>
            <a:ext cx="3004340" cy="3461542"/>
          </a:xfrm>
          <a:prstGeom prst="rect">
            <a:avLst/>
          </a:prstGeom>
          <a:noFill/>
          <a:ln>
            <a:noFill/>
          </a:ln>
        </p:spPr>
      </p:pic>
      <p:sp>
        <p:nvSpPr>
          <p:cNvPr id="25" name="Rounded Rectangle 24"/>
          <p:cNvSpPr/>
          <p:nvPr/>
        </p:nvSpPr>
        <p:spPr>
          <a:xfrm>
            <a:off x="1517421" y="1608288"/>
            <a:ext cx="9014842" cy="129694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a:p>
            <a:pPr algn="ctr"/>
            <a:r>
              <a:rPr lang="en-US" dirty="0" err="1">
                <a:solidFill>
                  <a:schemeClr val="bg1"/>
                </a:solidFill>
                <a:cs typeface="Calibri" panose="020F0502020204030204" pitchFamily="34" charset="0"/>
              </a:rPr>
              <a:t>M</a:t>
            </a:r>
            <a:r>
              <a:rPr lang="en-US" dirty="0" err="1" smtClean="0">
                <a:solidFill>
                  <a:schemeClr val="bg1"/>
                </a:solidFill>
                <a:cs typeface="Calibri" panose="020F0502020204030204" pitchFamily="34" charset="0"/>
              </a:rPr>
              <a:t>aximise</a:t>
            </a:r>
            <a:r>
              <a:rPr lang="en-US" dirty="0" smtClean="0">
                <a:solidFill>
                  <a:schemeClr val="bg1"/>
                </a:solidFill>
                <a:cs typeface="Calibri" panose="020F0502020204030204" pitchFamily="34" charset="0"/>
              </a:rPr>
              <a:t> </a:t>
            </a:r>
            <a:r>
              <a:rPr lang="en-US" dirty="0">
                <a:solidFill>
                  <a:schemeClr val="bg1"/>
                </a:solidFill>
                <a:cs typeface="Calibri" panose="020F0502020204030204" pitchFamily="34" charset="0"/>
              </a:rPr>
              <a:t>the impact of our inspirational scientific programme to engage the public in science and technology and encourage the next generation to pursue careers in Science, Technology, Engineering and Mathematics (STEM) subjects</a:t>
            </a:r>
            <a:r>
              <a:rPr lang="en-US" dirty="0" smtClean="0">
                <a:solidFill>
                  <a:schemeClr val="bg1"/>
                </a:solidFill>
                <a:cs typeface="Calibri" panose="020F0502020204030204" pitchFamily="34" charset="0"/>
              </a:rPr>
              <a:t>.</a:t>
            </a:r>
            <a:endParaRPr lang="en-US" dirty="0">
              <a:solidFill>
                <a:schemeClr val="bg1"/>
              </a:solidFill>
            </a:endParaRPr>
          </a:p>
          <a:p>
            <a:pPr algn="ctr"/>
            <a:endParaRPr lang="en-US" sz="1600" dirty="0">
              <a:solidFill>
                <a:schemeClr val="bg1"/>
              </a:solidFill>
              <a:cs typeface="Calibri" panose="020F050202020403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pic>
        <p:nvPicPr>
          <p:cNvPr id="26" name="Picture 25"/>
          <p:cNvPicPr>
            <a:picLocks noChangeAspect="1"/>
          </p:cNvPicPr>
          <p:nvPr/>
        </p:nvPicPr>
        <p:blipFill>
          <a:blip r:embed="rId5"/>
          <a:stretch>
            <a:fillRect/>
          </a:stretch>
        </p:blipFill>
        <p:spPr>
          <a:xfrm>
            <a:off x="1848070" y="2920806"/>
            <a:ext cx="3806599" cy="2686542"/>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6"/>
          <a:stretch>
            <a:fillRect/>
          </a:stretch>
        </p:blipFill>
        <p:spPr>
          <a:xfrm>
            <a:off x="5216361" y="3151058"/>
            <a:ext cx="2512371" cy="1766860"/>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a:blip r:embed="rId7"/>
          <a:stretch>
            <a:fillRect/>
          </a:stretch>
        </p:blipFill>
        <p:spPr>
          <a:xfrm>
            <a:off x="6824433" y="4041736"/>
            <a:ext cx="3551479" cy="2508166"/>
          </a:xfrm>
          <a:prstGeom prst="rect">
            <a:avLst/>
          </a:prstGeom>
          <a:ln>
            <a:noFill/>
          </a:ln>
          <a:effectLst>
            <a:outerShdw blurRad="292100" dist="139700" dir="2700000" algn="tl" rotWithShape="0">
              <a:srgbClr val="333333">
                <a:alpha val="65000"/>
              </a:srgbClr>
            </a:outerShdw>
          </a:effectLst>
        </p:spPr>
      </p:pic>
      <p:sp>
        <p:nvSpPr>
          <p:cNvPr id="18" name="Freeform 17"/>
          <p:cNvSpPr/>
          <p:nvPr/>
        </p:nvSpPr>
        <p:spPr>
          <a:xfrm rot="20661049" flipH="1">
            <a:off x="10290866" y="5460062"/>
            <a:ext cx="1025665" cy="1050262"/>
          </a:xfrm>
          <a:custGeom>
            <a:avLst/>
            <a:gdLst/>
            <a:ahLst/>
            <a:cxnLst/>
            <a:rect l="l" t="t" r="r" b="b"/>
            <a:pathLst>
              <a:path w="3212973" h="4114800">
                <a:moveTo>
                  <a:pt x="0" y="0"/>
                </a:moveTo>
                <a:lnTo>
                  <a:pt x="3212973" y="0"/>
                </a:lnTo>
                <a:lnTo>
                  <a:pt x="3212973" y="4114800"/>
                </a:lnTo>
                <a:lnTo>
                  <a:pt x="0" y="4114800"/>
                </a:lnTo>
                <a:lnTo>
                  <a:pt x="0" y="0"/>
                </a:lnTo>
                <a:close/>
              </a:path>
            </a:pathLst>
          </a:custGeom>
          <a:blipFill>
            <a:blip r:embed="rId8">
              <a:extLst>
                <a:ext uri="{96DAC541-7B7A-43D3-8B79-37D633B846F1}">
                  <asvg:svgBlip xmlns="" xmlns:asvg="http://schemas.microsoft.com/office/drawing/2016/SVG/main" xmlns:lc="http://schemas.openxmlformats.org/drawingml/2006/lockedCanvas" r:embed="rId18"/>
                </a:ext>
              </a:extLst>
            </a:blip>
            <a:stretch>
              <a:fillRect/>
            </a:stretch>
          </a:blipFill>
        </p:spPr>
        <p:txBody>
          <a:bodyPr/>
          <a:lstStyle/>
          <a:p>
            <a:endParaRPr lang="en-GB"/>
          </a:p>
        </p:txBody>
      </p:sp>
    </p:spTree>
    <p:extLst>
      <p:ext uri="{BB962C8B-B14F-4D97-AF65-F5344CB8AC3E}">
        <p14:creationId xmlns:p14="http://schemas.microsoft.com/office/powerpoint/2010/main" val="151856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D6E7"/>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1001452"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l="14382"/>
          <a:stretch/>
        </p:blipFill>
        <p:spPr>
          <a:xfrm>
            <a:off x="4838831" y="1050319"/>
            <a:ext cx="6180591" cy="4074713"/>
          </a:xfrm>
          <a:prstGeom prst="rect">
            <a:avLst/>
          </a:prstGeom>
          <a:solidFill>
            <a:srgbClr val="FFFFFF">
              <a:shade val="85000"/>
            </a:srgbClr>
          </a:solidFill>
          <a:ln w="190500" cap="sq">
            <a:solidFill>
              <a:srgbClr val="E6E6E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ounded Rectangle 5"/>
          <p:cNvSpPr/>
          <p:nvPr/>
        </p:nvSpPr>
        <p:spPr>
          <a:xfrm>
            <a:off x="3899002" y="1624879"/>
            <a:ext cx="1964178" cy="1463509"/>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Showcase STEM on a scale beyond that </a:t>
            </a:r>
            <a:r>
              <a:rPr lang="en-US" sz="1600" dirty="0" smtClean="0"/>
              <a:t>experienced </a:t>
            </a:r>
            <a:r>
              <a:rPr lang="en-US" sz="1600" dirty="0"/>
              <a:t>at school </a:t>
            </a:r>
          </a:p>
        </p:txBody>
      </p:sp>
      <p:sp>
        <p:nvSpPr>
          <p:cNvPr id="15" name="Rounded Rectangle 14"/>
          <p:cNvSpPr/>
          <p:nvPr/>
        </p:nvSpPr>
        <p:spPr>
          <a:xfrm>
            <a:off x="4423586" y="4395866"/>
            <a:ext cx="2305590" cy="1426221"/>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Demonstrate </a:t>
            </a:r>
            <a:r>
              <a:rPr lang="en-US" sz="1600" dirty="0" smtClean="0"/>
              <a:t>diversity </a:t>
            </a:r>
            <a:r>
              <a:rPr lang="en-US" sz="1600" dirty="0"/>
              <a:t>of </a:t>
            </a:r>
            <a:r>
              <a:rPr lang="en-US" sz="1600" dirty="0" smtClean="0"/>
              <a:t>roles and career </a:t>
            </a:r>
            <a:r>
              <a:rPr lang="en-US" sz="1600" dirty="0"/>
              <a:t>pathways at a </a:t>
            </a:r>
            <a:r>
              <a:rPr lang="en-US" sz="1600" dirty="0" smtClean="0"/>
              <a:t>large-scale scientific </a:t>
            </a:r>
            <a:r>
              <a:rPr lang="en-US" sz="1600" dirty="0"/>
              <a:t>facility</a:t>
            </a:r>
          </a:p>
        </p:txBody>
      </p:sp>
      <p:sp>
        <p:nvSpPr>
          <p:cNvPr id="16" name="Rounded Rectangle 15"/>
          <p:cNvSpPr/>
          <p:nvPr/>
        </p:nvSpPr>
        <p:spPr>
          <a:xfrm>
            <a:off x="9231052" y="4849780"/>
            <a:ext cx="2550329" cy="1005844"/>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cs typeface="Calibri" panose="020F0502020204030204" pitchFamily="34" charset="0"/>
              </a:rPr>
              <a:t>Demonstrate the impact and value of our science and technology</a:t>
            </a:r>
            <a:endParaRPr lang="en-GB" sz="1600" dirty="0"/>
          </a:p>
        </p:txBody>
      </p:sp>
      <p:sp>
        <p:nvSpPr>
          <p:cNvPr id="17" name="Rounded Rectangle 16"/>
          <p:cNvSpPr/>
          <p:nvPr/>
        </p:nvSpPr>
        <p:spPr>
          <a:xfrm>
            <a:off x="9975395" y="2105025"/>
            <a:ext cx="1936397" cy="1241839"/>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cs typeface="Calibri" panose="020F0502020204030204" pitchFamily="34" charset="0"/>
              </a:rPr>
              <a:t>Strengthen our identity in the local </a:t>
            </a:r>
            <a:r>
              <a:rPr lang="en-US" sz="1600" dirty="0" smtClean="0">
                <a:cs typeface="Calibri" panose="020F0502020204030204" pitchFamily="34" charset="0"/>
              </a:rPr>
              <a:t>community and nationally</a:t>
            </a:r>
            <a:endParaRPr lang="en-US" sz="1600" dirty="0">
              <a:cs typeface="Calibri" panose="020F0502020204030204" pitchFamily="34" charset="0"/>
            </a:endParaRPr>
          </a:p>
        </p:txBody>
      </p:sp>
      <p:sp>
        <p:nvSpPr>
          <p:cNvPr id="18" name="Rounded Rectangle 17"/>
          <p:cNvSpPr/>
          <p:nvPr/>
        </p:nvSpPr>
        <p:spPr>
          <a:xfrm>
            <a:off x="6870102" y="384432"/>
            <a:ext cx="2360950" cy="810993"/>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cs typeface="Calibri" panose="020F0502020204030204" pitchFamily="34" charset="0"/>
              </a:rPr>
              <a:t>Opportunity to inform and inspire the public</a:t>
            </a:r>
          </a:p>
        </p:txBody>
      </p:sp>
      <p:sp>
        <p:nvSpPr>
          <p:cNvPr id="19" name="Rectangle 18"/>
          <p:cNvSpPr/>
          <p:nvPr/>
        </p:nvSpPr>
        <p:spPr>
          <a:xfrm>
            <a:off x="1" y="0"/>
            <a:ext cx="3632301" cy="6856923"/>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i="1" dirty="0">
              <a:cs typeface="Calibri" panose="020F0502020204030204" pitchFamily="34" charset="0"/>
            </a:endParaRP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62577" t="5456" r="-6117" b="1595"/>
          <a:stretch/>
        </p:blipFill>
        <p:spPr>
          <a:xfrm rot="3582942">
            <a:off x="-687480" y="-1531575"/>
            <a:ext cx="3866293" cy="4643008"/>
          </a:xfrm>
          <a:prstGeom prst="rect">
            <a:avLst/>
          </a:prstGeom>
          <a:noFill/>
          <a:ln>
            <a:noFill/>
          </a:ln>
        </p:spPr>
      </p:pic>
      <p:sp>
        <p:nvSpPr>
          <p:cNvPr id="22" name="Rounded Rectangle 21"/>
          <p:cNvSpPr/>
          <p:nvPr/>
        </p:nvSpPr>
        <p:spPr>
          <a:xfrm>
            <a:off x="552450" y="2105026"/>
            <a:ext cx="2559949" cy="2466974"/>
          </a:xfrm>
          <a:prstGeom prst="roundRect">
            <a:avLst/>
          </a:prstGeom>
          <a:noFill/>
          <a:ln w="19050">
            <a:solidFill>
              <a:srgbClr val="E6E6E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Access to </a:t>
            </a:r>
            <a:r>
              <a:rPr lang="en-US" sz="2000" b="1" dirty="0" smtClean="0">
                <a:solidFill>
                  <a:schemeClr val="bg1"/>
                </a:solidFill>
              </a:rPr>
              <a:t>large-scale </a:t>
            </a:r>
            <a:r>
              <a:rPr lang="en-US" sz="2000" b="1" dirty="0">
                <a:solidFill>
                  <a:schemeClr val="bg1"/>
                </a:solidFill>
              </a:rPr>
              <a:t>facilities </a:t>
            </a:r>
            <a:r>
              <a:rPr lang="en-US" sz="2000" dirty="0" smtClean="0">
                <a:solidFill>
                  <a:schemeClr val="bg1"/>
                </a:solidFill>
              </a:rPr>
              <a:t>provides a unique </a:t>
            </a:r>
            <a:r>
              <a:rPr lang="en-US" sz="2000" dirty="0">
                <a:solidFill>
                  <a:schemeClr val="bg1"/>
                </a:solidFill>
              </a:rPr>
              <a:t>experience for </a:t>
            </a:r>
            <a:r>
              <a:rPr lang="en-US" sz="2000" dirty="0" smtClean="0">
                <a:solidFill>
                  <a:schemeClr val="bg1"/>
                </a:solidFill>
              </a:rPr>
              <a:t>visitors</a:t>
            </a:r>
            <a:endParaRPr lang="en-US" sz="2000" dirty="0">
              <a:solidFill>
                <a:schemeClr val="bg1"/>
              </a:solidFill>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9950" y="1586054"/>
            <a:ext cx="730636" cy="1018694"/>
          </a:xfrm>
          <a:prstGeom prst="rect">
            <a:avLst/>
          </a:prstGeom>
        </p:spPr>
      </p:pic>
      <p:sp>
        <p:nvSpPr>
          <p:cNvPr id="2" name="Rectangle 1"/>
          <p:cNvSpPr/>
          <p:nvPr/>
        </p:nvSpPr>
        <p:spPr>
          <a:xfrm>
            <a:off x="1674511" y="2067176"/>
            <a:ext cx="268222" cy="7570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277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D6E7"/>
        </a:soli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screen">
            <a:extLst>
              <a:ext uri="{28A0092B-C50C-407E-A947-70E740481C1C}">
                <a14:useLocalDpi xmlns:a14="http://schemas.microsoft.com/office/drawing/2010/main"/>
              </a:ext>
            </a:extLst>
          </a:blip>
          <a:srcRect l="14382"/>
          <a:stretch/>
        </p:blipFill>
        <p:spPr>
          <a:xfrm>
            <a:off x="4838831" y="1050319"/>
            <a:ext cx="6180591" cy="4074713"/>
          </a:xfrm>
          <a:prstGeom prst="rect">
            <a:avLst/>
          </a:prstGeom>
          <a:solidFill>
            <a:srgbClr val="FFFFFF">
              <a:shade val="85000"/>
            </a:srgbClr>
          </a:solidFill>
          <a:ln w="190500" cap="sq">
            <a:solidFill>
              <a:srgbClr val="E6E6E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Content Placeholder 2"/>
          <p:cNvSpPr txBox="1">
            <a:spLocks/>
          </p:cNvSpPr>
          <p:nvPr/>
        </p:nvSpPr>
        <p:spPr>
          <a:xfrm>
            <a:off x="1001452"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sp>
        <p:nvSpPr>
          <p:cNvPr id="19" name="Rectangle 18"/>
          <p:cNvSpPr/>
          <p:nvPr/>
        </p:nvSpPr>
        <p:spPr>
          <a:xfrm>
            <a:off x="1" y="1076"/>
            <a:ext cx="3632301" cy="6856923"/>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i="1" dirty="0">
              <a:cs typeface="Calibri" panose="020F0502020204030204" pitchFamily="34" charset="0"/>
            </a:endParaRP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62577" t="5456" r="-6117" b="1595"/>
          <a:stretch/>
        </p:blipFill>
        <p:spPr>
          <a:xfrm rot="3582942">
            <a:off x="-687480" y="-1531575"/>
            <a:ext cx="3866293" cy="4643008"/>
          </a:xfrm>
          <a:prstGeom prst="rect">
            <a:avLst/>
          </a:prstGeom>
          <a:noFill/>
          <a:ln>
            <a:noFill/>
          </a:ln>
        </p:spPr>
      </p:pic>
      <p:sp>
        <p:nvSpPr>
          <p:cNvPr id="22" name="Rounded Rectangle 21"/>
          <p:cNvSpPr/>
          <p:nvPr/>
        </p:nvSpPr>
        <p:spPr>
          <a:xfrm>
            <a:off x="552450" y="2105026"/>
            <a:ext cx="2559949" cy="2466974"/>
          </a:xfrm>
          <a:prstGeom prst="roundRect">
            <a:avLst/>
          </a:prstGeom>
          <a:noFill/>
          <a:ln w="19050">
            <a:solidFill>
              <a:srgbClr val="E6E6E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Access to </a:t>
            </a:r>
            <a:r>
              <a:rPr lang="en-US" sz="2000" b="1" dirty="0" smtClean="0">
                <a:solidFill>
                  <a:schemeClr val="bg1"/>
                </a:solidFill>
              </a:rPr>
              <a:t>large-scale </a:t>
            </a:r>
            <a:r>
              <a:rPr lang="en-US" sz="2000" b="1" dirty="0">
                <a:solidFill>
                  <a:schemeClr val="bg1"/>
                </a:solidFill>
              </a:rPr>
              <a:t>facilities </a:t>
            </a:r>
            <a:r>
              <a:rPr lang="en-US" sz="2000" dirty="0" smtClean="0">
                <a:solidFill>
                  <a:schemeClr val="bg1"/>
                </a:solidFill>
              </a:rPr>
              <a:t>provides a unique </a:t>
            </a:r>
            <a:r>
              <a:rPr lang="en-US" sz="2000" dirty="0">
                <a:solidFill>
                  <a:schemeClr val="bg1"/>
                </a:solidFill>
              </a:rPr>
              <a:t>experience for </a:t>
            </a:r>
            <a:r>
              <a:rPr lang="en-US" sz="2000" dirty="0" smtClean="0">
                <a:solidFill>
                  <a:schemeClr val="bg1"/>
                </a:solidFill>
              </a:rPr>
              <a:t>visitors</a:t>
            </a:r>
            <a:endParaRPr lang="en-US" sz="2000" dirty="0">
              <a:solidFill>
                <a:schemeClr val="bg1"/>
              </a:solidFill>
            </a:endParaRPr>
          </a:p>
        </p:txBody>
      </p:sp>
      <p:grpSp>
        <p:nvGrpSpPr>
          <p:cNvPr id="6" name="Group 5"/>
          <p:cNvGrpSpPr/>
          <p:nvPr/>
        </p:nvGrpSpPr>
        <p:grpSpPr>
          <a:xfrm>
            <a:off x="6747959" y="4992508"/>
            <a:ext cx="2766498" cy="1129833"/>
            <a:chOff x="6747959" y="4992508"/>
            <a:chExt cx="2766498" cy="1129833"/>
          </a:xfrm>
        </p:grpSpPr>
        <p:sp>
          <p:nvSpPr>
            <p:cNvPr id="25" name="Rounded Rectangle 24"/>
            <p:cNvSpPr/>
            <p:nvPr/>
          </p:nvSpPr>
          <p:spPr>
            <a:xfrm>
              <a:off x="6747959" y="4992508"/>
              <a:ext cx="2513576" cy="926507"/>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cs typeface="Calibri" panose="020F0502020204030204" pitchFamily="34" charset="0"/>
                </a:rPr>
                <a:t>Without disruption to our operations</a:t>
              </a:r>
              <a:endParaRPr lang="en-US" sz="2000" dirty="0">
                <a:cs typeface="Calibri" panose="020F0502020204030204" pitchFamily="34" charset="0"/>
              </a:endParaRPr>
            </a:p>
          </p:txBody>
        </p:sp>
        <p:sp>
          <p:nvSpPr>
            <p:cNvPr id="28" name="Freeform 27"/>
            <p:cNvSpPr/>
            <p:nvPr/>
          </p:nvSpPr>
          <p:spPr>
            <a:xfrm flipH="1">
              <a:off x="9008613" y="5616497"/>
              <a:ext cx="505844" cy="505844"/>
            </a:xfrm>
            <a:custGeom>
              <a:avLst/>
              <a:gdLst/>
              <a:ahLst/>
              <a:cxnLst/>
              <a:rect l="l" t="t" r="r" b="b"/>
              <a:pathLst>
                <a:path w="1620048" h="1620048">
                  <a:moveTo>
                    <a:pt x="0" y="0"/>
                  </a:moveTo>
                  <a:lnTo>
                    <a:pt x="1620048" y="0"/>
                  </a:lnTo>
                  <a:lnTo>
                    <a:pt x="1620048" y="1620048"/>
                  </a:lnTo>
                  <a:lnTo>
                    <a:pt x="0" y="1620048"/>
                  </a:lnTo>
                  <a:lnTo>
                    <a:pt x="0" y="0"/>
                  </a:lnTo>
                  <a:close/>
                </a:path>
              </a:pathLst>
            </a:custGeom>
            <a:blipFill>
              <a:blip r:embed="rId5">
                <a:extLst>
                  <a:ext uri="{96DAC541-7B7A-43D3-8B79-37D633B846F1}">
                    <asvg:svgBlip xmlns="" xmlns:asvg="http://schemas.microsoft.com/office/drawing/2016/SVG/main" xmlns:lc="http://schemas.openxmlformats.org/drawingml/2006/lockedCanvas" r:embed="rId14"/>
                  </a:ext>
                </a:extLst>
              </a:blip>
              <a:stretch>
                <a:fillRect/>
              </a:stretch>
            </a:blipFill>
            <a:effectLst/>
          </p:spPr>
          <p:txBody>
            <a:bodyPr/>
            <a:lstStyle/>
            <a:p>
              <a:endParaRPr lang="en-GB"/>
            </a:p>
          </p:txBody>
        </p:sp>
      </p:grpSp>
      <p:grpSp>
        <p:nvGrpSpPr>
          <p:cNvPr id="8" name="Group 7"/>
          <p:cNvGrpSpPr/>
          <p:nvPr/>
        </p:nvGrpSpPr>
        <p:grpSpPr>
          <a:xfrm>
            <a:off x="3909047" y="2222573"/>
            <a:ext cx="1457156" cy="842848"/>
            <a:chOff x="3909047" y="2222573"/>
            <a:chExt cx="1457156" cy="842848"/>
          </a:xfrm>
        </p:grpSpPr>
        <p:sp>
          <p:nvSpPr>
            <p:cNvPr id="21" name="Rounded Rectangle 20"/>
            <p:cNvSpPr/>
            <p:nvPr/>
          </p:nvSpPr>
          <p:spPr>
            <a:xfrm>
              <a:off x="4004128" y="2361718"/>
              <a:ext cx="1362075" cy="600141"/>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Safe</a:t>
              </a:r>
              <a:endParaRPr lang="en-US" dirty="0"/>
            </a:p>
          </p:txBody>
        </p:sp>
        <p:sp>
          <p:nvSpPr>
            <p:cNvPr id="29" name="Freeform 28"/>
            <p:cNvSpPr/>
            <p:nvPr/>
          </p:nvSpPr>
          <p:spPr>
            <a:xfrm>
              <a:off x="3949854" y="2222573"/>
              <a:ext cx="278290" cy="278290"/>
            </a:xfrm>
            <a:custGeom>
              <a:avLst/>
              <a:gdLst/>
              <a:ahLst/>
              <a:cxnLst/>
              <a:rect l="l" t="t" r="r" b="b"/>
              <a:pathLst>
                <a:path w="1476467" h="1476467">
                  <a:moveTo>
                    <a:pt x="0" y="0"/>
                  </a:moveTo>
                  <a:lnTo>
                    <a:pt x="1476466" y="0"/>
                  </a:lnTo>
                  <a:lnTo>
                    <a:pt x="1476466" y="1476467"/>
                  </a:lnTo>
                  <a:lnTo>
                    <a:pt x="0" y="1476467"/>
                  </a:lnTo>
                  <a:lnTo>
                    <a:pt x="0" y="0"/>
                  </a:lnTo>
                  <a:close/>
                </a:path>
              </a:pathLst>
            </a:custGeom>
            <a:blipFill>
              <a:blip r:embed="rId15">
                <a:extLst>
                  <a:ext uri="{96DAC541-7B7A-43D3-8B79-37D633B846F1}">
                    <asvg:svgBlip xmlns="" xmlns:asvg="http://schemas.microsoft.com/office/drawing/2016/SVG/main" xmlns:lc="http://schemas.openxmlformats.org/drawingml/2006/lockedCanvas" r:embed="rId16"/>
                  </a:ext>
                </a:extLst>
              </a:blip>
              <a:stretch>
                <a:fillRect/>
              </a:stretch>
            </a:blipFill>
            <a:effectLst/>
          </p:spPr>
          <p:txBody>
            <a:bodyPr/>
            <a:lstStyle/>
            <a:p>
              <a:endParaRPr lang="en-GB"/>
            </a:p>
          </p:txBody>
        </p:sp>
        <p:sp>
          <p:nvSpPr>
            <p:cNvPr id="30" name="Freeform 29"/>
            <p:cNvSpPr/>
            <p:nvPr/>
          </p:nvSpPr>
          <p:spPr>
            <a:xfrm>
              <a:off x="3909047" y="2724503"/>
              <a:ext cx="340918" cy="340918"/>
            </a:xfrm>
            <a:custGeom>
              <a:avLst/>
              <a:gdLst/>
              <a:ahLst/>
              <a:cxnLst/>
              <a:rect l="l" t="t" r="r" b="b"/>
              <a:pathLst>
                <a:path w="1844006" h="1844006">
                  <a:moveTo>
                    <a:pt x="0" y="0"/>
                  </a:moveTo>
                  <a:lnTo>
                    <a:pt x="1844006" y="0"/>
                  </a:lnTo>
                  <a:lnTo>
                    <a:pt x="1844006" y="1844006"/>
                  </a:lnTo>
                  <a:lnTo>
                    <a:pt x="0" y="1844006"/>
                  </a:lnTo>
                  <a:lnTo>
                    <a:pt x="0" y="0"/>
                  </a:lnTo>
                  <a:close/>
                </a:path>
              </a:pathLst>
            </a:custGeom>
            <a:blipFill>
              <a:blip r:embed="rId17">
                <a:extLst>
                  <a:ext uri="{96DAC541-7B7A-43D3-8B79-37D633B846F1}">
                    <asvg:svgBlip xmlns="" xmlns:asvg="http://schemas.microsoft.com/office/drawing/2016/SVG/main" xmlns:lc="http://schemas.openxmlformats.org/drawingml/2006/lockedCanvas" r:embed="rId8"/>
                  </a:ext>
                </a:extLst>
              </a:blip>
              <a:stretch>
                <a:fillRect/>
              </a:stretch>
            </a:blipFill>
            <a:effectLst/>
          </p:spPr>
          <p:txBody>
            <a:bodyPr/>
            <a:lstStyle/>
            <a:p>
              <a:endParaRPr lang="en-GB"/>
            </a:p>
          </p:txBody>
        </p:sp>
      </p:grpSp>
      <p:grpSp>
        <p:nvGrpSpPr>
          <p:cNvPr id="3" name="Group 2"/>
          <p:cNvGrpSpPr/>
          <p:nvPr/>
        </p:nvGrpSpPr>
        <p:grpSpPr>
          <a:xfrm>
            <a:off x="8480620" y="288824"/>
            <a:ext cx="2919374" cy="1121129"/>
            <a:chOff x="8480620" y="288824"/>
            <a:chExt cx="2919374" cy="1121129"/>
          </a:xfrm>
        </p:grpSpPr>
        <p:sp>
          <p:nvSpPr>
            <p:cNvPr id="23" name="Rounded Rectangle 22"/>
            <p:cNvSpPr/>
            <p:nvPr/>
          </p:nvSpPr>
          <p:spPr>
            <a:xfrm>
              <a:off x="9259944" y="558155"/>
              <a:ext cx="2140050" cy="851798"/>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cs typeface="Calibri" panose="020F0502020204030204" pitchFamily="34" charset="0"/>
                </a:rPr>
                <a:t>Large groups of general public</a:t>
              </a:r>
              <a:endParaRPr lang="en-GB" dirty="0"/>
            </a:p>
          </p:txBody>
        </p:sp>
        <p:sp>
          <p:nvSpPr>
            <p:cNvPr id="31" name="Freeform 30"/>
            <p:cNvSpPr/>
            <p:nvPr/>
          </p:nvSpPr>
          <p:spPr>
            <a:xfrm>
              <a:off x="8480620" y="288824"/>
              <a:ext cx="1060814" cy="674942"/>
            </a:xfrm>
            <a:custGeom>
              <a:avLst/>
              <a:gdLst/>
              <a:ahLst/>
              <a:cxnLst/>
              <a:rect l="l" t="t" r="r" b="b"/>
              <a:pathLst>
                <a:path w="3715303" h="2363862">
                  <a:moveTo>
                    <a:pt x="0" y="0"/>
                  </a:moveTo>
                  <a:lnTo>
                    <a:pt x="3715303" y="0"/>
                  </a:lnTo>
                  <a:lnTo>
                    <a:pt x="3715303" y="2363862"/>
                  </a:lnTo>
                  <a:lnTo>
                    <a:pt x="0" y="2363862"/>
                  </a:lnTo>
                  <a:lnTo>
                    <a:pt x="0" y="0"/>
                  </a:lnTo>
                  <a:close/>
                </a:path>
              </a:pathLst>
            </a:custGeom>
            <a:blipFill>
              <a:blip r:embed="rId18">
                <a:extLst>
                  <a:ext uri="{96DAC541-7B7A-43D3-8B79-37D633B846F1}">
                    <asvg:svgBlip xmlns="" xmlns:asvg="http://schemas.microsoft.com/office/drawing/2016/SVG/main" xmlns:lc="http://schemas.openxmlformats.org/drawingml/2006/lockedCanvas" r:embed="rId19"/>
                  </a:ext>
                </a:extLst>
              </a:blip>
              <a:stretch>
                <a:fillRect/>
              </a:stretch>
            </a:blipFill>
            <a:effectLst/>
          </p:spPr>
          <p:txBody>
            <a:bodyPr/>
            <a:lstStyle/>
            <a:p>
              <a:endParaRPr lang="en-GB"/>
            </a:p>
          </p:txBody>
        </p:sp>
      </p:grpSp>
      <p:grpSp>
        <p:nvGrpSpPr>
          <p:cNvPr id="4" name="Group 3"/>
          <p:cNvGrpSpPr/>
          <p:nvPr/>
        </p:nvGrpSpPr>
        <p:grpSpPr>
          <a:xfrm>
            <a:off x="9975395" y="2193622"/>
            <a:ext cx="2089660" cy="964293"/>
            <a:chOff x="9975395" y="2193622"/>
            <a:chExt cx="2089660" cy="964293"/>
          </a:xfrm>
        </p:grpSpPr>
        <p:sp>
          <p:nvSpPr>
            <p:cNvPr id="27" name="Rounded Rectangle 26"/>
            <p:cNvSpPr/>
            <p:nvPr/>
          </p:nvSpPr>
          <p:spPr>
            <a:xfrm>
              <a:off x="9975395" y="2193622"/>
              <a:ext cx="2015332" cy="633245"/>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cs typeface="Calibri" panose="020F0502020204030204" pitchFamily="34" charset="0"/>
                </a:rPr>
                <a:t>Different needs</a:t>
              </a:r>
              <a:endParaRPr lang="en-GB" dirty="0"/>
            </a:p>
          </p:txBody>
        </p:sp>
        <p:sp>
          <p:nvSpPr>
            <p:cNvPr id="32" name="Freeform 31"/>
            <p:cNvSpPr/>
            <p:nvPr/>
          </p:nvSpPr>
          <p:spPr>
            <a:xfrm>
              <a:off x="10678251" y="2676001"/>
              <a:ext cx="1386804" cy="481914"/>
            </a:xfrm>
            <a:custGeom>
              <a:avLst/>
              <a:gdLst/>
              <a:ahLst/>
              <a:cxnLst/>
              <a:rect l="l" t="t" r="r" b="b"/>
              <a:pathLst>
                <a:path w="6048000" h="2101680">
                  <a:moveTo>
                    <a:pt x="0" y="0"/>
                  </a:moveTo>
                  <a:lnTo>
                    <a:pt x="6048000" y="0"/>
                  </a:lnTo>
                  <a:lnTo>
                    <a:pt x="6048000" y="2101680"/>
                  </a:lnTo>
                  <a:lnTo>
                    <a:pt x="0" y="2101680"/>
                  </a:lnTo>
                  <a:lnTo>
                    <a:pt x="0" y="0"/>
                  </a:lnTo>
                  <a:close/>
                </a:path>
              </a:pathLst>
            </a:custGeom>
            <a:blipFill>
              <a:blip r:embed="rId20"/>
              <a:stretch>
                <a:fillRect/>
              </a:stretch>
            </a:blipFill>
            <a:effectLst/>
          </p:spPr>
          <p:txBody>
            <a:bodyPr/>
            <a:lstStyle/>
            <a:p>
              <a:endParaRPr lang="en-GB"/>
            </a:p>
          </p:txBody>
        </p:sp>
      </p:grpSp>
      <p:grpSp>
        <p:nvGrpSpPr>
          <p:cNvPr id="7" name="Group 6"/>
          <p:cNvGrpSpPr/>
          <p:nvPr/>
        </p:nvGrpSpPr>
        <p:grpSpPr>
          <a:xfrm>
            <a:off x="3909047" y="4601602"/>
            <a:ext cx="2026849" cy="854159"/>
            <a:chOff x="3909047" y="4601602"/>
            <a:chExt cx="2026849" cy="854159"/>
          </a:xfrm>
        </p:grpSpPr>
        <p:sp>
          <p:nvSpPr>
            <p:cNvPr id="26" name="Rounded Rectangle 25"/>
            <p:cNvSpPr/>
            <p:nvPr/>
          </p:nvSpPr>
          <p:spPr>
            <a:xfrm>
              <a:off x="3909047" y="4601602"/>
              <a:ext cx="1911551" cy="692140"/>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Accessible</a:t>
              </a:r>
              <a:endParaRPr lang="en-US" dirty="0"/>
            </a:p>
          </p:txBody>
        </p:sp>
        <p:sp>
          <p:nvSpPr>
            <p:cNvPr id="33" name="Freeform 32"/>
            <p:cNvSpPr/>
            <p:nvPr/>
          </p:nvSpPr>
          <p:spPr>
            <a:xfrm>
              <a:off x="5504020" y="5071391"/>
              <a:ext cx="431876" cy="384370"/>
            </a:xfrm>
            <a:custGeom>
              <a:avLst/>
              <a:gdLst/>
              <a:ahLst/>
              <a:cxnLst/>
              <a:rect l="l" t="t" r="r" b="b"/>
              <a:pathLst>
                <a:path w="1761854" h="1568050">
                  <a:moveTo>
                    <a:pt x="0" y="0"/>
                  </a:moveTo>
                  <a:lnTo>
                    <a:pt x="1761854" y="0"/>
                  </a:lnTo>
                  <a:lnTo>
                    <a:pt x="1761854" y="1568050"/>
                  </a:lnTo>
                  <a:lnTo>
                    <a:pt x="0" y="1568050"/>
                  </a:lnTo>
                  <a:lnTo>
                    <a:pt x="0" y="0"/>
                  </a:lnTo>
                  <a:close/>
                </a:path>
              </a:pathLst>
            </a:custGeom>
            <a:blipFill>
              <a:blip r:embed="rId21">
                <a:extLst>
                  <a:ext uri="{96DAC541-7B7A-43D3-8B79-37D633B846F1}">
                    <asvg:svgBlip xmlns="" xmlns:asvg="http://schemas.microsoft.com/office/drawing/2016/SVG/main" xmlns:lc="http://schemas.openxmlformats.org/drawingml/2006/lockedCanvas" r:embed="rId10"/>
                  </a:ext>
                </a:extLst>
              </a:blip>
              <a:stretch>
                <a:fillRect/>
              </a:stretch>
            </a:blipFill>
            <a:effectLst/>
          </p:spPr>
          <p:txBody>
            <a:bodyPr/>
            <a:lstStyle/>
            <a:p>
              <a:endParaRPr lang="en-GB"/>
            </a:p>
          </p:txBody>
        </p:sp>
      </p:grpSp>
      <p:grpSp>
        <p:nvGrpSpPr>
          <p:cNvPr id="5" name="Group 4"/>
          <p:cNvGrpSpPr/>
          <p:nvPr/>
        </p:nvGrpSpPr>
        <p:grpSpPr>
          <a:xfrm>
            <a:off x="9975395" y="4316712"/>
            <a:ext cx="1748489" cy="1037604"/>
            <a:chOff x="9975395" y="4316712"/>
            <a:chExt cx="1748489" cy="1037604"/>
          </a:xfrm>
        </p:grpSpPr>
        <p:sp>
          <p:nvSpPr>
            <p:cNvPr id="24" name="Rounded Rectangle 23"/>
            <p:cNvSpPr/>
            <p:nvPr/>
          </p:nvSpPr>
          <p:spPr>
            <a:xfrm>
              <a:off x="9975395" y="4506442"/>
              <a:ext cx="1748489" cy="847874"/>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cs typeface="Calibri" panose="020F0502020204030204" pitchFamily="34" charset="0"/>
                </a:rPr>
                <a:t>Including children</a:t>
              </a:r>
              <a:endParaRPr lang="en-US" dirty="0">
                <a:cs typeface="Calibri" panose="020F0502020204030204" pitchFamily="34" charset="0"/>
              </a:endParaRPr>
            </a:p>
          </p:txBody>
        </p:sp>
        <p:sp>
          <p:nvSpPr>
            <p:cNvPr id="34" name="Freeform 33"/>
            <p:cNvSpPr/>
            <p:nvPr/>
          </p:nvSpPr>
          <p:spPr>
            <a:xfrm>
              <a:off x="11231702" y="4316712"/>
              <a:ext cx="492182" cy="313766"/>
            </a:xfrm>
            <a:custGeom>
              <a:avLst/>
              <a:gdLst/>
              <a:ahLst/>
              <a:cxnLst/>
              <a:rect l="l" t="t" r="r" b="b"/>
              <a:pathLst>
                <a:path w="1890879" h="1205435">
                  <a:moveTo>
                    <a:pt x="0" y="0"/>
                  </a:moveTo>
                  <a:lnTo>
                    <a:pt x="1890879" y="0"/>
                  </a:lnTo>
                  <a:lnTo>
                    <a:pt x="1890879" y="1205435"/>
                  </a:lnTo>
                  <a:lnTo>
                    <a:pt x="0" y="1205435"/>
                  </a:lnTo>
                  <a:lnTo>
                    <a:pt x="0" y="0"/>
                  </a:lnTo>
                  <a:close/>
                </a:path>
              </a:pathLst>
            </a:custGeom>
            <a:blipFill>
              <a:blip r:embed="rId22">
                <a:extLst>
                  <a:ext uri="{96DAC541-7B7A-43D3-8B79-37D633B846F1}">
                    <asvg:svgBlip xmlns="" xmlns:asvg="http://schemas.microsoft.com/office/drawing/2016/SVG/main" xmlns:lc="http://schemas.openxmlformats.org/drawingml/2006/lockedCanvas" r:embed="rId12"/>
                  </a:ext>
                </a:extLst>
              </a:blip>
              <a:stretch>
                <a:fillRect/>
              </a:stretch>
            </a:blipFill>
            <a:effectLst/>
          </p:spPr>
          <p:txBody>
            <a:bodyPr/>
            <a:lstStyle/>
            <a:p>
              <a:endParaRPr lang="en-GB"/>
            </a:p>
          </p:txBody>
        </p:sp>
      </p:grpSp>
      <p:grpSp>
        <p:nvGrpSpPr>
          <p:cNvPr id="2" name="Group 1"/>
          <p:cNvGrpSpPr/>
          <p:nvPr/>
        </p:nvGrpSpPr>
        <p:grpSpPr>
          <a:xfrm>
            <a:off x="5116252" y="471163"/>
            <a:ext cx="1834746" cy="818282"/>
            <a:chOff x="5116252" y="471163"/>
            <a:chExt cx="1834746" cy="818282"/>
          </a:xfrm>
        </p:grpSpPr>
        <p:sp>
          <p:nvSpPr>
            <p:cNvPr id="14" name="Rounded Rectangle 13"/>
            <p:cNvSpPr/>
            <p:nvPr/>
          </p:nvSpPr>
          <p:spPr>
            <a:xfrm>
              <a:off x="5257210" y="574544"/>
              <a:ext cx="1693788" cy="714901"/>
            </a:xfrm>
            <a:prstGeom prst="roundRect">
              <a:avLst/>
            </a:prstGeom>
            <a:solidFill>
              <a:srgbClr val="6683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Welcoming</a:t>
              </a:r>
              <a:endParaRPr lang="en-US" dirty="0"/>
            </a:p>
          </p:txBody>
        </p:sp>
        <p:sp>
          <p:nvSpPr>
            <p:cNvPr id="35" name="Freeform 34"/>
            <p:cNvSpPr/>
            <p:nvPr/>
          </p:nvSpPr>
          <p:spPr>
            <a:xfrm>
              <a:off x="5116252" y="471163"/>
              <a:ext cx="422792" cy="378398"/>
            </a:xfrm>
            <a:custGeom>
              <a:avLst/>
              <a:gdLst/>
              <a:ahLst/>
              <a:cxnLst/>
              <a:rect l="l" t="t" r="r" b="b"/>
              <a:pathLst>
                <a:path w="1241051" h="1110740">
                  <a:moveTo>
                    <a:pt x="0" y="0"/>
                  </a:moveTo>
                  <a:lnTo>
                    <a:pt x="1241051" y="0"/>
                  </a:lnTo>
                  <a:lnTo>
                    <a:pt x="1241051" y="1110740"/>
                  </a:lnTo>
                  <a:lnTo>
                    <a:pt x="0" y="1110740"/>
                  </a:lnTo>
                  <a:lnTo>
                    <a:pt x="0" y="0"/>
                  </a:lnTo>
                  <a:close/>
                </a:path>
              </a:pathLst>
            </a:custGeom>
            <a:blipFill>
              <a:blip r:embed="rId23">
                <a:extLst>
                  <a:ext uri="{96DAC541-7B7A-43D3-8B79-37D633B846F1}">
                    <asvg:svgBlip xmlns="" xmlns:asvg="http://schemas.microsoft.com/office/drawing/2016/SVG/main" xmlns:lc="http://schemas.openxmlformats.org/drawingml/2006/lockedCanvas" r:embed="rId24"/>
                  </a:ext>
                </a:extLst>
              </a:blip>
              <a:stretch>
                <a:fillRect/>
              </a:stretch>
            </a:blipFill>
            <a:effectLst/>
          </p:spPr>
          <p:txBody>
            <a:bodyPr/>
            <a:lstStyle/>
            <a:p>
              <a:endParaRPr lang="en-GB"/>
            </a:p>
          </p:txBody>
        </p:sp>
      </p:grpSp>
      <p:pic>
        <p:nvPicPr>
          <p:cNvPr id="36" name="Picture 3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pic>
        <p:nvPicPr>
          <p:cNvPr id="37" name="Picture 3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89950" y="1586054"/>
            <a:ext cx="730636" cy="1018694"/>
          </a:xfrm>
          <a:prstGeom prst="rect">
            <a:avLst/>
          </a:prstGeom>
        </p:spPr>
      </p:pic>
      <p:sp>
        <p:nvSpPr>
          <p:cNvPr id="38" name="Rectangle 37"/>
          <p:cNvSpPr/>
          <p:nvPr/>
        </p:nvSpPr>
        <p:spPr>
          <a:xfrm>
            <a:off x="1674511" y="2067176"/>
            <a:ext cx="268222" cy="7570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417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683B7"/>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1001452"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sp>
        <p:nvSpPr>
          <p:cNvPr id="7" name="Rectangle 6"/>
          <p:cNvSpPr/>
          <p:nvPr/>
        </p:nvSpPr>
        <p:spPr>
          <a:xfrm>
            <a:off x="1" y="0"/>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ISIS Public Engagement Programme</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8" y="-69259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1" y="-443044"/>
            <a:ext cx="3004340" cy="3461542"/>
          </a:xfrm>
          <a:prstGeom prst="rect">
            <a:avLst/>
          </a:prstGeom>
          <a:noFill/>
          <a:ln>
            <a:noFill/>
          </a:ln>
        </p:spPr>
      </p:pic>
      <p:sp>
        <p:nvSpPr>
          <p:cNvPr id="25" name="Rounded Rectangle 24"/>
          <p:cNvSpPr/>
          <p:nvPr/>
        </p:nvSpPr>
        <p:spPr>
          <a:xfrm>
            <a:off x="817922" y="2665754"/>
            <a:ext cx="3026886" cy="2650319"/>
          </a:xfrm>
          <a:prstGeom prst="roundRect">
            <a:avLst/>
          </a:prstGeom>
          <a:solidFill>
            <a:srgbClr val="6683B7"/>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cs typeface="Calibri" panose="020F0502020204030204" pitchFamily="34" charset="0"/>
              </a:rPr>
              <a:t>Reviewed our existing activities</a:t>
            </a:r>
          </a:p>
          <a:p>
            <a:endParaRPr lang="en-US" sz="1600" dirty="0" smtClean="0">
              <a:cs typeface="Calibri" panose="020F0502020204030204" pitchFamily="34" charset="0"/>
            </a:endParaRPr>
          </a:p>
          <a:p>
            <a:pPr indent="180000" algn="ctr">
              <a:buFont typeface="Arial" panose="020B0604020202020204" pitchFamily="34" charset="0"/>
              <a:buChar char="•"/>
            </a:pPr>
            <a:r>
              <a:rPr lang="en-US" sz="1600" dirty="0" smtClean="0">
                <a:cs typeface="Calibri" panose="020F0502020204030204" pitchFamily="34" charset="0"/>
              </a:rPr>
              <a:t>What we were doing</a:t>
            </a:r>
          </a:p>
          <a:p>
            <a:pPr lvl="2" indent="-180000">
              <a:buFont typeface="Arial" panose="020B0604020202020204" pitchFamily="34" charset="0"/>
              <a:buChar char="•"/>
            </a:pPr>
            <a:r>
              <a:rPr lang="en-US" sz="1600" dirty="0" smtClean="0">
                <a:cs typeface="Calibri" panose="020F0502020204030204" pitchFamily="34" charset="0"/>
              </a:rPr>
              <a:t>Resourcing</a:t>
            </a:r>
          </a:p>
          <a:p>
            <a:pPr lvl="2" indent="-180000">
              <a:buFont typeface="Arial" panose="020B0604020202020204" pitchFamily="34" charset="0"/>
              <a:buChar char="•"/>
            </a:pPr>
            <a:r>
              <a:rPr lang="en-US" sz="1600" dirty="0" smtClean="0">
                <a:cs typeface="Calibri" panose="020F0502020204030204" pitchFamily="34" charset="0"/>
              </a:rPr>
              <a:t>Feedback</a:t>
            </a:r>
          </a:p>
          <a:p>
            <a:pPr lvl="2" indent="-180000">
              <a:buFont typeface="Arial" panose="020B0604020202020204" pitchFamily="34" charset="0"/>
              <a:buChar char="•"/>
            </a:pPr>
            <a:r>
              <a:rPr lang="en-US" sz="1600" dirty="0" smtClean="0">
                <a:cs typeface="Calibri" panose="020F0502020204030204" pitchFamily="34" charset="0"/>
              </a:rPr>
              <a:t>Research</a:t>
            </a:r>
            <a:endParaRPr lang="en-US" sz="1400" dirty="0">
              <a:cs typeface="Calibri" panose="020F0502020204030204" pitchFamily="34" charset="0"/>
            </a:endParaRPr>
          </a:p>
        </p:txBody>
      </p:sp>
      <p:sp>
        <p:nvSpPr>
          <p:cNvPr id="6" name="Rounded Rectangle 5"/>
          <p:cNvSpPr/>
          <p:nvPr/>
        </p:nvSpPr>
        <p:spPr>
          <a:xfrm>
            <a:off x="1598104" y="2413763"/>
            <a:ext cx="1555288"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Review</a:t>
            </a:r>
            <a:endParaRPr lang="en-US" sz="3600" i="1" dirty="0">
              <a:cs typeface="Calibri" panose="020F0502020204030204" pitchFamily="34" charset="0"/>
            </a:endParaRPr>
          </a:p>
        </p:txBody>
      </p:sp>
      <p:sp>
        <p:nvSpPr>
          <p:cNvPr id="26" name="Rounded Rectangle 25"/>
          <p:cNvSpPr/>
          <p:nvPr/>
        </p:nvSpPr>
        <p:spPr>
          <a:xfrm>
            <a:off x="4201811" y="2677952"/>
            <a:ext cx="3125824" cy="2650319"/>
          </a:xfrm>
          <a:prstGeom prst="roundRect">
            <a:avLst/>
          </a:prstGeom>
          <a:solidFill>
            <a:srgbClr val="6683B7"/>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cs typeface="Calibri" panose="020F0502020204030204" pitchFamily="34" charset="0"/>
              </a:rPr>
              <a:t>Created cohesive programme of activities and events</a:t>
            </a:r>
          </a:p>
          <a:p>
            <a:pPr algn="ctr"/>
            <a:endParaRPr lang="en-US" sz="1600" dirty="0">
              <a:cs typeface="Calibri" panose="020F0502020204030204" pitchFamily="34" charset="0"/>
            </a:endParaRPr>
          </a:p>
          <a:p>
            <a:pPr algn="ctr"/>
            <a:r>
              <a:rPr lang="en-US" sz="1600" dirty="0" smtClean="0">
                <a:cs typeface="Calibri" panose="020F0502020204030204" pitchFamily="34" charset="0"/>
              </a:rPr>
              <a:t>Diverse offering, spanning a range of age groups and themes</a:t>
            </a:r>
            <a:endParaRPr lang="en-US" sz="1600" dirty="0">
              <a:cs typeface="Calibri" panose="020F0502020204030204" pitchFamily="34" charset="0"/>
            </a:endParaRPr>
          </a:p>
        </p:txBody>
      </p:sp>
      <p:sp>
        <p:nvSpPr>
          <p:cNvPr id="23" name="Rounded Rectangle 22"/>
          <p:cNvSpPr/>
          <p:nvPr/>
        </p:nvSpPr>
        <p:spPr>
          <a:xfrm>
            <a:off x="4845183" y="2407902"/>
            <a:ext cx="1824412"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Consolidate</a:t>
            </a:r>
            <a:endParaRPr lang="en-US" sz="3600" i="1" dirty="0">
              <a:cs typeface="Calibri" panose="020F0502020204030204" pitchFamily="34" charset="0"/>
            </a:endParaRPr>
          </a:p>
        </p:txBody>
      </p:sp>
      <p:sp>
        <p:nvSpPr>
          <p:cNvPr id="27" name="Rounded Rectangle 26"/>
          <p:cNvSpPr/>
          <p:nvPr/>
        </p:nvSpPr>
        <p:spPr>
          <a:xfrm>
            <a:off x="7684638" y="2677952"/>
            <a:ext cx="3441579" cy="2650319"/>
          </a:xfrm>
          <a:prstGeom prst="roundRect">
            <a:avLst/>
          </a:prstGeom>
          <a:solidFill>
            <a:srgbClr val="6683B7"/>
          </a:solid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smtClean="0">
              <a:cs typeface="Calibri" panose="020F0502020204030204" pitchFamily="34" charset="0"/>
            </a:endParaRPr>
          </a:p>
          <a:p>
            <a:endParaRPr lang="en-US" sz="1400" dirty="0">
              <a:cs typeface="Calibri" panose="020F0502020204030204" pitchFamily="34" charset="0"/>
            </a:endParaRPr>
          </a:p>
          <a:p>
            <a:pPr algn="ctr"/>
            <a:r>
              <a:rPr lang="en-US" sz="1400" dirty="0" smtClean="0">
                <a:cs typeface="Calibri" panose="020F0502020204030204" pitchFamily="34" charset="0"/>
              </a:rPr>
              <a:t>Standard tour routes for public and secondary school children (ages 11+).</a:t>
            </a:r>
          </a:p>
          <a:p>
            <a:pPr algn="ctr"/>
            <a:endParaRPr lang="en-US" sz="1400" dirty="0">
              <a:cs typeface="Calibri" panose="020F0502020204030204" pitchFamily="34" charset="0"/>
            </a:endParaRPr>
          </a:p>
          <a:p>
            <a:pPr algn="ctr"/>
            <a:r>
              <a:rPr lang="en-US" sz="1400" dirty="0" smtClean="0">
                <a:cs typeface="Calibri" panose="020F0502020204030204" pitchFamily="34" charset="0"/>
              </a:rPr>
              <a:t>Workshops and shows for primary school children (ages &lt;11).</a:t>
            </a:r>
          </a:p>
          <a:p>
            <a:pPr algn="ctr"/>
            <a:endParaRPr lang="en-US" sz="1400" dirty="0">
              <a:cs typeface="Calibri" panose="020F0502020204030204" pitchFamily="34" charset="0"/>
            </a:endParaRPr>
          </a:p>
          <a:p>
            <a:pPr algn="ctr"/>
            <a:r>
              <a:rPr lang="en-US" sz="1400" dirty="0" smtClean="0">
                <a:cs typeface="Calibri" panose="020F0502020204030204" pitchFamily="34" charset="0"/>
              </a:rPr>
              <a:t>Standard offering for work experience (1-2 week placements).</a:t>
            </a:r>
          </a:p>
          <a:p>
            <a:endParaRPr lang="en-US" sz="1400" dirty="0">
              <a:cs typeface="Calibri" panose="020F0502020204030204" pitchFamily="34" charset="0"/>
            </a:endParaRPr>
          </a:p>
          <a:p>
            <a:endParaRPr lang="en-US" sz="1400" dirty="0">
              <a:cs typeface="Calibri" panose="020F0502020204030204" pitchFamily="34" charset="0"/>
            </a:endParaRPr>
          </a:p>
        </p:txBody>
      </p:sp>
      <p:sp>
        <p:nvSpPr>
          <p:cNvPr id="24" name="Rounded Rectangle 23"/>
          <p:cNvSpPr/>
          <p:nvPr/>
        </p:nvSpPr>
        <p:spPr>
          <a:xfrm>
            <a:off x="8493221" y="2413763"/>
            <a:ext cx="1824412"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Framework</a:t>
            </a:r>
            <a:endParaRPr lang="en-US" sz="3600" i="1" dirty="0">
              <a:cs typeface="Calibri" panose="020F0502020204030204" pitchFamily="34" charset="0"/>
            </a:endParaRPr>
          </a:p>
        </p:txBody>
      </p:sp>
      <p:sp>
        <p:nvSpPr>
          <p:cNvPr id="28" name="Rounded Rectangle 27"/>
          <p:cNvSpPr/>
          <p:nvPr/>
        </p:nvSpPr>
        <p:spPr>
          <a:xfrm>
            <a:off x="9534265" y="5035996"/>
            <a:ext cx="2236494" cy="584549"/>
          </a:xfrm>
          <a:prstGeom prst="roundRect">
            <a:avLst/>
          </a:prstGeom>
          <a:solidFill>
            <a:srgbClr val="9F0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Risk assessed with documentation!</a:t>
            </a:r>
            <a:endParaRPr lang="en-US" sz="2400" i="1" dirty="0">
              <a:cs typeface="Calibri" panose="020F0502020204030204" pitchFamily="34" charset="0"/>
            </a:endParaRPr>
          </a:p>
        </p:txBody>
      </p:sp>
      <p:sp>
        <p:nvSpPr>
          <p:cNvPr id="29" name="Rounded Rectangle 28"/>
          <p:cNvSpPr/>
          <p:nvPr/>
        </p:nvSpPr>
        <p:spPr>
          <a:xfrm>
            <a:off x="7506894" y="5908720"/>
            <a:ext cx="4132655" cy="69937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Collaboration</a:t>
            </a:r>
            <a:r>
              <a:rPr lang="en-US" sz="1400" dirty="0" smtClean="0"/>
              <a:t> with H&amp;S, Operations, Radiation Protection, RAL Public Engagement</a:t>
            </a:r>
            <a:endParaRPr lang="en-US" sz="2400" i="1" dirty="0">
              <a:cs typeface="Calibri" panose="020F0502020204030204" pitchFamily="34" charset="0"/>
            </a:endParaRPr>
          </a:p>
        </p:txBody>
      </p:sp>
      <p:sp>
        <p:nvSpPr>
          <p:cNvPr id="30" name="Freeform 29"/>
          <p:cNvSpPr/>
          <p:nvPr/>
        </p:nvSpPr>
        <p:spPr>
          <a:xfrm rot="20661049">
            <a:off x="6954549" y="5016906"/>
            <a:ext cx="1352596" cy="1248528"/>
          </a:xfrm>
          <a:custGeom>
            <a:avLst/>
            <a:gdLst/>
            <a:ahLst/>
            <a:cxnLst/>
            <a:rect l="l" t="t" r="r" b="b"/>
            <a:pathLst>
              <a:path w="3212973" h="4114800">
                <a:moveTo>
                  <a:pt x="0" y="0"/>
                </a:moveTo>
                <a:lnTo>
                  <a:pt x="3212973" y="0"/>
                </a:lnTo>
                <a:lnTo>
                  <a:pt x="3212973" y="4114800"/>
                </a:lnTo>
                <a:lnTo>
                  <a:pt x="0" y="4114800"/>
                </a:lnTo>
                <a:lnTo>
                  <a:pt x="0" y="0"/>
                </a:lnTo>
                <a:close/>
              </a:path>
            </a:pathLst>
          </a:custGeom>
          <a:blipFill>
            <a:blip r:embed="rId4">
              <a:extLst>
                <a:ext uri="{96DAC541-7B7A-43D3-8B79-37D633B846F1}">
                  <asvg:svgBlip xmlns="" xmlns:asvg="http://schemas.microsoft.com/office/drawing/2016/SVG/main" xmlns:lc="http://schemas.openxmlformats.org/drawingml/2006/lockedCanvas" r:embed="rId18"/>
                </a:ext>
              </a:extLst>
            </a:blip>
            <a:stretch>
              <a:fillRect/>
            </a:stretch>
          </a:blipFill>
        </p:spPr>
        <p:txBody>
          <a:bodyPr/>
          <a:lstStyle/>
          <a:p>
            <a:endParaRPr lang="en-GB"/>
          </a:p>
        </p:txBody>
      </p:sp>
      <p:pic>
        <p:nvPicPr>
          <p:cNvPr id="16" name="Picture 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spTree>
    <p:extLst>
      <p:ext uri="{BB962C8B-B14F-4D97-AF65-F5344CB8AC3E}">
        <p14:creationId xmlns:p14="http://schemas.microsoft.com/office/powerpoint/2010/main" val="272350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animBg="1"/>
      <p:bldP spid="26" grpId="0" animBg="1"/>
      <p:bldP spid="23" grpId="0" animBg="1"/>
      <p:bldP spid="27" grpId="0" animBg="1"/>
      <p:bldP spid="24" grpId="0" animBg="1"/>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D6E7"/>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1001452"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sp>
        <p:nvSpPr>
          <p:cNvPr id="7" name="Rectangle 6"/>
          <p:cNvSpPr/>
          <p:nvPr/>
        </p:nvSpPr>
        <p:spPr>
          <a:xfrm>
            <a:off x="1" y="0"/>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ISIS Public Engagement Programme</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8" y="-69259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1" y="-443044"/>
            <a:ext cx="3004340" cy="3461542"/>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3" y="5776589"/>
            <a:ext cx="1714500" cy="884321"/>
          </a:xfrm>
          <a:prstGeom prst="rect">
            <a:avLst/>
          </a:prstGeom>
        </p:spPr>
      </p:pic>
      <p:sp>
        <p:nvSpPr>
          <p:cNvPr id="17" name="Rounded Rectangle 16"/>
          <p:cNvSpPr/>
          <p:nvPr/>
        </p:nvSpPr>
        <p:spPr>
          <a:xfrm>
            <a:off x="383139" y="2483913"/>
            <a:ext cx="4602745" cy="3292675"/>
          </a:xfrm>
          <a:prstGeom prst="round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smtClean="0">
              <a:cs typeface="Calibri" panose="020F0502020204030204" pitchFamily="34" charset="0"/>
            </a:endParaRPr>
          </a:p>
          <a:p>
            <a:pPr marL="285750" indent="-285750">
              <a:spcAft>
                <a:spcPts val="600"/>
              </a:spcAft>
              <a:buFont typeface="Arial" panose="020B0604020202020204" pitchFamily="34" charset="0"/>
              <a:buChar char="•"/>
            </a:pPr>
            <a:r>
              <a:rPr lang="en-US" dirty="0" smtClean="0">
                <a:latin typeface="+mj-lt"/>
                <a:cs typeface="Calibri" panose="020F0502020204030204" pitchFamily="34" charset="0"/>
              </a:rPr>
              <a:t>Accessible tour routes</a:t>
            </a:r>
            <a:endParaRPr lang="en-US" dirty="0">
              <a:latin typeface="+mj-lt"/>
              <a:cs typeface="Calibri" panose="020F0502020204030204" pitchFamily="34" charset="0"/>
            </a:endParaRPr>
          </a:p>
          <a:p>
            <a:pPr marL="285750" indent="-285750">
              <a:spcAft>
                <a:spcPts val="600"/>
              </a:spcAft>
              <a:buFont typeface="Arial" panose="020B0604020202020204" pitchFamily="34" charset="0"/>
              <a:buChar char="•"/>
            </a:pPr>
            <a:r>
              <a:rPr lang="en-US" dirty="0">
                <a:latin typeface="+mj-lt"/>
                <a:cs typeface="Calibri" panose="020F0502020204030204" pitchFamily="34" charset="0"/>
              </a:rPr>
              <a:t>Virtual tours </a:t>
            </a:r>
          </a:p>
          <a:p>
            <a:pPr marL="285750" indent="-285750">
              <a:spcAft>
                <a:spcPts val="600"/>
              </a:spcAft>
              <a:buFont typeface="Arial" panose="020B0604020202020204" pitchFamily="34" charset="0"/>
              <a:buChar char="•"/>
            </a:pPr>
            <a:r>
              <a:rPr lang="en-US" dirty="0">
                <a:latin typeface="+mj-lt"/>
                <a:cs typeface="Calibri" panose="020F0502020204030204" pitchFamily="34" charset="0"/>
              </a:rPr>
              <a:t>Online </a:t>
            </a:r>
            <a:r>
              <a:rPr lang="en-US" dirty="0" smtClean="0">
                <a:latin typeface="+mj-lt"/>
                <a:cs typeface="Calibri" panose="020F0502020204030204" pitchFamily="34" charset="0"/>
              </a:rPr>
              <a:t>workshops</a:t>
            </a:r>
          </a:p>
          <a:p>
            <a:pPr marL="285750" indent="-285750">
              <a:spcAft>
                <a:spcPts val="600"/>
              </a:spcAft>
              <a:buFont typeface="Arial" panose="020B0604020202020204" pitchFamily="34" charset="0"/>
              <a:buChar char="•"/>
            </a:pPr>
            <a:r>
              <a:rPr lang="en-US" dirty="0">
                <a:cs typeface="Calibri" panose="020F0502020204030204" pitchFamily="34" charset="0"/>
              </a:rPr>
              <a:t>Targeting under-represented </a:t>
            </a:r>
            <a:r>
              <a:rPr lang="en-US" dirty="0" smtClean="0">
                <a:cs typeface="Calibri" panose="020F0502020204030204" pitchFamily="34" charset="0"/>
              </a:rPr>
              <a:t>audiences</a:t>
            </a:r>
            <a:endParaRPr lang="en-US" dirty="0">
              <a:latin typeface="+mj-lt"/>
              <a:cs typeface="Calibri" panose="020F0502020204030204" pitchFamily="34" charset="0"/>
            </a:endParaRPr>
          </a:p>
          <a:p>
            <a:pPr marL="285750" indent="-285750">
              <a:spcAft>
                <a:spcPts val="600"/>
              </a:spcAft>
              <a:buFont typeface="Arial" panose="020B0604020202020204" pitchFamily="34" charset="0"/>
              <a:buChar char="•"/>
            </a:pPr>
            <a:r>
              <a:rPr lang="en-US" dirty="0">
                <a:latin typeface="+mj-lt"/>
                <a:cs typeface="Calibri" panose="020F0502020204030204" pitchFamily="34" charset="0"/>
              </a:rPr>
              <a:t>Diverse role </a:t>
            </a:r>
            <a:r>
              <a:rPr lang="en-US" dirty="0" smtClean="0">
                <a:latin typeface="+mj-lt"/>
                <a:cs typeface="Calibri" panose="020F0502020204030204" pitchFamily="34" charset="0"/>
              </a:rPr>
              <a:t>models</a:t>
            </a:r>
          </a:p>
          <a:p>
            <a:pPr marL="285750" indent="-285750">
              <a:spcAft>
                <a:spcPts val="600"/>
              </a:spcAft>
              <a:buFont typeface="Arial" panose="020B0604020202020204" pitchFamily="34" charset="0"/>
              <a:buChar char="•"/>
            </a:pPr>
            <a:r>
              <a:rPr lang="en-US" dirty="0" smtClean="0">
                <a:latin typeface="+mj-lt"/>
                <a:cs typeface="Calibri" panose="020F0502020204030204" pitchFamily="34" charset="0"/>
              </a:rPr>
              <a:t>Diverse career pathways</a:t>
            </a:r>
            <a:endParaRPr lang="en-US" dirty="0">
              <a:latin typeface="+mj-lt"/>
              <a:cs typeface="Calibri" panose="020F0502020204030204" pitchFamily="34" charset="0"/>
            </a:endParaRPr>
          </a:p>
          <a:p>
            <a:pPr marL="285750" indent="-285750">
              <a:buFont typeface="Arial" panose="020B0604020202020204" pitchFamily="34" charset="0"/>
              <a:buChar char="•"/>
            </a:pPr>
            <a:r>
              <a:rPr lang="en-US" dirty="0">
                <a:latin typeface="+mj-lt"/>
                <a:cs typeface="Calibri" panose="020F0502020204030204" pitchFamily="34" charset="0"/>
              </a:rPr>
              <a:t>Celebrating diversity in </a:t>
            </a:r>
            <a:r>
              <a:rPr lang="en-US" dirty="0" smtClean="0">
                <a:latin typeface="+mj-lt"/>
                <a:cs typeface="Calibri" panose="020F0502020204030204" pitchFamily="34" charset="0"/>
              </a:rPr>
              <a:t>STEM</a:t>
            </a:r>
            <a:endParaRPr lang="en-US" dirty="0">
              <a:latin typeface="+mj-lt"/>
              <a:cs typeface="Calibri" panose="020F0502020204030204" pitchFamily="34" charset="0"/>
            </a:endParaRPr>
          </a:p>
          <a:p>
            <a:endParaRPr lang="en-US" sz="1400" dirty="0">
              <a:cs typeface="Calibri" panose="020F0502020204030204" pitchFamily="34" charset="0"/>
            </a:endParaRPr>
          </a:p>
        </p:txBody>
      </p:sp>
      <p:sp>
        <p:nvSpPr>
          <p:cNvPr id="18" name="Rounded Rectangle 17"/>
          <p:cNvSpPr/>
          <p:nvPr/>
        </p:nvSpPr>
        <p:spPr>
          <a:xfrm>
            <a:off x="1719533" y="2126603"/>
            <a:ext cx="2242633" cy="610882"/>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Embedding EDI</a:t>
            </a:r>
            <a:endParaRPr lang="en-US" sz="3600" i="1" dirty="0">
              <a:cs typeface="Calibri" panose="020F0502020204030204" pitchFamily="34" charset="0"/>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4185" y="5436578"/>
            <a:ext cx="2226422" cy="1252362"/>
          </a:xfrm>
          <a:prstGeom prst="rect">
            <a:avLst/>
          </a:prstGeom>
        </p:spPr>
      </p:pic>
      <p:pic>
        <p:nvPicPr>
          <p:cNvPr id="34" name="Picture 33"/>
          <p:cNvPicPr/>
          <p:nvPr/>
        </p:nvPicPr>
        <p:blipFill rotWithShape="1">
          <a:blip r:embed="rId6" cstate="print">
            <a:extLst>
              <a:ext uri="{28A0092B-C50C-407E-A947-70E740481C1C}">
                <a14:useLocalDpi xmlns:a14="http://schemas.microsoft.com/office/drawing/2010/main"/>
              </a:ext>
            </a:extLst>
          </a:blip>
          <a:srcRect/>
          <a:stretch/>
        </p:blipFill>
        <p:spPr bwMode="auto">
          <a:xfrm>
            <a:off x="4546382" y="1535682"/>
            <a:ext cx="3671600" cy="1566622"/>
          </a:xfrm>
          <a:prstGeom prst="rect">
            <a:avLst/>
          </a:prstGeom>
          <a:ln>
            <a:noFill/>
          </a:ln>
          <a:extLst>
            <a:ext uri="{53640926-AAD7-44D8-BBD7-CCE9431645EC}">
              <a14:shadowObscured xmlns:a14="http://schemas.microsoft.com/office/drawing/2010/main"/>
            </a:ext>
          </a:extLst>
        </p:spPr>
      </p:pic>
      <p:pic>
        <p:nvPicPr>
          <p:cNvPr id="35" name="Picture 4" descr="https://staff.stfc.ac.uk/people/staff/news/PublishingImages/bhm.jpeg?Width=17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059078" y="1835012"/>
            <a:ext cx="1718680" cy="14442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Text, timeline&#10;&#10;Description automatically generated">
            <a:extLst>
              <a:ext uri="{FF2B5EF4-FFF2-40B4-BE49-F238E27FC236}">
                <a16:creationId xmlns:a16="http://schemas.microsoft.com/office/drawing/2014/main" id="{D4E5EC4B-6619-4931-B309-4037435EDD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09150" y="3385925"/>
            <a:ext cx="1409268" cy="1993578"/>
          </a:xfrm>
          <a:prstGeom prst="rect">
            <a:avLst/>
          </a:prstGeom>
        </p:spPr>
      </p:pic>
      <p:pic>
        <p:nvPicPr>
          <p:cNvPr id="38" name="Picture 3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0800000">
            <a:off x="8739493" y="4898531"/>
            <a:ext cx="2164842" cy="1626436"/>
          </a:xfrm>
          <a:prstGeom prst="rect">
            <a:avLst/>
          </a:prstGeom>
          <a:ln>
            <a:noFill/>
          </a:ln>
          <a:effectLst/>
        </p:spPr>
      </p:pic>
      <p:pic>
        <p:nvPicPr>
          <p:cNvPr id="39" name="Picture 38"/>
          <p:cNvPicPr>
            <a:picLocks noChangeAspect="1"/>
          </p:cNvPicPr>
          <p:nvPr/>
        </p:nvPicPr>
        <p:blipFill rotWithShape="1">
          <a:blip r:embed="rId10"/>
          <a:srcRect l="18911" t="36544" r="58688" b="13944"/>
          <a:stretch/>
        </p:blipFill>
        <p:spPr>
          <a:xfrm>
            <a:off x="4403006" y="4759401"/>
            <a:ext cx="2405202" cy="1747175"/>
          </a:xfrm>
          <a:prstGeom prst="rect">
            <a:avLst/>
          </a:prstGeom>
          <a:ln>
            <a:solidFill>
              <a:srgbClr val="003088"/>
            </a:solidFill>
          </a:ln>
        </p:spPr>
      </p:pic>
      <p:pic>
        <p:nvPicPr>
          <p:cNvPr id="40" name="Picture 39"/>
          <p:cNvPicPr>
            <a:picLocks noChangeAspect="1"/>
          </p:cNvPicPr>
          <p:nvPr/>
        </p:nvPicPr>
        <p:blipFill>
          <a:blip r:embed="rId11"/>
          <a:stretch>
            <a:fillRect/>
          </a:stretch>
        </p:blipFill>
        <p:spPr>
          <a:xfrm>
            <a:off x="9738367" y="1442465"/>
            <a:ext cx="2194700" cy="1640714"/>
          </a:xfrm>
          <a:prstGeom prst="rect">
            <a:avLst/>
          </a:prstGeom>
        </p:spPr>
      </p:pic>
      <p:pic>
        <p:nvPicPr>
          <p:cNvPr id="5" name="Picture 4"/>
          <p:cNvPicPr>
            <a:picLocks noChangeAspect="1"/>
          </p:cNvPicPr>
          <p:nvPr/>
        </p:nvPicPr>
        <p:blipFill rotWithShape="1">
          <a:blip r:embed="rId12">
            <a:extLst>
              <a:ext uri="{28A0092B-C50C-407E-A947-70E740481C1C}">
                <a14:useLocalDpi xmlns:a14="http://schemas.microsoft.com/office/drawing/2010/main" val="0"/>
              </a:ext>
            </a:extLst>
          </a:blip>
          <a:srcRect t="5393" r="5338" b="4889"/>
          <a:stretch/>
        </p:blipFill>
        <p:spPr>
          <a:xfrm>
            <a:off x="4877055" y="3055969"/>
            <a:ext cx="2632095" cy="1769638"/>
          </a:xfrm>
          <a:prstGeom prst="rect">
            <a:avLst/>
          </a:prstGeom>
        </p:spPr>
      </p:pic>
      <p:pic>
        <p:nvPicPr>
          <p:cNvPr id="41" name="Picture 2" descr="Image preview">
            <a:extLst>
              <a:ext uri="{FF2B5EF4-FFF2-40B4-BE49-F238E27FC236}">
                <a16:creationId xmlns:a16="http://schemas.microsoft.com/office/drawing/2014/main" id="{AE2FB5D9-9C80-49C3-8285-EF3EA428669F}"/>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flipH="1">
            <a:off x="7333976" y="4721741"/>
            <a:ext cx="450154" cy="816756"/>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8809923" y="3120695"/>
            <a:ext cx="3258144" cy="1862656"/>
            <a:chOff x="4711514" y="2591405"/>
            <a:chExt cx="7358744" cy="4206938"/>
          </a:xfrm>
        </p:grpSpPr>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11514" y="2591405"/>
              <a:ext cx="7358744" cy="4139294"/>
            </a:xfrm>
            <a:prstGeom prst="rect">
              <a:avLst/>
            </a:prstGeom>
          </p:spPr>
        </p:pic>
        <p:sp>
          <p:nvSpPr>
            <p:cNvPr id="44" name="TextBox 43"/>
            <p:cNvSpPr txBox="1"/>
            <p:nvPr/>
          </p:nvSpPr>
          <p:spPr>
            <a:xfrm>
              <a:off x="6207346" y="6207479"/>
              <a:ext cx="4941847" cy="590864"/>
            </a:xfrm>
            <a:prstGeom prst="rect">
              <a:avLst/>
            </a:prstGeom>
            <a:noFill/>
          </p:spPr>
          <p:txBody>
            <a:bodyPr wrap="square" rtlCol="0">
              <a:spAutoFit/>
            </a:bodyPr>
            <a:lstStyle/>
            <a:p>
              <a:r>
                <a:rPr lang="en-GB" sz="1100" kern="0" dirty="0" smtClean="0">
                  <a:solidFill>
                    <a:schemeClr val="bg1"/>
                  </a:solidFill>
                  <a:latin typeface="Arial" charset="0"/>
                </a:rPr>
                <a:t>Black Pioneers in STEM</a:t>
              </a:r>
              <a:endParaRPr lang="en-US" sz="1100" dirty="0">
                <a:solidFill>
                  <a:schemeClr val="bg1"/>
                </a:solidFill>
              </a:endParaRPr>
            </a:p>
          </p:txBody>
        </p:sp>
      </p:grpSp>
    </p:spTree>
    <p:extLst>
      <p:ext uri="{BB962C8B-B14F-4D97-AF65-F5344CB8AC3E}">
        <p14:creationId xmlns:p14="http://schemas.microsoft.com/office/powerpoint/2010/main" val="401206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83B7"/>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1035760"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sp>
        <p:nvSpPr>
          <p:cNvPr id="7" name="Rectangle 6"/>
          <p:cNvSpPr/>
          <p:nvPr/>
        </p:nvSpPr>
        <p:spPr>
          <a:xfrm>
            <a:off x="0" y="0"/>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ISIS Public Engagement </a:t>
            </a:r>
            <a:r>
              <a:rPr lang="en-US" sz="2800" dirty="0" smtClean="0"/>
              <a:t>Strategy</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19" name="Rounded Rectangle 18"/>
          <p:cNvSpPr/>
          <p:nvPr/>
        </p:nvSpPr>
        <p:spPr>
          <a:xfrm>
            <a:off x="1260909" y="3030154"/>
            <a:ext cx="2734829" cy="2618072"/>
          </a:xfrm>
          <a:prstGeom prst="roundRect">
            <a:avLst/>
          </a:prstGeom>
          <a:no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cs typeface="Calibri" panose="020F0502020204030204" pitchFamily="34" charset="0"/>
              </a:rPr>
              <a:t>Encouraging school students to pursue STEM subjects and careers</a:t>
            </a:r>
            <a:endParaRPr lang="en-US" sz="1400" dirty="0">
              <a:cs typeface="Calibri" panose="020F0502020204030204" pitchFamily="34" charset="0"/>
            </a:endParaRPr>
          </a:p>
        </p:txBody>
      </p:sp>
      <p:sp>
        <p:nvSpPr>
          <p:cNvPr id="6" name="Rounded Rectangle 5"/>
          <p:cNvSpPr/>
          <p:nvPr/>
        </p:nvSpPr>
        <p:spPr>
          <a:xfrm>
            <a:off x="1850679" y="2750206"/>
            <a:ext cx="1555288"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Schools</a:t>
            </a:r>
            <a:endParaRPr lang="en-US" sz="3600" i="1" dirty="0">
              <a:cs typeface="Calibri" panose="020F0502020204030204" pitchFamily="34" charset="0"/>
            </a:endParaRPr>
          </a:p>
        </p:txBody>
      </p:sp>
      <p:sp>
        <p:nvSpPr>
          <p:cNvPr id="20" name="Rounded Rectangle 19"/>
          <p:cNvSpPr/>
          <p:nvPr/>
        </p:nvSpPr>
        <p:spPr>
          <a:xfrm>
            <a:off x="4314617" y="3030154"/>
            <a:ext cx="2856204" cy="2618071"/>
          </a:xfrm>
          <a:prstGeom prst="roundRect">
            <a:avLst/>
          </a:prstGeom>
          <a:no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cs typeface="Calibri" panose="020F0502020204030204" pitchFamily="34" charset="0"/>
              </a:rPr>
              <a:t>Strengthening our identity, and demonstrating the impact and value of our science and technology </a:t>
            </a:r>
            <a:endParaRPr lang="en-US" sz="1400" dirty="0">
              <a:cs typeface="Calibri" panose="020F0502020204030204" pitchFamily="34" charset="0"/>
            </a:endParaRPr>
          </a:p>
        </p:txBody>
      </p:sp>
      <p:sp>
        <p:nvSpPr>
          <p:cNvPr id="23" name="Rounded Rectangle 22"/>
          <p:cNvSpPr/>
          <p:nvPr/>
        </p:nvSpPr>
        <p:spPr>
          <a:xfrm>
            <a:off x="4830513" y="2750205"/>
            <a:ext cx="1824412"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Public</a:t>
            </a:r>
            <a:endParaRPr lang="en-US" sz="3600" i="1" dirty="0">
              <a:cs typeface="Calibri" panose="020F0502020204030204" pitchFamily="34" charset="0"/>
            </a:endParaRPr>
          </a:p>
        </p:txBody>
      </p:sp>
      <p:sp>
        <p:nvSpPr>
          <p:cNvPr id="22" name="Rounded Rectangle 21"/>
          <p:cNvSpPr/>
          <p:nvPr/>
        </p:nvSpPr>
        <p:spPr>
          <a:xfrm>
            <a:off x="7489700" y="3030154"/>
            <a:ext cx="3151322" cy="2618071"/>
          </a:xfrm>
          <a:prstGeom prst="roundRect">
            <a:avLst/>
          </a:prstGeom>
          <a:noFill/>
          <a:ln w="190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cs typeface="Calibri" panose="020F0502020204030204" pitchFamily="34" charset="0"/>
              </a:rPr>
              <a:t>Engaged institution.</a:t>
            </a:r>
          </a:p>
          <a:p>
            <a:pPr algn="ctr"/>
            <a:r>
              <a:rPr lang="en-US" sz="1600" dirty="0" smtClean="0">
                <a:cs typeface="Calibri" panose="020F0502020204030204" pitchFamily="34" charset="0"/>
              </a:rPr>
              <a:t>Offering training and support. </a:t>
            </a:r>
          </a:p>
          <a:p>
            <a:pPr algn="ctr"/>
            <a:r>
              <a:rPr lang="en-US" sz="1600" dirty="0" err="1" smtClean="0">
                <a:cs typeface="Calibri" panose="020F0502020204030204" pitchFamily="34" charset="0"/>
              </a:rPr>
              <a:t>Recognising</a:t>
            </a:r>
            <a:r>
              <a:rPr lang="en-US" sz="1600" dirty="0" smtClean="0">
                <a:cs typeface="Calibri" panose="020F0502020204030204" pitchFamily="34" charset="0"/>
              </a:rPr>
              <a:t> contributions and celebrating successes!</a:t>
            </a:r>
            <a:endParaRPr lang="en-US" sz="1400" dirty="0">
              <a:cs typeface="Calibri" panose="020F050202020403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sp>
        <p:nvSpPr>
          <p:cNvPr id="26" name="Rounded Rectangle 25"/>
          <p:cNvSpPr/>
          <p:nvPr/>
        </p:nvSpPr>
        <p:spPr>
          <a:xfrm>
            <a:off x="8153155" y="2750206"/>
            <a:ext cx="1824412"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Institution</a:t>
            </a:r>
            <a:endParaRPr lang="en-US" sz="3600" i="1" dirty="0">
              <a:cs typeface="Calibri" panose="020F0502020204030204" pitchFamily="34" charset="0"/>
            </a:endParaRPr>
          </a:p>
        </p:txBody>
      </p:sp>
      <p:sp>
        <p:nvSpPr>
          <p:cNvPr id="18" name="Freeform 17"/>
          <p:cNvSpPr/>
          <p:nvPr/>
        </p:nvSpPr>
        <p:spPr>
          <a:xfrm rot="20661049" flipH="1">
            <a:off x="10521705" y="4301448"/>
            <a:ext cx="1025665" cy="1050262"/>
          </a:xfrm>
          <a:custGeom>
            <a:avLst/>
            <a:gdLst/>
            <a:ahLst/>
            <a:cxnLst/>
            <a:rect l="l" t="t" r="r" b="b"/>
            <a:pathLst>
              <a:path w="3212973" h="4114800">
                <a:moveTo>
                  <a:pt x="0" y="0"/>
                </a:moveTo>
                <a:lnTo>
                  <a:pt x="3212973" y="0"/>
                </a:lnTo>
                <a:lnTo>
                  <a:pt x="3212973" y="4114800"/>
                </a:lnTo>
                <a:lnTo>
                  <a:pt x="0" y="4114800"/>
                </a:lnTo>
                <a:lnTo>
                  <a:pt x="0" y="0"/>
                </a:lnTo>
                <a:close/>
              </a:path>
            </a:pathLst>
          </a:custGeom>
          <a:blipFill>
            <a:blip r:embed="rId5">
              <a:extLst>
                <a:ext uri="{96DAC541-7B7A-43D3-8B79-37D633B846F1}">
                  <asvg:svgBlip xmlns="" xmlns:asvg="http://schemas.microsoft.com/office/drawing/2016/SVG/main" xmlns:lc="http://schemas.openxmlformats.org/drawingml/2006/lockedCanvas" r:embed="rId18"/>
                </a:ext>
              </a:extLst>
            </a:blip>
            <a:stretch>
              <a:fillRect/>
            </a:stretch>
          </a:blipFill>
        </p:spPr>
        <p:txBody>
          <a:bodyPr/>
          <a:lstStyle/>
          <a:p>
            <a:endParaRPr lang="en-GB"/>
          </a:p>
        </p:txBody>
      </p:sp>
      <p:sp>
        <p:nvSpPr>
          <p:cNvPr id="14" name="Rounded Rectangle 13"/>
          <p:cNvSpPr/>
          <p:nvPr/>
        </p:nvSpPr>
        <p:spPr>
          <a:xfrm>
            <a:off x="2232644" y="1259753"/>
            <a:ext cx="7373997" cy="129694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gn="ctr"/>
            <a:r>
              <a:rPr lang="en-US" sz="1600" dirty="0" smtClean="0"/>
              <a:t>To </a:t>
            </a:r>
            <a:r>
              <a:rPr lang="en-US" sz="1600" dirty="0"/>
              <a:t>promote our world-class facility, research and expertise so ISIS is recognized and valued nationally and internationally for its scientific and technical work, for the benefit of ISIS, the wider </a:t>
            </a:r>
            <a:r>
              <a:rPr lang="en-US" sz="1600" dirty="0" err="1"/>
              <a:t>organisation</a:t>
            </a:r>
            <a:r>
              <a:rPr lang="en-US" sz="1600" dirty="0"/>
              <a:t> and the UK.</a:t>
            </a:r>
          </a:p>
          <a:p>
            <a:pPr algn="ctr"/>
            <a:endParaRPr lang="en-US" sz="1400" dirty="0">
              <a:cs typeface="Calibri" panose="020F0502020204030204" pitchFamily="34" charset="0"/>
            </a:endParaRPr>
          </a:p>
        </p:txBody>
      </p:sp>
    </p:spTree>
    <p:extLst>
      <p:ext uri="{BB962C8B-B14F-4D97-AF65-F5344CB8AC3E}">
        <p14:creationId xmlns:p14="http://schemas.microsoft.com/office/powerpoint/2010/main" val="205599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D6E7"/>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1001452"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sp>
        <p:nvSpPr>
          <p:cNvPr id="7" name="Rectangle 6"/>
          <p:cNvSpPr/>
          <p:nvPr/>
        </p:nvSpPr>
        <p:spPr>
          <a:xfrm>
            <a:off x="0" y="0"/>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Staff development</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17" name="Rounded Rectangle 16"/>
          <p:cNvSpPr/>
          <p:nvPr/>
        </p:nvSpPr>
        <p:spPr>
          <a:xfrm rot="20851971">
            <a:off x="7063076" y="1036568"/>
            <a:ext cx="1812093" cy="741822"/>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and capacity building!</a:t>
            </a:r>
            <a:endParaRPr lang="en-US" sz="3600" i="1" dirty="0">
              <a:cs typeface="Calibri" panose="020F0502020204030204" pitchFamily="34" charset="0"/>
            </a:endParaRPr>
          </a:p>
        </p:txBody>
      </p:sp>
      <p:sp>
        <p:nvSpPr>
          <p:cNvPr id="16" name="Rounded Rectangle 15"/>
          <p:cNvSpPr/>
          <p:nvPr/>
        </p:nvSpPr>
        <p:spPr>
          <a:xfrm>
            <a:off x="946395" y="2875734"/>
            <a:ext cx="3096217" cy="2379520"/>
          </a:xfrm>
          <a:prstGeom prst="round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STEM Ambassador</a:t>
            </a: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Safeguarding </a:t>
            </a: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Tour Guide Training </a:t>
            </a:r>
          </a:p>
          <a:p>
            <a:pPr marL="342900" indent="-342900">
              <a:spcAft>
                <a:spcPts val="600"/>
              </a:spcAft>
              <a:buFont typeface="Arial" panose="020B0604020202020204" pitchFamily="34" charset="0"/>
              <a:buChar char="•"/>
            </a:pPr>
            <a:r>
              <a:rPr lang="en-US" sz="1600" dirty="0" smtClean="0">
                <a:latin typeface="Arial" panose="020B0604020202020204" pitchFamily="34" charset="0"/>
                <a:cs typeface="Calibri" panose="020F0502020204030204" pitchFamily="34" charset="0"/>
              </a:rPr>
              <a:t>Activity </a:t>
            </a:r>
            <a:r>
              <a:rPr lang="en-US" sz="1600" dirty="0">
                <a:latin typeface="Arial" panose="020B0604020202020204" pitchFamily="34" charset="0"/>
                <a:cs typeface="Calibri" panose="020F0502020204030204" pitchFamily="34" charset="0"/>
              </a:rPr>
              <a:t>Training</a:t>
            </a: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Shadowing opportunities</a:t>
            </a:r>
          </a:p>
        </p:txBody>
      </p:sp>
      <p:sp>
        <p:nvSpPr>
          <p:cNvPr id="26" name="Rounded Rectangle 25"/>
          <p:cNvSpPr/>
          <p:nvPr/>
        </p:nvSpPr>
        <p:spPr>
          <a:xfrm>
            <a:off x="1723232" y="2577393"/>
            <a:ext cx="1555288"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Training </a:t>
            </a:r>
            <a:endParaRPr lang="en-US" sz="3600" i="1" dirty="0">
              <a:cs typeface="Calibri" panose="020F0502020204030204" pitchFamily="34" charset="0"/>
            </a:endParaRPr>
          </a:p>
        </p:txBody>
      </p:sp>
      <p:sp>
        <p:nvSpPr>
          <p:cNvPr id="27" name="Rounded Rectangle 26"/>
          <p:cNvSpPr/>
          <p:nvPr/>
        </p:nvSpPr>
        <p:spPr>
          <a:xfrm>
            <a:off x="4529069" y="2899336"/>
            <a:ext cx="2920883" cy="2355918"/>
          </a:xfrm>
          <a:prstGeom prst="round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Communication</a:t>
            </a: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Presentation</a:t>
            </a: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Interpersonal skills</a:t>
            </a: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Active listening</a:t>
            </a: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Thinking on your feet</a:t>
            </a:r>
          </a:p>
        </p:txBody>
      </p:sp>
      <p:sp>
        <p:nvSpPr>
          <p:cNvPr id="28" name="Rounded Rectangle 27"/>
          <p:cNvSpPr/>
          <p:nvPr/>
        </p:nvSpPr>
        <p:spPr>
          <a:xfrm>
            <a:off x="5230192" y="2638910"/>
            <a:ext cx="1468989"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Skills</a:t>
            </a:r>
            <a:endParaRPr lang="en-US" sz="3600" i="1" dirty="0">
              <a:cs typeface="Calibri" panose="020F0502020204030204" pitchFamily="34" charset="0"/>
            </a:endParaRPr>
          </a:p>
        </p:txBody>
      </p:sp>
      <p:sp>
        <p:nvSpPr>
          <p:cNvPr id="29" name="Rounded Rectangle 28"/>
          <p:cNvSpPr/>
          <p:nvPr/>
        </p:nvSpPr>
        <p:spPr>
          <a:xfrm>
            <a:off x="7988250" y="2916977"/>
            <a:ext cx="3238205" cy="2338278"/>
          </a:xfrm>
          <a:prstGeom prst="round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smtClean="0">
              <a:cs typeface="Calibri" panose="020F0502020204030204" pitchFamily="34" charset="0"/>
            </a:endParaRPr>
          </a:p>
          <a:p>
            <a:endParaRPr lang="en-US" sz="1400" dirty="0">
              <a:cs typeface="Calibri" panose="020F0502020204030204" pitchFamily="34" charset="0"/>
            </a:endParaRPr>
          </a:p>
          <a:p>
            <a:pPr marL="342900" indent="-342900">
              <a:spcAft>
                <a:spcPts val="600"/>
              </a:spcAft>
              <a:buFont typeface="Arial" panose="020B0604020202020204" pitchFamily="34" charset="0"/>
              <a:buChar char="•"/>
            </a:pPr>
            <a:r>
              <a:rPr lang="en-US" sz="1600" dirty="0" smtClean="0">
                <a:latin typeface="Arial" panose="020B0604020202020204" pitchFamily="34" charset="0"/>
                <a:cs typeface="Calibri" panose="020F0502020204030204" pitchFamily="34" charset="0"/>
              </a:rPr>
              <a:t>Awards and rewards</a:t>
            </a:r>
            <a:endParaRPr lang="en-US" sz="1600" dirty="0">
              <a:latin typeface="Arial" panose="020B0604020202020204" pitchFamily="34" charset="0"/>
              <a:cs typeface="Calibri" panose="020F0502020204030204" pitchFamily="34" charset="0"/>
            </a:endParaRP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Appraisals</a:t>
            </a:r>
          </a:p>
          <a:p>
            <a:pPr marL="342900" indent="-3429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Staff talks and </a:t>
            </a:r>
            <a:r>
              <a:rPr lang="en-US" sz="1600" dirty="0" smtClean="0">
                <a:latin typeface="Arial" panose="020B0604020202020204" pitchFamily="34" charset="0"/>
                <a:cs typeface="Calibri" panose="020F0502020204030204" pitchFamily="34" charset="0"/>
              </a:rPr>
              <a:t>newsletters</a:t>
            </a:r>
          </a:p>
          <a:p>
            <a:pPr marL="342900" indent="-342900">
              <a:spcAft>
                <a:spcPts val="600"/>
              </a:spcAft>
              <a:buFont typeface="Arial" panose="020B0604020202020204" pitchFamily="34" charset="0"/>
              <a:buChar char="•"/>
            </a:pPr>
            <a:r>
              <a:rPr lang="en-US" sz="1600" dirty="0" smtClean="0">
                <a:latin typeface="Arial" panose="020B0604020202020204" pitchFamily="34" charset="0"/>
                <a:cs typeface="Calibri" panose="020F0502020204030204" pitchFamily="34" charset="0"/>
              </a:rPr>
              <a:t>Feedback</a:t>
            </a:r>
            <a:endParaRPr lang="en-US" sz="1600" dirty="0">
              <a:latin typeface="Arial" panose="020B0604020202020204" pitchFamily="34" charset="0"/>
              <a:cs typeface="Calibri" panose="020F0502020204030204" pitchFamily="34" charset="0"/>
            </a:endParaRPr>
          </a:p>
          <a:p>
            <a:endParaRPr lang="en-US" sz="1400" dirty="0">
              <a:cs typeface="Calibri" panose="020F0502020204030204" pitchFamily="34" charset="0"/>
            </a:endParaRPr>
          </a:p>
          <a:p>
            <a:endParaRPr lang="en-US" sz="1400" dirty="0">
              <a:cs typeface="Calibri" panose="020F0502020204030204" pitchFamily="34" charset="0"/>
            </a:endParaRPr>
          </a:p>
        </p:txBody>
      </p:sp>
      <p:sp>
        <p:nvSpPr>
          <p:cNvPr id="30" name="Rounded Rectangle 29"/>
          <p:cNvSpPr/>
          <p:nvPr/>
        </p:nvSpPr>
        <p:spPr>
          <a:xfrm>
            <a:off x="8656849" y="2644771"/>
            <a:ext cx="1824412" cy="490819"/>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Recognition</a:t>
            </a:r>
            <a:endParaRPr lang="en-US" sz="3600" i="1" dirty="0">
              <a:cs typeface="Calibri" panose="020F050202020403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spTree>
    <p:extLst>
      <p:ext uri="{BB962C8B-B14F-4D97-AF65-F5344CB8AC3E}">
        <p14:creationId xmlns:p14="http://schemas.microsoft.com/office/powerpoint/2010/main" val="225798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83B7"/>
        </a:solidFill>
        <a:effectLst/>
      </p:bgPr>
    </p:bg>
    <p:spTree>
      <p:nvGrpSpPr>
        <p:cNvPr id="1" name=""/>
        <p:cNvGrpSpPr/>
        <p:nvPr/>
      </p:nvGrpSpPr>
      <p:grpSpPr>
        <a:xfrm>
          <a:off x="0" y="0"/>
          <a:ext cx="0" cy="0"/>
          <a:chOff x="0" y="0"/>
          <a:chExt cx="0" cy="0"/>
        </a:xfrm>
      </p:grpSpPr>
      <p:sp>
        <p:nvSpPr>
          <p:cNvPr id="9" name="Content Placeholder 2"/>
          <p:cNvSpPr txBox="1">
            <a:spLocks/>
          </p:cNvSpPr>
          <p:nvPr/>
        </p:nvSpPr>
        <p:spPr>
          <a:xfrm>
            <a:off x="1001452" y="1780910"/>
            <a:ext cx="8229600" cy="4460436"/>
          </a:xfrm>
          <a:prstGeom prst="rect">
            <a:avLst/>
          </a:prstGeom>
        </p:spPr>
        <p:txBody>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endParaRPr lang="en-GB" sz="2400" dirty="0"/>
          </a:p>
        </p:txBody>
      </p:sp>
      <p:sp>
        <p:nvSpPr>
          <p:cNvPr id="7" name="Rectangle 6"/>
          <p:cNvSpPr/>
          <p:nvPr/>
        </p:nvSpPr>
        <p:spPr>
          <a:xfrm>
            <a:off x="0" y="9625"/>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Campus Open Week June 2024</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25" name="Rounded Rectangle 24"/>
          <p:cNvSpPr/>
          <p:nvPr/>
        </p:nvSpPr>
        <p:spPr>
          <a:xfrm>
            <a:off x="1637738" y="1453456"/>
            <a:ext cx="9426066" cy="800805"/>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spcBef>
                <a:spcPts val="1200"/>
              </a:spcBef>
              <a:spcAft>
                <a:spcPts val="1200"/>
              </a:spcAft>
            </a:pPr>
            <a:r>
              <a:rPr lang="en-GB" dirty="0" smtClean="0">
                <a:cs typeface="Calibri" panose="020F0502020204030204" pitchFamily="34" charset="0"/>
              </a:rPr>
              <a:t>Self-guided accessible tour route through our experimental </a:t>
            </a:r>
            <a:r>
              <a:rPr lang="en-GB" dirty="0">
                <a:cs typeface="Calibri" panose="020F0502020204030204" pitchFamily="34" charset="0"/>
              </a:rPr>
              <a:t>hall and </a:t>
            </a:r>
            <a:r>
              <a:rPr lang="en-GB" dirty="0" smtClean="0">
                <a:cs typeface="Calibri" panose="020F0502020204030204" pitchFamily="34" charset="0"/>
              </a:rPr>
              <a:t>science marquee</a:t>
            </a:r>
            <a:endParaRPr lang="en-US" sz="1600" dirty="0">
              <a:cs typeface="Calibri" panose="020F050202020403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sp>
        <p:nvSpPr>
          <p:cNvPr id="27" name="Rounded Rectangle 26"/>
          <p:cNvSpPr/>
          <p:nvPr/>
        </p:nvSpPr>
        <p:spPr>
          <a:xfrm>
            <a:off x="833192" y="2387597"/>
            <a:ext cx="1816888" cy="1041315"/>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Sharing our work </a:t>
            </a:r>
            <a:endParaRPr lang="en-US" sz="3600" i="1" dirty="0">
              <a:cs typeface="Calibri" panose="020F0502020204030204" pitchFamily="34" charset="0"/>
            </a:endParaRPr>
          </a:p>
        </p:txBody>
      </p:sp>
      <p:sp>
        <p:nvSpPr>
          <p:cNvPr id="29" name="Rounded Rectangle 28"/>
          <p:cNvSpPr/>
          <p:nvPr/>
        </p:nvSpPr>
        <p:spPr>
          <a:xfrm>
            <a:off x="9399312" y="2944263"/>
            <a:ext cx="1896009" cy="1279122"/>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Encouraging science for all</a:t>
            </a:r>
            <a:endParaRPr lang="en-US" sz="3600" i="1" dirty="0">
              <a:cs typeface="Calibri" panose="020F0502020204030204" pitchFamily="34" charset="0"/>
            </a:endParaRPr>
          </a:p>
        </p:txBody>
      </p:sp>
      <p:sp>
        <p:nvSpPr>
          <p:cNvPr id="30" name="Rounded Rectangle 29"/>
          <p:cNvSpPr/>
          <p:nvPr/>
        </p:nvSpPr>
        <p:spPr>
          <a:xfrm>
            <a:off x="786141" y="3980947"/>
            <a:ext cx="1855092" cy="1474493"/>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Engaging underserved communities </a:t>
            </a:r>
            <a:endParaRPr lang="en-US" sz="3600" i="1" dirty="0">
              <a:cs typeface="Calibri" panose="020F0502020204030204" pitchFamily="34" charset="0"/>
            </a:endParaRPr>
          </a:p>
        </p:txBody>
      </p:sp>
      <p:sp>
        <p:nvSpPr>
          <p:cNvPr id="31" name="Rounded Rectangle 30"/>
          <p:cNvSpPr/>
          <p:nvPr/>
        </p:nvSpPr>
        <p:spPr>
          <a:xfrm>
            <a:off x="9546824" y="5034013"/>
            <a:ext cx="2032316" cy="1100101"/>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Fostering staff pride and wellbeing</a:t>
            </a:r>
            <a:endParaRPr lang="en-US" sz="3600" i="1" dirty="0">
              <a:cs typeface="Calibri" panose="020F0502020204030204" pitchFamily="34" charset="0"/>
            </a:endParaRPr>
          </a:p>
        </p:txBody>
      </p:sp>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3819" t="39166" r="3656" b="12779"/>
          <a:stretch/>
        </p:blipFill>
        <p:spPr>
          <a:xfrm>
            <a:off x="2911463" y="2276764"/>
            <a:ext cx="6218114" cy="4567962"/>
          </a:xfrm>
          <a:prstGeom prst="rect">
            <a:avLst/>
          </a:prstGeom>
        </p:spPr>
      </p:pic>
    </p:spTree>
    <p:extLst>
      <p:ext uri="{BB962C8B-B14F-4D97-AF65-F5344CB8AC3E}">
        <p14:creationId xmlns:p14="http://schemas.microsoft.com/office/powerpoint/2010/main" val="83613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430913"/>
            <a:ext cx="4209437" cy="646331"/>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p:cNvSpPr>
            <a:spLocks noGrp="1"/>
          </p:cNvSpPr>
          <p:nvPr>
            <p:ph type="title"/>
          </p:nvPr>
        </p:nvSpPr>
        <p:spPr>
          <a:xfrm>
            <a:off x="291253" y="301757"/>
            <a:ext cx="7003512" cy="968991"/>
          </a:xfrm>
        </p:spPr>
        <p:txBody>
          <a:bodyPr>
            <a:normAutofit/>
          </a:bodyPr>
          <a:lstStyle/>
          <a:p>
            <a:r>
              <a:rPr lang="en-US" sz="3600" b="0" dirty="0" smtClean="0">
                <a:solidFill>
                  <a:schemeClr val="bg1"/>
                </a:solidFill>
                <a:cs typeface="Calibri" panose="020F0502020204030204" pitchFamily="34" charset="0"/>
              </a:rPr>
              <a:t>Overview</a:t>
            </a:r>
            <a:endParaRPr lang="en-US" sz="3600" b="0" dirty="0">
              <a:solidFill>
                <a:schemeClr val="bg1"/>
              </a:solidFill>
              <a:cs typeface="Calibri" panose="020F0502020204030204" pitchFamily="34" charset="0"/>
            </a:endParaRPr>
          </a:p>
        </p:txBody>
      </p:sp>
      <p:sp>
        <p:nvSpPr>
          <p:cNvPr id="22" name="Content Placeholder 1"/>
          <p:cNvSpPr>
            <a:spLocks noGrp="1"/>
          </p:cNvSpPr>
          <p:nvPr>
            <p:ph idx="1"/>
          </p:nvPr>
        </p:nvSpPr>
        <p:spPr>
          <a:xfrm>
            <a:off x="729403" y="1695214"/>
            <a:ext cx="9494246" cy="4351338"/>
          </a:xfrm>
        </p:spPr>
        <p:txBody>
          <a:bodyPr/>
          <a:lstStyle/>
          <a:p>
            <a:pPr>
              <a:lnSpc>
                <a:spcPct val="100000"/>
              </a:lnSpc>
              <a:spcBef>
                <a:spcPts val="1200"/>
              </a:spcBef>
              <a:spcAft>
                <a:spcPts val="1200"/>
              </a:spcAft>
              <a:buSzPct val="75000"/>
            </a:pPr>
            <a:r>
              <a:rPr lang="en-GB" sz="2400" dirty="0" smtClean="0">
                <a:cs typeface="Calibri" panose="020F0502020204030204" pitchFamily="34" charset="0"/>
              </a:rPr>
              <a:t>Introduction to ISIS Neutron and Muon Source</a:t>
            </a:r>
          </a:p>
          <a:p>
            <a:pPr>
              <a:spcBef>
                <a:spcPts val="1200"/>
              </a:spcBef>
              <a:spcAft>
                <a:spcPts val="1200"/>
              </a:spcAft>
              <a:buSzPct val="75000"/>
            </a:pPr>
            <a:r>
              <a:rPr lang="en-GB" sz="2400" dirty="0" smtClean="0">
                <a:cs typeface="Calibri" panose="020F0502020204030204" pitchFamily="34" charset="0"/>
              </a:rPr>
              <a:t>ISIS Public Engagement Programme</a:t>
            </a:r>
          </a:p>
          <a:p>
            <a:pPr>
              <a:spcBef>
                <a:spcPts val="1200"/>
              </a:spcBef>
              <a:spcAft>
                <a:spcPts val="1200"/>
              </a:spcAft>
              <a:buSzPct val="75000"/>
            </a:pPr>
            <a:r>
              <a:rPr lang="en-US" sz="2400" dirty="0" smtClean="0">
                <a:cs typeface="Calibri" panose="020F0502020204030204" pitchFamily="34" charset="0"/>
              </a:rPr>
              <a:t>Our activities – embedding EDI</a:t>
            </a:r>
          </a:p>
          <a:p>
            <a:pPr>
              <a:spcBef>
                <a:spcPts val="1200"/>
              </a:spcBef>
              <a:spcAft>
                <a:spcPts val="1200"/>
              </a:spcAft>
              <a:buSzPct val="75000"/>
            </a:pPr>
            <a:r>
              <a:rPr lang="en-US" sz="2400" dirty="0" smtClean="0">
                <a:cs typeface="Calibri" panose="020F0502020204030204" pitchFamily="34" charset="0"/>
              </a:rPr>
              <a:t>Staff development</a:t>
            </a:r>
            <a:endParaRPr lang="en-GB" sz="2400" dirty="0">
              <a:cs typeface="Calibri" panose="020F0502020204030204" pitchFamily="34" charset="0"/>
            </a:endParaRPr>
          </a:p>
          <a:p>
            <a:pPr>
              <a:spcBef>
                <a:spcPts val="1200"/>
              </a:spcBef>
              <a:spcAft>
                <a:spcPts val="1200"/>
              </a:spcAft>
              <a:buSzPct val="75000"/>
            </a:pPr>
            <a:r>
              <a:rPr lang="en-GB" sz="2400" dirty="0" smtClean="0">
                <a:cs typeface="Calibri" panose="020F0502020204030204" pitchFamily="34" charset="0"/>
              </a:rPr>
              <a:t>Campus Open Week</a:t>
            </a:r>
          </a:p>
        </p:txBody>
      </p:sp>
      <p:sp>
        <p:nvSpPr>
          <p:cNvPr id="14" name="Right Triangle 13">
            <a:extLst>
              <a:ext uri="{FF2B5EF4-FFF2-40B4-BE49-F238E27FC236}">
                <a16:creationId xmlns:a16="http://schemas.microsoft.com/office/drawing/2014/main" id="{9DAB62FE-A532-DC0C-04F4-46ECCBCE2BE7}"/>
              </a:ext>
            </a:extLst>
          </p:cNvPr>
          <p:cNvSpPr/>
          <p:nvPr/>
        </p:nvSpPr>
        <p:spPr>
          <a:xfrm flipH="1" flipV="1">
            <a:off x="10895837" y="-4"/>
            <a:ext cx="1296159" cy="6857999"/>
          </a:xfrm>
          <a:prstGeom prst="rtTriangle">
            <a:avLst/>
          </a:prstGeom>
          <a:solidFill>
            <a:srgbClr val="0030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Triangle 14">
            <a:extLst>
              <a:ext uri="{FF2B5EF4-FFF2-40B4-BE49-F238E27FC236}">
                <a16:creationId xmlns:a16="http://schemas.microsoft.com/office/drawing/2014/main" id="{228FC0DA-E6B1-0FE0-5E43-8403A05A0B6F}"/>
              </a:ext>
            </a:extLst>
          </p:cNvPr>
          <p:cNvSpPr/>
          <p:nvPr/>
        </p:nvSpPr>
        <p:spPr>
          <a:xfrm flipH="1">
            <a:off x="9870140" y="824982"/>
            <a:ext cx="2321858" cy="6043893"/>
          </a:xfrm>
          <a:prstGeom prst="rtTriangle">
            <a:avLst/>
          </a:prstGeom>
          <a:solidFill>
            <a:srgbClr val="00308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75311"/>
          <a:stretch/>
        </p:blipFill>
        <p:spPr>
          <a:xfrm>
            <a:off x="10054941" y="-425043"/>
            <a:ext cx="2977950" cy="6785085"/>
          </a:xfrm>
          <a:prstGeom prst="rect">
            <a:avLst/>
          </a:prstGeom>
          <a:noFill/>
          <a:ln>
            <a:noFill/>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0026" y="5848648"/>
            <a:ext cx="1714500" cy="884321"/>
          </a:xfrm>
          <a:prstGeom prst="rect">
            <a:avLst/>
          </a:prstGeom>
        </p:spPr>
      </p:pic>
    </p:spTree>
    <p:extLst>
      <p:ext uri="{BB962C8B-B14F-4D97-AF65-F5344CB8AC3E}">
        <p14:creationId xmlns:p14="http://schemas.microsoft.com/office/powerpoint/2010/main" val="98312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97570" y="5203663"/>
            <a:ext cx="2603890" cy="1674808"/>
          </a:xfrm>
          <a:prstGeom prst="rect">
            <a:avLst/>
          </a:prstGeom>
        </p:spPr>
      </p:pic>
      <p:grpSp>
        <p:nvGrpSpPr>
          <p:cNvPr id="24" name="Group 23"/>
          <p:cNvGrpSpPr/>
          <p:nvPr/>
        </p:nvGrpSpPr>
        <p:grpSpPr>
          <a:xfrm>
            <a:off x="2447" y="1736635"/>
            <a:ext cx="12218126" cy="5162469"/>
            <a:chOff x="1" y="-41565"/>
            <a:chExt cx="12218126" cy="5162469"/>
          </a:xfrm>
        </p:grpSpPr>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86337" y="1469952"/>
              <a:ext cx="1639802" cy="2457653"/>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b="29646"/>
            <a:stretch/>
          </p:blipFill>
          <p:spPr>
            <a:xfrm>
              <a:off x="6921561" y="3739536"/>
              <a:ext cx="2932420" cy="137539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83074" y="-19960"/>
              <a:ext cx="1973069" cy="2619118"/>
            </a:xfrm>
            <a:prstGeom prst="rect">
              <a:avLst/>
            </a:prstGeom>
          </p:spPr>
        </p:pic>
        <p:pic>
          <p:nvPicPr>
            <p:cNvPr id="31" name="Picture 30"/>
            <p:cNvPicPr>
              <a:picLocks noChangeAspect="1"/>
            </p:cNvPicPr>
            <p:nvPr/>
          </p:nvPicPr>
          <p:blipFill rotWithShape="1">
            <a:blip r:embed="rId7" cstate="print">
              <a:extLst>
                <a:ext uri="{28A0092B-C50C-407E-A947-70E740481C1C}">
                  <a14:useLocalDpi xmlns:a14="http://schemas.microsoft.com/office/drawing/2010/main"/>
                </a:ext>
              </a:extLst>
            </a:blip>
            <a:srcRect b="15544"/>
            <a:stretch/>
          </p:blipFill>
          <p:spPr>
            <a:xfrm>
              <a:off x="8318" y="3633856"/>
              <a:ext cx="2582861" cy="1455470"/>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a:ext>
              </a:extLst>
            </a:blip>
            <a:srcRect b="9258"/>
            <a:stretch/>
          </p:blipFill>
          <p:spPr>
            <a:xfrm>
              <a:off x="1849" y="1554480"/>
              <a:ext cx="1577543" cy="2145453"/>
            </a:xfrm>
            <a:prstGeom prst="rect">
              <a:avLst/>
            </a:prstGeom>
          </p:spPr>
        </p:pic>
        <p:pic>
          <p:nvPicPr>
            <p:cNvPr id="36" name="Picture 35"/>
            <p:cNvPicPr>
              <a:picLocks noChangeAspect="1"/>
            </p:cNvPicPr>
            <p:nvPr/>
          </p:nvPicPr>
          <p:blipFill rotWithShape="1">
            <a:blip r:embed="rId9" cstate="print">
              <a:extLst>
                <a:ext uri="{28A0092B-C50C-407E-A947-70E740481C1C}">
                  <a14:useLocalDpi xmlns:a14="http://schemas.microsoft.com/office/drawing/2010/main"/>
                </a:ext>
              </a:extLst>
            </a:blip>
            <a:srcRect l="3865" t="15816" r="18986" b="10572"/>
            <a:stretch/>
          </p:blipFill>
          <p:spPr>
            <a:xfrm>
              <a:off x="9398727" y="-10198"/>
              <a:ext cx="2819400" cy="1794933"/>
            </a:xfrm>
            <a:prstGeom prst="rect">
              <a:avLst/>
            </a:prstGeom>
          </p:spPr>
        </p:pic>
        <p:pic>
          <p:nvPicPr>
            <p:cNvPr id="41" name="Picture 40"/>
            <p:cNvPicPr>
              <a:picLocks noChangeAspect="1"/>
            </p:cNvPicPr>
            <p:nvPr/>
          </p:nvPicPr>
          <p:blipFill rotWithShape="1">
            <a:blip r:embed="rId10" cstate="print">
              <a:extLst>
                <a:ext uri="{28A0092B-C50C-407E-A947-70E740481C1C}">
                  <a14:useLocalDpi xmlns:a14="http://schemas.microsoft.com/office/drawing/2010/main"/>
                </a:ext>
              </a:extLst>
            </a:blip>
            <a:srcRect r="17331" b="13369"/>
            <a:stretch/>
          </p:blipFill>
          <p:spPr>
            <a:xfrm>
              <a:off x="9853981" y="3486165"/>
              <a:ext cx="2338019" cy="1634739"/>
            </a:xfrm>
            <a:prstGeom prst="rect">
              <a:avLst/>
            </a:prstGeom>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a:ext>
              </a:extLst>
            </a:blip>
            <a:srcRect t="2879" b="12852"/>
            <a:stretch/>
          </p:blipFill>
          <p:spPr>
            <a:xfrm>
              <a:off x="1" y="-41565"/>
              <a:ext cx="3373584" cy="1600472"/>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485875" y="2465800"/>
              <a:ext cx="2437621" cy="1626436"/>
            </a:xfrm>
            <a:prstGeom prst="rect">
              <a:avLst/>
            </a:prstGeom>
          </p:spPr>
        </p:pic>
        <p:pic>
          <p:nvPicPr>
            <p:cNvPr id="15" name="Picture 14"/>
            <p:cNvPicPr>
              <a:picLocks noChangeAspect="1"/>
            </p:cNvPicPr>
            <p:nvPr/>
          </p:nvPicPr>
          <p:blipFill rotWithShape="1">
            <a:blip r:embed="rId13" cstate="print">
              <a:extLst>
                <a:ext uri="{28A0092B-C50C-407E-A947-70E740481C1C}">
                  <a14:useLocalDpi xmlns:a14="http://schemas.microsoft.com/office/drawing/2010/main"/>
                </a:ext>
              </a:extLst>
            </a:blip>
            <a:srcRect l="11322" t="10372"/>
            <a:stretch/>
          </p:blipFill>
          <p:spPr>
            <a:xfrm>
              <a:off x="5951913" y="1313411"/>
              <a:ext cx="1693460" cy="2462738"/>
            </a:xfrm>
            <a:prstGeom prst="rect">
              <a:avLst/>
            </a:prstGeom>
          </p:spPr>
        </p:pic>
        <p:pic>
          <p:nvPicPr>
            <p:cNvPr id="32" name="Picture 3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520002" y="1781188"/>
              <a:ext cx="2671998" cy="1782818"/>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109392" y="1500354"/>
              <a:ext cx="2885256" cy="1925109"/>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804674" y="-9525"/>
              <a:ext cx="2233775" cy="1490426"/>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360265" y="-21125"/>
              <a:ext cx="2469039" cy="1542377"/>
            </a:xfrm>
            <a:prstGeom prst="rect">
              <a:avLst/>
            </a:prstGeom>
          </p:spPr>
        </p:pic>
        <p:pic>
          <p:nvPicPr>
            <p:cNvPr id="16" name="Picture 15"/>
            <p:cNvPicPr>
              <a:picLocks noChangeAspect="1"/>
            </p:cNvPicPr>
            <p:nvPr/>
          </p:nvPicPr>
          <p:blipFill rotWithShape="1">
            <a:blip r:embed="rId18" cstate="print">
              <a:extLst>
                <a:ext uri="{28A0092B-C50C-407E-A947-70E740481C1C}">
                  <a14:useLocalDpi xmlns:a14="http://schemas.microsoft.com/office/drawing/2010/main"/>
                </a:ext>
              </a:extLst>
            </a:blip>
            <a:srcRect l="4630" r="6057"/>
            <a:stretch/>
          </p:blipFill>
          <p:spPr>
            <a:xfrm>
              <a:off x="2368994" y="3309465"/>
              <a:ext cx="2365766" cy="1767360"/>
            </a:xfrm>
            <a:prstGeom prst="rect">
              <a:avLst/>
            </a:prstGeom>
          </p:spPr>
        </p:pic>
      </p:gr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90114" y="138084"/>
            <a:ext cx="1714500" cy="884321"/>
          </a:xfrm>
          <a:prstGeom prst="rect">
            <a:avLst/>
          </a:prstGeom>
        </p:spPr>
      </p:pic>
      <p:sp>
        <p:nvSpPr>
          <p:cNvPr id="30" name="Rectangle 29"/>
          <p:cNvSpPr/>
          <p:nvPr/>
        </p:nvSpPr>
        <p:spPr>
          <a:xfrm>
            <a:off x="0" y="-9425"/>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Campus Open Week June 2024</a:t>
            </a:r>
            <a:endParaRPr lang="en-US" sz="4400" i="1" dirty="0">
              <a:cs typeface="Calibri" panose="020F0502020204030204" pitchFamily="34" charset="0"/>
            </a:endParaRPr>
          </a:p>
        </p:txBody>
      </p:sp>
      <p:pic>
        <p:nvPicPr>
          <p:cNvPr id="34" name="Picture 33"/>
          <p:cNvPicPr>
            <a:picLocks noChangeAspect="1"/>
          </p:cNvPicPr>
          <p:nvPr/>
        </p:nvPicPr>
        <p:blipFill rotWithShape="1">
          <a:blip r:embed="rId20">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40" name="Rounded Rectangle 39"/>
          <p:cNvSpPr/>
          <p:nvPr/>
        </p:nvSpPr>
        <p:spPr>
          <a:xfrm rot="21105502">
            <a:off x="5538121" y="1445127"/>
            <a:ext cx="2700667" cy="572602"/>
          </a:xfrm>
          <a:prstGeom prst="round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3700 visitors</a:t>
            </a:r>
            <a:endParaRPr lang="en-US" sz="3600" i="1" dirty="0">
              <a:cs typeface="Calibri" panose="020F0502020204030204" pitchFamily="34" charset="0"/>
            </a:endParaRPr>
          </a:p>
        </p:txBody>
      </p:sp>
    </p:spTree>
    <p:extLst>
      <p:ext uri="{BB962C8B-B14F-4D97-AF65-F5344CB8AC3E}">
        <p14:creationId xmlns:p14="http://schemas.microsoft.com/office/powerpoint/2010/main" val="136237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697570" y="5203663"/>
            <a:ext cx="2603890" cy="1674808"/>
          </a:xfrm>
          <a:prstGeom prst="rect">
            <a:avLst/>
          </a:prstGeom>
        </p:spPr>
      </p:pic>
      <p:grpSp>
        <p:nvGrpSpPr>
          <p:cNvPr id="24" name="Group 23"/>
          <p:cNvGrpSpPr/>
          <p:nvPr/>
        </p:nvGrpSpPr>
        <p:grpSpPr>
          <a:xfrm>
            <a:off x="2447" y="1736635"/>
            <a:ext cx="12218126" cy="5162469"/>
            <a:chOff x="1" y="-41565"/>
            <a:chExt cx="12218126" cy="5162469"/>
          </a:xfrm>
        </p:grpSpPr>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86337" y="1469952"/>
              <a:ext cx="1639802" cy="2457653"/>
            </a:xfrm>
            <a:prstGeom prst="rect">
              <a:avLst/>
            </a:prstGeom>
          </p:spPr>
        </p:pic>
        <p:pic>
          <p:nvPicPr>
            <p:cNvPr id="14" name="Picture 13"/>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a:ext>
              </a:extLst>
            </a:blip>
            <a:srcRect b="29646"/>
            <a:stretch/>
          </p:blipFill>
          <p:spPr>
            <a:xfrm>
              <a:off x="6921561" y="3739536"/>
              <a:ext cx="2932420" cy="1375390"/>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83074" y="-19960"/>
              <a:ext cx="1973069" cy="2619118"/>
            </a:xfrm>
            <a:prstGeom prst="rect">
              <a:avLst/>
            </a:prstGeom>
          </p:spPr>
        </p:pic>
        <p:pic>
          <p:nvPicPr>
            <p:cNvPr id="31" name="Picture 3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a:ext>
              </a:extLst>
            </a:blip>
            <a:srcRect b="15544"/>
            <a:stretch/>
          </p:blipFill>
          <p:spPr>
            <a:xfrm>
              <a:off x="8318" y="3633856"/>
              <a:ext cx="2582861" cy="1455470"/>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a:ext>
              </a:extLst>
            </a:blip>
            <a:srcRect b="9258"/>
            <a:stretch/>
          </p:blipFill>
          <p:spPr>
            <a:xfrm>
              <a:off x="1849" y="1554480"/>
              <a:ext cx="1577543" cy="2145453"/>
            </a:xfrm>
            <a:prstGeom prst="rect">
              <a:avLst/>
            </a:prstGeom>
          </p:spPr>
        </p:pic>
        <p:pic>
          <p:nvPicPr>
            <p:cNvPr id="36" name="Picture 35"/>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a:ext>
              </a:extLst>
            </a:blip>
            <a:srcRect l="3865" t="15816" r="18986" b="10572"/>
            <a:stretch/>
          </p:blipFill>
          <p:spPr>
            <a:xfrm>
              <a:off x="9398727" y="-10198"/>
              <a:ext cx="2819400" cy="1794933"/>
            </a:xfrm>
            <a:prstGeom prst="rect">
              <a:avLst/>
            </a:prstGeom>
          </p:spPr>
        </p:pic>
        <p:pic>
          <p:nvPicPr>
            <p:cNvPr id="41" name="Picture 40"/>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a:ext>
              </a:extLst>
            </a:blip>
            <a:srcRect r="17331" b="13369"/>
            <a:stretch/>
          </p:blipFill>
          <p:spPr>
            <a:xfrm>
              <a:off x="9853981" y="3486165"/>
              <a:ext cx="2338019" cy="1634739"/>
            </a:xfrm>
            <a:prstGeom prst="rect">
              <a:avLst/>
            </a:prstGeom>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a:ext>
              </a:extLst>
            </a:blip>
            <a:srcRect t="2879" b="12852"/>
            <a:stretch/>
          </p:blipFill>
          <p:spPr>
            <a:xfrm>
              <a:off x="1" y="-41565"/>
              <a:ext cx="3373584" cy="1600472"/>
            </a:xfrm>
            <a:prstGeom prst="rect">
              <a:avLst/>
            </a:prstGeom>
          </p:spPr>
        </p:pic>
        <p:pic>
          <p:nvPicPr>
            <p:cNvPr id="3" name="Picture 2"/>
            <p:cNvPicPr>
              <a:picLocks noChangeAspect="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85875" y="2465800"/>
              <a:ext cx="2437621" cy="1626436"/>
            </a:xfrm>
            <a:prstGeom prst="rect">
              <a:avLst/>
            </a:prstGeom>
          </p:spPr>
        </p:pic>
        <p:pic>
          <p:nvPicPr>
            <p:cNvPr id="15" name="Picture 14"/>
            <p:cNvPicPr>
              <a:picLocks noChangeAspect="1"/>
            </p:cNvPicPr>
            <p:nvPr/>
          </p:nvPicPr>
          <p:blipFill rotWithShape="1">
            <a:blip r:embed="rId13" cstate="print">
              <a:duotone>
                <a:schemeClr val="bg2">
                  <a:shade val="45000"/>
                  <a:satMod val="135000"/>
                </a:schemeClr>
                <a:prstClr val="white"/>
              </a:duotone>
              <a:extLst>
                <a:ext uri="{28A0092B-C50C-407E-A947-70E740481C1C}">
                  <a14:useLocalDpi xmlns:a14="http://schemas.microsoft.com/office/drawing/2010/main"/>
                </a:ext>
              </a:extLst>
            </a:blip>
            <a:srcRect l="11322" t="10372"/>
            <a:stretch/>
          </p:blipFill>
          <p:spPr>
            <a:xfrm>
              <a:off x="5951913" y="1313411"/>
              <a:ext cx="1693460" cy="2462738"/>
            </a:xfrm>
            <a:prstGeom prst="rect">
              <a:avLst/>
            </a:prstGeom>
          </p:spPr>
        </p:pic>
        <p:pic>
          <p:nvPicPr>
            <p:cNvPr id="32" name="Picture 31"/>
            <p:cNvPicPr>
              <a:picLocks noChangeAspect="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520002" y="1781188"/>
              <a:ext cx="2671998" cy="1782818"/>
            </a:xfrm>
            <a:prstGeom prst="rect">
              <a:avLst/>
            </a:prstGeom>
          </p:spPr>
        </p:pic>
        <p:pic>
          <p:nvPicPr>
            <p:cNvPr id="8" name="Picture 7"/>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109392" y="1500354"/>
              <a:ext cx="2885256" cy="1925109"/>
            </a:xfrm>
            <a:prstGeom prst="rect">
              <a:avLst/>
            </a:prstGeom>
          </p:spPr>
        </p:pic>
        <p:pic>
          <p:nvPicPr>
            <p:cNvPr id="33" name="Picture 32"/>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804674" y="-9525"/>
              <a:ext cx="2233775" cy="1490426"/>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360265" y="-21125"/>
              <a:ext cx="2469039" cy="1542377"/>
            </a:xfrm>
            <a:prstGeom prst="rect">
              <a:avLst/>
            </a:prstGeom>
          </p:spPr>
        </p:pic>
        <p:pic>
          <p:nvPicPr>
            <p:cNvPr id="16" name="Picture 15"/>
            <p:cNvPicPr>
              <a:picLocks noChangeAspect="1"/>
            </p:cNvPicPr>
            <p:nvPr/>
          </p:nvPicPr>
          <p:blipFill rotWithShape="1">
            <a:blip r:embed="rId18" cstate="print">
              <a:duotone>
                <a:schemeClr val="bg2">
                  <a:shade val="45000"/>
                  <a:satMod val="135000"/>
                </a:schemeClr>
                <a:prstClr val="white"/>
              </a:duotone>
              <a:extLst>
                <a:ext uri="{28A0092B-C50C-407E-A947-70E740481C1C}">
                  <a14:useLocalDpi xmlns:a14="http://schemas.microsoft.com/office/drawing/2010/main"/>
                </a:ext>
              </a:extLst>
            </a:blip>
            <a:srcRect l="4630" r="6057"/>
            <a:stretch/>
          </p:blipFill>
          <p:spPr>
            <a:xfrm>
              <a:off x="2368994" y="3309465"/>
              <a:ext cx="2365766" cy="1767360"/>
            </a:xfrm>
            <a:prstGeom prst="rect">
              <a:avLst/>
            </a:prstGeom>
          </p:spPr>
        </p:pic>
      </p:gr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90114" y="138084"/>
            <a:ext cx="1714500" cy="884321"/>
          </a:xfrm>
          <a:prstGeom prst="rect">
            <a:avLst/>
          </a:prstGeom>
        </p:spPr>
      </p:pic>
      <p:sp>
        <p:nvSpPr>
          <p:cNvPr id="30" name="Rectangle 29"/>
          <p:cNvSpPr/>
          <p:nvPr/>
        </p:nvSpPr>
        <p:spPr>
          <a:xfrm>
            <a:off x="0" y="-9425"/>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Campus Open Week June 2024</a:t>
            </a:r>
            <a:endParaRPr lang="en-US" sz="4400" i="1" dirty="0">
              <a:cs typeface="Calibri" panose="020F0502020204030204" pitchFamily="34" charset="0"/>
            </a:endParaRPr>
          </a:p>
        </p:txBody>
      </p:sp>
      <p:pic>
        <p:nvPicPr>
          <p:cNvPr id="34" name="Picture 33"/>
          <p:cNvPicPr>
            <a:picLocks noChangeAspect="1"/>
          </p:cNvPicPr>
          <p:nvPr/>
        </p:nvPicPr>
        <p:blipFill rotWithShape="1">
          <a:blip r:embed="rId20">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26" name="Rounded Rectangle 25"/>
          <p:cNvSpPr/>
          <p:nvPr/>
        </p:nvSpPr>
        <p:spPr>
          <a:xfrm>
            <a:off x="3529078" y="3575529"/>
            <a:ext cx="1919569" cy="991485"/>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Tours</a:t>
            </a:r>
            <a:r>
              <a:rPr lang="en-US" sz="2000" dirty="0" smtClean="0"/>
              <a:t> </a:t>
            </a:r>
            <a:endParaRPr lang="en-US" sz="3600" i="1" dirty="0">
              <a:cs typeface="Calibri" panose="020F0502020204030204" pitchFamily="34" charset="0"/>
            </a:endParaRPr>
          </a:p>
        </p:txBody>
      </p:sp>
    </p:spTree>
    <p:extLst>
      <p:ext uri="{BB962C8B-B14F-4D97-AF65-F5344CB8AC3E}">
        <p14:creationId xmlns:p14="http://schemas.microsoft.com/office/powerpoint/2010/main" val="168579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697570" y="5203663"/>
            <a:ext cx="2603890" cy="1674808"/>
          </a:xfrm>
          <a:prstGeom prst="rect">
            <a:avLst/>
          </a:prstGeom>
        </p:spPr>
      </p:pic>
      <p:grpSp>
        <p:nvGrpSpPr>
          <p:cNvPr id="24" name="Group 23"/>
          <p:cNvGrpSpPr/>
          <p:nvPr/>
        </p:nvGrpSpPr>
        <p:grpSpPr>
          <a:xfrm>
            <a:off x="2447" y="1736635"/>
            <a:ext cx="12218126" cy="5162469"/>
            <a:chOff x="1" y="-41565"/>
            <a:chExt cx="12218126" cy="5162469"/>
          </a:xfrm>
        </p:grpSpPr>
        <p:pic>
          <p:nvPicPr>
            <p:cNvPr id="2" name="Picture 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486337" y="1469952"/>
              <a:ext cx="1639802" cy="2457653"/>
            </a:xfrm>
            <a:prstGeom prst="rect">
              <a:avLst/>
            </a:prstGeom>
          </p:spPr>
        </p:pic>
        <p:pic>
          <p:nvPicPr>
            <p:cNvPr id="14" name="Picture 13"/>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a:ext>
              </a:extLst>
            </a:blip>
            <a:srcRect b="29646"/>
            <a:stretch/>
          </p:blipFill>
          <p:spPr>
            <a:xfrm>
              <a:off x="6921561" y="3739536"/>
              <a:ext cx="2932420" cy="1375390"/>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83074" y="-19960"/>
              <a:ext cx="1973069" cy="2619118"/>
            </a:xfrm>
            <a:prstGeom prst="rect">
              <a:avLst/>
            </a:prstGeom>
          </p:spPr>
        </p:pic>
        <p:pic>
          <p:nvPicPr>
            <p:cNvPr id="31" name="Picture 3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a:ext>
              </a:extLst>
            </a:blip>
            <a:srcRect b="15544"/>
            <a:stretch/>
          </p:blipFill>
          <p:spPr>
            <a:xfrm>
              <a:off x="8318" y="3633856"/>
              <a:ext cx="2582861" cy="1455470"/>
            </a:xfrm>
            <a:prstGeom prst="rect">
              <a:avLst/>
            </a:prstGeom>
          </p:spPr>
        </p:pic>
        <p:pic>
          <p:nvPicPr>
            <p:cNvPr id="17" name="Picture 16"/>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a:ext>
              </a:extLst>
            </a:blip>
            <a:srcRect b="9258"/>
            <a:stretch/>
          </p:blipFill>
          <p:spPr>
            <a:xfrm>
              <a:off x="1849" y="1554480"/>
              <a:ext cx="1577543" cy="2145453"/>
            </a:xfrm>
            <a:prstGeom prst="rect">
              <a:avLst/>
            </a:prstGeom>
          </p:spPr>
        </p:pic>
        <p:pic>
          <p:nvPicPr>
            <p:cNvPr id="36" name="Picture 35"/>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a:ext>
              </a:extLst>
            </a:blip>
            <a:srcRect l="3865" t="15816" r="18986" b="10572"/>
            <a:stretch/>
          </p:blipFill>
          <p:spPr>
            <a:xfrm>
              <a:off x="9398727" y="-10198"/>
              <a:ext cx="2819400" cy="1794933"/>
            </a:xfrm>
            <a:prstGeom prst="rect">
              <a:avLst/>
            </a:prstGeom>
          </p:spPr>
        </p:pic>
        <p:pic>
          <p:nvPicPr>
            <p:cNvPr id="41" name="Picture 40"/>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a:ext>
              </a:extLst>
            </a:blip>
            <a:srcRect r="17331" b="13369"/>
            <a:stretch/>
          </p:blipFill>
          <p:spPr>
            <a:xfrm>
              <a:off x="9853981" y="3486165"/>
              <a:ext cx="2338019" cy="1634739"/>
            </a:xfrm>
            <a:prstGeom prst="rect">
              <a:avLst/>
            </a:prstGeom>
          </p:spPr>
        </p:pic>
        <p:pic>
          <p:nvPicPr>
            <p:cNvPr id="10" name="Picture 9"/>
            <p:cNvPicPr>
              <a:picLocks noChangeAspect="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a:ext>
              </a:extLst>
            </a:blip>
            <a:srcRect t="2879" b="12852"/>
            <a:stretch/>
          </p:blipFill>
          <p:spPr>
            <a:xfrm>
              <a:off x="1" y="-41565"/>
              <a:ext cx="3373584" cy="1600472"/>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485875" y="2465800"/>
              <a:ext cx="2437621" cy="1626436"/>
            </a:xfrm>
            <a:prstGeom prst="rect">
              <a:avLst/>
            </a:prstGeom>
          </p:spPr>
        </p:pic>
        <p:pic>
          <p:nvPicPr>
            <p:cNvPr id="15" name="Picture 14"/>
            <p:cNvPicPr>
              <a:picLocks noChangeAspect="1"/>
            </p:cNvPicPr>
            <p:nvPr/>
          </p:nvPicPr>
          <p:blipFill rotWithShape="1">
            <a:blip r:embed="rId13" cstate="print">
              <a:extLst>
                <a:ext uri="{28A0092B-C50C-407E-A947-70E740481C1C}">
                  <a14:useLocalDpi xmlns:a14="http://schemas.microsoft.com/office/drawing/2010/main"/>
                </a:ext>
              </a:extLst>
            </a:blip>
            <a:srcRect l="11322" t="10372"/>
            <a:stretch/>
          </p:blipFill>
          <p:spPr>
            <a:xfrm>
              <a:off x="5951913" y="1313411"/>
              <a:ext cx="1693460" cy="2462738"/>
            </a:xfrm>
            <a:prstGeom prst="rect">
              <a:avLst/>
            </a:prstGeom>
          </p:spPr>
        </p:pic>
        <p:pic>
          <p:nvPicPr>
            <p:cNvPr id="32" name="Picture 31"/>
            <p:cNvPicPr>
              <a:picLocks noChangeAspect="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520002" y="1781188"/>
              <a:ext cx="2671998" cy="1782818"/>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109392" y="1500354"/>
              <a:ext cx="2885256" cy="1925109"/>
            </a:xfrm>
            <a:prstGeom prst="rect">
              <a:avLst/>
            </a:prstGeom>
          </p:spPr>
        </p:pic>
        <p:pic>
          <p:nvPicPr>
            <p:cNvPr id="33" name="Picture 32"/>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804674" y="-9525"/>
              <a:ext cx="2233775" cy="1490426"/>
            </a:xfrm>
            <a:prstGeom prst="rect">
              <a:avLst/>
            </a:prstGeom>
          </p:spPr>
        </p:pic>
        <p:pic>
          <p:nvPicPr>
            <p:cNvPr id="13" name="Picture 12"/>
            <p:cNvPicPr>
              <a:picLocks noChangeAspect="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60265" y="-21125"/>
              <a:ext cx="2469039" cy="1542377"/>
            </a:xfrm>
            <a:prstGeom prst="rect">
              <a:avLst/>
            </a:prstGeom>
          </p:spPr>
        </p:pic>
        <p:pic>
          <p:nvPicPr>
            <p:cNvPr id="16" name="Picture 15"/>
            <p:cNvPicPr>
              <a:picLocks noChangeAspect="1"/>
            </p:cNvPicPr>
            <p:nvPr/>
          </p:nvPicPr>
          <p:blipFill rotWithShape="1">
            <a:blip r:embed="rId18" cstate="print">
              <a:duotone>
                <a:schemeClr val="bg2">
                  <a:shade val="45000"/>
                  <a:satMod val="135000"/>
                </a:schemeClr>
                <a:prstClr val="white"/>
              </a:duotone>
              <a:extLst>
                <a:ext uri="{28A0092B-C50C-407E-A947-70E740481C1C}">
                  <a14:useLocalDpi xmlns:a14="http://schemas.microsoft.com/office/drawing/2010/main"/>
                </a:ext>
              </a:extLst>
            </a:blip>
            <a:srcRect l="4630" r="6057"/>
            <a:stretch/>
          </p:blipFill>
          <p:spPr>
            <a:xfrm>
              <a:off x="2368994" y="3309465"/>
              <a:ext cx="2365766" cy="1767360"/>
            </a:xfrm>
            <a:prstGeom prst="rect">
              <a:avLst/>
            </a:prstGeom>
          </p:spPr>
        </p:pic>
      </p:gr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90114" y="138084"/>
            <a:ext cx="1714500" cy="884321"/>
          </a:xfrm>
          <a:prstGeom prst="rect">
            <a:avLst/>
          </a:prstGeom>
        </p:spPr>
      </p:pic>
      <p:sp>
        <p:nvSpPr>
          <p:cNvPr id="30" name="Rectangle 29"/>
          <p:cNvSpPr/>
          <p:nvPr/>
        </p:nvSpPr>
        <p:spPr>
          <a:xfrm>
            <a:off x="0" y="-9425"/>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Campus Open Week June 2024</a:t>
            </a:r>
            <a:endParaRPr lang="en-US" sz="4400" i="1" dirty="0">
              <a:cs typeface="Calibri" panose="020F0502020204030204" pitchFamily="34" charset="0"/>
            </a:endParaRPr>
          </a:p>
        </p:txBody>
      </p:sp>
      <p:pic>
        <p:nvPicPr>
          <p:cNvPr id="34" name="Picture 33"/>
          <p:cNvPicPr>
            <a:picLocks noChangeAspect="1"/>
          </p:cNvPicPr>
          <p:nvPr/>
        </p:nvPicPr>
        <p:blipFill rotWithShape="1">
          <a:blip r:embed="rId20">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26" name="Rounded Rectangle 25"/>
          <p:cNvSpPr/>
          <p:nvPr/>
        </p:nvSpPr>
        <p:spPr>
          <a:xfrm>
            <a:off x="4697570" y="2041128"/>
            <a:ext cx="1919569" cy="991485"/>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Displays</a:t>
            </a:r>
            <a:r>
              <a:rPr lang="en-US" sz="2000" dirty="0" smtClean="0"/>
              <a:t> </a:t>
            </a:r>
            <a:endParaRPr lang="en-US" sz="3600" i="1" dirty="0">
              <a:cs typeface="Calibri" panose="020F0502020204030204" pitchFamily="34" charset="0"/>
            </a:endParaRPr>
          </a:p>
        </p:txBody>
      </p:sp>
    </p:spTree>
    <p:extLst>
      <p:ext uri="{BB962C8B-B14F-4D97-AF65-F5344CB8AC3E}">
        <p14:creationId xmlns:p14="http://schemas.microsoft.com/office/powerpoint/2010/main" val="41327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97570" y="5203663"/>
            <a:ext cx="2603890" cy="1674808"/>
          </a:xfrm>
          <a:prstGeom prst="rect">
            <a:avLst/>
          </a:prstGeom>
        </p:spPr>
      </p:pic>
      <p:grpSp>
        <p:nvGrpSpPr>
          <p:cNvPr id="24" name="Group 23"/>
          <p:cNvGrpSpPr/>
          <p:nvPr/>
        </p:nvGrpSpPr>
        <p:grpSpPr>
          <a:xfrm>
            <a:off x="2447" y="1736635"/>
            <a:ext cx="12218126" cy="5162469"/>
            <a:chOff x="1" y="-41565"/>
            <a:chExt cx="12218126" cy="5162469"/>
          </a:xfrm>
        </p:grpSpPr>
        <p:pic>
          <p:nvPicPr>
            <p:cNvPr id="2" name="Picture 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486337" y="1469952"/>
              <a:ext cx="1639802" cy="2457653"/>
            </a:xfrm>
            <a:prstGeom prst="rect">
              <a:avLst/>
            </a:prstGeom>
          </p:spPr>
        </p:pic>
        <p:pic>
          <p:nvPicPr>
            <p:cNvPr id="14" name="Picture 13"/>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a:ext>
              </a:extLst>
            </a:blip>
            <a:srcRect b="29646"/>
            <a:stretch/>
          </p:blipFill>
          <p:spPr>
            <a:xfrm>
              <a:off x="6921561" y="3739536"/>
              <a:ext cx="2932420" cy="1375390"/>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83074" y="-19960"/>
              <a:ext cx="1973069" cy="2619118"/>
            </a:xfrm>
            <a:prstGeom prst="rect">
              <a:avLst/>
            </a:prstGeom>
          </p:spPr>
        </p:pic>
        <p:pic>
          <p:nvPicPr>
            <p:cNvPr id="31" name="Picture 3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a:ext>
              </a:extLst>
            </a:blip>
            <a:srcRect b="15544"/>
            <a:stretch/>
          </p:blipFill>
          <p:spPr>
            <a:xfrm>
              <a:off x="8318" y="3633856"/>
              <a:ext cx="2582861" cy="1455470"/>
            </a:xfrm>
            <a:prstGeom prst="rect">
              <a:avLst/>
            </a:prstGeom>
          </p:spPr>
        </p:pic>
        <p:pic>
          <p:nvPicPr>
            <p:cNvPr id="17" name="Picture 16"/>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a:ext>
              </a:extLst>
            </a:blip>
            <a:srcRect b="9258"/>
            <a:stretch/>
          </p:blipFill>
          <p:spPr>
            <a:xfrm>
              <a:off x="1849" y="1554480"/>
              <a:ext cx="1577543" cy="2145453"/>
            </a:xfrm>
            <a:prstGeom prst="rect">
              <a:avLst/>
            </a:prstGeom>
          </p:spPr>
        </p:pic>
        <p:pic>
          <p:nvPicPr>
            <p:cNvPr id="36" name="Picture 35"/>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a:ext>
              </a:extLst>
            </a:blip>
            <a:srcRect l="3865" t="15816" r="18986" b="10572"/>
            <a:stretch/>
          </p:blipFill>
          <p:spPr>
            <a:xfrm>
              <a:off x="9398727" y="-10198"/>
              <a:ext cx="2819400" cy="1794933"/>
            </a:xfrm>
            <a:prstGeom prst="rect">
              <a:avLst/>
            </a:prstGeom>
          </p:spPr>
        </p:pic>
        <p:pic>
          <p:nvPicPr>
            <p:cNvPr id="41" name="Picture 40"/>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a:ext>
              </a:extLst>
            </a:blip>
            <a:srcRect r="17331" b="13369"/>
            <a:stretch/>
          </p:blipFill>
          <p:spPr>
            <a:xfrm>
              <a:off x="9853981" y="3486165"/>
              <a:ext cx="2338019" cy="1634739"/>
            </a:xfrm>
            <a:prstGeom prst="rect">
              <a:avLst/>
            </a:prstGeom>
          </p:spPr>
        </p:pic>
        <p:pic>
          <p:nvPicPr>
            <p:cNvPr id="10" name="Picture 9"/>
            <p:cNvPicPr>
              <a:picLocks noChangeAspect="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a:ext>
              </a:extLst>
            </a:blip>
            <a:srcRect t="2879" b="12852"/>
            <a:stretch/>
          </p:blipFill>
          <p:spPr>
            <a:xfrm>
              <a:off x="1" y="-41565"/>
              <a:ext cx="3373584" cy="1600472"/>
            </a:xfrm>
            <a:prstGeom prst="rect">
              <a:avLst/>
            </a:prstGeom>
          </p:spPr>
        </p:pic>
        <p:pic>
          <p:nvPicPr>
            <p:cNvPr id="3" name="Picture 2"/>
            <p:cNvPicPr>
              <a:picLocks noChangeAspect="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85875" y="2465800"/>
              <a:ext cx="2437621" cy="1626436"/>
            </a:xfrm>
            <a:prstGeom prst="rect">
              <a:avLst/>
            </a:prstGeom>
          </p:spPr>
        </p:pic>
        <p:pic>
          <p:nvPicPr>
            <p:cNvPr id="15" name="Picture 14"/>
            <p:cNvPicPr>
              <a:picLocks noChangeAspect="1"/>
            </p:cNvPicPr>
            <p:nvPr/>
          </p:nvPicPr>
          <p:blipFill rotWithShape="1">
            <a:blip r:embed="rId13" cstate="print">
              <a:duotone>
                <a:schemeClr val="bg2">
                  <a:shade val="45000"/>
                  <a:satMod val="135000"/>
                </a:schemeClr>
                <a:prstClr val="white"/>
              </a:duotone>
              <a:extLst>
                <a:ext uri="{28A0092B-C50C-407E-A947-70E740481C1C}">
                  <a14:useLocalDpi xmlns:a14="http://schemas.microsoft.com/office/drawing/2010/main"/>
                </a:ext>
              </a:extLst>
            </a:blip>
            <a:srcRect l="11322" t="10372"/>
            <a:stretch/>
          </p:blipFill>
          <p:spPr>
            <a:xfrm>
              <a:off x="5951913" y="1313411"/>
              <a:ext cx="1693460" cy="2462738"/>
            </a:xfrm>
            <a:prstGeom prst="rect">
              <a:avLst/>
            </a:prstGeom>
          </p:spPr>
        </p:pic>
        <p:pic>
          <p:nvPicPr>
            <p:cNvPr id="32" name="Picture 31"/>
            <p:cNvPicPr>
              <a:picLocks noChangeAspect="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520002" y="1781188"/>
              <a:ext cx="2671998" cy="1782818"/>
            </a:xfrm>
            <a:prstGeom prst="rect">
              <a:avLst/>
            </a:prstGeom>
          </p:spPr>
        </p:pic>
        <p:pic>
          <p:nvPicPr>
            <p:cNvPr id="8" name="Picture 7"/>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109392" y="1500354"/>
              <a:ext cx="2885256" cy="1925109"/>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804674" y="-9525"/>
              <a:ext cx="2233775" cy="1490426"/>
            </a:xfrm>
            <a:prstGeom prst="rect">
              <a:avLst/>
            </a:prstGeom>
          </p:spPr>
        </p:pic>
        <p:pic>
          <p:nvPicPr>
            <p:cNvPr id="13" name="Picture 12"/>
            <p:cNvPicPr>
              <a:picLocks noChangeAspect="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60265" y="-21125"/>
              <a:ext cx="2469039" cy="1542377"/>
            </a:xfrm>
            <a:prstGeom prst="rect">
              <a:avLst/>
            </a:prstGeom>
          </p:spPr>
        </p:pic>
        <p:pic>
          <p:nvPicPr>
            <p:cNvPr id="16" name="Picture 15"/>
            <p:cNvPicPr>
              <a:picLocks noChangeAspect="1"/>
            </p:cNvPicPr>
            <p:nvPr/>
          </p:nvPicPr>
          <p:blipFill rotWithShape="1">
            <a:blip r:embed="rId18" cstate="print">
              <a:duotone>
                <a:schemeClr val="bg2">
                  <a:shade val="45000"/>
                  <a:satMod val="135000"/>
                </a:schemeClr>
                <a:prstClr val="white"/>
              </a:duotone>
              <a:extLst>
                <a:ext uri="{28A0092B-C50C-407E-A947-70E740481C1C}">
                  <a14:useLocalDpi xmlns:a14="http://schemas.microsoft.com/office/drawing/2010/main"/>
                </a:ext>
              </a:extLst>
            </a:blip>
            <a:srcRect l="4630" r="6057"/>
            <a:stretch/>
          </p:blipFill>
          <p:spPr>
            <a:xfrm>
              <a:off x="2368994" y="3309465"/>
              <a:ext cx="2365766" cy="1767360"/>
            </a:xfrm>
            <a:prstGeom prst="rect">
              <a:avLst/>
            </a:prstGeom>
          </p:spPr>
        </p:pic>
      </p:gr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90114" y="138084"/>
            <a:ext cx="1714500" cy="884321"/>
          </a:xfrm>
          <a:prstGeom prst="rect">
            <a:avLst/>
          </a:prstGeom>
        </p:spPr>
      </p:pic>
      <p:sp>
        <p:nvSpPr>
          <p:cNvPr id="30" name="Rectangle 29"/>
          <p:cNvSpPr/>
          <p:nvPr/>
        </p:nvSpPr>
        <p:spPr>
          <a:xfrm>
            <a:off x="0" y="-9425"/>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Campus Open Week June 2024</a:t>
            </a:r>
            <a:endParaRPr lang="en-US" sz="4400" i="1" dirty="0">
              <a:cs typeface="Calibri" panose="020F0502020204030204" pitchFamily="34" charset="0"/>
            </a:endParaRPr>
          </a:p>
        </p:txBody>
      </p:sp>
      <p:pic>
        <p:nvPicPr>
          <p:cNvPr id="34" name="Picture 33"/>
          <p:cNvPicPr>
            <a:picLocks noChangeAspect="1"/>
          </p:cNvPicPr>
          <p:nvPr/>
        </p:nvPicPr>
        <p:blipFill rotWithShape="1">
          <a:blip r:embed="rId20">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26" name="Rounded Rectangle 25"/>
          <p:cNvSpPr/>
          <p:nvPr/>
        </p:nvSpPr>
        <p:spPr>
          <a:xfrm>
            <a:off x="4859861" y="3599905"/>
            <a:ext cx="2517016" cy="1187418"/>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Demos and shows</a:t>
            </a:r>
            <a:endParaRPr lang="en-US" sz="2800" i="1" dirty="0">
              <a:cs typeface="Calibri" panose="020F0502020204030204" pitchFamily="34" charset="0"/>
            </a:endParaRPr>
          </a:p>
        </p:txBody>
      </p:sp>
    </p:spTree>
    <p:extLst>
      <p:ext uri="{BB962C8B-B14F-4D97-AF65-F5344CB8AC3E}">
        <p14:creationId xmlns:p14="http://schemas.microsoft.com/office/powerpoint/2010/main" val="111504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697570" y="5203663"/>
            <a:ext cx="2603890" cy="1674808"/>
          </a:xfrm>
          <a:prstGeom prst="rect">
            <a:avLst/>
          </a:prstGeom>
        </p:spPr>
      </p:pic>
      <p:grpSp>
        <p:nvGrpSpPr>
          <p:cNvPr id="24" name="Group 23"/>
          <p:cNvGrpSpPr/>
          <p:nvPr/>
        </p:nvGrpSpPr>
        <p:grpSpPr>
          <a:xfrm>
            <a:off x="2447" y="1736635"/>
            <a:ext cx="12218126" cy="5162469"/>
            <a:chOff x="1" y="-41565"/>
            <a:chExt cx="12218126" cy="5162469"/>
          </a:xfrm>
        </p:grpSpPr>
        <p:pic>
          <p:nvPicPr>
            <p:cNvPr id="2" name="Picture 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486337" y="1469952"/>
              <a:ext cx="1639802" cy="2457653"/>
            </a:xfrm>
            <a:prstGeom prst="rect">
              <a:avLst/>
            </a:prstGeom>
          </p:spPr>
        </p:pic>
        <p:pic>
          <p:nvPicPr>
            <p:cNvPr id="14" name="Picture 13"/>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a:ext>
              </a:extLst>
            </a:blip>
            <a:srcRect b="29646"/>
            <a:stretch/>
          </p:blipFill>
          <p:spPr>
            <a:xfrm>
              <a:off x="6921561" y="3739536"/>
              <a:ext cx="2932420" cy="137539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83074" y="-19960"/>
              <a:ext cx="1973069" cy="2619118"/>
            </a:xfrm>
            <a:prstGeom prst="rect">
              <a:avLst/>
            </a:prstGeom>
          </p:spPr>
        </p:pic>
        <p:pic>
          <p:nvPicPr>
            <p:cNvPr id="31" name="Picture 3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a:ext>
              </a:extLst>
            </a:blip>
            <a:srcRect b="15544"/>
            <a:stretch/>
          </p:blipFill>
          <p:spPr>
            <a:xfrm>
              <a:off x="8318" y="3633856"/>
              <a:ext cx="2582861" cy="1455470"/>
            </a:xfrm>
            <a:prstGeom prst="rect">
              <a:avLst/>
            </a:prstGeom>
          </p:spPr>
        </p:pic>
        <p:pic>
          <p:nvPicPr>
            <p:cNvPr id="17" name="Picture 16"/>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a:ext>
              </a:extLst>
            </a:blip>
            <a:srcRect b="9258"/>
            <a:stretch/>
          </p:blipFill>
          <p:spPr>
            <a:xfrm>
              <a:off x="1849" y="1554480"/>
              <a:ext cx="1577543" cy="2145453"/>
            </a:xfrm>
            <a:prstGeom prst="rect">
              <a:avLst/>
            </a:prstGeom>
          </p:spPr>
        </p:pic>
        <p:pic>
          <p:nvPicPr>
            <p:cNvPr id="36" name="Picture 35"/>
            <p:cNvPicPr>
              <a:picLocks noChangeAspect="1"/>
            </p:cNvPicPr>
            <p:nvPr/>
          </p:nvPicPr>
          <p:blipFill rotWithShape="1">
            <a:blip r:embed="rId9" cstate="print">
              <a:extLst>
                <a:ext uri="{28A0092B-C50C-407E-A947-70E740481C1C}">
                  <a14:useLocalDpi xmlns:a14="http://schemas.microsoft.com/office/drawing/2010/main"/>
                </a:ext>
              </a:extLst>
            </a:blip>
            <a:srcRect l="3865" t="15816" r="18986" b="10572"/>
            <a:stretch/>
          </p:blipFill>
          <p:spPr>
            <a:xfrm>
              <a:off x="9398727" y="-10198"/>
              <a:ext cx="2819400" cy="1794933"/>
            </a:xfrm>
            <a:prstGeom prst="rect">
              <a:avLst/>
            </a:prstGeom>
          </p:spPr>
        </p:pic>
        <p:pic>
          <p:nvPicPr>
            <p:cNvPr id="41" name="Picture 40"/>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a:ext>
              </a:extLst>
            </a:blip>
            <a:srcRect r="17331" b="13369"/>
            <a:stretch/>
          </p:blipFill>
          <p:spPr>
            <a:xfrm>
              <a:off x="9853981" y="3486165"/>
              <a:ext cx="2338019" cy="1634739"/>
            </a:xfrm>
            <a:prstGeom prst="rect">
              <a:avLst/>
            </a:prstGeom>
          </p:spPr>
        </p:pic>
        <p:pic>
          <p:nvPicPr>
            <p:cNvPr id="10" name="Picture 9"/>
            <p:cNvPicPr>
              <a:picLocks noChangeAspect="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a:ext>
              </a:extLst>
            </a:blip>
            <a:srcRect t="2879" b="12852"/>
            <a:stretch/>
          </p:blipFill>
          <p:spPr>
            <a:xfrm>
              <a:off x="1" y="-41565"/>
              <a:ext cx="3373584" cy="1600472"/>
            </a:xfrm>
            <a:prstGeom prst="rect">
              <a:avLst/>
            </a:prstGeom>
          </p:spPr>
        </p:pic>
        <p:pic>
          <p:nvPicPr>
            <p:cNvPr id="3" name="Picture 2"/>
            <p:cNvPicPr>
              <a:picLocks noChangeAspect="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85875" y="2465800"/>
              <a:ext cx="2437621" cy="1626436"/>
            </a:xfrm>
            <a:prstGeom prst="rect">
              <a:avLst/>
            </a:prstGeom>
          </p:spPr>
        </p:pic>
        <p:pic>
          <p:nvPicPr>
            <p:cNvPr id="15" name="Picture 14"/>
            <p:cNvPicPr>
              <a:picLocks noChangeAspect="1"/>
            </p:cNvPicPr>
            <p:nvPr/>
          </p:nvPicPr>
          <p:blipFill rotWithShape="1">
            <a:blip r:embed="rId13" cstate="print">
              <a:duotone>
                <a:schemeClr val="bg2">
                  <a:shade val="45000"/>
                  <a:satMod val="135000"/>
                </a:schemeClr>
                <a:prstClr val="white"/>
              </a:duotone>
              <a:extLst>
                <a:ext uri="{28A0092B-C50C-407E-A947-70E740481C1C}">
                  <a14:useLocalDpi xmlns:a14="http://schemas.microsoft.com/office/drawing/2010/main"/>
                </a:ext>
              </a:extLst>
            </a:blip>
            <a:srcRect l="11322" t="10372"/>
            <a:stretch/>
          </p:blipFill>
          <p:spPr>
            <a:xfrm>
              <a:off x="5951913" y="1313411"/>
              <a:ext cx="1693460" cy="2462738"/>
            </a:xfrm>
            <a:prstGeom prst="rect">
              <a:avLst/>
            </a:prstGeom>
          </p:spPr>
        </p:pic>
        <p:pic>
          <p:nvPicPr>
            <p:cNvPr id="32" name="Picture 3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520002" y="1781188"/>
              <a:ext cx="2671998" cy="1782818"/>
            </a:xfrm>
            <a:prstGeom prst="rect">
              <a:avLst/>
            </a:prstGeom>
          </p:spPr>
        </p:pic>
        <p:pic>
          <p:nvPicPr>
            <p:cNvPr id="8" name="Picture 7"/>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109392" y="1500354"/>
              <a:ext cx="2885256" cy="1925109"/>
            </a:xfrm>
            <a:prstGeom prst="rect">
              <a:avLst/>
            </a:prstGeom>
          </p:spPr>
        </p:pic>
        <p:pic>
          <p:nvPicPr>
            <p:cNvPr id="33" name="Picture 32"/>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804674" y="-9525"/>
              <a:ext cx="2233775" cy="1490426"/>
            </a:xfrm>
            <a:prstGeom prst="rect">
              <a:avLst/>
            </a:prstGeom>
          </p:spPr>
        </p:pic>
        <p:pic>
          <p:nvPicPr>
            <p:cNvPr id="13" name="Picture 12"/>
            <p:cNvPicPr>
              <a:picLocks noChangeAspect="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60265" y="-21125"/>
              <a:ext cx="2469039" cy="1542377"/>
            </a:xfrm>
            <a:prstGeom prst="rect">
              <a:avLst/>
            </a:prstGeom>
          </p:spPr>
        </p:pic>
        <p:pic>
          <p:nvPicPr>
            <p:cNvPr id="16" name="Picture 15"/>
            <p:cNvPicPr>
              <a:picLocks noChangeAspect="1"/>
            </p:cNvPicPr>
            <p:nvPr/>
          </p:nvPicPr>
          <p:blipFill rotWithShape="1">
            <a:blip r:embed="rId18" cstate="print">
              <a:duotone>
                <a:schemeClr val="bg2">
                  <a:shade val="45000"/>
                  <a:satMod val="135000"/>
                </a:schemeClr>
                <a:prstClr val="white"/>
              </a:duotone>
              <a:extLst>
                <a:ext uri="{28A0092B-C50C-407E-A947-70E740481C1C}">
                  <a14:useLocalDpi xmlns:a14="http://schemas.microsoft.com/office/drawing/2010/main"/>
                </a:ext>
              </a:extLst>
            </a:blip>
            <a:srcRect l="4630" r="6057"/>
            <a:stretch/>
          </p:blipFill>
          <p:spPr>
            <a:xfrm>
              <a:off x="2368994" y="3309465"/>
              <a:ext cx="2365766" cy="1767360"/>
            </a:xfrm>
            <a:prstGeom prst="rect">
              <a:avLst/>
            </a:prstGeom>
          </p:spPr>
        </p:pic>
      </p:gr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90114" y="138084"/>
            <a:ext cx="1714500" cy="884321"/>
          </a:xfrm>
          <a:prstGeom prst="rect">
            <a:avLst/>
          </a:prstGeom>
        </p:spPr>
      </p:pic>
      <p:sp>
        <p:nvSpPr>
          <p:cNvPr id="30" name="Rectangle 29"/>
          <p:cNvSpPr/>
          <p:nvPr/>
        </p:nvSpPr>
        <p:spPr>
          <a:xfrm>
            <a:off x="0" y="-9425"/>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Campus Open Week June 2024</a:t>
            </a:r>
            <a:endParaRPr lang="en-US" sz="4400" i="1" dirty="0">
              <a:cs typeface="Calibri" panose="020F0502020204030204" pitchFamily="34" charset="0"/>
            </a:endParaRPr>
          </a:p>
        </p:txBody>
      </p:sp>
      <p:pic>
        <p:nvPicPr>
          <p:cNvPr id="34" name="Picture 33"/>
          <p:cNvPicPr>
            <a:picLocks noChangeAspect="1"/>
          </p:cNvPicPr>
          <p:nvPr/>
        </p:nvPicPr>
        <p:blipFill rotWithShape="1">
          <a:blip r:embed="rId20">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26" name="Rounded Rectangle 25"/>
          <p:cNvSpPr/>
          <p:nvPr/>
        </p:nvSpPr>
        <p:spPr>
          <a:xfrm>
            <a:off x="5010078" y="3301650"/>
            <a:ext cx="2517016" cy="1187418"/>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Hands-on activities</a:t>
            </a:r>
            <a:endParaRPr lang="en-US" sz="3200" i="1" dirty="0">
              <a:cs typeface="Calibri" panose="020F0502020204030204" pitchFamily="34" charset="0"/>
            </a:endParaRPr>
          </a:p>
        </p:txBody>
      </p:sp>
    </p:spTree>
    <p:extLst>
      <p:ext uri="{BB962C8B-B14F-4D97-AF65-F5344CB8AC3E}">
        <p14:creationId xmlns:p14="http://schemas.microsoft.com/office/powerpoint/2010/main" val="314810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697570" y="5203663"/>
            <a:ext cx="2603890" cy="1674808"/>
          </a:xfrm>
          <a:prstGeom prst="rect">
            <a:avLst/>
          </a:prstGeom>
        </p:spPr>
      </p:pic>
      <p:grpSp>
        <p:nvGrpSpPr>
          <p:cNvPr id="24" name="Group 23"/>
          <p:cNvGrpSpPr/>
          <p:nvPr/>
        </p:nvGrpSpPr>
        <p:grpSpPr>
          <a:xfrm>
            <a:off x="2447" y="1736635"/>
            <a:ext cx="12218126" cy="5162469"/>
            <a:chOff x="1" y="-41565"/>
            <a:chExt cx="12218126" cy="5162469"/>
          </a:xfrm>
        </p:grpSpPr>
        <p:pic>
          <p:nvPicPr>
            <p:cNvPr id="2" name="Picture 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486337" y="1469952"/>
              <a:ext cx="1639802" cy="2457653"/>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b="29646"/>
            <a:stretch/>
          </p:blipFill>
          <p:spPr>
            <a:xfrm>
              <a:off x="6921561" y="3739536"/>
              <a:ext cx="2932420" cy="1375390"/>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83074" y="-19960"/>
              <a:ext cx="1973069" cy="2619118"/>
            </a:xfrm>
            <a:prstGeom prst="rect">
              <a:avLst/>
            </a:prstGeom>
          </p:spPr>
        </p:pic>
        <p:pic>
          <p:nvPicPr>
            <p:cNvPr id="31" name="Picture 30"/>
            <p:cNvPicPr>
              <a:picLocks noChangeAspect="1"/>
            </p:cNvPicPr>
            <p:nvPr/>
          </p:nvPicPr>
          <p:blipFill rotWithShape="1">
            <a:blip r:embed="rId7" cstate="print">
              <a:extLst>
                <a:ext uri="{28A0092B-C50C-407E-A947-70E740481C1C}">
                  <a14:useLocalDpi xmlns:a14="http://schemas.microsoft.com/office/drawing/2010/main"/>
                </a:ext>
              </a:extLst>
            </a:blip>
            <a:srcRect b="15544"/>
            <a:stretch/>
          </p:blipFill>
          <p:spPr>
            <a:xfrm>
              <a:off x="8318" y="3633856"/>
              <a:ext cx="2582861" cy="1455470"/>
            </a:xfrm>
            <a:prstGeom prst="rect">
              <a:avLst/>
            </a:prstGeom>
          </p:spPr>
        </p:pic>
        <p:pic>
          <p:nvPicPr>
            <p:cNvPr id="17" name="Picture 16"/>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a:ext>
              </a:extLst>
            </a:blip>
            <a:srcRect b="9258"/>
            <a:stretch/>
          </p:blipFill>
          <p:spPr>
            <a:xfrm>
              <a:off x="1849" y="1554480"/>
              <a:ext cx="1577543" cy="2145453"/>
            </a:xfrm>
            <a:prstGeom prst="rect">
              <a:avLst/>
            </a:prstGeom>
          </p:spPr>
        </p:pic>
        <p:pic>
          <p:nvPicPr>
            <p:cNvPr id="36" name="Picture 35"/>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a:ext>
              </a:extLst>
            </a:blip>
            <a:srcRect l="3865" t="15816" r="18986" b="10572"/>
            <a:stretch/>
          </p:blipFill>
          <p:spPr>
            <a:xfrm>
              <a:off x="9398727" y="-10198"/>
              <a:ext cx="2819400" cy="1794933"/>
            </a:xfrm>
            <a:prstGeom prst="rect">
              <a:avLst/>
            </a:prstGeom>
          </p:spPr>
        </p:pic>
        <p:pic>
          <p:nvPicPr>
            <p:cNvPr id="41" name="Picture 40"/>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a:ext>
              </a:extLst>
            </a:blip>
            <a:srcRect r="17331" b="13369"/>
            <a:stretch/>
          </p:blipFill>
          <p:spPr>
            <a:xfrm>
              <a:off x="9853981" y="3486165"/>
              <a:ext cx="2338019" cy="1634739"/>
            </a:xfrm>
            <a:prstGeom prst="rect">
              <a:avLst/>
            </a:prstGeom>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a:ext>
              </a:extLst>
            </a:blip>
            <a:srcRect t="2879" b="12852"/>
            <a:stretch/>
          </p:blipFill>
          <p:spPr>
            <a:xfrm>
              <a:off x="1" y="-41565"/>
              <a:ext cx="3373584" cy="1600472"/>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485875" y="2465800"/>
              <a:ext cx="2437621" cy="1626436"/>
            </a:xfrm>
            <a:prstGeom prst="rect">
              <a:avLst/>
            </a:prstGeom>
          </p:spPr>
        </p:pic>
        <p:pic>
          <p:nvPicPr>
            <p:cNvPr id="15" name="Picture 14"/>
            <p:cNvPicPr>
              <a:picLocks noChangeAspect="1"/>
            </p:cNvPicPr>
            <p:nvPr/>
          </p:nvPicPr>
          <p:blipFill rotWithShape="1">
            <a:blip r:embed="rId13" cstate="print">
              <a:duotone>
                <a:schemeClr val="bg2">
                  <a:shade val="45000"/>
                  <a:satMod val="135000"/>
                </a:schemeClr>
                <a:prstClr val="white"/>
              </a:duotone>
              <a:extLst>
                <a:ext uri="{28A0092B-C50C-407E-A947-70E740481C1C}">
                  <a14:useLocalDpi xmlns:a14="http://schemas.microsoft.com/office/drawing/2010/main"/>
                </a:ext>
              </a:extLst>
            </a:blip>
            <a:srcRect l="11322" t="10372"/>
            <a:stretch/>
          </p:blipFill>
          <p:spPr>
            <a:xfrm>
              <a:off x="5951913" y="1313411"/>
              <a:ext cx="1693460" cy="2462738"/>
            </a:xfrm>
            <a:prstGeom prst="rect">
              <a:avLst/>
            </a:prstGeom>
          </p:spPr>
        </p:pic>
        <p:pic>
          <p:nvPicPr>
            <p:cNvPr id="32" name="Picture 31"/>
            <p:cNvPicPr>
              <a:picLocks noChangeAspect="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520002" y="1781188"/>
              <a:ext cx="2671998" cy="1782818"/>
            </a:xfrm>
            <a:prstGeom prst="rect">
              <a:avLst/>
            </a:prstGeom>
          </p:spPr>
        </p:pic>
        <p:pic>
          <p:nvPicPr>
            <p:cNvPr id="8" name="Picture 7"/>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109392" y="1500354"/>
              <a:ext cx="2885256" cy="1925109"/>
            </a:xfrm>
            <a:prstGeom prst="rect">
              <a:avLst/>
            </a:prstGeom>
          </p:spPr>
        </p:pic>
        <p:pic>
          <p:nvPicPr>
            <p:cNvPr id="33" name="Picture 32"/>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804674" y="-9525"/>
              <a:ext cx="2233775" cy="1490426"/>
            </a:xfrm>
            <a:prstGeom prst="rect">
              <a:avLst/>
            </a:prstGeom>
          </p:spPr>
        </p:pic>
        <p:pic>
          <p:nvPicPr>
            <p:cNvPr id="13" name="Picture 12"/>
            <p:cNvPicPr>
              <a:picLocks noChangeAspect="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60265" y="-21125"/>
              <a:ext cx="2469039" cy="1542377"/>
            </a:xfrm>
            <a:prstGeom prst="rect">
              <a:avLst/>
            </a:prstGeom>
          </p:spPr>
        </p:pic>
        <p:pic>
          <p:nvPicPr>
            <p:cNvPr id="16" name="Picture 15"/>
            <p:cNvPicPr>
              <a:picLocks noChangeAspect="1"/>
            </p:cNvPicPr>
            <p:nvPr/>
          </p:nvPicPr>
          <p:blipFill rotWithShape="1">
            <a:blip r:embed="rId18" cstate="print">
              <a:extLst>
                <a:ext uri="{28A0092B-C50C-407E-A947-70E740481C1C}">
                  <a14:useLocalDpi xmlns:a14="http://schemas.microsoft.com/office/drawing/2010/main"/>
                </a:ext>
              </a:extLst>
            </a:blip>
            <a:srcRect l="4630" r="6057"/>
            <a:stretch/>
          </p:blipFill>
          <p:spPr>
            <a:xfrm>
              <a:off x="2368994" y="3309465"/>
              <a:ext cx="2365766" cy="1767360"/>
            </a:xfrm>
            <a:prstGeom prst="rect">
              <a:avLst/>
            </a:prstGeom>
          </p:spPr>
        </p:pic>
      </p:gr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90114" y="138084"/>
            <a:ext cx="1714500" cy="884321"/>
          </a:xfrm>
          <a:prstGeom prst="rect">
            <a:avLst/>
          </a:prstGeom>
        </p:spPr>
      </p:pic>
      <p:sp>
        <p:nvSpPr>
          <p:cNvPr id="30" name="Rectangle 29"/>
          <p:cNvSpPr/>
          <p:nvPr/>
        </p:nvSpPr>
        <p:spPr>
          <a:xfrm>
            <a:off x="0" y="-9425"/>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Campus Open Week June 2024</a:t>
            </a:r>
            <a:endParaRPr lang="en-US" sz="4400" i="1" dirty="0">
              <a:cs typeface="Calibri" panose="020F0502020204030204" pitchFamily="34" charset="0"/>
            </a:endParaRPr>
          </a:p>
        </p:txBody>
      </p:sp>
      <p:pic>
        <p:nvPicPr>
          <p:cNvPr id="34" name="Picture 33"/>
          <p:cNvPicPr>
            <a:picLocks noChangeAspect="1"/>
          </p:cNvPicPr>
          <p:nvPr/>
        </p:nvPicPr>
        <p:blipFill rotWithShape="1">
          <a:blip r:embed="rId20">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26" name="Rounded Rectangle 25"/>
          <p:cNvSpPr/>
          <p:nvPr/>
        </p:nvSpPr>
        <p:spPr>
          <a:xfrm>
            <a:off x="3249860" y="3502796"/>
            <a:ext cx="3715113" cy="1187418"/>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Meet our staff and hear their stories</a:t>
            </a:r>
            <a:endParaRPr lang="en-US" sz="3200" i="1" dirty="0">
              <a:cs typeface="Calibri" panose="020F0502020204030204" pitchFamily="34" charset="0"/>
            </a:endParaRPr>
          </a:p>
        </p:txBody>
      </p:sp>
    </p:spTree>
    <p:extLst>
      <p:ext uri="{BB962C8B-B14F-4D97-AF65-F5344CB8AC3E}">
        <p14:creationId xmlns:p14="http://schemas.microsoft.com/office/powerpoint/2010/main" val="415496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D6E7"/>
        </a:solidFill>
        <a:effectLst/>
      </p:bgPr>
    </p:bg>
    <p:spTree>
      <p:nvGrpSpPr>
        <p:cNvPr id="1" name=""/>
        <p:cNvGrpSpPr/>
        <p:nvPr/>
      </p:nvGrpSpPr>
      <p:grpSpPr>
        <a:xfrm>
          <a:off x="0" y="0"/>
          <a:ext cx="0" cy="0"/>
          <a:chOff x="0" y="0"/>
          <a:chExt cx="0" cy="0"/>
        </a:xfrm>
      </p:grpSpPr>
      <p:sp>
        <p:nvSpPr>
          <p:cNvPr id="7" name="Rectangle 6"/>
          <p:cNvSpPr/>
          <p:nvPr/>
        </p:nvSpPr>
        <p:spPr>
          <a:xfrm>
            <a:off x="0" y="100"/>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Campus Open Week June 2024</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sp>
        <p:nvSpPr>
          <p:cNvPr id="9" name="Rounded Rectangular Callout 8"/>
          <p:cNvSpPr/>
          <p:nvPr/>
        </p:nvSpPr>
        <p:spPr>
          <a:xfrm>
            <a:off x="4985072" y="3629241"/>
            <a:ext cx="3162271" cy="1113334"/>
          </a:xfrm>
          <a:prstGeom prst="wedgeRoundRectCallou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600" i="1" dirty="0" smtClean="0"/>
              <a:t>Didn’t </a:t>
            </a:r>
            <a:r>
              <a:rPr lang="en-US" sz="1600" i="1" dirty="0" err="1" smtClean="0"/>
              <a:t>realise</a:t>
            </a:r>
            <a:r>
              <a:rPr lang="en-US" sz="1600" i="1" dirty="0" smtClean="0"/>
              <a:t> there was such an amazing wide science facility so near to us!</a:t>
            </a:r>
            <a:endParaRPr lang="en-GB" sz="1600" dirty="0"/>
          </a:p>
        </p:txBody>
      </p:sp>
      <p:sp>
        <p:nvSpPr>
          <p:cNvPr id="11" name="Rounded Rectangular Callout 10"/>
          <p:cNvSpPr/>
          <p:nvPr/>
        </p:nvSpPr>
        <p:spPr>
          <a:xfrm>
            <a:off x="7829710" y="5309561"/>
            <a:ext cx="3982226" cy="1113334"/>
          </a:xfrm>
          <a:prstGeom prst="wedgeRoundRectCallou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600" i="1" dirty="0"/>
              <a:t>Particularly enjoyed visiting Isis. I know about the technology but visiting such a large scale facility and seeing it for myself is something completely different.</a:t>
            </a:r>
          </a:p>
        </p:txBody>
      </p:sp>
      <p:sp>
        <p:nvSpPr>
          <p:cNvPr id="12" name="Rounded Rectangular Callout 11"/>
          <p:cNvSpPr/>
          <p:nvPr/>
        </p:nvSpPr>
        <p:spPr>
          <a:xfrm>
            <a:off x="8300679" y="2266912"/>
            <a:ext cx="3252043" cy="1113334"/>
          </a:xfrm>
          <a:prstGeom prst="wedgeRoundRectCallou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600" i="1" dirty="0"/>
              <a:t>ISIS was fantastic. The staff were brilliant. I learned so much about how it is used and for what purpose. Really impressed.</a:t>
            </a:r>
            <a:endParaRPr lang="en-GB" sz="1600" dirty="0"/>
          </a:p>
        </p:txBody>
      </p:sp>
      <p:sp>
        <p:nvSpPr>
          <p:cNvPr id="13" name="Rounded Rectangular Callout 12"/>
          <p:cNvSpPr/>
          <p:nvPr/>
        </p:nvSpPr>
        <p:spPr>
          <a:xfrm>
            <a:off x="8994047" y="3975385"/>
            <a:ext cx="1847073" cy="767190"/>
          </a:xfrm>
          <a:prstGeom prst="wedgeRoundRectCallou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600" i="1" dirty="0"/>
              <a:t>I loved ISIS.</a:t>
            </a:r>
            <a:endParaRPr lang="en-GB" sz="1600" dirty="0"/>
          </a:p>
        </p:txBody>
      </p:sp>
      <p:sp>
        <p:nvSpPr>
          <p:cNvPr id="14" name="Rounded Rectangular Callout 13"/>
          <p:cNvSpPr/>
          <p:nvPr/>
        </p:nvSpPr>
        <p:spPr>
          <a:xfrm>
            <a:off x="4192283" y="5217143"/>
            <a:ext cx="2613641" cy="1113334"/>
          </a:xfrm>
          <a:prstGeom prst="wedgeRoundRectCallou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600" i="1" dirty="0"/>
              <a:t>Interactive displays, especially at ISIS. Knowledgeable and helpful staff</a:t>
            </a:r>
            <a:r>
              <a:rPr lang="en-US" sz="1600" i="1" dirty="0" smtClean="0"/>
              <a:t>.</a:t>
            </a:r>
            <a:endParaRPr lang="en-US" sz="1600" i="1" dirty="0"/>
          </a:p>
        </p:txBody>
      </p:sp>
      <p:sp>
        <p:nvSpPr>
          <p:cNvPr id="17" name="Rounded Rectangular Callout 16"/>
          <p:cNvSpPr/>
          <p:nvPr/>
        </p:nvSpPr>
        <p:spPr>
          <a:xfrm>
            <a:off x="4096859" y="2041339"/>
            <a:ext cx="3001512" cy="1113334"/>
          </a:xfrm>
          <a:prstGeom prst="wedgeRoundRectCallou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600" i="1" dirty="0"/>
              <a:t>ISIS was epic. I never ever saw a synchrotron </a:t>
            </a:r>
            <a:r>
              <a:rPr lang="en-US" sz="1600" i="1" dirty="0" smtClean="0"/>
              <a:t>before…</a:t>
            </a:r>
            <a:endParaRPr lang="en-GB" sz="1600" dirty="0"/>
          </a:p>
        </p:txBody>
      </p:sp>
      <p:sp>
        <p:nvSpPr>
          <p:cNvPr id="3" name="Rectangle 2"/>
          <p:cNvSpPr/>
          <p:nvPr/>
        </p:nvSpPr>
        <p:spPr>
          <a:xfrm>
            <a:off x="0" y="1781009"/>
            <a:ext cx="3676851" cy="5076991"/>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sp>
        <p:nvSpPr>
          <p:cNvPr id="15" name="Rounded Rectangle 14"/>
          <p:cNvSpPr/>
          <p:nvPr/>
        </p:nvSpPr>
        <p:spPr>
          <a:xfrm>
            <a:off x="185804" y="1790535"/>
            <a:ext cx="3305241" cy="3643904"/>
          </a:xfrm>
          <a:prstGeom prst="roundRect">
            <a:avLst/>
          </a:prstGeom>
          <a:noFill/>
          <a:ln w="19050">
            <a:solidFill>
              <a:srgbClr val="E6E6E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spcAft>
                <a:spcPts val="1200"/>
              </a:spcAft>
              <a:buFont typeface="Arial" panose="020B0604020202020204" pitchFamily="34" charset="0"/>
              <a:buChar char="•"/>
            </a:pPr>
            <a:r>
              <a:rPr lang="en-US" sz="2000" dirty="0" smtClean="0">
                <a:solidFill>
                  <a:schemeClr val="bg1"/>
                </a:solidFill>
              </a:rPr>
              <a:t>93% public visitors left with greater understanding of our scientific activities</a:t>
            </a:r>
          </a:p>
          <a:p>
            <a:pPr marL="216000" indent="-216000">
              <a:spcAft>
                <a:spcPts val="1200"/>
              </a:spcAft>
              <a:buFont typeface="Arial" panose="020B0604020202020204" pitchFamily="34" charset="0"/>
              <a:buChar char="•"/>
            </a:pPr>
            <a:r>
              <a:rPr lang="en-US" sz="2000" dirty="0" smtClean="0">
                <a:solidFill>
                  <a:schemeClr val="bg1"/>
                </a:solidFill>
              </a:rPr>
              <a:t>86% students felt they could work in science</a:t>
            </a:r>
          </a:p>
          <a:p>
            <a:pPr marL="216000" indent="-216000">
              <a:spcAft>
                <a:spcPts val="1200"/>
              </a:spcAft>
              <a:buFont typeface="Arial" panose="020B0604020202020204" pitchFamily="34" charset="0"/>
              <a:buChar char="•"/>
            </a:pPr>
            <a:r>
              <a:rPr lang="en-US" sz="2000" dirty="0" smtClean="0">
                <a:solidFill>
                  <a:schemeClr val="bg1"/>
                </a:solidFill>
              </a:rPr>
              <a:t>92% staff felt a sense of pride in where they work</a:t>
            </a:r>
            <a:endParaRPr lang="en-US" sz="2000" dirty="0">
              <a:solidFill>
                <a:schemeClr val="bg1"/>
              </a:solidFill>
            </a:endParaRPr>
          </a:p>
        </p:txBody>
      </p:sp>
    </p:spTree>
    <p:extLst>
      <p:ext uri="{BB962C8B-B14F-4D97-AF65-F5344CB8AC3E}">
        <p14:creationId xmlns:p14="http://schemas.microsoft.com/office/powerpoint/2010/main" val="408693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D6E7"/>
        </a:solidFill>
        <a:effectLst/>
      </p:bgPr>
    </p:bg>
    <p:spTree>
      <p:nvGrpSpPr>
        <p:cNvPr id="1" name=""/>
        <p:cNvGrpSpPr/>
        <p:nvPr/>
      </p:nvGrpSpPr>
      <p:grpSpPr>
        <a:xfrm>
          <a:off x="0" y="0"/>
          <a:ext cx="0" cy="0"/>
          <a:chOff x="0" y="0"/>
          <a:chExt cx="0" cy="0"/>
        </a:xfrm>
      </p:grpSpPr>
      <p:sp>
        <p:nvSpPr>
          <p:cNvPr id="7" name="Rectangle 6"/>
          <p:cNvSpPr/>
          <p:nvPr/>
        </p:nvSpPr>
        <p:spPr>
          <a:xfrm>
            <a:off x="0" y="0"/>
            <a:ext cx="12191998" cy="1780910"/>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Summary</a:t>
            </a:r>
            <a:endParaRPr lang="en-US" sz="4400" i="1" dirty="0">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3809" b="34333"/>
          <a:stretch/>
        </p:blipFill>
        <p:spPr>
          <a:xfrm rot="4209563">
            <a:off x="354547" y="-692598"/>
            <a:ext cx="2325749" cy="3280199"/>
          </a:xfrm>
          <a:prstGeom prst="rect">
            <a:avLst/>
          </a:prstGeom>
          <a:noFill/>
          <a:ln>
            <a:noFill/>
          </a:ln>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09" y="5799185"/>
            <a:ext cx="1714500" cy="884321"/>
          </a:xfrm>
          <a:prstGeom prst="rect">
            <a:avLst/>
          </a:prstGeom>
        </p:spPr>
      </p:pic>
      <p:sp>
        <p:nvSpPr>
          <p:cNvPr id="24" name="Rounded Rectangle 23"/>
          <p:cNvSpPr/>
          <p:nvPr/>
        </p:nvSpPr>
        <p:spPr>
          <a:xfrm>
            <a:off x="1327625" y="2921748"/>
            <a:ext cx="3114579" cy="2555415"/>
          </a:xfrm>
          <a:prstGeom prst="roundRect">
            <a:avLst/>
          </a:prstGeom>
          <a:solidFill>
            <a:srgbClr val="6683B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buFont typeface="Arial" panose="020B0604020202020204" pitchFamily="34" charset="0"/>
              <a:buChar char="•"/>
            </a:pPr>
            <a:endParaRPr lang="en-US" sz="1600" dirty="0" smtClean="0">
              <a:latin typeface="Arial" panose="020B0604020202020204" pitchFamily="34" charset="0"/>
              <a:cs typeface="Calibri" panose="020F0502020204030204" pitchFamily="34" charset="0"/>
            </a:endParaRPr>
          </a:p>
          <a:p>
            <a:pPr marL="216000" indent="-216000">
              <a:spcAft>
                <a:spcPts val="600"/>
              </a:spcAft>
              <a:buFont typeface="Arial" panose="020B0604020202020204" pitchFamily="34" charset="0"/>
              <a:buChar char="•"/>
            </a:pPr>
            <a:r>
              <a:rPr lang="en-US" sz="1600" dirty="0" smtClean="0">
                <a:latin typeface="Arial" panose="020B0604020202020204" pitchFamily="34" charset="0"/>
                <a:cs typeface="Calibri" panose="020F0502020204030204" pitchFamily="34" charset="0"/>
              </a:rPr>
              <a:t>H&amp;S teams</a:t>
            </a:r>
            <a:endParaRPr lang="en-US" sz="1600" dirty="0" smtClean="0">
              <a:latin typeface="Arial" panose="020B0604020202020204" pitchFamily="34" charset="0"/>
              <a:cs typeface="Calibri" panose="020F0502020204030204" pitchFamily="34" charset="0"/>
            </a:endParaRPr>
          </a:p>
          <a:p>
            <a:pPr marL="216000" indent="-216000">
              <a:spcAft>
                <a:spcPts val="600"/>
              </a:spcAft>
              <a:buFont typeface="Arial" panose="020B0604020202020204" pitchFamily="34" charset="0"/>
              <a:buChar char="•"/>
            </a:pPr>
            <a:r>
              <a:rPr lang="en-US" sz="1600" dirty="0" smtClean="0">
                <a:latin typeface="Arial" panose="020B0604020202020204" pitchFamily="34" charset="0"/>
                <a:cs typeface="Calibri" panose="020F0502020204030204" pitchFamily="34" charset="0"/>
              </a:rPr>
              <a:t>Operations team</a:t>
            </a:r>
          </a:p>
          <a:p>
            <a:pPr marL="216000" indent="-216000">
              <a:spcAft>
                <a:spcPts val="600"/>
              </a:spcAft>
              <a:buFont typeface="Arial" panose="020B0604020202020204" pitchFamily="34" charset="0"/>
              <a:buChar char="•"/>
            </a:pPr>
            <a:r>
              <a:rPr lang="en-US" sz="1600" dirty="0" err="1" smtClean="0">
                <a:latin typeface="Arial" panose="020B0604020202020204" pitchFamily="34" charset="0"/>
                <a:cs typeface="Calibri" panose="020F0502020204030204" pitchFamily="34" charset="0"/>
              </a:rPr>
              <a:t>Comms</a:t>
            </a:r>
            <a:r>
              <a:rPr lang="en-US" sz="1600" dirty="0" smtClean="0">
                <a:latin typeface="Arial" panose="020B0604020202020204" pitchFamily="34" charset="0"/>
                <a:cs typeface="Calibri" panose="020F0502020204030204" pitchFamily="34" charset="0"/>
              </a:rPr>
              <a:t>, other support staff</a:t>
            </a:r>
          </a:p>
          <a:p>
            <a:pPr marL="216000" indent="-216000">
              <a:spcAft>
                <a:spcPts val="600"/>
              </a:spcAft>
              <a:buFont typeface="Arial" panose="020B0604020202020204" pitchFamily="34" charset="0"/>
              <a:buChar char="•"/>
            </a:pPr>
            <a:r>
              <a:rPr lang="en-US" sz="1600" dirty="0">
                <a:latin typeface="Arial" panose="020B0604020202020204" pitchFamily="34" charset="0"/>
                <a:cs typeface="Calibri" panose="020F0502020204030204" pitchFamily="34" charset="0"/>
              </a:rPr>
              <a:t>S</a:t>
            </a:r>
            <a:r>
              <a:rPr lang="en-US" sz="1600" dirty="0" smtClean="0">
                <a:latin typeface="Arial" panose="020B0604020202020204" pitchFamily="34" charset="0"/>
                <a:cs typeface="Calibri" panose="020F0502020204030204" pitchFamily="34" charset="0"/>
              </a:rPr>
              <a:t>cientists</a:t>
            </a:r>
            <a:r>
              <a:rPr lang="en-US" sz="1600" dirty="0">
                <a:latin typeface="Arial" panose="020B0604020202020204" pitchFamily="34" charset="0"/>
                <a:cs typeface="Calibri" panose="020F0502020204030204" pitchFamily="34" charset="0"/>
              </a:rPr>
              <a:t>, engineers, other technical </a:t>
            </a:r>
            <a:r>
              <a:rPr lang="en-US" sz="1600" dirty="0" smtClean="0">
                <a:latin typeface="Arial" panose="020B0604020202020204" pitchFamily="34" charset="0"/>
                <a:cs typeface="Calibri" panose="020F0502020204030204" pitchFamily="34" charset="0"/>
              </a:rPr>
              <a:t>staff</a:t>
            </a:r>
          </a:p>
          <a:p>
            <a:pPr marL="216000" indent="-216000">
              <a:spcAft>
                <a:spcPts val="600"/>
              </a:spcAft>
              <a:buFont typeface="Arial" panose="020B0604020202020204" pitchFamily="34" charset="0"/>
              <a:buChar char="•"/>
            </a:pPr>
            <a:r>
              <a:rPr lang="en-US" sz="1600" dirty="0" smtClean="0">
                <a:latin typeface="Arial" panose="020B0604020202020204" pitchFamily="34" charset="0"/>
                <a:cs typeface="Calibri" panose="020F0502020204030204" pitchFamily="34" charset="0"/>
              </a:rPr>
              <a:t>PE teams</a:t>
            </a:r>
          </a:p>
        </p:txBody>
      </p:sp>
      <p:sp>
        <p:nvSpPr>
          <p:cNvPr id="6" name="Rounded Rectangle 5"/>
          <p:cNvSpPr/>
          <p:nvPr/>
        </p:nvSpPr>
        <p:spPr>
          <a:xfrm>
            <a:off x="2031543" y="2557138"/>
            <a:ext cx="1706742" cy="719077"/>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Collective </a:t>
            </a:r>
            <a:r>
              <a:rPr lang="en-US" sz="2000" dirty="0" err="1" smtClean="0"/>
              <a:t>endeavour</a:t>
            </a:r>
            <a:endParaRPr lang="en-US" sz="3600" i="1" dirty="0">
              <a:cs typeface="Calibri" panose="020F0502020204030204" pitchFamily="34" charset="0"/>
            </a:endParaRPr>
          </a:p>
        </p:txBody>
      </p:sp>
      <p:sp>
        <p:nvSpPr>
          <p:cNvPr id="27" name="Rounded Rectangle 26"/>
          <p:cNvSpPr/>
          <p:nvPr/>
        </p:nvSpPr>
        <p:spPr>
          <a:xfrm>
            <a:off x="4765441" y="2921749"/>
            <a:ext cx="2938199" cy="2555414"/>
          </a:xfrm>
          <a:prstGeom prst="roundRect">
            <a:avLst/>
          </a:prstGeom>
          <a:solidFill>
            <a:srgbClr val="6683B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buFont typeface="Arial" panose="020B0604020202020204" pitchFamily="34" charset="0"/>
              <a:buChar char="•"/>
            </a:pPr>
            <a:endParaRPr lang="en-US" sz="1600" dirty="0" smtClean="0">
              <a:latin typeface="Arial" panose="020B0604020202020204" pitchFamily="34" charset="0"/>
              <a:cs typeface="Calibri" panose="020F0502020204030204" pitchFamily="34" charset="0"/>
            </a:endParaRPr>
          </a:p>
          <a:p>
            <a:endParaRPr lang="en-US" sz="1600" dirty="0" smtClean="0">
              <a:latin typeface="Arial" panose="020B0604020202020204" pitchFamily="34" charset="0"/>
              <a:cs typeface="Calibri" panose="020F0502020204030204" pitchFamily="34" charset="0"/>
            </a:endParaRP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Strategy</a:t>
            </a: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High-level support</a:t>
            </a: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Staff t</a:t>
            </a:r>
            <a:r>
              <a:rPr lang="en-US" dirty="0" smtClean="0">
                <a:latin typeface="Arial" panose="020B0604020202020204" pitchFamily="34" charset="0"/>
                <a:cs typeface="Calibri" panose="020F0502020204030204" pitchFamily="34" charset="0"/>
              </a:rPr>
              <a:t>raining</a:t>
            </a:r>
            <a:endParaRPr lang="en-US" dirty="0" smtClean="0">
              <a:latin typeface="Arial" panose="020B0604020202020204" pitchFamily="34" charset="0"/>
              <a:cs typeface="Calibri" panose="020F0502020204030204" pitchFamily="34" charset="0"/>
            </a:endParaRP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Recognition</a:t>
            </a:r>
          </a:p>
          <a:p>
            <a:pPr marL="216000" indent="-216000">
              <a:buFont typeface="Arial" panose="020B0604020202020204" pitchFamily="34" charset="0"/>
              <a:buChar char="•"/>
            </a:pPr>
            <a:endParaRPr lang="en-US" sz="1600" dirty="0">
              <a:latin typeface="Arial" panose="020B0604020202020204" pitchFamily="34" charset="0"/>
              <a:cs typeface="Calibri" panose="020F0502020204030204" pitchFamily="34" charset="0"/>
            </a:endParaRPr>
          </a:p>
        </p:txBody>
      </p:sp>
      <p:sp>
        <p:nvSpPr>
          <p:cNvPr id="23" name="Rounded Rectangle 22"/>
          <p:cNvSpPr/>
          <p:nvPr/>
        </p:nvSpPr>
        <p:spPr>
          <a:xfrm>
            <a:off x="5253832" y="2549837"/>
            <a:ext cx="1961415" cy="704474"/>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Culture of engagement</a:t>
            </a:r>
            <a:endParaRPr lang="en-US" sz="3600" i="1" dirty="0">
              <a:cs typeface="Calibri" panose="020F0502020204030204" pitchFamily="34" charset="0"/>
            </a:endParaRPr>
          </a:p>
        </p:txBody>
      </p:sp>
      <p:sp>
        <p:nvSpPr>
          <p:cNvPr id="28" name="Rounded Rectangle 27"/>
          <p:cNvSpPr/>
          <p:nvPr/>
        </p:nvSpPr>
        <p:spPr>
          <a:xfrm>
            <a:off x="8013961" y="2921748"/>
            <a:ext cx="2939263" cy="2555415"/>
          </a:xfrm>
          <a:prstGeom prst="roundRect">
            <a:avLst/>
          </a:prstGeom>
          <a:solidFill>
            <a:srgbClr val="6683B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indent="-216000">
              <a:spcAft>
                <a:spcPts val="600"/>
              </a:spcAft>
              <a:buFont typeface="Arial" panose="020B0604020202020204" pitchFamily="34" charset="0"/>
              <a:buChar char="•"/>
            </a:pPr>
            <a:endParaRPr lang="en-US" sz="700" dirty="0" smtClean="0">
              <a:latin typeface="Arial" panose="020B0604020202020204" pitchFamily="34" charset="0"/>
              <a:cs typeface="Calibri" panose="020F0502020204030204" pitchFamily="34" charset="0"/>
            </a:endParaRP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Diverse activities</a:t>
            </a: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Embed EDI</a:t>
            </a: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Supporting documentation</a:t>
            </a:r>
          </a:p>
          <a:p>
            <a:pPr marL="216000" indent="-216000">
              <a:spcAft>
                <a:spcPts val="600"/>
              </a:spcAft>
              <a:buFont typeface="Arial" panose="020B0604020202020204" pitchFamily="34" charset="0"/>
              <a:buChar char="•"/>
            </a:pPr>
            <a:r>
              <a:rPr lang="en-US" dirty="0" smtClean="0">
                <a:latin typeface="Arial" panose="020B0604020202020204" pitchFamily="34" charset="0"/>
                <a:cs typeface="Calibri" panose="020F0502020204030204" pitchFamily="34" charset="0"/>
              </a:rPr>
              <a:t>Evaluation</a:t>
            </a:r>
          </a:p>
        </p:txBody>
      </p:sp>
      <p:sp>
        <p:nvSpPr>
          <p:cNvPr id="26" name="Rounded Rectangle 25"/>
          <p:cNvSpPr/>
          <p:nvPr/>
        </p:nvSpPr>
        <p:spPr>
          <a:xfrm>
            <a:off x="8569916" y="2549837"/>
            <a:ext cx="1839530" cy="696175"/>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Framework</a:t>
            </a:r>
            <a:endParaRPr lang="en-US" sz="3600" i="1" dirty="0">
              <a:cs typeface="Calibri" panose="020F0502020204030204" pitchFamily="34" charset="0"/>
            </a:endParaRPr>
          </a:p>
        </p:txBody>
      </p:sp>
    </p:spTree>
    <p:extLst>
      <p:ext uri="{BB962C8B-B14F-4D97-AF65-F5344CB8AC3E}">
        <p14:creationId xmlns:p14="http://schemas.microsoft.com/office/powerpoint/2010/main" val="308540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27" grpId="0" animBg="1"/>
      <p:bldP spid="23" grpId="0" animBg="1"/>
      <p:bldP spid="28"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ack, building, bridge, traveling&#10;&#10;Description automatically generated">
            <a:extLst>
              <a:ext uri="{FF2B5EF4-FFF2-40B4-BE49-F238E27FC236}">
                <a16:creationId xmlns:a16="http://schemas.microsoft.com/office/drawing/2014/main" id="{923E82B1-81A7-7B5D-6F63-B10861EB3407}"/>
              </a:ext>
            </a:extLst>
          </p:cNvPr>
          <p:cNvPicPr>
            <a:picLocks noChangeAspect="1"/>
          </p:cNvPicPr>
          <p:nvPr/>
        </p:nvPicPr>
        <p:blipFill rotWithShape="1">
          <a:blip r:embed="rId3">
            <a:extLst>
              <a:ext uri="{28A0092B-C50C-407E-A947-70E740481C1C}">
                <a14:useLocalDpi xmlns:a14="http://schemas.microsoft.com/office/drawing/2010/main" val="0"/>
              </a:ext>
            </a:extLst>
          </a:blip>
          <a:srcRect l="3125" t="23796" r="3125" b="41009"/>
          <a:stretch/>
        </p:blipFill>
        <p:spPr>
          <a:xfrm>
            <a:off x="0" y="-1"/>
            <a:ext cx="12192000" cy="6858000"/>
          </a:xfrm>
          <a:prstGeom prst="rect">
            <a:avLst/>
          </a:prstGeom>
          <a:solidFill>
            <a:srgbClr val="E6E6E6"/>
          </a:solidFill>
          <a:ln>
            <a:solidFill>
              <a:srgbClr val="FC9B48"/>
            </a:solidFill>
          </a:ln>
        </p:spPr>
      </p:pic>
      <p:sp>
        <p:nvSpPr>
          <p:cNvPr id="12" name="TextBox 11">
            <a:extLst>
              <a:ext uri="{FF2B5EF4-FFF2-40B4-BE49-F238E27FC236}">
                <a16:creationId xmlns:a16="http://schemas.microsoft.com/office/drawing/2014/main" id="{8173C7AC-17DA-1947-A405-798C58999CB5}"/>
              </a:ext>
            </a:extLst>
          </p:cNvPr>
          <p:cNvSpPr txBox="1"/>
          <p:nvPr/>
        </p:nvSpPr>
        <p:spPr>
          <a:xfrm>
            <a:off x="597760" y="478509"/>
            <a:ext cx="7983628" cy="646331"/>
          </a:xfrm>
          <a:prstGeom prst="rect">
            <a:avLst/>
          </a:prstGeom>
          <a:noFill/>
        </p:spPr>
        <p:txBody>
          <a:bodyPr wrap="square" rtlCol="0" anchor="t">
            <a:spAutoFit/>
          </a:bodyPr>
          <a:lstStyle/>
          <a:p>
            <a:r>
              <a:rPr lang="en-US" sz="3600" dirty="0" smtClean="0">
                <a:solidFill>
                  <a:schemeClr val="bg1"/>
                </a:solidFill>
                <a:latin typeface="Arial" panose="020B0604020202020204" pitchFamily="34" charset="0"/>
                <a:cs typeface="Calibri" panose="020F0502020204030204" pitchFamily="34" charset="0"/>
              </a:rPr>
              <a:t>Thanks for listening!</a:t>
            </a:r>
            <a:endParaRPr lang="en-US" sz="3600" dirty="0">
              <a:solidFill>
                <a:schemeClr val="bg1"/>
              </a:solidFill>
              <a:latin typeface="Arial" panose="020B0604020202020204" pitchFamily="34" charset="0"/>
              <a:cs typeface="Calibri" panose="020F050202020403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1603" t="-854" r="-2405" b="31557"/>
          <a:stretch/>
        </p:blipFill>
        <p:spPr>
          <a:xfrm rot="6282434">
            <a:off x="9338950" y="-443044"/>
            <a:ext cx="3004340" cy="3461542"/>
          </a:xfrm>
          <a:prstGeom prst="rect">
            <a:avLst/>
          </a:prstGeom>
          <a:noFill/>
          <a:ln>
            <a:no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8300" y="5421943"/>
            <a:ext cx="2552700" cy="1316656"/>
          </a:xfrm>
          <a:prstGeom prst="rect">
            <a:avLst/>
          </a:prstGeom>
        </p:spPr>
      </p:pic>
      <p:sp>
        <p:nvSpPr>
          <p:cNvPr id="11" name="Rounded Rectangle 10"/>
          <p:cNvSpPr/>
          <p:nvPr/>
        </p:nvSpPr>
        <p:spPr>
          <a:xfrm>
            <a:off x="597760" y="1729473"/>
            <a:ext cx="3859940" cy="4118878"/>
          </a:xfrm>
          <a:prstGeom prst="roundRect">
            <a:avLst/>
          </a:prstGeom>
          <a:solidFill>
            <a:schemeClr val="tx1">
              <a:lumMod val="75000"/>
              <a:alpha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800"/>
              </a:spcAft>
            </a:pPr>
            <a:r>
              <a:rPr lang="en-US" sz="2000" dirty="0" smtClean="0">
                <a:latin typeface="Arial" panose="020B0604020202020204" pitchFamily="34" charset="0"/>
                <a:cs typeface="Calibri" panose="020F0502020204030204" pitchFamily="34" charset="0"/>
              </a:rPr>
              <a:t>Acknowledgements</a:t>
            </a:r>
          </a:p>
          <a:p>
            <a:pPr>
              <a:spcAft>
                <a:spcPts val="600"/>
              </a:spcAft>
            </a:pPr>
            <a:r>
              <a:rPr lang="en-US" sz="1600" dirty="0" smtClean="0">
                <a:latin typeface="Arial" panose="020B0604020202020204" pitchFamily="34" charset="0"/>
                <a:cs typeface="Calibri" panose="020F0502020204030204" pitchFamily="34" charset="0"/>
              </a:rPr>
              <a:t>Maddie Wildridge, ISIS PE student</a:t>
            </a:r>
          </a:p>
          <a:p>
            <a:pPr>
              <a:spcAft>
                <a:spcPts val="600"/>
              </a:spcAft>
            </a:pPr>
            <a:r>
              <a:rPr lang="en-US" sz="1600" dirty="0">
                <a:latin typeface="Arial" panose="020B0604020202020204" pitchFamily="34" charset="0"/>
                <a:cs typeface="Calibri" panose="020F0502020204030204" pitchFamily="34" charset="0"/>
              </a:rPr>
              <a:t>Chris Frost</a:t>
            </a:r>
          </a:p>
          <a:p>
            <a:pPr>
              <a:spcAft>
                <a:spcPts val="600"/>
              </a:spcAft>
            </a:pPr>
            <a:r>
              <a:rPr lang="en-US" sz="1600" dirty="0">
                <a:latin typeface="Arial" panose="020B0604020202020204" pitchFamily="34" charset="0"/>
                <a:cs typeface="Calibri" panose="020F0502020204030204" pitchFamily="34" charset="0"/>
              </a:rPr>
              <a:t>Philip </a:t>
            </a:r>
            <a:r>
              <a:rPr lang="en-US" sz="1600" dirty="0" smtClean="0">
                <a:latin typeface="Arial" panose="020B0604020202020204" pitchFamily="34" charset="0"/>
                <a:cs typeface="Calibri" panose="020F0502020204030204" pitchFamily="34" charset="0"/>
              </a:rPr>
              <a:t>King</a:t>
            </a:r>
          </a:p>
          <a:p>
            <a:pPr>
              <a:spcAft>
                <a:spcPts val="600"/>
              </a:spcAft>
            </a:pPr>
            <a:r>
              <a:rPr lang="en-US" sz="1600" dirty="0" smtClean="0">
                <a:latin typeface="Arial" panose="020B0604020202020204" pitchFamily="34" charset="0"/>
                <a:cs typeface="Calibri" panose="020F0502020204030204" pitchFamily="34" charset="0"/>
              </a:rPr>
              <a:t>All previous ISIS PE students!</a:t>
            </a:r>
          </a:p>
          <a:p>
            <a:pPr>
              <a:spcAft>
                <a:spcPts val="600"/>
              </a:spcAft>
            </a:pPr>
            <a:r>
              <a:rPr lang="en-US" sz="1600" dirty="0" smtClean="0">
                <a:latin typeface="Arial" panose="020B0604020202020204" pitchFamily="34" charset="0"/>
                <a:cs typeface="Calibri" panose="020F0502020204030204" pitchFamily="34" charset="0"/>
              </a:rPr>
              <a:t>RAL Public Engagement</a:t>
            </a:r>
          </a:p>
          <a:p>
            <a:pPr>
              <a:spcAft>
                <a:spcPts val="600"/>
              </a:spcAft>
            </a:pPr>
            <a:r>
              <a:rPr lang="en-US" sz="1600" dirty="0" smtClean="0">
                <a:latin typeface="Arial" panose="020B0604020202020204" pitchFamily="34" charset="0"/>
                <a:cs typeface="Calibri" panose="020F0502020204030204" pitchFamily="34" charset="0"/>
              </a:rPr>
              <a:t>ISIS Operations</a:t>
            </a:r>
          </a:p>
          <a:p>
            <a:pPr>
              <a:spcAft>
                <a:spcPts val="600"/>
              </a:spcAft>
            </a:pPr>
            <a:r>
              <a:rPr lang="en-US" sz="1600" dirty="0" smtClean="0">
                <a:latin typeface="Arial" panose="020B0604020202020204" pitchFamily="34" charset="0"/>
                <a:cs typeface="Calibri" panose="020F0502020204030204" pitchFamily="34" charset="0"/>
              </a:rPr>
              <a:t>ISIS H&amp;S and Health Physics Team</a:t>
            </a:r>
          </a:p>
          <a:p>
            <a:pPr>
              <a:spcAft>
                <a:spcPts val="600"/>
              </a:spcAft>
            </a:pPr>
            <a:r>
              <a:rPr lang="en-US" sz="1600" dirty="0" smtClean="0">
                <a:latin typeface="Arial" panose="020B0604020202020204" pitchFamily="34" charset="0"/>
                <a:cs typeface="Calibri" panose="020F0502020204030204" pitchFamily="34" charset="0"/>
              </a:rPr>
              <a:t>RPAs</a:t>
            </a:r>
          </a:p>
          <a:p>
            <a:pPr>
              <a:spcAft>
                <a:spcPts val="600"/>
              </a:spcAft>
            </a:pPr>
            <a:r>
              <a:rPr lang="en-US" sz="1600" dirty="0" smtClean="0">
                <a:latin typeface="Arial" panose="020B0604020202020204" pitchFamily="34" charset="0"/>
                <a:cs typeface="Calibri" panose="020F0502020204030204" pitchFamily="34" charset="0"/>
              </a:rPr>
              <a:t>All our volunteers!</a:t>
            </a:r>
            <a:endParaRPr lang="en-US" sz="1600" dirty="0">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94182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6" y="-30480"/>
            <a:ext cx="12192000" cy="6888480"/>
          </a:xfrm>
          <a:prstGeom prst="rect">
            <a:avLst/>
          </a:prstGeom>
        </p:spPr>
      </p:pic>
      <p:sp>
        <p:nvSpPr>
          <p:cNvPr id="6" name="TextBox 5"/>
          <p:cNvSpPr txBox="1"/>
          <p:nvPr/>
        </p:nvSpPr>
        <p:spPr>
          <a:xfrm>
            <a:off x="9049500" y="3745758"/>
            <a:ext cx="2996854" cy="830997"/>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rPr>
              <a:t>ISIS Neutron and Muon Source</a:t>
            </a: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endParaRPr>
          </a:p>
        </p:txBody>
      </p:sp>
      <p:sp>
        <p:nvSpPr>
          <p:cNvPr id="7" name="TextBox 6"/>
          <p:cNvSpPr txBox="1"/>
          <p:nvPr/>
        </p:nvSpPr>
        <p:spPr>
          <a:xfrm>
            <a:off x="9093200" y="1123522"/>
            <a:ext cx="2336800" cy="830997"/>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rPr>
              <a:t>Diamond Light Source</a:t>
            </a: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endParaRPr>
          </a:p>
        </p:txBody>
      </p:sp>
      <p:cxnSp>
        <p:nvCxnSpPr>
          <p:cNvPr id="11" name="Straight Connector 10"/>
          <p:cNvCxnSpPr/>
          <p:nvPr/>
        </p:nvCxnSpPr>
        <p:spPr>
          <a:xfrm flipV="1">
            <a:off x="8453120" y="1425483"/>
            <a:ext cx="742026" cy="227077"/>
          </a:xfrm>
          <a:prstGeom prst="line">
            <a:avLst/>
          </a:prstGeom>
          <a:ln w="22225">
            <a:solidFill>
              <a:schemeClr val="bg2"/>
            </a:solidFill>
            <a:head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862183" y="1589524"/>
            <a:ext cx="629919" cy="301959"/>
          </a:xfrm>
          <a:prstGeom prst="line">
            <a:avLst/>
          </a:prstGeom>
          <a:ln w="22225">
            <a:solidFill>
              <a:schemeClr val="bg2"/>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802255" y="4161257"/>
            <a:ext cx="494491" cy="0"/>
          </a:xfrm>
          <a:prstGeom prst="line">
            <a:avLst/>
          </a:prstGeom>
          <a:ln w="22225">
            <a:solidFill>
              <a:schemeClr val="bg2"/>
            </a:solidFill>
            <a:headEnd type="ova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9657" y="1839731"/>
            <a:ext cx="2336800" cy="461665"/>
          </a:xfrm>
          <a:prstGeom prst="rect">
            <a:avLst/>
          </a:prstGeom>
          <a:noFill/>
        </p:spPr>
        <p:txBody>
          <a:bodyPr wrap="square" rtlCol="0">
            <a:spAutoFit/>
          </a:bodyPr>
          <a:lstStyle/>
          <a:p>
            <a:pPr algn="ctr"/>
            <a:r>
              <a:rPr lang="en-US" sz="2400" dirty="0" err="1" smtClean="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rPr>
              <a:t>RALSpace</a:t>
            </a: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endParaRPr>
          </a:p>
        </p:txBody>
      </p:sp>
      <p:cxnSp>
        <p:nvCxnSpPr>
          <p:cNvPr id="25" name="Straight Connector 24"/>
          <p:cNvCxnSpPr/>
          <p:nvPr/>
        </p:nvCxnSpPr>
        <p:spPr>
          <a:xfrm flipV="1">
            <a:off x="7437120" y="2937222"/>
            <a:ext cx="568960" cy="236018"/>
          </a:xfrm>
          <a:prstGeom prst="line">
            <a:avLst/>
          </a:prstGeom>
          <a:ln w="22225">
            <a:solidFill>
              <a:schemeClr val="bg2"/>
            </a:solidFill>
            <a:headEnd type="ova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691120" y="2500149"/>
            <a:ext cx="2804160" cy="830997"/>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rPr>
              <a:t>Central Laser Facility</a:t>
            </a: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endParaRPr>
          </a:p>
        </p:txBody>
      </p:sp>
      <p:cxnSp>
        <p:nvCxnSpPr>
          <p:cNvPr id="30" name="Straight Connector 29"/>
          <p:cNvCxnSpPr/>
          <p:nvPr/>
        </p:nvCxnSpPr>
        <p:spPr>
          <a:xfrm flipH="1">
            <a:off x="3214256" y="2088975"/>
            <a:ext cx="479532" cy="674545"/>
          </a:xfrm>
          <a:prstGeom prst="line">
            <a:avLst/>
          </a:prstGeom>
          <a:ln w="22225">
            <a:solidFill>
              <a:schemeClr val="bg2"/>
            </a:solidFill>
            <a:headEnd type="ova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574800" y="2684237"/>
            <a:ext cx="2804160" cy="461665"/>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rPr>
              <a:t>Research Complex</a:t>
            </a: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endParaRPr>
          </a:p>
        </p:txBody>
      </p:sp>
      <p:sp>
        <p:nvSpPr>
          <p:cNvPr id="22" name="Rectangle 21"/>
          <p:cNvSpPr/>
          <p:nvPr/>
        </p:nvSpPr>
        <p:spPr>
          <a:xfrm>
            <a:off x="0" y="276283"/>
            <a:ext cx="6540759" cy="646331"/>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173C7AC-17DA-1947-A405-798C58999CB5}"/>
              </a:ext>
            </a:extLst>
          </p:cNvPr>
          <p:cNvSpPr txBox="1"/>
          <p:nvPr/>
        </p:nvSpPr>
        <p:spPr>
          <a:xfrm>
            <a:off x="155455" y="258294"/>
            <a:ext cx="7649272" cy="646331"/>
          </a:xfrm>
          <a:prstGeom prst="rect">
            <a:avLst/>
          </a:prstGeom>
          <a:noFill/>
        </p:spPr>
        <p:txBody>
          <a:bodyPr wrap="square" rtlCol="0" anchor="t">
            <a:spAutoFit/>
          </a:bodyPr>
          <a:lstStyle/>
          <a:p>
            <a:r>
              <a:rPr lang="en-US" sz="3600" spc="-150" dirty="0" smtClean="0">
                <a:solidFill>
                  <a:schemeClr val="bg1"/>
                </a:solidFill>
                <a:latin typeface="Arial" panose="020B0604020202020204" pitchFamily="34" charset="0"/>
                <a:cs typeface="Calibri" panose="020F0502020204030204" pitchFamily="34" charset="0"/>
              </a:rPr>
              <a:t>Rutherford Appleton Laboratory</a:t>
            </a:r>
            <a:endParaRPr lang="en-US" sz="3600" spc="-150" dirty="0">
              <a:solidFill>
                <a:schemeClr val="bg1"/>
              </a:solidFill>
              <a:latin typeface="Arial" panose="020B0604020202020204" pitchFamily="34" charset="0"/>
              <a:cs typeface="Calibri" panose="020F0502020204030204" pitchFamily="34"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55" y="5864974"/>
            <a:ext cx="1714500" cy="884321"/>
          </a:xfrm>
          <a:prstGeom prst="rect">
            <a:avLst/>
          </a:prstGeom>
        </p:spPr>
      </p:pic>
    </p:spTree>
    <p:extLst>
      <p:ext uri="{BB962C8B-B14F-4D97-AF65-F5344CB8AC3E}">
        <p14:creationId xmlns:p14="http://schemas.microsoft.com/office/powerpoint/2010/main" val="186553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99500" y="4374364"/>
            <a:ext cx="3835400" cy="1077218"/>
          </a:xfrm>
          <a:prstGeom prst="rect">
            <a:avLst/>
          </a:prstGeom>
          <a:noFill/>
        </p:spPr>
        <p:txBody>
          <a:bodyPr wrap="square" rtlCol="0">
            <a:spAutoFit/>
          </a:bodyPr>
          <a:lstStyle/>
          <a:p>
            <a:pPr algn="ctr"/>
            <a:r>
              <a:rPr lang="en-US" sz="3200" b="1" dirty="0" smtClean="0">
                <a:solidFill>
                  <a:schemeClr val="bg1"/>
                </a:solidFill>
                <a:latin typeface="Arial" panose="020B0604020202020204" pitchFamily="34" charset="0"/>
                <a:cs typeface="Calibri" panose="020F0502020204030204" pitchFamily="34" charset="0"/>
              </a:rPr>
              <a:t>ISIS Neutron and Muon Source</a:t>
            </a:r>
            <a:endParaRPr lang="en-US" sz="3200" b="1" dirty="0">
              <a:solidFill>
                <a:schemeClr val="bg1"/>
              </a:solidFill>
              <a:latin typeface="Arial" panose="020B0604020202020204" pitchFamily="34" charset="0"/>
              <a:cs typeface="Calibri" panose="020F0502020204030204" pitchFamily="34" charset="0"/>
            </a:endParaRPr>
          </a:p>
        </p:txBody>
      </p:sp>
      <p:sp>
        <p:nvSpPr>
          <p:cNvPr id="7" name="TextBox 6"/>
          <p:cNvSpPr txBox="1"/>
          <p:nvPr/>
        </p:nvSpPr>
        <p:spPr>
          <a:xfrm>
            <a:off x="7048500" y="402332"/>
            <a:ext cx="2336800" cy="1569660"/>
          </a:xfrm>
          <a:prstGeom prst="rect">
            <a:avLst/>
          </a:prstGeom>
          <a:noFill/>
        </p:spPr>
        <p:txBody>
          <a:bodyPr wrap="square" rtlCol="0">
            <a:spAutoFit/>
          </a:bodyPr>
          <a:lstStyle/>
          <a:p>
            <a:pPr algn="ctr"/>
            <a:r>
              <a:rPr lang="en-US" sz="3200" b="1" dirty="0" smtClean="0">
                <a:solidFill>
                  <a:schemeClr val="bg1"/>
                </a:solidFill>
                <a:latin typeface="Arial" panose="020B0604020202020204" pitchFamily="34" charset="0"/>
                <a:cs typeface="Calibri" panose="020F0502020204030204" pitchFamily="34" charset="0"/>
              </a:rPr>
              <a:t>Diamond Light Source</a:t>
            </a:r>
            <a:endParaRPr lang="en-US" sz="3200" b="1" dirty="0">
              <a:solidFill>
                <a:schemeClr val="bg1"/>
              </a:solidFill>
              <a:latin typeface="Arial" panose="020B0604020202020204" pitchFamily="34" charset="0"/>
              <a:cs typeface="Calibri" panose="020F0502020204030204" pitchFamily="34" charset="0"/>
            </a:endParaRP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700"/>
            <a:ext cx="12192000" cy="6870700"/>
          </a:xfrm>
          <a:prstGeom prst="rect">
            <a:avLst/>
          </a:prstGeom>
        </p:spPr>
      </p:pic>
      <p:sp>
        <p:nvSpPr>
          <p:cNvPr id="9" name="TextBox 8"/>
          <p:cNvSpPr txBox="1"/>
          <p:nvPr/>
        </p:nvSpPr>
        <p:spPr>
          <a:xfrm>
            <a:off x="8699500" y="2137384"/>
            <a:ext cx="3202940" cy="461665"/>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rPr>
              <a:t>Target Station 1</a:t>
            </a: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endParaRPr>
          </a:p>
        </p:txBody>
      </p:sp>
      <p:sp>
        <p:nvSpPr>
          <p:cNvPr id="10" name="TextBox 9"/>
          <p:cNvSpPr txBox="1"/>
          <p:nvPr/>
        </p:nvSpPr>
        <p:spPr>
          <a:xfrm>
            <a:off x="2294247" y="2020376"/>
            <a:ext cx="2850407" cy="461665"/>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rPr>
              <a:t>Target Station 2</a:t>
            </a: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Calibri" panose="020F0502020204030204" pitchFamily="34" charset="0"/>
            </a:endParaRPr>
          </a:p>
        </p:txBody>
      </p:sp>
      <p:cxnSp>
        <p:nvCxnSpPr>
          <p:cNvPr id="11" name="Straight Connector 10"/>
          <p:cNvCxnSpPr>
            <a:endCxn id="10" idx="2"/>
          </p:cNvCxnSpPr>
          <p:nvPr/>
        </p:nvCxnSpPr>
        <p:spPr>
          <a:xfrm flipH="1" flipV="1">
            <a:off x="3719451" y="2482041"/>
            <a:ext cx="131826" cy="738680"/>
          </a:xfrm>
          <a:prstGeom prst="line">
            <a:avLst/>
          </a:prstGeom>
          <a:ln w="22225">
            <a:solidFill>
              <a:schemeClr val="bg2"/>
            </a:solidFill>
            <a:head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9385300" y="2718109"/>
            <a:ext cx="673100" cy="890853"/>
          </a:xfrm>
          <a:prstGeom prst="line">
            <a:avLst/>
          </a:prstGeom>
          <a:ln w="22225">
            <a:solidFill>
              <a:schemeClr val="bg2"/>
            </a:solidFill>
            <a:head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276283"/>
            <a:ext cx="6540759" cy="646331"/>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173C7AC-17DA-1947-A405-798C58999CB5}"/>
              </a:ext>
            </a:extLst>
          </p:cNvPr>
          <p:cNvSpPr txBox="1"/>
          <p:nvPr/>
        </p:nvSpPr>
        <p:spPr>
          <a:xfrm>
            <a:off x="121716" y="257621"/>
            <a:ext cx="6797244" cy="646331"/>
          </a:xfrm>
          <a:prstGeom prst="rect">
            <a:avLst/>
          </a:prstGeom>
          <a:noFill/>
        </p:spPr>
        <p:txBody>
          <a:bodyPr wrap="square" rtlCol="0" anchor="t">
            <a:spAutoFit/>
          </a:bodyPr>
          <a:lstStyle/>
          <a:p>
            <a:r>
              <a:rPr lang="en-US" sz="3600" spc="-150" dirty="0" smtClean="0">
                <a:solidFill>
                  <a:schemeClr val="bg1"/>
                </a:solidFill>
                <a:latin typeface="Arial" panose="020B0604020202020204" pitchFamily="34" charset="0"/>
                <a:cs typeface="Calibri" panose="020F0502020204030204" pitchFamily="34" charset="0"/>
              </a:rPr>
              <a:t>ISIS Neutron and Muon Source</a:t>
            </a:r>
            <a:endParaRPr lang="en-US" sz="3600" spc="-150" dirty="0">
              <a:solidFill>
                <a:schemeClr val="bg1"/>
              </a:solidFill>
              <a:latin typeface="Arial" panose="020B0604020202020204" pitchFamily="34" charset="0"/>
              <a:cs typeface="Calibri" panose="020F0502020204030204"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0970" y="257621"/>
            <a:ext cx="1714500" cy="884321"/>
          </a:xfrm>
          <a:prstGeom prst="rect">
            <a:avLst/>
          </a:prstGeom>
        </p:spPr>
      </p:pic>
    </p:spTree>
    <p:extLst>
      <p:ext uri="{BB962C8B-B14F-4D97-AF65-F5344CB8AC3E}">
        <p14:creationId xmlns:p14="http://schemas.microsoft.com/office/powerpoint/2010/main" val="27042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99500" y="4374364"/>
            <a:ext cx="3835400" cy="1077218"/>
          </a:xfrm>
          <a:prstGeom prst="rect">
            <a:avLst/>
          </a:prstGeom>
          <a:noFill/>
        </p:spPr>
        <p:txBody>
          <a:bodyPr wrap="square" rtlCol="0">
            <a:spAutoFit/>
          </a:bodyPr>
          <a:lstStyle/>
          <a:p>
            <a:pPr algn="ctr"/>
            <a:r>
              <a:rPr lang="en-US" sz="3200" b="1" dirty="0" smtClean="0">
                <a:solidFill>
                  <a:schemeClr val="bg1"/>
                </a:solidFill>
                <a:latin typeface="Arial" panose="020B0604020202020204" pitchFamily="34" charset="0"/>
                <a:cs typeface="Calibri" panose="020F0502020204030204" pitchFamily="34" charset="0"/>
              </a:rPr>
              <a:t>ISIS Neutron and Muon Source</a:t>
            </a:r>
            <a:endParaRPr lang="en-US" sz="3200" b="1" dirty="0">
              <a:solidFill>
                <a:schemeClr val="bg1"/>
              </a:solidFill>
              <a:latin typeface="Arial" panose="020B0604020202020204" pitchFamily="34" charset="0"/>
              <a:cs typeface="Calibri" panose="020F0502020204030204" pitchFamily="34" charset="0"/>
            </a:endParaRPr>
          </a:p>
        </p:txBody>
      </p:sp>
      <p:sp>
        <p:nvSpPr>
          <p:cNvPr id="7" name="TextBox 6"/>
          <p:cNvSpPr txBox="1"/>
          <p:nvPr/>
        </p:nvSpPr>
        <p:spPr>
          <a:xfrm>
            <a:off x="7048500" y="402332"/>
            <a:ext cx="2336800" cy="1569660"/>
          </a:xfrm>
          <a:prstGeom prst="rect">
            <a:avLst/>
          </a:prstGeom>
          <a:noFill/>
        </p:spPr>
        <p:txBody>
          <a:bodyPr wrap="square" rtlCol="0">
            <a:spAutoFit/>
          </a:bodyPr>
          <a:lstStyle/>
          <a:p>
            <a:pPr algn="ctr"/>
            <a:r>
              <a:rPr lang="en-US" sz="3200" b="1" dirty="0" smtClean="0">
                <a:solidFill>
                  <a:schemeClr val="bg1"/>
                </a:solidFill>
                <a:latin typeface="Arial" panose="020B0604020202020204" pitchFamily="34" charset="0"/>
                <a:cs typeface="Calibri" panose="020F0502020204030204" pitchFamily="34" charset="0"/>
              </a:rPr>
              <a:t>Diamond Light Source</a:t>
            </a:r>
            <a:endParaRPr lang="en-US" sz="3200" b="1" dirty="0">
              <a:solidFill>
                <a:schemeClr val="bg1"/>
              </a:solidFill>
              <a:latin typeface="Arial" panose="020B0604020202020204" pitchFamily="34" charset="0"/>
              <a:cs typeface="Calibri" panose="020F0502020204030204" pitchFamily="34" charset="0"/>
            </a:endParaRPr>
          </a:p>
        </p:txBody>
      </p:sp>
      <p:pic>
        <p:nvPicPr>
          <p:cNvPr id="8" name="Picture 7"/>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12192000" cy="6870700"/>
          </a:xfrm>
          <a:prstGeom prst="rect">
            <a:avLst/>
          </a:prstGeom>
        </p:spPr>
      </p:pic>
      <p:grpSp>
        <p:nvGrpSpPr>
          <p:cNvPr id="54" name="Group 53"/>
          <p:cNvGrpSpPr/>
          <p:nvPr/>
        </p:nvGrpSpPr>
        <p:grpSpPr>
          <a:xfrm>
            <a:off x="2599396" y="2551581"/>
            <a:ext cx="8536006" cy="3259939"/>
            <a:chOff x="2599396" y="2551581"/>
            <a:chExt cx="8536006" cy="3259939"/>
          </a:xfrm>
        </p:grpSpPr>
        <p:sp>
          <p:nvSpPr>
            <p:cNvPr id="2" name="Oval 1"/>
            <p:cNvSpPr/>
            <p:nvPr/>
          </p:nvSpPr>
          <p:spPr>
            <a:xfrm>
              <a:off x="5506720" y="4643120"/>
              <a:ext cx="2072640" cy="1168400"/>
            </a:xfrm>
            <a:prstGeom prst="ellipse">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V="1">
              <a:off x="5949175" y="3680517"/>
              <a:ext cx="3392582" cy="1066222"/>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9321932" y="3476872"/>
              <a:ext cx="335280" cy="2844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6750050" y="5625569"/>
              <a:ext cx="1949450" cy="175791"/>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541831" y="3005047"/>
              <a:ext cx="2593571" cy="461665"/>
            </a:xfrm>
            <a:prstGeom prst="rect">
              <a:avLst/>
            </a:prstGeom>
            <a:noFill/>
          </p:spPr>
          <p:txBody>
            <a:bodyPr wrap="square" rtlCol="0">
              <a:spAutoFit/>
            </a:bodyPr>
            <a:lstStyle/>
            <a:p>
              <a:pPr algn="ctr"/>
              <a:r>
                <a:rPr lang="en-US" sz="2400" dirty="0" smtClean="0">
                  <a:solidFill>
                    <a:srgbClr val="C00000"/>
                  </a:solidFill>
                  <a:latin typeface="Arial" panose="020B0604020202020204" pitchFamily="34" charset="0"/>
                  <a:cs typeface="Calibri" panose="020F0502020204030204" pitchFamily="34" charset="0"/>
                </a:rPr>
                <a:t>Neutron Target 1</a:t>
              </a:r>
              <a:endParaRPr lang="en-US" sz="2400" dirty="0">
                <a:solidFill>
                  <a:srgbClr val="C00000"/>
                </a:solidFill>
                <a:latin typeface="Arial" panose="020B0604020202020204" pitchFamily="34" charset="0"/>
                <a:cs typeface="Calibri" panose="020F0502020204030204" pitchFamily="34" charset="0"/>
              </a:endParaRPr>
            </a:p>
          </p:txBody>
        </p:sp>
        <p:sp>
          <p:nvSpPr>
            <p:cNvPr id="24" name="TextBox 23"/>
            <p:cNvSpPr txBox="1"/>
            <p:nvPr/>
          </p:nvSpPr>
          <p:spPr>
            <a:xfrm>
              <a:off x="5256992" y="4859079"/>
              <a:ext cx="2572096" cy="769441"/>
            </a:xfrm>
            <a:prstGeom prst="rect">
              <a:avLst/>
            </a:prstGeom>
            <a:noFill/>
            <a:ln>
              <a:noFill/>
            </a:ln>
          </p:spPr>
          <p:txBody>
            <a:bodyPr wrap="square" rtlCol="0">
              <a:spAutoFit/>
            </a:bodyPr>
            <a:lstStyle/>
            <a:p>
              <a:pPr algn="ctr"/>
              <a:r>
                <a:rPr lang="en-US" sz="2200" dirty="0" smtClean="0">
                  <a:solidFill>
                    <a:srgbClr val="FF9900"/>
                  </a:solidFill>
                  <a:latin typeface="Arial" panose="020B0604020202020204" pitchFamily="34" charset="0"/>
                  <a:cs typeface="Calibri" panose="020F0502020204030204" pitchFamily="34" charset="0"/>
                </a:rPr>
                <a:t>High energy protons</a:t>
              </a:r>
              <a:endParaRPr lang="en-US" sz="2200" dirty="0">
                <a:solidFill>
                  <a:srgbClr val="FF9900"/>
                </a:solidFill>
                <a:latin typeface="Arial" panose="020B0604020202020204" pitchFamily="34" charset="0"/>
                <a:cs typeface="Calibri" panose="020F0502020204030204" pitchFamily="34" charset="0"/>
              </a:endParaRPr>
            </a:p>
          </p:txBody>
        </p:sp>
        <p:cxnSp>
          <p:nvCxnSpPr>
            <p:cNvPr id="25" name="Straight Connector 24"/>
            <p:cNvCxnSpPr/>
            <p:nvPr/>
          </p:nvCxnSpPr>
          <p:spPr>
            <a:xfrm>
              <a:off x="4004627" y="4094548"/>
              <a:ext cx="1796733" cy="652191"/>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08449" y="3385691"/>
              <a:ext cx="104776" cy="726698"/>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599396" y="2551581"/>
              <a:ext cx="2618106" cy="461665"/>
            </a:xfrm>
            <a:prstGeom prst="rect">
              <a:avLst/>
            </a:prstGeom>
            <a:noFill/>
          </p:spPr>
          <p:txBody>
            <a:bodyPr wrap="square" rtlCol="0">
              <a:spAutoFit/>
            </a:bodyPr>
            <a:lstStyle/>
            <a:p>
              <a:pPr algn="ctr"/>
              <a:r>
                <a:rPr lang="en-US" sz="2400" dirty="0" smtClean="0">
                  <a:solidFill>
                    <a:srgbClr val="C00000"/>
                  </a:solidFill>
                  <a:latin typeface="Arial" panose="020B0604020202020204" pitchFamily="34" charset="0"/>
                  <a:cs typeface="Calibri" panose="020F0502020204030204" pitchFamily="34" charset="0"/>
                </a:rPr>
                <a:t>Neutron Target </a:t>
              </a:r>
              <a:r>
                <a:rPr lang="en-US" sz="2400" dirty="0">
                  <a:solidFill>
                    <a:srgbClr val="C00000"/>
                  </a:solidFill>
                  <a:latin typeface="Arial" panose="020B0604020202020204" pitchFamily="34" charset="0"/>
                  <a:cs typeface="Calibri" panose="020F0502020204030204" pitchFamily="34" charset="0"/>
                </a:rPr>
                <a:t>2</a:t>
              </a:r>
            </a:p>
          </p:txBody>
        </p:sp>
        <p:sp>
          <p:nvSpPr>
            <p:cNvPr id="33" name="Oval 32"/>
            <p:cNvSpPr/>
            <p:nvPr/>
          </p:nvSpPr>
          <p:spPr>
            <a:xfrm>
              <a:off x="3740809" y="3113368"/>
              <a:ext cx="335280" cy="2844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flipH="1">
              <a:off x="5595621" y="4746739"/>
              <a:ext cx="180517" cy="242336"/>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1" y="276283"/>
            <a:ext cx="5506720" cy="646331"/>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421173" y="3504081"/>
            <a:ext cx="2593571" cy="461665"/>
          </a:xfrm>
          <a:prstGeom prst="rect">
            <a:avLst/>
          </a:prstGeom>
          <a:noFill/>
        </p:spPr>
        <p:txBody>
          <a:bodyPr wrap="square" rtlCol="0">
            <a:spAutoFit/>
          </a:bodyPr>
          <a:lstStyle/>
          <a:p>
            <a:pPr algn="ctr"/>
            <a:r>
              <a:rPr lang="en-US" sz="2400" dirty="0" smtClean="0">
                <a:solidFill>
                  <a:srgbClr val="2972B4"/>
                </a:solidFill>
                <a:latin typeface="Arial" panose="020B0604020202020204" pitchFamily="34" charset="0"/>
                <a:cs typeface="Calibri" panose="020F0502020204030204" pitchFamily="34" charset="0"/>
              </a:rPr>
              <a:t>Muon Target </a:t>
            </a:r>
            <a:endParaRPr lang="en-US" sz="2400" dirty="0">
              <a:solidFill>
                <a:srgbClr val="2972B4"/>
              </a:solidFill>
              <a:latin typeface="Arial" panose="020B0604020202020204" pitchFamily="34" charset="0"/>
              <a:cs typeface="Calibri" panose="020F0502020204030204" pitchFamily="34" charset="0"/>
            </a:endParaRPr>
          </a:p>
        </p:txBody>
      </p:sp>
      <p:sp>
        <p:nvSpPr>
          <p:cNvPr id="29" name="Oval 28"/>
          <p:cNvSpPr/>
          <p:nvPr/>
        </p:nvSpPr>
        <p:spPr>
          <a:xfrm>
            <a:off x="8701849" y="3786157"/>
            <a:ext cx="152156" cy="129104"/>
          </a:xfrm>
          <a:prstGeom prst="ellipse">
            <a:avLst/>
          </a:prstGeom>
          <a:solidFill>
            <a:srgbClr val="297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173C7AC-17DA-1947-A405-798C58999CB5}"/>
              </a:ext>
            </a:extLst>
          </p:cNvPr>
          <p:cNvSpPr txBox="1"/>
          <p:nvPr/>
        </p:nvSpPr>
        <p:spPr>
          <a:xfrm>
            <a:off x="147389" y="277189"/>
            <a:ext cx="4969360" cy="646331"/>
          </a:xfrm>
          <a:prstGeom prst="rect">
            <a:avLst/>
          </a:prstGeom>
          <a:noFill/>
        </p:spPr>
        <p:txBody>
          <a:bodyPr wrap="square" rtlCol="0" anchor="t">
            <a:spAutoFit/>
          </a:bodyPr>
          <a:lstStyle/>
          <a:p>
            <a:r>
              <a:rPr lang="en-US" sz="3600" spc="-150" dirty="0" smtClean="0">
                <a:solidFill>
                  <a:schemeClr val="bg1"/>
                </a:solidFill>
                <a:latin typeface="Arial" panose="020B0604020202020204" pitchFamily="34" charset="0"/>
                <a:cs typeface="Calibri" panose="020F0502020204030204" pitchFamily="34" charset="0"/>
              </a:rPr>
              <a:t>Accelerator-driven source</a:t>
            </a:r>
            <a:endParaRPr lang="en-US" sz="3600" spc="-150" dirty="0">
              <a:solidFill>
                <a:schemeClr val="bg1"/>
              </a:solidFill>
              <a:latin typeface="Arial" panose="020B0604020202020204" pitchFamily="34" charset="0"/>
              <a:cs typeface="Calibri" panose="020F0502020204030204" pitchFamily="34" charset="0"/>
            </a:endParaRPr>
          </a:p>
        </p:txBody>
      </p:sp>
      <p:sp>
        <p:nvSpPr>
          <p:cNvPr id="31" name="Right Triangle 30">
            <a:extLst>
              <a:ext uri="{FF2B5EF4-FFF2-40B4-BE49-F238E27FC236}">
                <a16:creationId xmlns:a16="http://schemas.microsoft.com/office/drawing/2014/main" id="{228FC0DA-E6B1-0FE0-5E43-8403A05A0B6F}"/>
              </a:ext>
            </a:extLst>
          </p:cNvPr>
          <p:cNvSpPr/>
          <p:nvPr/>
        </p:nvSpPr>
        <p:spPr>
          <a:xfrm rot="5400000" flipH="1">
            <a:off x="705115" y="4235415"/>
            <a:ext cx="1882078" cy="3389397"/>
          </a:xfrm>
          <a:prstGeom prst="rtTriangle">
            <a:avLst/>
          </a:prstGeom>
          <a:solidFill>
            <a:srgbClr val="00308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89" y="5858737"/>
            <a:ext cx="1714500" cy="884321"/>
          </a:xfrm>
          <a:prstGeom prst="rect">
            <a:avLst/>
          </a:prstGeom>
        </p:spPr>
      </p:pic>
    </p:spTree>
    <p:extLst>
      <p:ext uri="{BB962C8B-B14F-4D97-AF65-F5344CB8AC3E}">
        <p14:creationId xmlns:p14="http://schemas.microsoft.com/office/powerpoint/2010/main" val="289056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430913"/>
            <a:ext cx="4209437" cy="646331"/>
          </a:xfrm>
          <a:prstGeom prst="rect">
            <a:avLst/>
          </a:prstGeom>
          <a:solidFill>
            <a:srgbClr val="668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p:cNvSpPr>
            <a:spLocks noGrp="1"/>
          </p:cNvSpPr>
          <p:nvPr>
            <p:ph type="title"/>
          </p:nvPr>
        </p:nvSpPr>
        <p:spPr>
          <a:xfrm>
            <a:off x="291253" y="301757"/>
            <a:ext cx="7003512" cy="968991"/>
          </a:xfrm>
        </p:spPr>
        <p:txBody>
          <a:bodyPr>
            <a:normAutofit/>
          </a:bodyPr>
          <a:lstStyle/>
          <a:p>
            <a:r>
              <a:rPr lang="en-US" sz="3600" b="0" dirty="0" smtClean="0">
                <a:solidFill>
                  <a:schemeClr val="bg1"/>
                </a:solidFill>
                <a:cs typeface="Calibri" panose="020F0502020204030204" pitchFamily="34" charset="0"/>
              </a:rPr>
              <a:t>What is ISIS?</a:t>
            </a:r>
            <a:endParaRPr lang="en-US" sz="3600" b="0" dirty="0">
              <a:solidFill>
                <a:schemeClr val="bg1"/>
              </a:solidFill>
              <a:cs typeface="Calibri" panose="020F0502020204030204" pitchFamily="34" charset="0"/>
            </a:endParaRPr>
          </a:p>
        </p:txBody>
      </p:sp>
      <p:sp>
        <p:nvSpPr>
          <p:cNvPr id="22" name="Content Placeholder 1"/>
          <p:cNvSpPr>
            <a:spLocks noGrp="1"/>
          </p:cNvSpPr>
          <p:nvPr>
            <p:ph idx="1"/>
          </p:nvPr>
        </p:nvSpPr>
        <p:spPr>
          <a:xfrm>
            <a:off x="729403" y="1304689"/>
            <a:ext cx="9494246" cy="4351338"/>
          </a:xfrm>
        </p:spPr>
        <p:txBody>
          <a:bodyPr/>
          <a:lstStyle/>
          <a:p>
            <a:pPr>
              <a:lnSpc>
                <a:spcPct val="100000"/>
              </a:lnSpc>
              <a:spcBef>
                <a:spcPts val="1200"/>
              </a:spcBef>
              <a:spcAft>
                <a:spcPts val="1200"/>
              </a:spcAft>
              <a:buSzPct val="75000"/>
            </a:pPr>
            <a:r>
              <a:rPr lang="en-GB" sz="2400" dirty="0" smtClean="0">
                <a:cs typeface="Calibri" panose="020F0502020204030204" pitchFamily="34" charset="0"/>
              </a:rPr>
              <a:t>World-leading </a:t>
            </a:r>
            <a:r>
              <a:rPr lang="en-GB" dirty="0" smtClean="0">
                <a:solidFill>
                  <a:schemeClr val="tx1">
                    <a:lumMod val="75000"/>
                  </a:schemeClr>
                </a:solidFill>
                <a:cs typeface="Calibri" panose="020F0502020204030204" pitchFamily="34" charset="0"/>
              </a:rPr>
              <a:t>materials science </a:t>
            </a:r>
            <a:r>
              <a:rPr lang="en-GB" sz="2400" dirty="0" smtClean="0">
                <a:cs typeface="Calibri" panose="020F0502020204030204" pitchFamily="34" charset="0"/>
              </a:rPr>
              <a:t>research centre serving the UK and international scientific community.</a:t>
            </a:r>
          </a:p>
          <a:p>
            <a:pPr lvl="1">
              <a:spcBef>
                <a:spcPts val="600"/>
              </a:spcBef>
              <a:spcAft>
                <a:spcPts val="1200"/>
              </a:spcAft>
              <a:buSzPct val="75000"/>
            </a:pPr>
            <a:r>
              <a:rPr lang="en-GB" dirty="0" smtClean="0">
                <a:cs typeface="Calibri" panose="020F0502020204030204" pitchFamily="34" charset="0"/>
              </a:rPr>
              <a:t>3500</a:t>
            </a:r>
            <a:r>
              <a:rPr lang="en-GB" sz="2000" dirty="0" smtClean="0">
                <a:cs typeface="Calibri" panose="020F0502020204030204" pitchFamily="34" charset="0"/>
              </a:rPr>
              <a:t> visits by scientists from over 30 countries every year</a:t>
            </a:r>
          </a:p>
          <a:p>
            <a:pPr lvl="1">
              <a:spcBef>
                <a:spcPts val="1200"/>
              </a:spcBef>
              <a:spcAft>
                <a:spcPts val="1200"/>
              </a:spcAft>
              <a:buSzPct val="75000"/>
            </a:pPr>
            <a:r>
              <a:rPr lang="en-GB" dirty="0" smtClean="0">
                <a:cs typeface="Calibri" panose="020F0502020204030204" pitchFamily="34" charset="0"/>
              </a:rPr>
              <a:t>1200</a:t>
            </a:r>
            <a:r>
              <a:rPr lang="en-GB" sz="2000" dirty="0" smtClean="0">
                <a:cs typeface="Calibri" panose="020F0502020204030204" pitchFamily="34" charset="0"/>
              </a:rPr>
              <a:t> experiments per year</a:t>
            </a:r>
          </a:p>
          <a:p>
            <a:pPr>
              <a:spcBef>
                <a:spcPts val="1200"/>
              </a:spcBef>
              <a:spcAft>
                <a:spcPts val="1200"/>
              </a:spcAft>
              <a:buSzPct val="75000"/>
            </a:pPr>
            <a:r>
              <a:rPr lang="en-GB" dirty="0" smtClean="0">
                <a:solidFill>
                  <a:schemeClr val="tx1">
                    <a:lumMod val="75000"/>
                  </a:schemeClr>
                </a:solidFill>
                <a:cs typeface="Calibri" panose="020F0502020204030204" pitchFamily="34" charset="0"/>
              </a:rPr>
              <a:t>Neutron</a:t>
            </a:r>
            <a:r>
              <a:rPr lang="en-GB" sz="2400" dirty="0" smtClean="0">
                <a:cs typeface="Calibri" panose="020F0502020204030204" pitchFamily="34" charset="0"/>
              </a:rPr>
              <a:t> and </a:t>
            </a:r>
            <a:r>
              <a:rPr lang="en-GB" dirty="0" smtClean="0">
                <a:solidFill>
                  <a:schemeClr val="tx1">
                    <a:lumMod val="75000"/>
                  </a:schemeClr>
                </a:solidFill>
                <a:cs typeface="Calibri" panose="020F0502020204030204" pitchFamily="34" charset="0"/>
              </a:rPr>
              <a:t>Muon</a:t>
            </a:r>
            <a:r>
              <a:rPr lang="en-GB" sz="2400" dirty="0" smtClean="0">
                <a:cs typeface="Calibri" panose="020F0502020204030204" pitchFamily="34" charset="0"/>
              </a:rPr>
              <a:t> Source</a:t>
            </a:r>
            <a:endParaRPr lang="en-GB" sz="2400" dirty="0">
              <a:cs typeface="Calibri" panose="020F0502020204030204" pitchFamily="34" charset="0"/>
            </a:endParaRPr>
          </a:p>
          <a:p>
            <a:pPr>
              <a:lnSpc>
                <a:spcPct val="100000"/>
              </a:lnSpc>
              <a:spcBef>
                <a:spcPts val="1200"/>
              </a:spcBef>
              <a:spcAft>
                <a:spcPts val="1200"/>
              </a:spcAft>
              <a:buSzPct val="75000"/>
            </a:pPr>
            <a:r>
              <a:rPr lang="en-GB" sz="2400" dirty="0" smtClean="0">
                <a:cs typeface="Calibri" panose="020F0502020204030204" pitchFamily="34" charset="0"/>
              </a:rPr>
              <a:t>Study materials at the </a:t>
            </a:r>
            <a:r>
              <a:rPr lang="en-GB" dirty="0" smtClean="0">
                <a:solidFill>
                  <a:schemeClr val="tx1">
                    <a:lumMod val="75000"/>
                  </a:schemeClr>
                </a:solidFill>
                <a:cs typeface="Calibri" panose="020F0502020204030204" pitchFamily="34" charset="0"/>
              </a:rPr>
              <a:t>atomic level </a:t>
            </a:r>
            <a:r>
              <a:rPr lang="en-GB" sz="2400" dirty="0" smtClean="0">
                <a:cs typeface="Calibri" panose="020F0502020204030204" pitchFamily="34" charset="0"/>
              </a:rPr>
              <a:t>using a suite of advanced scientific instruments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96513" y="2946111"/>
            <a:ext cx="402472" cy="471128"/>
          </a:xfrm>
          <a:prstGeom prst="rect">
            <a:avLst/>
          </a:prstGeom>
        </p:spPr>
      </p:pic>
      <p:pic>
        <p:nvPicPr>
          <p:cNvPr id="6" name="Picture 5"/>
          <p:cNvPicPr>
            <a:picLocks noChangeAspect="1"/>
          </p:cNvPicPr>
          <p:nvPr/>
        </p:nvPicPr>
        <p:blipFill>
          <a:blip r:embed="rId4"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282599" y="2246183"/>
            <a:ext cx="577594" cy="577594"/>
          </a:xfrm>
          <a:prstGeom prst="rect">
            <a:avLst/>
          </a:prstGeom>
        </p:spPr>
      </p:pic>
      <p:grpSp>
        <p:nvGrpSpPr>
          <p:cNvPr id="7" name="Group 6"/>
          <p:cNvGrpSpPr/>
          <p:nvPr/>
        </p:nvGrpSpPr>
        <p:grpSpPr>
          <a:xfrm>
            <a:off x="3497344" y="5321411"/>
            <a:ext cx="890802" cy="986614"/>
            <a:chOff x="1266443" y="790955"/>
            <a:chExt cx="1048514" cy="1161290"/>
          </a:xfrm>
        </p:grpSpPr>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6443" y="790955"/>
              <a:ext cx="1048514" cy="1161290"/>
            </a:xfrm>
            <a:prstGeom prst="rect">
              <a:avLst/>
            </a:prstGeom>
          </p:spPr>
        </p:pic>
        <p:sp>
          <p:nvSpPr>
            <p:cNvPr id="9" name="TextBox 8"/>
            <p:cNvSpPr txBox="1"/>
            <p:nvPr/>
          </p:nvSpPr>
          <p:spPr>
            <a:xfrm>
              <a:off x="1520925" y="1176063"/>
              <a:ext cx="606136" cy="470948"/>
            </a:xfrm>
            <a:prstGeom prst="rect">
              <a:avLst/>
            </a:prstGeom>
            <a:noFill/>
          </p:spPr>
          <p:txBody>
            <a:bodyPr wrap="square" rtlCol="0">
              <a:spAutoFit/>
            </a:bodyPr>
            <a:lstStyle/>
            <a:p>
              <a:r>
                <a:rPr lang="en-US" sz="2000" dirty="0" smtClean="0">
                  <a:solidFill>
                    <a:srgbClr val="002060"/>
                  </a:solidFill>
                  <a:latin typeface="Arial" panose="020B0604020202020204" pitchFamily="34" charset="0"/>
                  <a:cs typeface="Calibri" panose="020F0502020204030204" pitchFamily="34" charset="0"/>
                </a:rPr>
                <a:t>30</a:t>
              </a:r>
              <a:endParaRPr lang="en-US" sz="2000" dirty="0">
                <a:solidFill>
                  <a:srgbClr val="002060"/>
                </a:solidFill>
                <a:latin typeface="Arial" panose="020B0604020202020204" pitchFamily="34" charset="0"/>
                <a:cs typeface="Calibri" panose="020F0502020204030204" pitchFamily="34" charset="0"/>
              </a:endParaRPr>
            </a:p>
          </p:txBody>
        </p:sp>
      </p:grpSp>
      <p:sp>
        <p:nvSpPr>
          <p:cNvPr id="10" name="TextBox 9"/>
          <p:cNvSpPr txBox="1"/>
          <p:nvPr/>
        </p:nvSpPr>
        <p:spPr>
          <a:xfrm>
            <a:off x="4475231" y="5759609"/>
            <a:ext cx="1645037" cy="646331"/>
          </a:xfrm>
          <a:prstGeom prst="rect">
            <a:avLst/>
          </a:prstGeom>
          <a:noFill/>
        </p:spPr>
        <p:txBody>
          <a:bodyPr wrap="square" rtlCol="0">
            <a:spAutoFit/>
          </a:bodyPr>
          <a:lstStyle/>
          <a:p>
            <a:r>
              <a:rPr lang="en-US" dirty="0" smtClean="0">
                <a:latin typeface="Arial" panose="020B0604020202020204" pitchFamily="34" charset="0"/>
                <a:cs typeface="Calibri" panose="020F0502020204030204" pitchFamily="34" charset="0"/>
              </a:rPr>
              <a:t>Neutron</a:t>
            </a:r>
          </a:p>
          <a:p>
            <a:r>
              <a:rPr lang="en-US" dirty="0" smtClean="0">
                <a:latin typeface="Arial" panose="020B0604020202020204" pitchFamily="34" charset="0"/>
                <a:cs typeface="Calibri" panose="020F0502020204030204" pitchFamily="34" charset="0"/>
              </a:rPr>
              <a:t>instruments</a:t>
            </a:r>
            <a:endParaRPr lang="en-US" dirty="0">
              <a:latin typeface="Arial" panose="020B0604020202020204" pitchFamily="34" charset="0"/>
              <a:cs typeface="Calibri" panose="020F0502020204030204" pitchFamily="34" charset="0"/>
            </a:endParaRP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2682" y="5432539"/>
            <a:ext cx="790506" cy="790506"/>
          </a:xfrm>
          <a:prstGeom prst="rect">
            <a:avLst/>
          </a:prstGeom>
        </p:spPr>
      </p:pic>
      <p:sp>
        <p:nvSpPr>
          <p:cNvPr id="12" name="TextBox 11"/>
          <p:cNvSpPr txBox="1"/>
          <p:nvPr/>
        </p:nvSpPr>
        <p:spPr>
          <a:xfrm>
            <a:off x="7040273" y="5759609"/>
            <a:ext cx="2274056" cy="646331"/>
          </a:xfrm>
          <a:prstGeom prst="rect">
            <a:avLst/>
          </a:prstGeom>
          <a:noFill/>
        </p:spPr>
        <p:txBody>
          <a:bodyPr wrap="square" rtlCol="0">
            <a:spAutoFit/>
          </a:bodyPr>
          <a:lstStyle/>
          <a:p>
            <a:r>
              <a:rPr lang="en-US" dirty="0" smtClean="0">
                <a:latin typeface="Arial" panose="020B0604020202020204" pitchFamily="34" charset="0"/>
                <a:cs typeface="Calibri" panose="020F0502020204030204" pitchFamily="34" charset="0"/>
              </a:rPr>
              <a:t>7</a:t>
            </a:r>
            <a:r>
              <a:rPr lang="en-US" b="1" dirty="0" smtClean="0">
                <a:latin typeface="Arial" panose="020B0604020202020204" pitchFamily="34" charset="0"/>
                <a:cs typeface="Calibri" panose="020F0502020204030204" pitchFamily="34" charset="0"/>
              </a:rPr>
              <a:t> </a:t>
            </a:r>
            <a:r>
              <a:rPr lang="en-US" dirty="0" smtClean="0">
                <a:latin typeface="Arial" panose="020B0604020202020204" pitchFamily="34" charset="0"/>
                <a:cs typeface="Calibri" panose="020F0502020204030204" pitchFamily="34" charset="0"/>
              </a:rPr>
              <a:t>muon</a:t>
            </a:r>
          </a:p>
          <a:p>
            <a:r>
              <a:rPr lang="en-US" dirty="0">
                <a:latin typeface="Arial" panose="020B0604020202020204" pitchFamily="34" charset="0"/>
                <a:cs typeface="Calibri" panose="020F0502020204030204" pitchFamily="34" charset="0"/>
              </a:rPr>
              <a:t>e</a:t>
            </a:r>
            <a:r>
              <a:rPr lang="en-US" dirty="0" smtClean="0">
                <a:latin typeface="Arial" panose="020B0604020202020204" pitchFamily="34" charset="0"/>
                <a:cs typeface="Calibri" panose="020F0502020204030204" pitchFamily="34" charset="0"/>
              </a:rPr>
              <a:t>xperimental areas</a:t>
            </a:r>
            <a:endParaRPr lang="en-US" dirty="0">
              <a:latin typeface="Arial" panose="020B0604020202020204" pitchFamily="34" charset="0"/>
              <a:cs typeface="Calibri" panose="020F0502020204030204" pitchFamily="34" charset="0"/>
            </a:endParaRPr>
          </a:p>
        </p:txBody>
      </p:sp>
      <p:sp>
        <p:nvSpPr>
          <p:cNvPr id="14" name="Right Triangle 13">
            <a:extLst>
              <a:ext uri="{FF2B5EF4-FFF2-40B4-BE49-F238E27FC236}">
                <a16:creationId xmlns:a16="http://schemas.microsoft.com/office/drawing/2014/main" id="{9DAB62FE-A532-DC0C-04F4-46ECCBCE2BE7}"/>
              </a:ext>
            </a:extLst>
          </p:cNvPr>
          <p:cNvSpPr/>
          <p:nvPr/>
        </p:nvSpPr>
        <p:spPr>
          <a:xfrm flipH="1" flipV="1">
            <a:off x="10895837" y="-4"/>
            <a:ext cx="1296159" cy="6857999"/>
          </a:xfrm>
          <a:prstGeom prst="rtTriangle">
            <a:avLst/>
          </a:prstGeom>
          <a:solidFill>
            <a:srgbClr val="0030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Triangle 14">
            <a:extLst>
              <a:ext uri="{FF2B5EF4-FFF2-40B4-BE49-F238E27FC236}">
                <a16:creationId xmlns:a16="http://schemas.microsoft.com/office/drawing/2014/main" id="{228FC0DA-E6B1-0FE0-5E43-8403A05A0B6F}"/>
              </a:ext>
            </a:extLst>
          </p:cNvPr>
          <p:cNvSpPr/>
          <p:nvPr/>
        </p:nvSpPr>
        <p:spPr>
          <a:xfrm flipH="1">
            <a:off x="9870140" y="824982"/>
            <a:ext cx="2321858" cy="6043893"/>
          </a:xfrm>
          <a:prstGeom prst="rtTriangle">
            <a:avLst/>
          </a:prstGeom>
          <a:solidFill>
            <a:srgbClr val="00308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75311"/>
          <a:stretch/>
        </p:blipFill>
        <p:spPr>
          <a:xfrm>
            <a:off x="10054941" y="-425043"/>
            <a:ext cx="2977950" cy="6785085"/>
          </a:xfrm>
          <a:prstGeom prst="rect">
            <a:avLst/>
          </a:prstGeom>
          <a:noFill/>
          <a:ln>
            <a:noFill/>
          </a:ln>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0026" y="5848648"/>
            <a:ext cx="1714500" cy="884321"/>
          </a:xfrm>
          <a:prstGeom prst="rect">
            <a:avLst/>
          </a:prstGeom>
        </p:spPr>
      </p:pic>
    </p:spTree>
    <p:extLst>
      <p:ext uri="{BB962C8B-B14F-4D97-AF65-F5344CB8AC3E}">
        <p14:creationId xmlns:p14="http://schemas.microsoft.com/office/powerpoint/2010/main" val="274699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114" y="-13564"/>
            <a:ext cx="12216114" cy="6871564"/>
          </a:xfrm>
          <a:prstGeom prst="rect">
            <a:avLst/>
          </a:prstGeom>
        </p:spPr>
      </p:pic>
      <p:sp>
        <p:nvSpPr>
          <p:cNvPr id="7" name="Rectangle 6"/>
          <p:cNvSpPr/>
          <p:nvPr/>
        </p:nvSpPr>
        <p:spPr>
          <a:xfrm>
            <a:off x="-24113" y="638627"/>
            <a:ext cx="4484354" cy="646331"/>
          </a:xfrm>
          <a:prstGeom prst="rect">
            <a:avLst/>
          </a:prstGeom>
          <a:solidFill>
            <a:srgbClr val="45C4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173C7AC-17DA-1947-A405-798C58999CB5}"/>
              </a:ext>
            </a:extLst>
          </p:cNvPr>
          <p:cNvSpPr txBox="1"/>
          <p:nvPr/>
        </p:nvSpPr>
        <p:spPr>
          <a:xfrm>
            <a:off x="60960" y="627015"/>
            <a:ext cx="4399280" cy="646331"/>
          </a:xfrm>
          <a:prstGeom prst="rect">
            <a:avLst/>
          </a:prstGeom>
          <a:noFill/>
        </p:spPr>
        <p:txBody>
          <a:bodyPr wrap="square" rtlCol="0" anchor="t">
            <a:spAutoFit/>
          </a:bodyPr>
          <a:lstStyle/>
          <a:p>
            <a:r>
              <a:rPr lang="en-US" sz="3600" spc="-150" dirty="0" smtClean="0">
                <a:solidFill>
                  <a:schemeClr val="bg1"/>
                </a:solidFill>
                <a:latin typeface="Arial" panose="020B0604020202020204" pitchFamily="34" charset="0"/>
                <a:cs typeface="Calibri" panose="020F0502020204030204" pitchFamily="34" charset="0"/>
              </a:rPr>
              <a:t>ISIS Target Station 1</a:t>
            </a:r>
            <a:endParaRPr lang="en-US" sz="3600" spc="-150" dirty="0">
              <a:solidFill>
                <a:schemeClr val="bg1"/>
              </a:solidFill>
              <a:latin typeface="Arial" panose="020B060402020202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5751" y="5891213"/>
            <a:ext cx="1714500" cy="884321"/>
          </a:xfrm>
          <a:prstGeom prst="rect">
            <a:avLst/>
          </a:prstGeom>
        </p:spPr>
      </p:pic>
    </p:spTree>
    <p:extLst>
      <p:ext uri="{BB962C8B-B14F-4D97-AF65-F5344CB8AC3E}">
        <p14:creationId xmlns:p14="http://schemas.microsoft.com/office/powerpoint/2010/main" val="103059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0" y="-9830"/>
            <a:ext cx="12210469" cy="6892346"/>
          </a:xfrm>
          <a:prstGeom prst="rect">
            <a:avLst/>
          </a:prstGeom>
        </p:spPr>
      </p:pic>
      <p:sp>
        <p:nvSpPr>
          <p:cNvPr id="9" name="Rectangle 8"/>
          <p:cNvSpPr/>
          <p:nvPr/>
        </p:nvSpPr>
        <p:spPr>
          <a:xfrm>
            <a:off x="14585" y="594108"/>
            <a:ext cx="4641553" cy="646331"/>
          </a:xfrm>
          <a:prstGeom prst="rect">
            <a:avLst/>
          </a:prstGeom>
          <a:solidFill>
            <a:srgbClr val="903B1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73C7AC-17DA-1947-A405-798C58999CB5}"/>
              </a:ext>
            </a:extLst>
          </p:cNvPr>
          <p:cNvSpPr txBox="1"/>
          <p:nvPr/>
        </p:nvSpPr>
        <p:spPr>
          <a:xfrm>
            <a:off x="129203" y="594107"/>
            <a:ext cx="4455815" cy="646331"/>
          </a:xfrm>
          <a:prstGeom prst="rect">
            <a:avLst/>
          </a:prstGeom>
          <a:noFill/>
        </p:spPr>
        <p:txBody>
          <a:bodyPr wrap="square" rtlCol="0" anchor="t">
            <a:spAutoFit/>
          </a:bodyPr>
          <a:lstStyle/>
          <a:p>
            <a:r>
              <a:rPr lang="en-US" sz="3600" spc="-150" dirty="0" smtClean="0">
                <a:solidFill>
                  <a:schemeClr val="bg1"/>
                </a:solidFill>
                <a:latin typeface="Arial" panose="020B0604020202020204" pitchFamily="34" charset="0"/>
                <a:cs typeface="Calibri" panose="020F0502020204030204" pitchFamily="34" charset="0"/>
              </a:rPr>
              <a:t>ISIS Target Station 2</a:t>
            </a:r>
            <a:endParaRPr lang="en-US" sz="3600" spc="-150" dirty="0">
              <a:solidFill>
                <a:schemeClr val="bg1"/>
              </a:solidFill>
              <a:latin typeface="Arial" panose="020B0604020202020204" pitchFamily="34" charset="0"/>
              <a:cs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0026" y="5848648"/>
            <a:ext cx="1714500" cy="884321"/>
          </a:xfrm>
          <a:prstGeom prst="rect">
            <a:avLst/>
          </a:prstGeom>
        </p:spPr>
      </p:pic>
    </p:spTree>
    <p:extLst>
      <p:ext uri="{BB962C8B-B14F-4D97-AF65-F5344CB8AC3E}">
        <p14:creationId xmlns:p14="http://schemas.microsoft.com/office/powerpoint/2010/main" val="266768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278" y="-25400"/>
            <a:ext cx="12237156" cy="6883400"/>
          </a:xfrm>
          <a:prstGeom prst="rect">
            <a:avLst/>
          </a:prstGeom>
        </p:spPr>
      </p:pic>
      <p:sp>
        <p:nvSpPr>
          <p:cNvPr id="5" name="Rectangle 4"/>
          <p:cNvSpPr/>
          <p:nvPr/>
        </p:nvSpPr>
        <p:spPr>
          <a:xfrm>
            <a:off x="-35278" y="482349"/>
            <a:ext cx="4209437" cy="646331"/>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173C7AC-17DA-1947-A405-798C58999CB5}"/>
              </a:ext>
            </a:extLst>
          </p:cNvPr>
          <p:cNvSpPr txBox="1"/>
          <p:nvPr/>
        </p:nvSpPr>
        <p:spPr>
          <a:xfrm>
            <a:off x="409258" y="482349"/>
            <a:ext cx="3553142" cy="646331"/>
          </a:xfrm>
          <a:prstGeom prst="rect">
            <a:avLst/>
          </a:prstGeom>
          <a:noFill/>
        </p:spPr>
        <p:txBody>
          <a:bodyPr wrap="square" rtlCol="0" anchor="t">
            <a:spAutoFit/>
          </a:bodyPr>
          <a:lstStyle/>
          <a:p>
            <a:r>
              <a:rPr lang="en-US" sz="3600" spc="-150" dirty="0" smtClean="0">
                <a:solidFill>
                  <a:schemeClr val="bg1"/>
                </a:solidFill>
                <a:latin typeface="Arial" panose="020B0604020202020204" pitchFamily="34" charset="0"/>
                <a:cs typeface="Calibri" panose="020F0502020204030204" pitchFamily="34" charset="0"/>
              </a:rPr>
              <a:t>IMAT beamline</a:t>
            </a:r>
            <a:endParaRPr lang="en-US" sz="3600" spc="-150" dirty="0">
              <a:solidFill>
                <a:schemeClr val="bg1"/>
              </a:solidFill>
              <a:latin typeface="Arial" panose="020B0604020202020204" pitchFamily="34" charset="0"/>
              <a:cs typeface="Calibri" panose="020F05020202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26" y="5848648"/>
            <a:ext cx="1714500" cy="884321"/>
          </a:xfrm>
          <a:prstGeom prst="rect">
            <a:avLst/>
          </a:prstGeom>
        </p:spPr>
      </p:pic>
    </p:spTree>
    <p:extLst>
      <p:ext uri="{BB962C8B-B14F-4D97-AF65-F5344CB8AC3E}">
        <p14:creationId xmlns:p14="http://schemas.microsoft.com/office/powerpoint/2010/main" val="115821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8983</TotalTime>
  <Words>988</Words>
  <Application>Microsoft Office PowerPoint</Application>
  <PresentationFormat>Widescreen</PresentationFormat>
  <Paragraphs>216</Paragraphs>
  <Slides>28</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Arial Regular</vt:lpstr>
      <vt:lpstr>Calibri</vt:lpstr>
      <vt:lpstr>Roboto</vt:lpstr>
      <vt:lpstr>Wingdings</vt:lpstr>
      <vt:lpstr>Font and logo master</vt:lpstr>
      <vt:lpstr>Font WITHOUT logo master</vt:lpstr>
      <vt:lpstr>PowerPoint Presentation</vt:lpstr>
      <vt:lpstr>Overview</vt:lpstr>
      <vt:lpstr>PowerPoint Presentation</vt:lpstr>
      <vt:lpstr>PowerPoint Presentation</vt:lpstr>
      <vt:lpstr>PowerPoint Presentation</vt:lpstr>
      <vt:lpstr>What is ISIS?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Preeti Kaur</dc:creator>
  <cp:lastModifiedBy>Kaur, Preeti (STFC,RAL,ISIS)</cp:lastModifiedBy>
  <cp:revision>542</cp:revision>
  <cp:lastPrinted>2019-10-02T08:27:37Z</cp:lastPrinted>
  <dcterms:created xsi:type="dcterms:W3CDTF">2019-09-17T08:04:08Z</dcterms:created>
  <dcterms:modified xsi:type="dcterms:W3CDTF">2024-11-21T17:35:51Z</dcterms:modified>
</cp:coreProperties>
</file>