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7"/>
  </p:notesMasterIdLst>
  <p:sldIdLst>
    <p:sldId id="258" r:id="rId2"/>
    <p:sldId id="256" r:id="rId3"/>
    <p:sldId id="259" r:id="rId4"/>
    <p:sldId id="261" r:id="rId5"/>
    <p:sldId id="282" r:id="rId6"/>
    <p:sldId id="262" r:id="rId7"/>
    <p:sldId id="273" r:id="rId8"/>
    <p:sldId id="277" r:id="rId9"/>
    <p:sldId id="274" r:id="rId10"/>
    <p:sldId id="264" r:id="rId11"/>
    <p:sldId id="283" r:id="rId12"/>
    <p:sldId id="279" r:id="rId13"/>
    <p:sldId id="280" r:id="rId14"/>
    <p:sldId id="268" r:id="rId15"/>
    <p:sldId id="28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8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74874"/>
  </p:normalViewPr>
  <p:slideViewPr>
    <p:cSldViewPr snapToGrid="0">
      <p:cViewPr varScale="1">
        <p:scale>
          <a:sx n="102" d="100"/>
          <a:sy n="102" d="100"/>
        </p:scale>
        <p:origin x="7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24AC0-608F-224E-AEC9-D11A8DD7B097}"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85940-3CC2-7F4A-AA74-3460ACA3FE0C}" type="slidenum">
              <a:rPr lang="en-US" smtClean="0"/>
              <a:t>‹#›</a:t>
            </a:fld>
            <a:endParaRPr lang="en-US"/>
          </a:p>
        </p:txBody>
      </p:sp>
    </p:spTree>
    <p:extLst>
      <p:ext uri="{BB962C8B-B14F-4D97-AF65-F5344CB8AC3E}">
        <p14:creationId xmlns:p14="http://schemas.microsoft.com/office/powerpoint/2010/main" val="2571168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rontiersin.org/journals/psychology/articles/10.3389/fpsyg.2023.1286092/ful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oreed.org/en/article/what-is-multimodal-learning-and-how-can-you-benefit-from-it" TargetMode="External"/><Relationship Id="rId4" Type="http://schemas.openxmlformats.org/officeDocument/2006/relationships/hyperlink" Target="https://link.springer.com/chapter/10.1007/978-3-031-08076-0_6"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ubmed.ncbi.nlm.nih.gov/?term=%22Li%20H%22%5BAuthor%5D" TargetMode="External"/><Relationship Id="rId3" Type="http://schemas.openxmlformats.org/officeDocument/2006/relationships/hyperlink" Target="https://pubmed.ncbi.nlm.nih.gov/?term=%22Loprinzi%20PD%22%5BAuthor%5D" TargetMode="External"/><Relationship Id="rId7" Type="http://schemas.openxmlformats.org/officeDocument/2006/relationships/hyperlink" Target="https://pubmed.ncbi.nlm.nih.gov/?term=%22Zou%20L%22%5BAuthor%5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pubmed.ncbi.nlm.nih.gov/?term=%22Ryu%20S%22%5BAuthor%5D" TargetMode="External"/><Relationship Id="rId5" Type="http://schemas.openxmlformats.org/officeDocument/2006/relationships/hyperlink" Target="https://pubmed.ncbi.nlm.nih.gov/?term=%22Crawford%20L%22%5BAuthor%5D" TargetMode="External"/><Relationship Id="rId4" Type="http://schemas.openxmlformats.org/officeDocument/2006/relationships/hyperlink" Target="https://pubmed.ncbi.nlm.nih.gov/?term=%22Blough%20J%22%5BAuthor%5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mcpsychology.biomedcentral.com/articles/10.1186/s40359-023-01317-w#ref-CR69" TargetMode="External"/><Relationship Id="rId7" Type="http://schemas.openxmlformats.org/officeDocument/2006/relationships/hyperlink" Target="https://www.frontiersin.org/journals/public-health/articles/10.3389/fpubh.2016.00094/ful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bmcpsychology.biomedcentral.com/articles/10.1186/s40359-023-01317-w#ref-CR71" TargetMode="External"/><Relationship Id="rId5" Type="http://schemas.openxmlformats.org/officeDocument/2006/relationships/hyperlink" Target="https://bmcpsychology.biomedcentral.com/articles/10.1186/s40359-023-01317-w#ref-CR17" TargetMode="External"/><Relationship Id="rId4" Type="http://schemas.openxmlformats.org/officeDocument/2006/relationships/hyperlink" Target="https://bmcpsychology.biomedcentral.com/articles/10.1186/s40359-023-01317-w#ref-CR7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 </a:t>
            </a:r>
          </a:p>
          <a:p>
            <a:r>
              <a:rPr lang="en-US" dirty="0"/>
              <a:t>Outreach officer, but also: event coordinator, teacher, improv troupe member, parent. I have seen that movement helps learning outcomes.</a:t>
            </a:r>
          </a:p>
          <a:p>
            <a:r>
              <a:rPr lang="en-US" dirty="0"/>
              <a:t>It makes sense- would a hunter gather learn how to hunt by sitting and learning about spears and mammoths? </a:t>
            </a:r>
          </a:p>
          <a:p>
            <a:endParaRPr lang="en-US" dirty="0"/>
          </a:p>
          <a:p>
            <a:r>
              <a:rPr lang="en-US" dirty="0"/>
              <a:t>Start with 8 count shakedown</a:t>
            </a:r>
          </a:p>
          <a:p>
            <a:r>
              <a:rPr lang="en-US" dirty="0"/>
              <a:t>Start with balloons and nanoparticles</a:t>
            </a:r>
          </a:p>
        </p:txBody>
      </p:sp>
      <p:sp>
        <p:nvSpPr>
          <p:cNvPr id="4" name="Slide Number Placeholder 3"/>
          <p:cNvSpPr>
            <a:spLocks noGrp="1"/>
          </p:cNvSpPr>
          <p:nvPr>
            <p:ph type="sldNum" sz="quarter" idx="5"/>
          </p:nvPr>
        </p:nvSpPr>
        <p:spPr/>
        <p:txBody>
          <a:bodyPr/>
          <a:lstStyle/>
          <a:p>
            <a:fld id="{F0785940-3CC2-7F4A-AA74-3460ACA3FE0C}" type="slidenum">
              <a:rPr lang="en-US" smtClean="0"/>
              <a:t>1</a:t>
            </a:fld>
            <a:endParaRPr lang="en-US"/>
          </a:p>
        </p:txBody>
      </p:sp>
    </p:spTree>
    <p:extLst>
      <p:ext uri="{BB962C8B-B14F-4D97-AF65-F5344CB8AC3E}">
        <p14:creationId xmlns:p14="http://schemas.microsoft.com/office/powerpoint/2010/main" val="1673504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Open Sans Light" pitchFamily="2" charset="0"/>
              </a:rPr>
              <a:t>crossing the midline increases the myelin coating the nerves across the corpus callosum in the brain and makes accessing information faster (increases 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00" dirty="0">
              <a:solidFill>
                <a:srgbClr val="666666"/>
              </a:solidFill>
              <a:effectLst/>
              <a:latin typeface="Open Sans Light"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00" dirty="0">
                <a:solidFill>
                  <a:srgbClr val="666666"/>
                </a:solidFill>
                <a:effectLst/>
                <a:latin typeface="Open Sans Light" pitchFamily="2" charset="0"/>
                <a:ea typeface="Aptos" panose="020B0004020202020204" pitchFamily="34" charset="0"/>
                <a:cs typeface="Times New Roman" panose="02020603050405020304" pitchFamily="18" charset="0"/>
              </a:rPr>
              <a:t>Symmetrical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00" dirty="0">
              <a:solidFill>
                <a:srgbClr val="666666"/>
              </a:solidFill>
              <a:effectLst/>
              <a:latin typeface="Open Sans Light"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00" dirty="0">
                <a:solidFill>
                  <a:srgbClr val="666666"/>
                </a:solidFill>
                <a:effectLst/>
                <a:latin typeface="Open Sans Light" pitchFamily="2" charset="0"/>
                <a:ea typeface="Aptos" panose="020B0004020202020204" pitchFamily="34" charset="0"/>
                <a:cs typeface="Times New Roman" panose="02020603050405020304" pitchFamily="18" charset="0"/>
              </a:rPr>
              <a:t>Asymmetrical </a:t>
            </a:r>
            <a:endParaRPr lang="en-US" sz="18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85940-3CC2-7F4A-AA74-3460ACA3FE0C}" type="slidenum">
              <a:rPr lang="en-US" smtClean="0"/>
              <a:t>10</a:t>
            </a:fld>
            <a:endParaRPr lang="en-US"/>
          </a:p>
        </p:txBody>
      </p:sp>
    </p:spTree>
    <p:extLst>
      <p:ext uri="{BB962C8B-B14F-4D97-AF65-F5344CB8AC3E}">
        <p14:creationId xmlns:p14="http://schemas.microsoft.com/office/powerpoint/2010/main" val="49822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279C-91A9-FA0E-7791-A0B57245D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CFD81-4557-0243-A44E-F982D3B27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7E01A-E9C8-55BE-DF20-B442881B7F6E}"/>
              </a:ext>
            </a:extLst>
          </p:cNvPr>
          <p:cNvSpPr>
            <a:spLocks noGrp="1"/>
          </p:cNvSpPr>
          <p:nvPr>
            <p:ph type="body" idx="1"/>
          </p:nvPr>
        </p:nvSpPr>
        <p:spPr/>
        <p:txBody>
          <a:bodyPr/>
          <a:lstStyle/>
          <a:p>
            <a:pPr marL="0" marR="0" indent="0">
              <a:buNone/>
            </a:pPr>
            <a:r>
              <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Level 3: Multi-tasking!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Reinforces and improves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Bisensory</a:t>
            </a:r>
            <a:r>
              <a:rPr lang="en-US" dirty="0"/>
              <a:t>- two or more of the 5 senses</a:t>
            </a:r>
          </a:p>
          <a:p>
            <a:endParaRPr lang="en-US" dirty="0"/>
          </a:p>
          <a:p>
            <a:endParaRPr lang="en-US" dirty="0"/>
          </a:p>
          <a:p>
            <a:r>
              <a:rPr lang="en-US" dirty="0" err="1"/>
              <a:t>Mutimodal</a:t>
            </a:r>
            <a:r>
              <a:rPr lang="en-US" dirty="0"/>
              <a:t>- share the same info in tow different ways Opportunities for cross disciplinary collaborations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buNone/>
            </a:pPr>
            <a:endPar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endParaRPr>
          </a:p>
          <a:p>
            <a:pPr algn="l"/>
            <a:endParaRPr lang="en-US" b="0" i="0" dirty="0">
              <a:solidFill>
                <a:srgbClr val="2222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2BFF942-F19D-CE70-8078-2ADC1F21DF25}"/>
              </a:ext>
            </a:extLst>
          </p:cNvPr>
          <p:cNvSpPr>
            <a:spLocks noGrp="1"/>
          </p:cNvSpPr>
          <p:nvPr>
            <p:ph type="sldNum" sz="quarter" idx="5"/>
          </p:nvPr>
        </p:nvSpPr>
        <p:spPr/>
        <p:txBody>
          <a:bodyPr/>
          <a:lstStyle/>
          <a:p>
            <a:fld id="{F0785940-3CC2-7F4A-AA74-3460ACA3FE0C}" type="slidenum">
              <a:rPr lang="en-US" smtClean="0"/>
              <a:t>11</a:t>
            </a:fld>
            <a:endParaRPr lang="en-US"/>
          </a:p>
        </p:txBody>
      </p:sp>
    </p:spTree>
    <p:extLst>
      <p:ext uri="{BB962C8B-B14F-4D97-AF65-F5344CB8AC3E}">
        <p14:creationId xmlns:p14="http://schemas.microsoft.com/office/powerpoint/2010/main" val="175580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F080A-D035-EAD9-29DE-AE1089C7F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4A9E5-AE8A-4C2A-3859-D8A409E8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1C1EE-559C-0820-69FE-1D67EC8945FF}"/>
              </a:ext>
            </a:extLst>
          </p:cNvPr>
          <p:cNvSpPr>
            <a:spLocks noGrp="1"/>
          </p:cNvSpPr>
          <p:nvPr>
            <p:ph type="body" idx="1"/>
          </p:nvPr>
        </p:nvSpPr>
        <p:spPr/>
        <p:txBody>
          <a:bodyPr/>
          <a:lstStyle/>
          <a:p>
            <a:r>
              <a:rPr lang="en-US" dirty="0"/>
              <a:t>Taste, touch, sight, sound, smell</a:t>
            </a:r>
          </a:p>
          <a:p>
            <a:endParaRPr lang="en-US" dirty="0"/>
          </a:p>
          <a:p>
            <a:r>
              <a:rPr lang="en-US" dirty="0"/>
              <a:t>Touch-3d printed models of proteins</a:t>
            </a:r>
          </a:p>
          <a:p>
            <a:r>
              <a:rPr lang="en-US" dirty="0"/>
              <a:t>Taste Eat chalk, lick fossils, feel wind speed</a:t>
            </a:r>
          </a:p>
          <a:p>
            <a:r>
              <a:rPr lang="en-US" dirty="0"/>
              <a:t>Smell-sort Nanoparticle in balloons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haptic feedback in video games</a:t>
            </a:r>
          </a:p>
          <a:p>
            <a:endParaRPr lang="en-US" dirty="0"/>
          </a:p>
        </p:txBody>
      </p:sp>
      <p:sp>
        <p:nvSpPr>
          <p:cNvPr id="4" name="Slide Number Placeholder 3">
            <a:extLst>
              <a:ext uri="{FF2B5EF4-FFF2-40B4-BE49-F238E27FC236}">
                <a16:creationId xmlns:a16="http://schemas.microsoft.com/office/drawing/2014/main" id="{3D91FD3F-1636-374B-B88B-C98F6A1E111F}"/>
              </a:ext>
            </a:extLst>
          </p:cNvPr>
          <p:cNvSpPr>
            <a:spLocks noGrp="1"/>
          </p:cNvSpPr>
          <p:nvPr>
            <p:ph type="sldNum" sz="quarter" idx="5"/>
          </p:nvPr>
        </p:nvSpPr>
        <p:spPr/>
        <p:txBody>
          <a:bodyPr/>
          <a:lstStyle/>
          <a:p>
            <a:fld id="{F0785940-3CC2-7F4A-AA74-3460ACA3FE0C}" type="slidenum">
              <a:rPr lang="en-US" smtClean="0"/>
              <a:t>12</a:t>
            </a:fld>
            <a:endParaRPr lang="en-US"/>
          </a:p>
        </p:txBody>
      </p:sp>
    </p:spTree>
    <p:extLst>
      <p:ext uri="{BB962C8B-B14F-4D97-AF65-F5344CB8AC3E}">
        <p14:creationId xmlns:p14="http://schemas.microsoft.com/office/powerpoint/2010/main" val="561766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Learn faster, improve concentration and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cuculus</a:t>
            </a:r>
            <a:r>
              <a:rPr lang="en-US" dirty="0"/>
              <a:t> </a:t>
            </a:r>
            <a:r>
              <a:rPr lang="en-US" dirty="0" err="1"/>
              <a:t>canorus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effectLst/>
              </a:rPr>
              <a:t>Could Incorporate movement too</a:t>
            </a:r>
          </a:p>
          <a:p>
            <a:endParaRPr lang="en-US" b="1" dirty="0">
              <a:effectLst/>
            </a:endParaRPr>
          </a:p>
          <a:p>
            <a:r>
              <a:rPr lang="en-US" b="1" dirty="0">
                <a:effectLst/>
              </a:rPr>
              <a:t>Spanish teacher using hand motions with accents. i.e. </a:t>
            </a:r>
            <a:r>
              <a:rPr lang="en-US" b="0" i="1" dirty="0" err="1">
                <a:solidFill>
                  <a:srgbClr val="111827"/>
                </a:solidFill>
                <a:effectLst/>
                <a:latin typeface="__Graphik_3a2967"/>
              </a:rPr>
              <a:t>incr</a:t>
            </a:r>
            <a:r>
              <a:rPr lang="en-US" b="0" i="1" u="sng" dirty="0" err="1">
                <a:solidFill>
                  <a:srgbClr val="111827"/>
                </a:solidFill>
                <a:effectLst/>
                <a:latin typeface="__Graphik_3a2967"/>
              </a:rPr>
              <a:t>eí</a:t>
            </a:r>
            <a:r>
              <a:rPr lang="en-US" b="0" i="1" dirty="0" err="1">
                <a:solidFill>
                  <a:srgbClr val="111827"/>
                </a:solidFill>
                <a:effectLst/>
                <a:latin typeface="__Graphik_3a2967"/>
              </a:rPr>
              <a:t>ble</a:t>
            </a:r>
            <a:endParaRPr lang="en-US" b="1" dirty="0">
              <a:effectLst/>
            </a:endParaRPr>
          </a:p>
          <a:p>
            <a:endParaRPr lang="en-US" b="1" dirty="0">
              <a:effectLst/>
            </a:endParaRPr>
          </a:p>
          <a:p>
            <a:br>
              <a:rPr lang="en-US" b="1" dirty="0">
                <a:effectLst/>
              </a:rPr>
            </a:br>
            <a:r>
              <a:rPr lang="en-US" b="1" dirty="0">
                <a:effectLst/>
              </a:rPr>
              <a:t>Shams &amp; Seitz (2008)</a:t>
            </a:r>
            <a:r>
              <a:rPr lang="en-US" dirty="0">
                <a:effectLst/>
              </a:rPr>
              <a:t>: This study specifically focuses on the benefits of multisensory learning, which is a form of multimodal learning. It highlights how integrating multiple sensory modalities (e.g., visual, auditory) can enhance learning outcomes more effectively than </a:t>
            </a:r>
            <a:r>
              <a:rPr lang="en-US" dirty="0" err="1">
                <a:effectLst/>
              </a:rPr>
              <a:t>unisensory</a:t>
            </a:r>
            <a:r>
              <a:rPr lang="en-US" dirty="0">
                <a:effectLst/>
              </a:rPr>
              <a:t> training. </a:t>
            </a:r>
            <a:r>
              <a:rPr lang="en-US" dirty="0">
                <a:effectLst/>
                <a:hlinkClick r:id="rId3"/>
              </a:rPr>
              <a:t>For example, combining auditory and visual stimuli can reduce the number of sessions required to reach learning asymptote by up to 60% compared to visual-only training</a:t>
            </a:r>
            <a:r>
              <a:rPr lang="en-US" baseline="30000" dirty="0">
                <a:effectLst/>
                <a:hlinkClick r:id="rId3"/>
              </a:rPr>
              <a:t>1</a:t>
            </a:r>
            <a:r>
              <a:rPr lang="en-US" dirty="0">
                <a:effectLst/>
              </a:rPr>
              <a:t>.</a:t>
            </a:r>
          </a:p>
          <a:p>
            <a:r>
              <a:rPr lang="en-US" b="1" dirty="0">
                <a:effectLst/>
              </a:rPr>
              <a:t>Thomas Jha &amp; Price (2022)</a:t>
            </a:r>
            <a:r>
              <a:rPr lang="en-US" dirty="0">
                <a:effectLst/>
              </a:rPr>
              <a:t>: This study on embodied learning emphasizes the role of the body in supporting young children’s meaning-making. </a:t>
            </a:r>
            <a:r>
              <a:rPr lang="en-US" dirty="0">
                <a:effectLst/>
                <a:hlinkClick r:id="rId4"/>
              </a:rPr>
              <a:t>It suggests that incorporating physical activities (kinesthetic learning) along with traditional learning methods can enhance understanding and retention of scientific concepts</a:t>
            </a:r>
            <a:r>
              <a:rPr lang="en-US" baseline="30000" dirty="0">
                <a:effectLst/>
                <a:hlinkClick r:id="rId4"/>
              </a:rPr>
              <a:t>2</a:t>
            </a:r>
            <a:r>
              <a:rPr lang="en-US" dirty="0">
                <a:effectLst/>
              </a:rPr>
              <a:t>.</a:t>
            </a:r>
          </a:p>
          <a:p>
            <a:r>
              <a:rPr lang="en-US" b="1" dirty="0" err="1">
                <a:effectLst/>
              </a:rPr>
              <a:t>Buchele</a:t>
            </a:r>
            <a:r>
              <a:rPr lang="en-US" b="1" dirty="0">
                <a:effectLst/>
              </a:rPr>
              <a:t> Harris et al. (2018)</a:t>
            </a:r>
            <a:r>
              <a:rPr lang="en-US" dirty="0">
                <a:effectLst/>
              </a:rPr>
              <a:t>: This research examined the impact of coordinated-bilateral physical activities on attention and concentration in school-aged children. </a:t>
            </a:r>
            <a:r>
              <a:rPr lang="en-US" dirty="0">
                <a:effectLst/>
                <a:hlinkClick r:id="rId3"/>
              </a:rPr>
              <a:t>The study supports the idea that combining physical activities (kinesthetic learning) with cognitive tasks can improve attention and concentration, which are key components of multimodal learning</a:t>
            </a:r>
            <a:r>
              <a:rPr lang="en-US" baseline="30000" dirty="0">
                <a:effectLst/>
                <a:hlinkClick r:id="rId5"/>
              </a:rPr>
              <a:t>3</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13</a:t>
            </a:fld>
            <a:endParaRPr lang="en-US"/>
          </a:p>
        </p:txBody>
      </p:sp>
    </p:spTree>
    <p:extLst>
      <p:ext uri="{BB962C8B-B14F-4D97-AF65-F5344CB8AC3E}">
        <p14:creationId xmlns:p14="http://schemas.microsoft.com/office/powerpoint/2010/main" val="3312382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Reinforcing, </a:t>
            </a:r>
          </a:p>
          <a:p>
            <a:endParaRPr lang="en-US" dirty="0"/>
          </a:p>
          <a:p>
            <a:r>
              <a:rPr lang="en-US" dirty="0"/>
              <a:t>Different types of learners</a:t>
            </a:r>
          </a:p>
          <a:p>
            <a:endParaRPr lang="en-US" dirty="0"/>
          </a:p>
          <a:p>
            <a:r>
              <a:rPr lang="en-US" dirty="0"/>
              <a:t>Writing asymmetric meridian coordination</a:t>
            </a:r>
          </a:p>
        </p:txBody>
      </p:sp>
      <p:sp>
        <p:nvSpPr>
          <p:cNvPr id="4" name="Slide Number Placeholder 3"/>
          <p:cNvSpPr>
            <a:spLocks noGrp="1"/>
          </p:cNvSpPr>
          <p:nvPr>
            <p:ph type="sldNum" sz="quarter" idx="5"/>
          </p:nvPr>
        </p:nvSpPr>
        <p:spPr/>
        <p:txBody>
          <a:bodyPr/>
          <a:lstStyle/>
          <a:p>
            <a:fld id="{F0785940-3CC2-7F4A-AA74-3460ACA3FE0C}" type="slidenum">
              <a:rPr lang="en-US" smtClean="0"/>
              <a:t>14</a:t>
            </a:fld>
            <a:endParaRPr lang="en-US"/>
          </a:p>
        </p:txBody>
      </p:sp>
    </p:spTree>
    <p:extLst>
      <p:ext uri="{BB962C8B-B14F-4D97-AF65-F5344CB8AC3E}">
        <p14:creationId xmlns:p14="http://schemas.microsoft.com/office/powerpoint/2010/main" val="293717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that it was helpful to reframe your mindset, cooperate with rather than ignore our bodies. More engaging, more memorable, more fun.</a:t>
            </a:r>
          </a:p>
          <a:p>
            <a:endParaRPr lang="en-US" dirty="0"/>
          </a:p>
          <a:p>
            <a:endParaRPr lang="en-US" dirty="0"/>
          </a:p>
          <a:p>
            <a:r>
              <a:rPr lang="en-US" dirty="0"/>
              <a:t>Time for more?</a:t>
            </a:r>
          </a:p>
          <a:p>
            <a:endParaRPr lang="en-US" dirty="0"/>
          </a:p>
          <a:p>
            <a:r>
              <a:rPr lang="en-US" dirty="0"/>
              <a:t>Vote with your feet</a:t>
            </a:r>
          </a:p>
          <a:p>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15</a:t>
            </a:fld>
            <a:endParaRPr lang="en-US"/>
          </a:p>
        </p:txBody>
      </p:sp>
    </p:spTree>
    <p:extLst>
      <p:ext uri="{BB962C8B-B14F-4D97-AF65-F5344CB8AC3E}">
        <p14:creationId xmlns:p14="http://schemas.microsoft.com/office/powerpoint/2010/main" val="316648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pen Sans Light" pitchFamily="2" charset="0"/>
                <a:ea typeface="Open Sans Light" pitchFamily="2" charset="0"/>
                <a:cs typeface="Open Sans Light" pitchFamily="2" charset="0"/>
              </a:rPr>
              <a:t>Easy example: Mirroring clap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Open Sans Light" pitchFamily="2" charset="0"/>
              <a:ea typeface="Open Sans Light" pitchFamily="2" charset="0"/>
              <a:cs typeface="Open Sans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Open Sans Light" pitchFamily="2" charset="0"/>
              <a:ea typeface="Open Sans Light" pitchFamily="2" charset="0"/>
              <a:cs typeface="Open Sans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Open Sans Light" pitchFamily="2" charset="0"/>
                <a:ea typeface="Open Sans Light" pitchFamily="2" charset="0"/>
                <a:cs typeface="Open Sans Light" pitchFamily="2" charset="0"/>
              </a:rPr>
              <a:t>We all want our communication to matter. For our audience to pay attention. To remember what we said. We want to make an impact. Yet far too often we treat our audience like floating brains, despite the fact that there is strong evidence that motor movement and cognitive development are linked. It makes sense. Our brains are trapped in our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Open Sans Light" pitchFamily="2" charset="0"/>
              <a:ea typeface="Open Sans Light" pitchFamily="2" charset="0"/>
              <a:cs typeface="Open Sans Ligh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Today I will give you some techniques and ways to make small changes in the way we communicate with our audiences can make a big difference in how well they retain the info.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2</a:t>
            </a:fld>
            <a:endParaRPr lang="en-US"/>
          </a:p>
        </p:txBody>
      </p:sp>
    </p:spTree>
    <p:extLst>
      <p:ext uri="{BB962C8B-B14F-4D97-AF65-F5344CB8AC3E}">
        <p14:creationId xmlns:p14="http://schemas.microsoft.com/office/powerpoint/2010/main" val="265600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I noticed as a teacher, as an event planner, as a speaker. Caveats: Some conflicting studies regarding efficacy</a:t>
            </a:r>
          </a:p>
          <a:p>
            <a:endParaRPr lang="en-US" dirty="0"/>
          </a:p>
          <a:p>
            <a:pPr algn="l">
              <a:spcBef>
                <a:spcPts val="1200"/>
              </a:spcBef>
              <a:spcAft>
                <a:spcPts val="1200"/>
              </a:spcAft>
            </a:pPr>
            <a:r>
              <a:rPr lang="en-US" dirty="0">
                <a:latin typeface="Open Sans Light" pitchFamily="2" charset="0"/>
                <a:ea typeface="Open Sans Light" pitchFamily="2" charset="0"/>
                <a:cs typeface="Open Sans Light" pitchFamily="2" charset="0"/>
              </a:rPr>
              <a:t>In a meta analysis of 50 studies, acute exercise was shown to have a positive effect on short term memory.</a:t>
            </a:r>
            <a:r>
              <a:rPr lang="en-US" b="0" i="0" dirty="0">
                <a:solidFill>
                  <a:srgbClr val="1F1F1F"/>
                </a:solidFill>
                <a:effectLst/>
                <a:latin typeface="ElsevierGulliver"/>
              </a:rPr>
              <a:t> The effects of cardiovascular exercise on human memory: A review with meta-analysis</a:t>
            </a:r>
          </a:p>
          <a:p>
            <a:pPr algn="l">
              <a:spcAft>
                <a:spcPts val="600"/>
              </a:spcAft>
            </a:pPr>
            <a:r>
              <a:rPr lang="en-US" b="0" i="0" dirty="0">
                <a:solidFill>
                  <a:srgbClr val="1F1F1F"/>
                </a:solidFill>
                <a:effectLst/>
                <a:latin typeface="ElsevierSans"/>
              </a:rPr>
              <a:t>Marc Roig </a:t>
            </a:r>
            <a:r>
              <a:rPr lang="en-US" b="0" i="0" baseline="30000" dirty="0">
                <a:solidFill>
                  <a:srgbClr val="1F1F1F"/>
                </a:solidFill>
                <a:effectLst/>
                <a:latin typeface="ElsevierSans"/>
              </a:rPr>
              <a:t>a</a:t>
            </a:r>
            <a:r>
              <a:rPr lang="en-US" b="0" i="0" dirty="0">
                <a:solidFill>
                  <a:srgbClr val="1F1F1F"/>
                </a:solidFill>
                <a:effectLst/>
                <a:latin typeface="ElsevierSans"/>
              </a:rPr>
              <a:t> </a:t>
            </a:r>
            <a:r>
              <a:rPr lang="en-US" b="0" i="0" baseline="30000" dirty="0">
                <a:solidFill>
                  <a:srgbClr val="1F1F1F"/>
                </a:solidFill>
                <a:effectLst/>
                <a:latin typeface="ElsevierSans"/>
              </a:rPr>
              <a:t>b</a:t>
            </a:r>
            <a:r>
              <a:rPr lang="en-US" b="0" i="0" dirty="0">
                <a:solidFill>
                  <a:srgbClr val="1F1F1F"/>
                </a:solidFill>
                <a:effectLst/>
                <a:latin typeface="ElsevierSans"/>
              </a:rPr>
              <a:t> </a:t>
            </a:r>
            <a:r>
              <a:rPr lang="en-US" b="0" i="0" baseline="30000" dirty="0">
                <a:solidFill>
                  <a:srgbClr val="1F1F1F"/>
                </a:solidFill>
                <a:effectLst/>
                <a:latin typeface="ElsevierSans"/>
              </a:rPr>
              <a:t>c</a:t>
            </a:r>
            <a:r>
              <a:rPr lang="en-US" b="0" i="0" dirty="0">
                <a:solidFill>
                  <a:srgbClr val="1F1F1F"/>
                </a:solidFill>
                <a:effectLst/>
                <a:latin typeface="ElsevierSans"/>
              </a:rPr>
              <a:t>, </a:t>
            </a:r>
            <a:r>
              <a:rPr lang="en-US" b="0" i="0" dirty="0" err="1">
                <a:solidFill>
                  <a:srgbClr val="1F1F1F"/>
                </a:solidFill>
                <a:effectLst/>
                <a:latin typeface="ElsevierSans"/>
              </a:rPr>
              <a:t>Sasja</a:t>
            </a:r>
            <a:r>
              <a:rPr lang="en-US" b="0" i="0" dirty="0">
                <a:solidFill>
                  <a:srgbClr val="1F1F1F"/>
                </a:solidFill>
                <a:effectLst/>
                <a:latin typeface="ElsevierSans"/>
              </a:rPr>
              <a:t> </a:t>
            </a:r>
            <a:r>
              <a:rPr lang="en-US" b="0" i="0" dirty="0" err="1">
                <a:solidFill>
                  <a:srgbClr val="1F1F1F"/>
                </a:solidFill>
                <a:effectLst/>
                <a:latin typeface="ElsevierSans"/>
              </a:rPr>
              <a:t>Nordbrandt</a:t>
            </a:r>
            <a:r>
              <a:rPr lang="en-US" b="0" i="0" dirty="0">
                <a:solidFill>
                  <a:srgbClr val="1F1F1F"/>
                </a:solidFill>
                <a:effectLst/>
                <a:latin typeface="ElsevierSans"/>
              </a:rPr>
              <a:t> </a:t>
            </a:r>
            <a:r>
              <a:rPr lang="en-US" b="0" i="0" baseline="30000" dirty="0">
                <a:solidFill>
                  <a:srgbClr val="1F1F1F"/>
                </a:solidFill>
                <a:effectLst/>
                <a:latin typeface="ElsevierSans"/>
              </a:rPr>
              <a:t>b</a:t>
            </a:r>
            <a:r>
              <a:rPr lang="en-US" b="0" i="0" dirty="0">
                <a:solidFill>
                  <a:srgbClr val="1F1F1F"/>
                </a:solidFill>
                <a:effectLst/>
                <a:latin typeface="ElsevierSans"/>
              </a:rPr>
              <a:t> </a:t>
            </a:r>
            <a:r>
              <a:rPr lang="en-US" b="0" i="0" baseline="30000" dirty="0">
                <a:solidFill>
                  <a:srgbClr val="1F1F1F"/>
                </a:solidFill>
                <a:effectLst/>
                <a:latin typeface="ElsevierSans"/>
              </a:rPr>
              <a:t>c</a:t>
            </a:r>
            <a:r>
              <a:rPr lang="en-US" b="0" i="0" dirty="0">
                <a:solidFill>
                  <a:srgbClr val="1F1F1F"/>
                </a:solidFill>
                <a:effectLst/>
                <a:latin typeface="ElsevierSans"/>
              </a:rPr>
              <a:t>, Svend Sparre </a:t>
            </a:r>
            <a:r>
              <a:rPr lang="en-US" b="0" i="0" dirty="0" err="1">
                <a:solidFill>
                  <a:srgbClr val="1F1F1F"/>
                </a:solidFill>
                <a:effectLst/>
                <a:latin typeface="ElsevierSans"/>
              </a:rPr>
              <a:t>Geertsen</a:t>
            </a:r>
            <a:r>
              <a:rPr lang="en-US" b="0" i="0" dirty="0">
                <a:solidFill>
                  <a:srgbClr val="1F1F1F"/>
                </a:solidFill>
                <a:effectLst/>
                <a:latin typeface="ElsevierSans"/>
              </a:rPr>
              <a:t> </a:t>
            </a:r>
            <a:r>
              <a:rPr lang="en-US" b="0" i="0" baseline="30000" dirty="0">
                <a:solidFill>
                  <a:srgbClr val="1F1F1F"/>
                </a:solidFill>
                <a:effectLst/>
                <a:latin typeface="ElsevierSans"/>
              </a:rPr>
              <a:t>b</a:t>
            </a:r>
            <a:r>
              <a:rPr lang="en-US" b="0" i="0" dirty="0">
                <a:solidFill>
                  <a:srgbClr val="1F1F1F"/>
                </a:solidFill>
                <a:effectLst/>
                <a:latin typeface="ElsevierSans"/>
              </a:rPr>
              <a:t> </a:t>
            </a:r>
            <a:r>
              <a:rPr lang="en-US" b="0" i="0" baseline="30000" dirty="0">
                <a:solidFill>
                  <a:srgbClr val="1F1F1F"/>
                </a:solidFill>
                <a:effectLst/>
                <a:latin typeface="ElsevierSans"/>
              </a:rPr>
              <a:t>c</a:t>
            </a:r>
            <a:r>
              <a:rPr lang="en-US" b="0" i="0" dirty="0">
                <a:solidFill>
                  <a:srgbClr val="1F1F1F"/>
                </a:solidFill>
                <a:effectLst/>
                <a:latin typeface="ElsevierSans"/>
              </a:rPr>
              <a:t>, Jens Bo Nielsen </a:t>
            </a:r>
            <a:r>
              <a:rPr lang="en-US" b="0" i="0" baseline="30000" dirty="0">
                <a:solidFill>
                  <a:srgbClr val="1F1F1F"/>
                </a:solidFill>
                <a:effectLst/>
                <a:latin typeface="ElsevierSans"/>
              </a:rPr>
              <a:t>b</a:t>
            </a:r>
            <a:r>
              <a:rPr lang="en-US" b="0" i="0" dirty="0">
                <a:solidFill>
                  <a:srgbClr val="1F1F1F"/>
                </a:solidFill>
                <a:effectLst/>
                <a:latin typeface="ElsevierSans"/>
              </a:rPr>
              <a:t> </a:t>
            </a:r>
            <a:r>
              <a:rPr lang="en-US" b="0" i="0" baseline="30000" dirty="0">
                <a:solidFill>
                  <a:srgbClr val="1F1F1F"/>
                </a:solidFill>
                <a:effectLst/>
                <a:latin typeface="ElsevierSans"/>
              </a:rPr>
              <a:t>c</a:t>
            </a:r>
            <a:endParaRPr lang="en-US" b="0" i="0" dirty="0">
              <a:solidFill>
                <a:srgbClr val="1F1F1F"/>
              </a:solidFill>
              <a:effectLst/>
              <a:latin typeface="ElsevierSans"/>
            </a:endParaRPr>
          </a:p>
          <a:p>
            <a:endParaRPr lang="en-US" dirty="0"/>
          </a:p>
          <a:p>
            <a:endParaRPr lang="en-US" dirty="0"/>
          </a:p>
          <a:p>
            <a:r>
              <a:rPr lang="en-US" dirty="0"/>
              <a:t>The brain science and study results show that multisensory learning and movement produce better focus, better attention and better retention</a:t>
            </a:r>
          </a:p>
          <a:p>
            <a:endParaRPr lang="en-US" dirty="0"/>
          </a:p>
          <a:p>
            <a:r>
              <a:rPr lang="en-US" dirty="0"/>
              <a:t>Some studies problematic measurement tools or too small sample sizes. Improves executive function but not always cognitive flexibility</a:t>
            </a:r>
          </a:p>
          <a:p>
            <a:endParaRPr lang="en-US" dirty="0"/>
          </a:p>
          <a:p>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3</a:t>
            </a:fld>
            <a:endParaRPr lang="en-US"/>
          </a:p>
        </p:txBody>
      </p:sp>
    </p:spTree>
    <p:extLst>
      <p:ext uri="{BB962C8B-B14F-4D97-AF65-F5344CB8AC3E}">
        <p14:creationId xmlns:p14="http://schemas.microsoft.com/office/powerpoint/2010/main" val="404750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Add breaks and moving around</a:t>
            </a:r>
          </a:p>
          <a:p>
            <a:r>
              <a:rPr lang="en-US" sz="1200" kern="100" dirty="0">
                <a:latin typeface="Aptos" panose="020B0004020202020204" pitchFamily="34" charset="0"/>
                <a:ea typeface="Aptos" panose="020B0004020202020204" pitchFamily="34" charset="0"/>
                <a:cs typeface="Times New Roman" panose="02020603050405020304" pitchFamily="18" charset="0"/>
              </a:rPr>
              <a:t>Reference the body</a:t>
            </a:r>
          </a:p>
          <a:p>
            <a:r>
              <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Use Open skills</a:t>
            </a:r>
          </a:p>
          <a:p>
            <a:r>
              <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Gross motor versus fine motor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200" kern="100" dirty="0">
                <a:effectLst/>
                <a:latin typeface="Aptos" panose="020B0004020202020204" pitchFamily="34" charset="0"/>
                <a:ea typeface="Aptos" panose="020B0004020202020204" pitchFamily="34" charset="0"/>
                <a:cs typeface="Times New Roman" panose="02020603050405020304" pitchFamily="18" charset="0"/>
              </a:rPr>
              <a:t>Reciprocal movement (mirroring) and behavior matching.</a:t>
            </a:r>
          </a:p>
          <a:p>
            <a:r>
              <a:rPr lang="en-US" sz="1200" kern="100" dirty="0" err="1">
                <a:solidFill>
                  <a:srgbClr val="212121"/>
                </a:solidFill>
                <a:effectLst/>
                <a:latin typeface="Cambria" panose="02040503050406030204" pitchFamily="18" charset="0"/>
                <a:ea typeface="Aptos" panose="020B0004020202020204" pitchFamily="34" charset="0"/>
                <a:cs typeface="Times New Roman" panose="02020603050405020304" pitchFamily="18" charset="0"/>
              </a:rPr>
              <a:t>Bisensory</a:t>
            </a:r>
            <a:r>
              <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 learning </a:t>
            </a:r>
          </a:p>
          <a:p>
            <a:r>
              <a:rPr lang="en-US" sz="12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Cross meridian bilateral coordination , balancing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Science Museum of </a:t>
            </a:r>
            <a:r>
              <a:rPr lang="en-US" dirty="0" err="1">
                <a:latin typeface="Calibri" panose="020F0502020204030204" pitchFamily="34" charset="0"/>
                <a:cs typeface="Calibri" panose="020F0502020204030204" pitchFamily="34" charset="0"/>
              </a:rPr>
              <a:t>minnesota</a:t>
            </a:r>
            <a:endParaRPr lang="en-US" dirty="0">
              <a:latin typeface="Calibri" panose="020F0502020204030204" pitchFamily="34" charset="0"/>
              <a:cs typeface="Calibri" panose="020F0502020204030204" pitchFamily="34" charset="0"/>
            </a:endParaRPr>
          </a:p>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4</a:t>
            </a:fld>
            <a:endParaRPr lang="en-US"/>
          </a:p>
        </p:txBody>
      </p:sp>
    </p:spTree>
    <p:extLst>
      <p:ext uri="{BB962C8B-B14F-4D97-AF65-F5344CB8AC3E}">
        <p14:creationId xmlns:p14="http://schemas.microsoft.com/office/powerpoint/2010/main" val="41451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5B62-3599-7186-F1C9-975C80DAB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5CFA3-BF7F-1BB4-7BED-75836E4BB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EE8F4-0574-DB08-312F-F16AC89F6E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Studied on 21 year olds. Acute (short bursts)  but not too aerobic. Lower intensity walking </a:t>
            </a:r>
            <a:r>
              <a:rPr lang="en-US" b="0" i="0" dirty="0">
                <a:solidFill>
                  <a:srgbClr val="1B1B1B"/>
                </a:solidFill>
                <a:effectLst/>
                <a:latin typeface="Cambria" panose="02040503050406030204" pitchFamily="18" charset="0"/>
              </a:rPr>
              <a:t>brisk walking pace, as if they were late to class 15 minutes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B1B1B"/>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higher-intensity exercise has recently been shown to more favorably influence episodic memory function, enhancing synaptic plasticity in the hippocampus</a:t>
            </a:r>
            <a:endParaRPr lang="en-US" dirty="0"/>
          </a:p>
          <a:p>
            <a:r>
              <a:rPr lang="en-US" dirty="0"/>
              <a:t>30 minutes three times a week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sng" kern="100" dirty="0">
                <a:effectLst/>
                <a:latin typeface="Aptos" panose="020B0004020202020204" pitchFamily="34" charset="0"/>
                <a:ea typeface="Aptos" panose="020B0004020202020204" pitchFamily="34" charset="0"/>
                <a:cs typeface="Times New Roman" panose="02020603050405020304" pitchFamily="18" charset="0"/>
              </a:rPr>
              <a:t>Easy example: </a:t>
            </a:r>
            <a:r>
              <a:rPr lang="en-US" b="1" i="0" u="sng" dirty="0">
                <a:solidFill>
                  <a:srgbClr val="0F0F0F"/>
                </a:solidFill>
                <a:effectLst/>
                <a:latin typeface="Roboto" pitchFamily="2" charset="0"/>
              </a:rPr>
              <a:t>8 Count Shake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b="0" i="0" dirty="0">
                <a:solidFill>
                  <a:srgbClr val="1B1B1B"/>
                </a:solidFill>
                <a:effectLst/>
                <a:latin typeface="Cambria" panose="02040503050406030204" pitchFamily="18" charset="0"/>
              </a:rPr>
              <a:t>meta-analysis demonstrates that acute exercise occurring during early memory consolidation (d = 0.47, 95% CI: 0.28, 0.67; </a:t>
            </a:r>
            <a:r>
              <a:rPr lang="en-US" b="0" i="1" dirty="0">
                <a:solidFill>
                  <a:srgbClr val="1B1B1B"/>
                </a:solidFill>
                <a:effectLst/>
                <a:latin typeface="Cambria" panose="02040503050406030204" pitchFamily="18" charset="0"/>
              </a:rPr>
              <a:t>p</a:t>
            </a:r>
            <a:r>
              <a:rPr lang="en-US" b="0" i="0" dirty="0">
                <a:solidFill>
                  <a:srgbClr val="1B1B1B"/>
                </a:solidFill>
                <a:effectLst/>
                <a:latin typeface="Cambria" panose="02040503050406030204" pitchFamily="18" charset="0"/>
              </a:rPr>
              <a:t> &lt; 0.001) and during late memory consolidation (d = 1.05, 95% CI: 0.32, 1.78; </a:t>
            </a:r>
            <a:r>
              <a:rPr lang="en-US" b="0" i="1" dirty="0">
                <a:solidFill>
                  <a:srgbClr val="1B1B1B"/>
                </a:solidFill>
                <a:effectLst/>
                <a:latin typeface="Cambria" panose="02040503050406030204" pitchFamily="18" charset="0"/>
              </a:rPr>
              <a:t>p</a:t>
            </a:r>
            <a:r>
              <a:rPr lang="en-US" b="0" i="0" dirty="0">
                <a:solidFill>
                  <a:srgbClr val="1B1B1B"/>
                </a:solidFill>
                <a:effectLst/>
                <a:latin typeface="Cambria" panose="02040503050406030204" pitchFamily="18" charset="0"/>
              </a:rPr>
              <a:t> = 0.005) enhanced episodic memory function. </a:t>
            </a:r>
            <a:endParaRPr lang="en-US" dirty="0"/>
          </a:p>
          <a:p>
            <a:endParaRPr lang="en-US" dirty="0"/>
          </a:p>
          <a:p>
            <a:pPr>
              <a:lnSpc>
                <a:spcPts val="2250"/>
              </a:lnSpc>
            </a:pPr>
            <a:r>
              <a:rPr lang="en-US" sz="1800" b="1" dirty="0">
                <a:effectLst/>
                <a:latin typeface="Source Sans Pro Web"/>
              </a:rPr>
              <a:t>The Temporal Effects of Acute Exercise on Episodic Memory Function: Systematic Review with Meta-Analysis</a:t>
            </a:r>
            <a:r>
              <a:rPr lang="en-US" sz="1800" b="0" i="0" dirty="0">
                <a:solidFill>
                  <a:srgbClr val="222222"/>
                </a:solidFill>
                <a:effectLst/>
                <a:latin typeface="Arial" panose="020B0604020202020204" pitchFamily="34" charset="0"/>
              </a:rPr>
              <a:t> </a:t>
            </a:r>
            <a:r>
              <a:rPr lang="en-US" sz="2800" b="0" i="0" u="sng" dirty="0">
                <a:solidFill>
                  <a:srgbClr val="005EA2"/>
                </a:solidFill>
                <a:effectLst/>
                <a:latin typeface="Source Sans Pro Web"/>
                <a:hlinkClick r:id="rId3"/>
              </a:rPr>
              <a:t>Paul D Loprinzi</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1,*</a:t>
            </a:r>
            <a:r>
              <a:rPr lang="en-US" sz="2800" b="0" i="0" dirty="0">
                <a:solidFill>
                  <a:srgbClr val="1B1B1B"/>
                </a:solidFill>
                <a:effectLst/>
                <a:latin typeface="Source Sans Pro Web"/>
              </a:rPr>
              <a:t>, </a:t>
            </a:r>
            <a:r>
              <a:rPr lang="en-US" sz="2800" b="0" i="0" u="sng" dirty="0">
                <a:solidFill>
                  <a:srgbClr val="005EA2"/>
                </a:solidFill>
                <a:effectLst/>
                <a:latin typeface="Source Sans Pro Web"/>
                <a:hlinkClick r:id="rId4"/>
              </a:rPr>
              <a:t>Jeremiah Blough</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1</a:t>
            </a:r>
            <a:r>
              <a:rPr lang="en-US" sz="2800" b="0" i="0" dirty="0">
                <a:solidFill>
                  <a:srgbClr val="1B1B1B"/>
                </a:solidFill>
                <a:effectLst/>
                <a:latin typeface="Source Sans Pro Web"/>
              </a:rPr>
              <a:t>, </a:t>
            </a:r>
            <a:r>
              <a:rPr lang="en-US" sz="2800" b="0" i="0" u="sng" dirty="0">
                <a:solidFill>
                  <a:srgbClr val="005EA2"/>
                </a:solidFill>
                <a:effectLst/>
                <a:latin typeface="Source Sans Pro Web"/>
                <a:hlinkClick r:id="rId5"/>
              </a:rPr>
              <a:t>Lindsay Crawford</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1</a:t>
            </a:r>
            <a:r>
              <a:rPr lang="en-US" sz="2800" b="0" i="0" dirty="0">
                <a:solidFill>
                  <a:srgbClr val="1B1B1B"/>
                </a:solidFill>
                <a:effectLst/>
                <a:latin typeface="Source Sans Pro Web"/>
              </a:rPr>
              <a:t>, </a:t>
            </a:r>
            <a:r>
              <a:rPr lang="en-US" sz="2800" b="0" i="0" u="sng" dirty="0">
                <a:solidFill>
                  <a:srgbClr val="005EA2"/>
                </a:solidFill>
                <a:effectLst/>
                <a:latin typeface="Source Sans Pro Web"/>
                <a:hlinkClick r:id="rId6"/>
              </a:rPr>
              <a:t>Seungho Ryu</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1</a:t>
            </a:r>
            <a:r>
              <a:rPr lang="en-US" sz="2800" b="0" i="0" dirty="0">
                <a:solidFill>
                  <a:srgbClr val="1B1B1B"/>
                </a:solidFill>
                <a:effectLst/>
                <a:latin typeface="Source Sans Pro Web"/>
              </a:rPr>
              <a:t>, </a:t>
            </a:r>
            <a:r>
              <a:rPr lang="en-US" sz="2800" b="0" i="0" u="sng" dirty="0">
                <a:solidFill>
                  <a:srgbClr val="005EA2"/>
                </a:solidFill>
                <a:effectLst/>
                <a:latin typeface="Source Sans Pro Web"/>
                <a:hlinkClick r:id="rId7"/>
              </a:rPr>
              <a:t>Liye Zou</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2</a:t>
            </a:r>
            <a:r>
              <a:rPr lang="en-US" sz="2800" b="0" i="0" dirty="0">
                <a:solidFill>
                  <a:srgbClr val="1B1B1B"/>
                </a:solidFill>
                <a:effectLst/>
                <a:latin typeface="Source Sans Pro Web"/>
              </a:rPr>
              <a:t>, </a:t>
            </a:r>
            <a:r>
              <a:rPr lang="en-US" sz="2800" b="0" i="0" u="sng" dirty="0">
                <a:solidFill>
                  <a:srgbClr val="005EA2"/>
                </a:solidFill>
                <a:effectLst/>
                <a:latin typeface="Source Sans Pro Web"/>
                <a:hlinkClick r:id="rId8"/>
              </a:rPr>
              <a:t>Hong Li</a:t>
            </a:r>
            <a:r>
              <a:rPr lang="en-US" sz="2800" b="0" i="0" dirty="0">
                <a:solidFill>
                  <a:srgbClr val="1B1B1B"/>
                </a:solidFill>
                <a:effectLst/>
                <a:latin typeface="Source Sans Pro Web"/>
              </a:rPr>
              <a:t> </a:t>
            </a:r>
            <a:r>
              <a:rPr lang="en-US" sz="2800" b="0" i="0" baseline="30000" dirty="0">
                <a:solidFill>
                  <a:srgbClr val="1B1B1B"/>
                </a:solidFill>
                <a:effectLst/>
                <a:latin typeface="Source Sans Pro Web"/>
              </a:rPr>
              <a:t>3,4,</a:t>
            </a:r>
            <a:endParaRPr lang="en-US" sz="1800" b="1" dirty="0">
              <a:effectLst/>
              <a:latin typeface="Source Sans Pro Web"/>
            </a:endParaRPr>
          </a:p>
        </p:txBody>
      </p:sp>
      <p:sp>
        <p:nvSpPr>
          <p:cNvPr id="4" name="Slide Number Placeholder 3">
            <a:extLst>
              <a:ext uri="{FF2B5EF4-FFF2-40B4-BE49-F238E27FC236}">
                <a16:creationId xmlns:a16="http://schemas.microsoft.com/office/drawing/2014/main" id="{EBC3AEC1-500D-7218-01F9-CD73A9D3CD74}"/>
              </a:ext>
            </a:extLst>
          </p:cNvPr>
          <p:cNvSpPr>
            <a:spLocks noGrp="1"/>
          </p:cNvSpPr>
          <p:nvPr>
            <p:ph type="sldNum" sz="quarter" idx="5"/>
          </p:nvPr>
        </p:nvSpPr>
        <p:spPr/>
        <p:txBody>
          <a:bodyPr/>
          <a:lstStyle/>
          <a:p>
            <a:fld id="{F0785940-3CC2-7F4A-AA74-3460ACA3FE0C}" type="slidenum">
              <a:rPr lang="en-US" smtClean="0"/>
              <a:t>5</a:t>
            </a:fld>
            <a:endParaRPr lang="en-US"/>
          </a:p>
        </p:txBody>
      </p:sp>
    </p:spTree>
    <p:extLst>
      <p:ext uri="{BB962C8B-B14F-4D97-AF65-F5344CB8AC3E}">
        <p14:creationId xmlns:p14="http://schemas.microsoft.com/office/powerpoint/2010/main" val="169037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Google Sans"/>
              </a:rPr>
              <a:t>Gross motor skills refer to the controlling of large body movements that involve large muscle groups, including core stability and posture e.g. pushing, pulling, rolling, crawling, walking and sitting still. Fine motor skills refer to physical skills that involve small muscles and hand-eye coordination.</a:t>
            </a:r>
          </a:p>
          <a:p>
            <a:endParaRPr lang="en-US" dirty="0"/>
          </a:p>
          <a:p>
            <a:endParaRPr lang="en-US" dirty="0"/>
          </a:p>
          <a:p>
            <a:pPr algn="l"/>
            <a:r>
              <a:rPr lang="en-US" b="1" i="0" dirty="0">
                <a:solidFill>
                  <a:srgbClr val="000000"/>
                </a:solidFill>
                <a:effectLst/>
                <a:latin typeface="Arial" panose="020B0604020202020204" pitchFamily="34" charset="0"/>
              </a:rPr>
              <a:t>Associations between Gross and Fine Motor Skills, Physical Activity, Executive Function, and Academic Achievement: Longitudinal Findings from the UK Millennium Cohort Study</a:t>
            </a:r>
          </a:p>
          <a:p>
            <a:pPr algn="l"/>
            <a:r>
              <a:rPr lang="en-US" b="0" i="0" dirty="0">
                <a:solidFill>
                  <a:srgbClr val="222222"/>
                </a:solidFill>
                <a:effectLst/>
                <a:latin typeface="Arial" panose="020B0604020202020204" pitchFamily="34" charset="0"/>
              </a:rPr>
              <a:t>by </a:t>
            </a:r>
            <a:r>
              <a:rPr lang="en-US" b="1" i="0" dirty="0">
                <a:solidFill>
                  <a:srgbClr val="4F5671"/>
                </a:solidFill>
                <a:effectLst/>
                <a:latin typeface="Arial" panose="020B0604020202020204" pitchFamily="34" charset="0"/>
              </a:rPr>
              <a:t>Yuxi Zhou </a:t>
            </a:r>
            <a:r>
              <a:rPr lang="en-US" b="0" i="0" dirty="0" err="1">
                <a:solidFill>
                  <a:srgbClr val="222222"/>
                </a:solidFill>
                <a:effectLst/>
                <a:latin typeface="Arial" panose="020B0604020202020204" pitchFamily="34" charset="0"/>
              </a:rPr>
              <a:t>and</a:t>
            </a:r>
            <a:r>
              <a:rPr lang="en-US" b="1" i="0" dirty="0" err="1">
                <a:solidFill>
                  <a:srgbClr val="4F5671"/>
                </a:solidFill>
                <a:effectLst/>
                <a:latin typeface="Arial" panose="020B0604020202020204" pitchFamily="34" charset="0"/>
              </a:rPr>
              <a:t>Andrew</a:t>
            </a:r>
            <a:r>
              <a:rPr lang="en-US" b="1" i="0" dirty="0">
                <a:solidFill>
                  <a:srgbClr val="4F5671"/>
                </a:solidFill>
                <a:effectLst/>
                <a:latin typeface="Arial" panose="020B0604020202020204" pitchFamily="34" charset="0"/>
              </a:rPr>
              <a:t> Tolmie</a:t>
            </a:r>
          </a:p>
          <a:p>
            <a:pPr algn="l"/>
            <a:r>
              <a:rPr lang="en-US" b="0" i="0" baseline="30000" dirty="0">
                <a:solidFill>
                  <a:srgbClr val="222222"/>
                </a:solidFill>
                <a:effectLst/>
                <a:latin typeface="Arial" panose="020B0604020202020204" pitchFamily="34" charset="0"/>
              </a:rPr>
              <a:t> *</a:t>
            </a:r>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0785940-3CC2-7F4A-AA74-3460ACA3FE0C}" type="slidenum">
              <a:rPr lang="en-US" smtClean="0"/>
              <a:t>6</a:t>
            </a:fld>
            <a:endParaRPr lang="en-US"/>
          </a:p>
        </p:txBody>
      </p:sp>
    </p:spTree>
    <p:extLst>
      <p:ext uri="{BB962C8B-B14F-4D97-AF65-F5344CB8AC3E}">
        <p14:creationId xmlns:p14="http://schemas.microsoft.com/office/powerpoint/2010/main" val="2181088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Gross motor- big movement. Scale it up!</a:t>
            </a:r>
          </a:p>
          <a:p>
            <a:endParaRPr lang="en-US" dirty="0"/>
          </a:p>
          <a:p>
            <a:r>
              <a:rPr lang="en-US" dirty="0"/>
              <a:t>Fine motor- hand eye coordination</a:t>
            </a:r>
            <a:endParaRPr lang="en-US" b="0" i="0" dirty="0">
              <a:solidFill>
                <a:schemeClr val="tx1"/>
              </a:solidFill>
              <a:effectLst/>
              <a:latin typeface="+mn-lt"/>
            </a:endParaRPr>
          </a:p>
          <a:p>
            <a:endParaRPr lang="en-US" b="0" i="0" dirty="0">
              <a:solidFill>
                <a:schemeClr val="tx1"/>
              </a:solidFill>
              <a:effectLst/>
              <a:latin typeface="+mn-lt"/>
            </a:endParaRPr>
          </a:p>
          <a:p>
            <a:r>
              <a:rPr lang="en-US" b="1" i="0" dirty="0">
                <a:solidFill>
                  <a:srgbClr val="1A1A1A"/>
                </a:solidFill>
                <a:effectLst/>
                <a:latin typeface="Georgia" panose="02040502050405020303" pitchFamily="18" charset="0"/>
              </a:rPr>
              <a:t>Lorentz force</a:t>
            </a:r>
            <a:r>
              <a:rPr lang="en-US" b="0" i="0" dirty="0">
                <a:solidFill>
                  <a:srgbClr val="1A1A1A"/>
                </a:solidFill>
                <a:effectLst/>
                <a:latin typeface="Georgia" panose="02040502050405020303" pitchFamily="18" charset="0"/>
              </a:rPr>
              <a:t>, </a:t>
            </a:r>
            <a:r>
              <a:rPr lang="en-US" b="0" i="0" dirty="0">
                <a:solidFill>
                  <a:srgbClr val="444444"/>
                </a:solidFill>
                <a:effectLst/>
                <a:latin typeface="Poppins" pitchFamily="2" charset="77"/>
              </a:rPr>
              <a:t>From the above figure, it is understood that the magnetic force is perpendicular to both the magnetic field and charge velocity.</a:t>
            </a:r>
          </a:p>
          <a:p>
            <a:pPr>
              <a:lnSpc>
                <a:spcPts val="1500"/>
              </a:lnSpc>
            </a:pPr>
            <a:endParaRPr lang="en-US" dirty="0"/>
          </a:p>
          <a:p>
            <a:r>
              <a:rPr lang="en-US" dirty="0"/>
              <a:t>Doesn’t have to be specific to demonstrating a concept. Also can vote with your feet, stand up if, etc. Can make it sequential (escape rooms)</a:t>
            </a:r>
          </a:p>
        </p:txBody>
      </p:sp>
      <p:sp>
        <p:nvSpPr>
          <p:cNvPr id="4" name="Slide Number Placeholder 3"/>
          <p:cNvSpPr>
            <a:spLocks noGrp="1"/>
          </p:cNvSpPr>
          <p:nvPr>
            <p:ph type="sldNum" sz="quarter" idx="5"/>
          </p:nvPr>
        </p:nvSpPr>
        <p:spPr/>
        <p:txBody>
          <a:bodyPr/>
          <a:lstStyle/>
          <a:p>
            <a:fld id="{F0785940-3CC2-7F4A-AA74-3460ACA3FE0C}" type="slidenum">
              <a:rPr lang="en-US" smtClean="0"/>
              <a:t>7</a:t>
            </a:fld>
            <a:endParaRPr lang="en-US"/>
          </a:p>
        </p:txBody>
      </p:sp>
    </p:spTree>
    <p:extLst>
      <p:ext uri="{BB962C8B-B14F-4D97-AF65-F5344CB8AC3E}">
        <p14:creationId xmlns:p14="http://schemas.microsoft.com/office/powerpoint/2010/main" val="432560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5C165-C6C4-AC0B-3E91-AEA7B9B9C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7701B-0B7E-8492-099C-D54262F31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126C7-1CB4-65D6-8E46-307475B465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latin typeface="Open Sans Light" pitchFamily="2" charset="0"/>
                <a:ea typeface="Open Sans Light" pitchFamily="2" charset="0"/>
                <a:cs typeface="Open Sans Light" pitchFamily="2" charset="0"/>
              </a:rPr>
              <a:t>1. Use O</a:t>
            </a:r>
            <a:r>
              <a:rPr lang="en-US" sz="1200" kern="100" dirty="0">
                <a:effectLst/>
                <a:latin typeface="Open Sans Light" pitchFamily="2" charset="0"/>
                <a:ea typeface="Open Sans Light" pitchFamily="2" charset="0"/>
                <a:cs typeface="Open Sans Light" pitchFamily="2" charset="0"/>
              </a:rPr>
              <a:t>pen skills not closed for executive </a:t>
            </a:r>
            <a:r>
              <a:rPr lang="en-US" sz="1200" kern="100" dirty="0">
                <a:latin typeface="Open Sans Light" pitchFamily="2" charset="0"/>
                <a:ea typeface="Open Sans Light" pitchFamily="2" charset="0"/>
                <a:cs typeface="Open Sans Light" pitchFamily="2" charset="0"/>
              </a:rPr>
              <a:t>f</a:t>
            </a:r>
            <a:r>
              <a:rPr lang="en-US" sz="1200" kern="100" dirty="0">
                <a:effectLst/>
                <a:latin typeface="Open Sans Light" pitchFamily="2" charset="0"/>
                <a:ea typeface="Open Sans Light" pitchFamily="2" charset="0"/>
                <a:cs typeface="Open Sans Light" pitchFamily="2" charset="0"/>
              </a:rPr>
              <a:t>unction benefits. </a:t>
            </a:r>
            <a:r>
              <a:rPr lang="en-US" sz="1200" kern="100" dirty="0">
                <a:solidFill>
                  <a:srgbClr val="212121"/>
                </a:solidFill>
                <a:latin typeface="Cambria" panose="02040503050406030204" pitchFamily="18" charset="0"/>
                <a:cs typeface="Times New Roman" panose="02020603050405020304" pitchFamily="18" charset="0"/>
              </a:rPr>
              <a:t>(</a:t>
            </a:r>
            <a:r>
              <a:rPr lang="en-US" sz="1200" b="0" i="0" dirty="0">
                <a:solidFill>
                  <a:srgbClr val="333333"/>
                </a:solidFill>
                <a:effectLst/>
                <a:latin typeface="Georgia" panose="02040502050405020303" pitchFamily="18" charset="0"/>
              </a:rPr>
              <a:t>Open skill refers to the skill of performing motor tasks in an unpredictable environment; closed skill refers to the skill of performing motor tasks in a stable environment. Open would be unpredictable and affected by environment. Open is playing basketball, closed is shooting hoops</a:t>
            </a:r>
            <a:r>
              <a:rPr lang="en-US" sz="1200" b="0" i="0" kern="100" dirty="0">
                <a:solidFill>
                  <a:srgbClr val="212121"/>
                </a:solidFill>
                <a:latin typeface="Cambria" panose="02040503050406030204" pitchFamily="18" charset="0"/>
                <a:cs typeface="Times New Roman" panose="02020603050405020304" pitchFamily="18" charset="0"/>
              </a:rPr>
              <a:t>) </a:t>
            </a:r>
            <a:r>
              <a:rPr lang="en-US" sz="1200" kern="100" dirty="0">
                <a:effectLst/>
                <a:latin typeface="Open Sans Light" pitchFamily="2" charset="0"/>
                <a:ea typeface="Open Sans Light" pitchFamily="2" charset="0"/>
                <a:cs typeface="Open Sans Light" pitchFamily="2" charset="0"/>
              </a:rPr>
              <a:t> </a:t>
            </a:r>
            <a:endParaRPr lang="en-US" b="0" i="0" u="sng" kern="100" dirty="0">
              <a:solidFill>
                <a:srgbClr val="474747"/>
              </a:solidFill>
              <a:effectLst/>
              <a:latin typeface="Google Sans"/>
              <a:cs typeface="Times New Roman" panose="02020603050405020304" pitchFamily="18" charset="0"/>
            </a:endParaRPr>
          </a:p>
          <a:p>
            <a:r>
              <a:rPr lang="en-US" u="sng" kern="100" dirty="0">
                <a:solidFill>
                  <a:srgbClr val="212121"/>
                </a:solidFill>
                <a:latin typeface="Cambria" panose="02040503050406030204" pitchFamily="18" charset="0"/>
                <a:cs typeface="Times New Roman" panose="02020603050405020304" pitchFamily="18" charset="0"/>
              </a:rPr>
              <a:t>Open skills more valuable than </a:t>
            </a:r>
            <a:r>
              <a:rPr lang="en-US" kern="100" dirty="0">
                <a:solidFill>
                  <a:srgbClr val="212121"/>
                </a:solidFill>
                <a:latin typeface="Cambria" panose="02040503050406030204" pitchFamily="18" charset="0"/>
                <a:cs typeface="Times New Roman" panose="02020603050405020304" pitchFamily="18" charset="0"/>
              </a:rPr>
              <a:t>closed skills </a:t>
            </a:r>
            <a:r>
              <a:rPr lang="en-US" sz="1200" b="0" i="0" kern="100" dirty="0">
                <a:solidFill>
                  <a:srgbClr val="212121"/>
                </a:solidFill>
                <a:latin typeface="Cambria" panose="02040503050406030204" pitchFamily="18" charset="0"/>
                <a:cs typeface="Times New Roman" panose="02020603050405020304" pitchFamily="18" charset="0"/>
              </a:rPr>
              <a:t>Open helps with EF, closed helps more with cognitive flexibility. Open may provide more value overall.</a:t>
            </a:r>
            <a:endParaRPr lang="en-US" dirty="0"/>
          </a:p>
          <a:p>
            <a:r>
              <a:rPr lang="en-US" b="0" i="0" dirty="0">
                <a:solidFill>
                  <a:srgbClr val="333333"/>
                </a:solidFill>
                <a:effectLst/>
                <a:latin typeface="Georgia" panose="02040502050405020303" pitchFamily="18" charset="0"/>
              </a:rPr>
              <a:t>Sustained closed skills exercise promotes cerebral neovascularization, increases cerebral blood flow, and activates inhibitory control-related brain areas [</a:t>
            </a:r>
            <a:r>
              <a:rPr lang="en-US" b="0" i="0" dirty="0">
                <a:solidFill>
                  <a:srgbClr val="004B83"/>
                </a:solidFill>
                <a:effectLst/>
                <a:latin typeface="Georgia" panose="02040502050405020303" pitchFamily="18" charset="0"/>
                <a:hlinkClick r:id="rId3" tooltip="Voelcker-Rehage C, Godde B, Staudinger UM. Cardiovascular and coordination training differentially improve cognitive performance and neural processing in older adults. Frontiers in human Neuroscience, 2011;5(3):26–37. &#10;                  https://doi.org/10.1136/bmj&#10;                  &#10;                ."/>
              </a:rPr>
              <a:t>69</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4" tooltip="Voss MW, Chaddock L, Kim JS et al. Aerobic fitness is associated with greater efficiency of the network underlying cognitive control in preadolescent children[J]. Neuroscience, 2011, 199: 166–176. &#10;                  https://doi.org/10.1016/j.neuroscience.2011.10.009&#10;                  &#10;                ."/>
              </a:rPr>
              <a:t>70</a:t>
            </a:r>
            <a:r>
              <a:rPr lang="en-US" b="0" i="0" dirty="0">
                <a:solidFill>
                  <a:srgbClr val="333333"/>
                </a:solidFill>
                <a:effectLst/>
                <a:latin typeface="Georgia" panose="02040502050405020303" pitchFamily="18" charset="0"/>
              </a:rPr>
              <a:t>]. However, open skills exercise that combines environmental enrichment, interpersonal interaction, and motor coordination is more likely to promote neurogenesis and synaptic neogenesis, and promote increased activation in brain regions associated with attention control and working memory [</a:t>
            </a:r>
            <a:r>
              <a:rPr lang="en-US" b="0" i="0" dirty="0">
                <a:solidFill>
                  <a:srgbClr val="004B83"/>
                </a:solidFill>
                <a:effectLst/>
                <a:latin typeface="Georgia" panose="02040502050405020303" pitchFamily="18" charset="0"/>
                <a:hlinkClick r:id="rId5" tooltip="Ludyga S, Gerber M, Kamijo K. Exercise types and working memory components during development. Trends in Cognitive Sciences, 2022;26(3):191–203. &#10;                  https://doi.org/10.1016/j.tics.2021.12.004&#10;                  &#10;                ."/>
              </a:rPr>
              <a:t>17</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3" tooltip="Voelcker-Rehage C, Godde B, Staudinger UM. Cardiovascular and coordination training differentially improve cognitive performance and neural processing in older adults. Frontiers in human Neuroscience, 2011;5(3):26–37. &#10;                  https://doi.org/10.1136/bmj&#10;                  &#10;                ."/>
              </a:rPr>
              <a:t>69</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6" tooltip="Fares RP, Belmeguenai A, Sanchez PE et al. Standardized environmental enrichment supports enhanced brain plasticity in healthy rats and prevents cognitive impairment in epileptic rats[J]. PloS one, 2013;8(1):e53888. &#10;                  https://doi.org/10.1371/journal.pone.0053888&#10;                  &#10;                ."/>
              </a:rPr>
              <a:t>71</a:t>
            </a:r>
            <a:r>
              <a:rPr lang="en-US" b="0" i="0" dirty="0">
                <a:solidFill>
                  <a:srgbClr val="333333"/>
                </a:solidFill>
                <a:effectLst/>
                <a:latin typeface="Georgia" panose="02040502050405020303" pitchFamily="18"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00" dirty="0">
              <a:solidFill>
                <a:srgbClr val="212121"/>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00" dirty="0">
              <a:solidFill>
                <a:srgbClr val="212121"/>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212121"/>
                </a:solidFill>
                <a:latin typeface="Cambria" panose="02040503050406030204" pitchFamily="18" charset="0"/>
                <a:cs typeface="Times New Roman" panose="02020603050405020304" pitchFamily="18" charset="0"/>
              </a:rPr>
              <a:t>2. Mirroring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Reciprocal movement (mirroring) and behavior matching. Why do we kiss and shake hands. Coordinating your movement with your audience increases memory. </a:t>
            </a:r>
            <a:r>
              <a:rPr lang="en-US" b="0" i="0" dirty="0" err="1">
                <a:solidFill>
                  <a:srgbClr val="181817"/>
                </a:solidFill>
                <a:effectLst/>
                <a:latin typeface="Noto Sans" panose="020B0604020202020204" pitchFamily="34" charset="0"/>
              </a:rPr>
              <a:t>Smyrnis</a:t>
            </a:r>
            <a:r>
              <a:rPr lang="en-US" b="0" i="0" dirty="0">
                <a:solidFill>
                  <a:srgbClr val="181817"/>
                </a:solidFill>
                <a:effectLst/>
                <a:latin typeface="Noto Sans" panose="020B0604020202020204" pitchFamily="34" charset="0"/>
              </a:rPr>
              <a:t> E, </a:t>
            </a:r>
            <a:r>
              <a:rPr lang="en-US" b="0" i="0" dirty="0" err="1">
                <a:solidFill>
                  <a:srgbClr val="181817"/>
                </a:solidFill>
                <a:effectLst/>
                <a:latin typeface="Noto Sans" panose="020B0604020202020204" pitchFamily="34" charset="0"/>
              </a:rPr>
              <a:t>Ginns</a:t>
            </a:r>
            <a:r>
              <a:rPr lang="en-US" b="0" i="0" dirty="0">
                <a:solidFill>
                  <a:srgbClr val="181817"/>
                </a:solidFill>
                <a:effectLst/>
                <a:latin typeface="Noto Sans" panose="020B0604020202020204" pitchFamily="34" charset="0"/>
              </a:rPr>
              <a:t> P. Does a Drama-Inspired ‘Mirroring’ Exercise Enhance Mathematical Learning? </a:t>
            </a:r>
            <a:r>
              <a:rPr lang="en-US" b="0" i="1" dirty="0">
                <a:solidFill>
                  <a:srgbClr val="181817"/>
                </a:solidFill>
                <a:effectLst/>
                <a:latin typeface="Noto Sans" panose="020B0604020202020204" pitchFamily="34" charset="0"/>
              </a:rPr>
              <a:t>The Educational and Developmental Psychologist</a:t>
            </a:r>
            <a:r>
              <a:rPr lang="en-US" b="0" i="0" dirty="0">
                <a:solidFill>
                  <a:srgbClr val="181817"/>
                </a:solidFill>
                <a:effectLst/>
                <a:latin typeface="Noto Sans" panose="020B0604020202020204" pitchFamily="34" charset="0"/>
              </a:rPr>
              <a:t>. 2016;33(2):178-186. doi:10.1017/edp.2016.17 showed that it improved working memory</a:t>
            </a:r>
          </a:p>
          <a:p>
            <a:pPr algn="l" fontAlgn="base">
              <a:buFont typeface="+mj-lt"/>
              <a:buNone/>
            </a:pPr>
            <a:endParaRPr lang="en-US" b="0" i="0" dirty="0">
              <a:solidFill>
                <a:srgbClr val="181817"/>
              </a:solidFill>
              <a:effectLst/>
              <a:latin typeface="Noto Sans" panose="020B0604020202020204" pitchFamily="34" charset="0"/>
            </a:endParaRPr>
          </a:p>
          <a:p>
            <a:pPr algn="l" fontAlgn="base">
              <a:buFont typeface="+mj-lt"/>
              <a:buNone/>
            </a:pPr>
            <a:r>
              <a:rPr lang="en-US" b="0" i="0" dirty="0">
                <a:solidFill>
                  <a:srgbClr val="181817"/>
                </a:solidFill>
                <a:effectLst/>
                <a:latin typeface="Noto Sans" panose="020B0604020202020204" pitchFamily="34" charset="0"/>
              </a:rPr>
              <a:t>Examples: </a:t>
            </a:r>
          </a:p>
          <a:p>
            <a:pPr algn="l" fontAlgn="base">
              <a:buFont typeface="+mj-lt"/>
              <a:buNone/>
            </a:pPr>
            <a:r>
              <a:rPr lang="en-US" b="0" i="0" u="none" strike="noStrike" dirty="0">
                <a:solidFill>
                  <a:srgbClr val="333333"/>
                </a:solidFill>
                <a:effectLst/>
                <a:latin typeface="inherit"/>
              </a:rPr>
              <a:t>.</a:t>
            </a:r>
            <a:r>
              <a:rPr lang="en-US" b="0" i="0" dirty="0">
                <a:solidFill>
                  <a:srgbClr val="333333"/>
                </a:solidFill>
                <a:effectLst/>
                <a:latin typeface="inherit"/>
              </a:rPr>
              <a:t> </a:t>
            </a:r>
            <a:r>
              <a:rPr lang="en-US" b="0" i="1" dirty="0">
                <a:solidFill>
                  <a:srgbClr val="333333"/>
                </a:solidFill>
                <a:effectLst/>
                <a:latin typeface="inherit"/>
              </a:rPr>
              <a:t>Mirroring clap:</a:t>
            </a:r>
            <a:r>
              <a:rPr lang="en-US" b="0" i="0" dirty="0">
                <a:solidFill>
                  <a:srgbClr val="333333"/>
                </a:solidFill>
                <a:effectLst/>
                <a:latin typeface="inherit"/>
              </a:rPr>
              <a:t> The leader held their hands together in front of them as if they were to clap. The follower was instructed to clap at the same time as the leader. Switching from the leader to the follower followed this</a:t>
            </a:r>
            <a:r>
              <a:rPr lang="en-US" b="0" i="0" u="none" strike="noStrike" dirty="0">
                <a:solidFill>
                  <a:srgbClr val="333333"/>
                </a:solidFill>
                <a:effectLst/>
                <a:latin typeface="inherit"/>
              </a:rPr>
              <a:t>.</a:t>
            </a:r>
          </a:p>
          <a:p>
            <a:pPr algn="l" fontAlgn="base">
              <a:buFont typeface="+mj-lt"/>
              <a:buNone/>
            </a:pPr>
            <a:r>
              <a:rPr lang="en-US" b="0" i="0" dirty="0">
                <a:solidFill>
                  <a:srgbClr val="333333"/>
                </a:solidFill>
                <a:effectLst/>
                <a:latin typeface="inherit"/>
              </a:rPr>
              <a:t> </a:t>
            </a:r>
            <a:r>
              <a:rPr lang="en-US" b="0" i="1" dirty="0">
                <a:solidFill>
                  <a:srgbClr val="333333"/>
                </a:solidFill>
                <a:effectLst/>
                <a:latin typeface="inherit"/>
              </a:rPr>
              <a:t>Space counting:</a:t>
            </a:r>
            <a:r>
              <a:rPr lang="en-US" b="0" i="0" dirty="0">
                <a:solidFill>
                  <a:srgbClr val="333333"/>
                </a:solidFill>
                <a:effectLst/>
                <a:latin typeface="inherit"/>
              </a:rPr>
              <a:t> First, the experimenter began as the leader and the other as the mirror. The leader drew numbers using his/her index finger from 1 to 9 while the mirroring participant mirrored the leader with their index finger. After this was complete, they swapped roles.</a:t>
            </a:r>
          </a:p>
          <a:p>
            <a:pPr algn="l" fontAlgn="base">
              <a:buFont typeface="+mj-lt"/>
              <a:buNone/>
            </a:pPr>
            <a:r>
              <a:rPr lang="en-US" b="0" i="1" dirty="0">
                <a:solidFill>
                  <a:srgbClr val="333333"/>
                </a:solidFill>
                <a:effectLst/>
                <a:latin typeface="inherit"/>
              </a:rPr>
              <a:t>Morning routine:</a:t>
            </a:r>
            <a:r>
              <a:rPr lang="en-US" b="0" i="0" dirty="0">
                <a:solidFill>
                  <a:srgbClr val="333333"/>
                </a:solidFill>
                <a:effectLst/>
                <a:latin typeface="inherit"/>
              </a:rPr>
              <a:t> From the previous activity, the experimenter leader improvised their morning routines (i.e., brushing their teeth, eating breakfast, washing their hair, waking up) while the mirroring participant mirrored the image. The experimenter encouraged participants to use their entire body.</a:t>
            </a:r>
          </a:p>
          <a:p>
            <a:pPr algn="l" fontAlgn="base">
              <a:buFont typeface="+mj-lt"/>
              <a:buNone/>
            </a:pPr>
            <a:r>
              <a:rPr lang="en-US" b="0" i="1" dirty="0">
                <a:solidFill>
                  <a:srgbClr val="333333"/>
                </a:solidFill>
                <a:effectLst/>
                <a:latin typeface="inherit"/>
              </a:rPr>
              <a:t>Magnifying:</a:t>
            </a:r>
            <a:r>
              <a:rPr lang="en-US" b="0" i="0" dirty="0">
                <a:solidFill>
                  <a:srgbClr val="333333"/>
                </a:solidFill>
                <a:effectLst/>
                <a:latin typeface="inherit"/>
              </a:rPr>
              <a:t> The experimenter performed small incremental movement while the mirroring participant magnified that movement. An example could be a small clap by the leader causes the mirroring participant to clap more loudly.</a:t>
            </a:r>
            <a:br>
              <a:rPr lang="en-US" b="0" i="0" dirty="0">
                <a:solidFill>
                  <a:srgbClr val="333333"/>
                </a:solidFill>
                <a:effectLst/>
                <a:latin typeface="inherit"/>
              </a:rPr>
            </a:br>
            <a:endParaRPr lang="en-US" b="0" i="0" dirty="0">
              <a:solidFill>
                <a:srgbClr val="333333"/>
              </a:solidFill>
              <a:effectLst/>
              <a:latin typeface="inherit"/>
            </a:endParaRPr>
          </a:p>
          <a:p>
            <a:br>
              <a:rPr lang="en-US" b="1" i="0" dirty="0">
                <a:solidFill>
                  <a:srgbClr val="111111"/>
                </a:solidFill>
                <a:effectLst/>
                <a:latin typeface="-apple-system"/>
              </a:rPr>
            </a:br>
            <a:r>
              <a:rPr lang="en-US" b="1" i="0" dirty="0">
                <a:solidFill>
                  <a:srgbClr val="111111"/>
                </a:solidFill>
                <a:effectLst/>
                <a:latin typeface="-apple-system"/>
              </a:rPr>
              <a:t>Cross Meridian: </a:t>
            </a:r>
            <a:br>
              <a:rPr lang="en-US" b="1" i="0" u="none" dirty="0">
                <a:solidFill>
                  <a:srgbClr val="111111"/>
                </a:solidFill>
                <a:effectLst/>
                <a:latin typeface="-apple-system"/>
              </a:rPr>
            </a:br>
            <a:r>
              <a:rPr lang="en-US" b="1" i="0" u="none" dirty="0" err="1">
                <a:solidFill>
                  <a:srgbClr val="111111"/>
                </a:solidFill>
                <a:effectLst/>
                <a:latin typeface="-apple-system"/>
              </a:rPr>
              <a:t>Buchele</a:t>
            </a:r>
            <a:r>
              <a:rPr lang="en-US" b="1" i="0" u="none" dirty="0">
                <a:solidFill>
                  <a:srgbClr val="111111"/>
                </a:solidFill>
                <a:effectLst/>
                <a:latin typeface="-apple-system"/>
              </a:rPr>
              <a:t> </a:t>
            </a:r>
            <a:r>
              <a:rPr lang="en-US" b="1" i="0" u="none" dirty="0">
                <a:solidFill>
                  <a:schemeClr val="tx1"/>
                </a:solidFill>
                <a:effectLst/>
                <a:latin typeface="-apple-system"/>
              </a:rPr>
              <a:t>Harris et al. (2018)</a:t>
            </a:r>
            <a:r>
              <a:rPr lang="en-US" b="0" i="0" u="none" dirty="0">
                <a:solidFill>
                  <a:schemeClr val="tx1"/>
                </a:solidFill>
                <a:effectLst/>
                <a:latin typeface="-apple-system"/>
              </a:rPr>
              <a:t>: This research examined the impact of coordinated-bilateral physical activities on attention and concentration in school-aged children. </a:t>
            </a:r>
            <a:r>
              <a:rPr lang="en-US" b="0" i="0" u="none" dirty="0">
                <a:solidFill>
                  <a:srgbClr val="467886"/>
                </a:solidFill>
                <a:effectLst/>
                <a:latin typeface="-apple-system"/>
                <a:hlinkClick r:id="rId7">
                  <a:extLst>
                    <a:ext uri="{A12FA001-AC4F-418D-AE19-62706E023703}">
                      <ahyp:hlinkClr xmlns:ahyp="http://schemas.microsoft.com/office/drawing/2018/hyperlinkcolor" val="tx"/>
                    </a:ext>
                  </a:extLst>
                </a:hlinkClick>
              </a:rPr>
              <a:t>Activities that involve crossing the midline, such as coordinated-bilateral movements, were found to significantly improve attention span and concentration performance</a:t>
            </a:r>
            <a:r>
              <a:rPr lang="en-US" b="0" i="0" u="none" baseline="30000" dirty="0">
                <a:solidFill>
                  <a:schemeClr val="tx1"/>
                </a:solidFill>
                <a:effectLst/>
                <a:latin typeface="-apple-system"/>
                <a:hlinkClick r:id="rId7">
                  <a:extLst>
                    <a:ext uri="{A12FA001-AC4F-418D-AE19-62706E023703}">
                      <ahyp:hlinkClr xmlns:ahyp="http://schemas.microsoft.com/office/drawing/2018/hyperlinkcolor" val="tx"/>
                    </a:ext>
                  </a:extLst>
                </a:hlinkClick>
              </a:rPr>
              <a:t>2</a:t>
            </a:r>
            <a:r>
              <a:rPr lang="en-US" b="0" i="0" u="none" dirty="0">
                <a:solidFill>
                  <a:schemeClr val="tx1"/>
                </a:solidFill>
                <a:effectLst/>
                <a:latin typeface="-apple-system"/>
              </a:rPr>
              <a:t>. </a:t>
            </a:r>
          </a:p>
          <a:p>
            <a:r>
              <a:rPr lang="en-US" sz="1200" b="0" i="0" u="none" kern="100" dirty="0">
                <a:solidFill>
                  <a:schemeClr val="tx1"/>
                </a:solidFill>
                <a:effectLst/>
                <a:latin typeface="-apple-system"/>
                <a:ea typeface="Aptos" panose="020B0004020202020204" pitchFamily="34" charset="0"/>
                <a:cs typeface="Times New Roman" panose="02020603050405020304" pitchFamily="18" charset="0"/>
              </a:rPr>
              <a:t>Subtypes: </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symmetrical coordination</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asymmetrical coordination </a:t>
            </a: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dominant/non-dominant coordination</a:t>
            </a:r>
          </a:p>
          <a:p>
            <a:pPr algn="l" fontAlgn="base">
              <a:buFont typeface="+mj-lt"/>
              <a:buNone/>
            </a:pPr>
            <a:endParaRPr lang="en-US" b="0" i="0" u="none" dirty="0">
              <a:solidFill>
                <a:schemeClr val="tx1"/>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00" dirty="0">
              <a:solidFill>
                <a:srgbClr val="212121"/>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00" dirty="0">
              <a:solidFill>
                <a:srgbClr val="212121"/>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Open Sans Light" pitchFamily="2" charset="0"/>
              <a:ea typeface="Open Sans Light" pitchFamily="2" charset="0"/>
              <a:cs typeface="Open Sans Light" pitchFamily="2" charset="0"/>
            </a:endParaRPr>
          </a:p>
          <a:p>
            <a:endParaRPr lang="en-US" dirty="0"/>
          </a:p>
        </p:txBody>
      </p:sp>
      <p:sp>
        <p:nvSpPr>
          <p:cNvPr id="4" name="Slide Number Placeholder 3">
            <a:extLst>
              <a:ext uri="{FF2B5EF4-FFF2-40B4-BE49-F238E27FC236}">
                <a16:creationId xmlns:a16="http://schemas.microsoft.com/office/drawing/2014/main" id="{B723A543-30E3-9996-7E08-0BCD25CC7308}"/>
              </a:ext>
            </a:extLst>
          </p:cNvPr>
          <p:cNvSpPr>
            <a:spLocks noGrp="1"/>
          </p:cNvSpPr>
          <p:nvPr>
            <p:ph type="sldNum" sz="quarter" idx="5"/>
          </p:nvPr>
        </p:nvSpPr>
        <p:spPr/>
        <p:txBody>
          <a:bodyPr/>
          <a:lstStyle/>
          <a:p>
            <a:fld id="{F0785940-3CC2-7F4A-AA74-3460ACA3FE0C}" type="slidenum">
              <a:rPr lang="en-US" smtClean="0"/>
              <a:t>8</a:t>
            </a:fld>
            <a:endParaRPr lang="en-US"/>
          </a:p>
        </p:txBody>
      </p:sp>
    </p:spTree>
    <p:extLst>
      <p:ext uri="{BB962C8B-B14F-4D97-AF65-F5344CB8AC3E}">
        <p14:creationId xmlns:p14="http://schemas.microsoft.com/office/powerpoint/2010/main" val="415294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pandathings.com</a:t>
            </a:r>
            <a:r>
              <a:rPr lang="en-US" dirty="0"/>
              <a:t>/learn-about-the-giant-panda/how-big-are-giant-pandas/</a:t>
            </a:r>
          </a:p>
          <a:p>
            <a:r>
              <a:rPr lang="en-US" dirty="0"/>
              <a:t>https://</a:t>
            </a:r>
            <a:r>
              <a:rPr lang="en-US" dirty="0" err="1"/>
              <a:t>stemcellthailand.org</a:t>
            </a:r>
            <a:r>
              <a:rPr lang="en-US" dirty="0"/>
              <a:t>/common-elements-human-body-composition/</a:t>
            </a:r>
          </a:p>
          <a:p>
            <a:r>
              <a:rPr lang="en-US" dirty="0"/>
              <a:t>https://</a:t>
            </a:r>
            <a:r>
              <a:rPr lang="en-US" dirty="0" err="1"/>
              <a:t>seetheair.org</a:t>
            </a:r>
            <a:r>
              <a:rPr lang="en-US" dirty="0"/>
              <a:t>/2021/03/01/penetration-of-particles-into-the-human-body/</a:t>
            </a:r>
          </a:p>
          <a:p>
            <a:r>
              <a:rPr lang="en-US" dirty="0"/>
              <a:t>https://</a:t>
            </a:r>
            <a:r>
              <a:rPr lang="en-US" dirty="0" err="1"/>
              <a:t>www.abc.net.au</a:t>
            </a:r>
            <a:r>
              <a:rPr lang="en-US" dirty="0"/>
              <a:t>/science/articles/2010/03/30/2859247.htm</a:t>
            </a:r>
          </a:p>
          <a:p>
            <a:r>
              <a:rPr lang="en-US" dirty="0"/>
              <a:t>https://</a:t>
            </a:r>
            <a:r>
              <a:rPr lang="en-US" dirty="0" err="1"/>
              <a:t>howitsee.com</a:t>
            </a:r>
            <a:r>
              <a:rPr lang="en-US"/>
              <a:t>/what-colors-can-birds-see/</a:t>
            </a:r>
            <a:endParaRPr lang="en-US" dirty="0"/>
          </a:p>
        </p:txBody>
      </p:sp>
      <p:sp>
        <p:nvSpPr>
          <p:cNvPr id="4" name="Slide Number Placeholder 3"/>
          <p:cNvSpPr>
            <a:spLocks noGrp="1"/>
          </p:cNvSpPr>
          <p:nvPr>
            <p:ph type="sldNum" sz="quarter" idx="5"/>
          </p:nvPr>
        </p:nvSpPr>
        <p:spPr/>
        <p:txBody>
          <a:bodyPr/>
          <a:lstStyle/>
          <a:p>
            <a:fld id="{F0785940-3CC2-7F4A-AA74-3460ACA3FE0C}" type="slidenum">
              <a:rPr lang="en-US" smtClean="0"/>
              <a:t>9</a:t>
            </a:fld>
            <a:endParaRPr lang="en-US"/>
          </a:p>
        </p:txBody>
      </p:sp>
    </p:spTree>
    <p:extLst>
      <p:ext uri="{BB962C8B-B14F-4D97-AF65-F5344CB8AC3E}">
        <p14:creationId xmlns:p14="http://schemas.microsoft.com/office/powerpoint/2010/main" val="422958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B939CC1-3CFB-DB4C-83BE-BDE81F79409B}" type="datetimeFigureOut">
              <a:rPr lang="en-US" smtClean="0"/>
              <a:t>11/19/24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4793036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39CC1-3CFB-DB4C-83BE-BDE81F79409B}"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385552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39CC1-3CFB-DB4C-83BE-BDE81F79409B}"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162208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939CC1-3CFB-DB4C-83BE-BDE81F79409B}" type="datetimeFigureOut">
              <a:rPr lang="en-US" smtClean="0"/>
              <a:t>11/19/24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280008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B939CC1-3CFB-DB4C-83BE-BDE81F79409B}" type="datetimeFigureOut">
              <a:rPr lang="en-US" smtClean="0"/>
              <a:t>11/19/24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27894829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B939CC1-3CFB-DB4C-83BE-BDE81F79409B}" type="datetimeFigureOut">
              <a:rPr lang="en-US" smtClean="0"/>
              <a:t>11/19/24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71987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B939CC1-3CFB-DB4C-83BE-BDE81F79409B}" type="datetimeFigureOut">
              <a:rPr lang="en-US" smtClean="0"/>
              <a:t>11/19/24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E6F49-9396-FD48-A943-DD484E6D52D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593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39CC1-3CFB-DB4C-83BE-BDE81F79409B}" type="datetimeFigureOut">
              <a:rPr lang="en-US" smtClean="0"/>
              <a:t>11/19/24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188644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39CC1-3CFB-DB4C-83BE-BDE81F79409B}" type="datetimeFigureOut">
              <a:rPr lang="en-US" smtClean="0"/>
              <a:t>11/19/24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416885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B939CC1-3CFB-DB4C-83BE-BDE81F79409B}" type="datetimeFigureOut">
              <a:rPr lang="en-US" smtClean="0"/>
              <a:t>11/19/24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374211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B939CC1-3CFB-DB4C-83BE-BDE81F79409B}" type="datetimeFigureOut">
              <a:rPr lang="en-US" smtClean="0"/>
              <a:t>11/19/24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3CE6F49-9396-FD48-A943-DD484E6D52D7}" type="slidenum">
              <a:rPr lang="en-US" smtClean="0"/>
              <a:t>‹#›</a:t>
            </a:fld>
            <a:endParaRPr lang="en-US"/>
          </a:p>
        </p:txBody>
      </p:sp>
    </p:spTree>
    <p:extLst>
      <p:ext uri="{BB962C8B-B14F-4D97-AF65-F5344CB8AC3E}">
        <p14:creationId xmlns:p14="http://schemas.microsoft.com/office/powerpoint/2010/main" val="2451350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B939CC1-3CFB-DB4C-83BE-BDE81F79409B}" type="datetimeFigureOut">
              <a:rPr lang="en-US" smtClean="0"/>
              <a:t>11/19/24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3CE6F49-9396-FD48-A943-DD484E6D52D7}" type="slidenum">
              <a:rPr lang="en-US" smtClean="0"/>
              <a:t>‹#›</a:t>
            </a:fld>
            <a:endParaRPr lang="en-US"/>
          </a:p>
        </p:txBody>
      </p:sp>
    </p:spTree>
    <p:extLst>
      <p:ext uri="{BB962C8B-B14F-4D97-AF65-F5344CB8AC3E}">
        <p14:creationId xmlns:p14="http://schemas.microsoft.com/office/powerpoint/2010/main" val="5581449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Human_brain_01.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jpl.nasa.gov/edu/resources/lesson-plan/moon-phas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BBAE-3BC6-5F5E-3A80-47685C1D304C}"/>
              </a:ext>
            </a:extLst>
          </p:cNvPr>
          <p:cNvSpPr>
            <a:spLocks noGrp="1"/>
          </p:cNvSpPr>
          <p:nvPr>
            <p:ph type="title"/>
          </p:nvPr>
        </p:nvSpPr>
        <p:spPr>
          <a:xfrm>
            <a:off x="203199" y="315183"/>
            <a:ext cx="11733923" cy="2569256"/>
          </a:xfrm>
        </p:spPr>
        <p:txBody>
          <a:bodyPr>
            <a:normAutofit/>
          </a:bodyPr>
          <a:lstStyle/>
          <a:p>
            <a:pPr algn="ctr"/>
            <a:r>
              <a:rPr lang="en-US" sz="6700" b="1" kern="0" dirty="0">
                <a:effectLst/>
                <a:latin typeface="Open Sans ExtraBold" pitchFamily="2" charset="0"/>
                <a:ea typeface="Open Sans ExtraBold" pitchFamily="2" charset="0"/>
                <a:cs typeface="Open Sans ExtraBold" pitchFamily="2" charset="0"/>
              </a:rPr>
              <a:t>Talk to the Body</a:t>
            </a:r>
            <a:r>
              <a:rPr lang="en-US" sz="6700" b="1" kern="0" dirty="0">
                <a:effectLst/>
                <a:latin typeface="Times-Roman"/>
                <a:ea typeface="Aptos" panose="020B0004020202020204" pitchFamily="34" charset="0"/>
                <a:cs typeface="Times-Roman"/>
              </a:rPr>
              <a:t>: </a:t>
            </a:r>
            <a:br>
              <a:rPr lang="en-US" sz="6700" b="1" kern="0" dirty="0">
                <a:effectLst/>
                <a:latin typeface="Times-Roman"/>
                <a:ea typeface="Aptos" panose="020B0004020202020204" pitchFamily="34" charset="0"/>
                <a:cs typeface="Times-Roman"/>
              </a:rPr>
            </a:br>
            <a:r>
              <a:rPr lang="en-US" sz="2400" b="1" kern="0" dirty="0">
                <a:effectLst/>
                <a:latin typeface="Times-Roman"/>
                <a:ea typeface="Aptos" panose="020B0004020202020204" pitchFamily="34" charset="0"/>
                <a:cs typeface="Times-Roman"/>
              </a:rPr>
              <a:t>Science-backed communication strategies</a:t>
            </a:r>
            <a:br>
              <a:rPr lang="en-US" sz="2400" b="1" kern="0" dirty="0">
                <a:effectLst/>
                <a:latin typeface="Times-Roman"/>
                <a:ea typeface="Aptos" panose="020B0004020202020204" pitchFamily="34" charset="0"/>
                <a:cs typeface="Times-Roman"/>
              </a:rPr>
            </a:br>
            <a:r>
              <a:rPr lang="en-US" sz="2400" b="1" kern="0" dirty="0">
                <a:effectLst/>
                <a:latin typeface="Times-Roman"/>
                <a:ea typeface="Aptos" panose="020B0004020202020204" pitchFamily="34" charset="0"/>
                <a:cs typeface="Times-Roman"/>
              </a:rPr>
              <a:t> that use </a:t>
            </a:r>
            <a:r>
              <a:rPr lang="en-US" sz="2400" b="1" kern="0">
                <a:effectLst/>
                <a:latin typeface="Times-Roman"/>
                <a:ea typeface="Aptos" panose="020B0004020202020204" pitchFamily="34" charset="0"/>
                <a:cs typeface="Times-Roman"/>
              </a:rPr>
              <a:t>sensory input to </a:t>
            </a:r>
            <a:r>
              <a:rPr lang="en-US" sz="2400" b="1" kern="0" dirty="0">
                <a:effectLst/>
                <a:latin typeface="Times-Roman"/>
                <a:ea typeface="Aptos" panose="020B0004020202020204" pitchFamily="34" charset="0"/>
                <a:cs typeface="Times-Roman"/>
              </a:rPr>
              <a:t>improve learning outcomes</a:t>
            </a:r>
            <a:endParaRPr lang="en-US" dirty="0"/>
          </a:p>
        </p:txBody>
      </p:sp>
      <p:pic>
        <p:nvPicPr>
          <p:cNvPr id="4" name="Picture 4">
            <a:extLst>
              <a:ext uri="{FF2B5EF4-FFF2-40B4-BE49-F238E27FC236}">
                <a16:creationId xmlns:a16="http://schemas.microsoft.com/office/drawing/2014/main" id="{0D9CCDEA-D85B-B2D3-2AB1-96E1B1E3F9DE}"/>
              </a:ext>
            </a:extLst>
          </p:cNvPr>
          <p:cNvPicPr>
            <a:picLocks noGrp="1" noChangeAspect="1" noChangeArrowheads="1"/>
          </p:cNvPicPr>
          <p:nvPr>
            <p:ph idx="1"/>
          </p:nvPr>
        </p:nvPicPr>
        <p:blipFill>
          <a:blip r:embed="rId3">
            <a:extLst>
              <a:ext uri="{837473B0-CC2E-450A-ABE3-18F120FF3D39}">
                <a1611:picAttrSrcUrl xmlns:a1611="http://schemas.microsoft.com/office/drawing/2016/11/main" r:id="rId4"/>
              </a:ext>
            </a:extLst>
          </a:blip>
          <a:srcRect/>
          <a:stretch/>
        </p:blipFill>
        <p:spPr bwMode="auto">
          <a:xfrm>
            <a:off x="4789468" y="3219189"/>
            <a:ext cx="2613063" cy="3469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30BD20-C720-CBA4-2382-40FC5A7B4DB8}"/>
              </a:ext>
            </a:extLst>
          </p:cNvPr>
          <p:cNvSpPr txBox="1"/>
          <p:nvPr/>
        </p:nvSpPr>
        <p:spPr>
          <a:xfrm>
            <a:off x="4789468" y="6422944"/>
            <a:ext cx="2920809" cy="215444"/>
          </a:xfrm>
          <a:prstGeom prst="rect">
            <a:avLst/>
          </a:prstGeom>
          <a:noFill/>
        </p:spPr>
        <p:txBody>
          <a:bodyPr wrap="square" rtlCol="0">
            <a:spAutoFit/>
          </a:bodyPr>
          <a:lstStyle/>
          <a:p>
            <a:r>
              <a:rPr lang="en-US" sz="800" dirty="0">
                <a:solidFill>
                  <a:schemeClr val="bg1">
                    <a:lumMod val="50000"/>
                  </a:schemeClr>
                </a:solidFill>
                <a:hlinkClick r:id="rId4" tooltip="https://commons.wikimedia.org/wiki/File:Human_brain_01.jpg">
                  <a:extLst>
                    <a:ext uri="{A12FA001-AC4F-418D-AE19-62706E023703}">
                      <ahyp:hlinkClr xmlns:ahyp="http://schemas.microsoft.com/office/drawing/2018/hyperlinkcolor" val="tx"/>
                    </a:ext>
                  </a:extLst>
                </a:hlinkClick>
              </a:rPr>
              <a:t>This Photo</a:t>
            </a:r>
            <a:r>
              <a:rPr lang="en-US" sz="800" dirty="0">
                <a:solidFill>
                  <a:schemeClr val="bg1">
                    <a:lumMod val="50000"/>
                  </a:schemeClr>
                </a:solidFill>
              </a:rPr>
              <a:t>  is licensed under </a:t>
            </a:r>
            <a:r>
              <a:rPr lang="en-US" sz="800" dirty="0">
                <a:solidFill>
                  <a:schemeClr val="bg1">
                    <a:lumMod val="50000"/>
                  </a:schemeClr>
                </a:solidFill>
                <a:hlinkClick r:id="rId5" tooltip="https://creativecommons.org/licenses/by-sa/3.0/">
                  <a:extLst>
                    <a:ext uri="{A12FA001-AC4F-418D-AE19-62706E023703}">
                      <ahyp:hlinkClr xmlns:ahyp="http://schemas.microsoft.com/office/drawing/2018/hyperlinkcolor" val="tx"/>
                    </a:ext>
                  </a:extLst>
                </a:hlinkClick>
              </a:rPr>
              <a:t>CC BY-SA</a:t>
            </a:r>
            <a:endParaRPr lang="en-US" sz="800" dirty="0">
              <a:solidFill>
                <a:schemeClr val="bg1">
                  <a:lumMod val="50000"/>
                </a:schemeClr>
              </a:solidFill>
            </a:endParaRPr>
          </a:p>
        </p:txBody>
      </p:sp>
      <p:sp>
        <p:nvSpPr>
          <p:cNvPr id="6" name="Cloud Callout 5">
            <a:extLst>
              <a:ext uri="{FF2B5EF4-FFF2-40B4-BE49-F238E27FC236}">
                <a16:creationId xmlns:a16="http://schemas.microsoft.com/office/drawing/2014/main" id="{E7403600-A46B-5595-93C8-5217419ED70B}"/>
              </a:ext>
            </a:extLst>
          </p:cNvPr>
          <p:cNvSpPr/>
          <p:nvPr/>
        </p:nvSpPr>
        <p:spPr>
          <a:xfrm flipH="1">
            <a:off x="2598989" y="2334433"/>
            <a:ext cx="3063354" cy="1839817"/>
          </a:xfrm>
          <a:prstGeom prst="cloud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CAB8164-893A-2C71-B1C4-80CBE6A4FC80}"/>
              </a:ext>
            </a:extLst>
          </p:cNvPr>
          <p:cNvSpPr txBox="1"/>
          <p:nvPr/>
        </p:nvSpPr>
        <p:spPr>
          <a:xfrm>
            <a:off x="3376894" y="2967529"/>
            <a:ext cx="1793294" cy="523220"/>
          </a:xfrm>
          <a:prstGeom prst="rect">
            <a:avLst/>
          </a:prstGeom>
          <a:noFill/>
        </p:spPr>
        <p:txBody>
          <a:bodyPr wrap="square" rtlCol="0">
            <a:spAutoFit/>
          </a:bodyPr>
          <a:lstStyle/>
          <a:p>
            <a:r>
              <a:rPr lang="en-US" sz="1400" i="1" dirty="0">
                <a:latin typeface="Open Sans" pitchFamily="2" charset="0"/>
                <a:ea typeface="Open Sans" pitchFamily="2" charset="0"/>
                <a:cs typeface="Open Sans" pitchFamily="2" charset="0"/>
              </a:rPr>
              <a:t> Help! I feel </a:t>
            </a:r>
          </a:p>
          <a:p>
            <a:r>
              <a:rPr lang="en-US" sz="1400" i="1" dirty="0">
                <a:latin typeface="Open Sans" pitchFamily="2" charset="0"/>
                <a:ea typeface="Open Sans" pitchFamily="2" charset="0"/>
                <a:cs typeface="Open Sans" pitchFamily="2" charset="0"/>
              </a:rPr>
              <a:t>under stimulated…</a:t>
            </a:r>
          </a:p>
        </p:txBody>
      </p:sp>
      <p:pic>
        <p:nvPicPr>
          <p:cNvPr id="7" name="Picture 6">
            <a:extLst>
              <a:ext uri="{FF2B5EF4-FFF2-40B4-BE49-F238E27FC236}">
                <a16:creationId xmlns:a16="http://schemas.microsoft.com/office/drawing/2014/main" id="{063BC813-0296-D0A0-ECF9-0AFD3840CE58}"/>
              </a:ext>
            </a:extLst>
          </p:cNvPr>
          <p:cNvPicPr>
            <a:picLocks noChangeAspect="1"/>
          </p:cNvPicPr>
          <p:nvPr/>
        </p:nvPicPr>
        <p:blipFill>
          <a:blip r:embed="rId6"/>
          <a:stretch>
            <a:fillRect/>
          </a:stretch>
        </p:blipFill>
        <p:spPr>
          <a:xfrm>
            <a:off x="10037273" y="5463872"/>
            <a:ext cx="1899849" cy="578723"/>
          </a:xfrm>
          <a:prstGeom prst="rect">
            <a:avLst/>
          </a:prstGeom>
        </p:spPr>
      </p:pic>
      <p:sp>
        <p:nvSpPr>
          <p:cNvPr id="9" name="TextBox 8">
            <a:extLst>
              <a:ext uri="{FF2B5EF4-FFF2-40B4-BE49-F238E27FC236}">
                <a16:creationId xmlns:a16="http://schemas.microsoft.com/office/drawing/2014/main" id="{ADABD8BB-41D5-AF0E-D101-BD13C6877146}"/>
              </a:ext>
            </a:extLst>
          </p:cNvPr>
          <p:cNvSpPr txBox="1"/>
          <p:nvPr/>
        </p:nvSpPr>
        <p:spPr>
          <a:xfrm>
            <a:off x="9016313" y="6042595"/>
            <a:ext cx="2920809" cy="646331"/>
          </a:xfrm>
          <a:prstGeom prst="rect">
            <a:avLst/>
          </a:prstGeom>
          <a:noFill/>
        </p:spPr>
        <p:txBody>
          <a:bodyPr wrap="square" rtlCol="0">
            <a:spAutoFit/>
          </a:bodyPr>
          <a:lstStyle/>
          <a:p>
            <a:pPr algn="r"/>
            <a:r>
              <a:rPr lang="en-US" dirty="0"/>
              <a:t>Heidi Forssell LaGrasta</a:t>
            </a:r>
          </a:p>
          <a:p>
            <a:pPr algn="r"/>
            <a:r>
              <a:rPr lang="en-US" dirty="0" err="1">
                <a:solidFill>
                  <a:schemeClr val="tx2">
                    <a:lumMod val="75000"/>
                    <a:lumOff val="25000"/>
                  </a:schemeClr>
                </a:solidFill>
              </a:rPr>
              <a:t>Heidi.lagrasta@maxiv.lu.se</a:t>
            </a:r>
            <a:endParaRPr lang="en-US" dirty="0">
              <a:solidFill>
                <a:schemeClr val="tx2">
                  <a:lumMod val="75000"/>
                  <a:lumOff val="25000"/>
                </a:schemeClr>
              </a:solidFill>
            </a:endParaRPr>
          </a:p>
        </p:txBody>
      </p:sp>
    </p:spTree>
    <p:extLst>
      <p:ext uri="{BB962C8B-B14F-4D97-AF65-F5344CB8AC3E}">
        <p14:creationId xmlns:p14="http://schemas.microsoft.com/office/powerpoint/2010/main" val="383335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A5E10-AA64-9CA0-779B-FE74B7924215}"/>
              </a:ext>
            </a:extLst>
          </p:cNvPr>
          <p:cNvSpPr>
            <a:spLocks noGrp="1"/>
          </p:cNvSpPr>
          <p:nvPr>
            <p:ph type="title"/>
          </p:nvPr>
        </p:nvSpPr>
        <p:spPr/>
        <p:txBody>
          <a:bodyPr>
            <a:normAutofit fontScale="90000"/>
          </a:bodyPr>
          <a:lstStyle/>
          <a:p>
            <a:r>
              <a:rPr lang="en-US" sz="44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t>Cross meridian </a:t>
            </a:r>
            <a:br>
              <a:rPr lang="en-US" sz="4400" kern="100" dirty="0">
                <a:solidFill>
                  <a:srgbClr val="212121"/>
                </a:solidFill>
                <a:effectLst/>
                <a:latin typeface="Cambria" panose="02040503050406030204" pitchFamily="18" charset="0"/>
                <a:ea typeface="Aptos" panose="020B0004020202020204" pitchFamily="34" charset="0"/>
                <a:cs typeface="Times New Roman" panose="02020603050405020304" pitchFamily="18" charset="0"/>
              </a:rPr>
            </a:br>
            <a:r>
              <a:rPr lang="en-US" dirty="0"/>
              <a:t>subtypes</a:t>
            </a:r>
          </a:p>
        </p:txBody>
      </p:sp>
      <p:sp>
        <p:nvSpPr>
          <p:cNvPr id="3" name="Content Placeholder 2">
            <a:extLst>
              <a:ext uri="{FF2B5EF4-FFF2-40B4-BE49-F238E27FC236}">
                <a16:creationId xmlns:a16="http://schemas.microsoft.com/office/drawing/2014/main" id="{AFF007F7-E99E-E123-DC70-31693ACB6E0A}"/>
              </a:ext>
            </a:extLst>
          </p:cNvPr>
          <p:cNvSpPr>
            <a:spLocks noGrp="1"/>
          </p:cNvSpPr>
          <p:nvPr>
            <p:ph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symmetrical coordination</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asymmetrical coordination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dominant/non-dominant coordination</a:t>
            </a:r>
          </a:p>
          <a:p>
            <a:endParaRPr lang="en-US" dirty="0"/>
          </a:p>
        </p:txBody>
      </p:sp>
    </p:spTree>
    <p:extLst>
      <p:ext uri="{BB962C8B-B14F-4D97-AF65-F5344CB8AC3E}">
        <p14:creationId xmlns:p14="http://schemas.microsoft.com/office/powerpoint/2010/main" val="3828406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1FEE58-14AE-9C43-30C1-A473A87C29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64C913B-C800-9332-ECE5-E2AB1C2D9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567C2EE-5FCD-EEAA-928D-FDBAEB87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6EDECC-1EAE-266F-9E9E-AED68E85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2DA39-1F7F-23EE-AAF0-35D5B419122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dirty="0">
                <a:solidFill>
                  <a:schemeClr val="bg1"/>
                </a:solidFill>
                <a:latin typeface="Open Sans Light" pitchFamily="2" charset="0"/>
                <a:ea typeface="Open Sans Light" pitchFamily="2" charset="0"/>
                <a:cs typeface="Open Sans Light" pitchFamily="2" charset="0"/>
              </a:rPr>
              <a:t>Level 3: Multi</a:t>
            </a:r>
            <a:br>
              <a:rPr lang="en-US" dirty="0">
                <a:solidFill>
                  <a:schemeClr val="bg1"/>
                </a:solidFill>
                <a:latin typeface="Open Sans Light" pitchFamily="2" charset="0"/>
                <a:ea typeface="Open Sans Light" pitchFamily="2" charset="0"/>
                <a:cs typeface="Open Sans Light" pitchFamily="2" charset="0"/>
              </a:rPr>
            </a:br>
            <a:r>
              <a:rPr lang="en-US" dirty="0">
                <a:solidFill>
                  <a:schemeClr val="bg1"/>
                </a:solidFill>
                <a:latin typeface="Open Sans Light" pitchFamily="2" charset="0"/>
                <a:ea typeface="Open Sans Light" pitchFamily="2" charset="0"/>
                <a:cs typeface="Open Sans Light" pitchFamily="2" charset="0"/>
              </a:rPr>
              <a:t>tasking</a:t>
            </a:r>
          </a:p>
        </p:txBody>
      </p:sp>
      <p:sp>
        <p:nvSpPr>
          <p:cNvPr id="3" name="Content Placeholder 2">
            <a:extLst>
              <a:ext uri="{FF2B5EF4-FFF2-40B4-BE49-F238E27FC236}">
                <a16:creationId xmlns:a16="http://schemas.microsoft.com/office/drawing/2014/main" id="{B939A9C9-F7D8-0412-7D0F-D9ED0C17EE96}"/>
              </a:ext>
            </a:extLst>
          </p:cNvPr>
          <p:cNvSpPr>
            <a:spLocks noGrp="1"/>
          </p:cNvSpPr>
          <p:nvPr>
            <p:ph idx="1"/>
          </p:nvPr>
        </p:nvSpPr>
        <p:spPr>
          <a:xfrm>
            <a:off x="5461686" y="2743200"/>
            <a:ext cx="6462584" cy="2712720"/>
          </a:xfrm>
        </p:spPr>
        <p:txBody>
          <a:bodyPr anchor="ctr">
            <a:normAutofit/>
          </a:bodyPr>
          <a:lstStyle/>
          <a:p>
            <a:r>
              <a:rPr lang="en-US" sz="2400" kern="100" dirty="0" err="1">
                <a:solidFill>
                  <a:srgbClr val="212121"/>
                </a:solidFill>
                <a:effectLst/>
                <a:latin typeface="Open Sans Light" pitchFamily="2" charset="0"/>
                <a:ea typeface="Open Sans Light" pitchFamily="2" charset="0"/>
                <a:cs typeface="Open Sans Light" pitchFamily="2" charset="0"/>
              </a:rPr>
              <a:t>Bisensory</a:t>
            </a:r>
            <a:r>
              <a:rPr lang="en-US" sz="2400" kern="100" dirty="0">
                <a:solidFill>
                  <a:srgbClr val="212121"/>
                </a:solidFill>
                <a:effectLst/>
                <a:latin typeface="Open Sans Light" pitchFamily="2" charset="0"/>
                <a:ea typeface="Open Sans Light" pitchFamily="2" charset="0"/>
                <a:cs typeface="Open Sans Light" pitchFamily="2" charset="0"/>
              </a:rPr>
              <a:t> </a:t>
            </a:r>
          </a:p>
          <a:p>
            <a:r>
              <a:rPr lang="en-US" sz="2400" kern="100" dirty="0">
                <a:solidFill>
                  <a:srgbClr val="212121"/>
                </a:solidFill>
                <a:latin typeface="Open Sans Light" pitchFamily="2" charset="0"/>
                <a:ea typeface="Open Sans Light" pitchFamily="2" charset="0"/>
                <a:cs typeface="Open Sans Light" pitchFamily="2" charset="0"/>
              </a:rPr>
              <a:t>M</a:t>
            </a:r>
            <a:r>
              <a:rPr lang="en-US" sz="2400" kern="100" dirty="0">
                <a:solidFill>
                  <a:srgbClr val="212121"/>
                </a:solidFill>
                <a:effectLst/>
                <a:latin typeface="Open Sans Light" pitchFamily="2" charset="0"/>
                <a:ea typeface="Open Sans Light" pitchFamily="2" charset="0"/>
                <a:cs typeface="Open Sans Light" pitchFamily="2" charset="0"/>
              </a:rPr>
              <a:t>ultimodal</a:t>
            </a:r>
          </a:p>
          <a:p>
            <a:endParaRPr lang="en-US" dirty="0"/>
          </a:p>
        </p:txBody>
      </p:sp>
      <p:cxnSp>
        <p:nvCxnSpPr>
          <p:cNvPr id="6" name="Straight Arrow Connector 5">
            <a:extLst>
              <a:ext uri="{FF2B5EF4-FFF2-40B4-BE49-F238E27FC236}">
                <a16:creationId xmlns:a16="http://schemas.microsoft.com/office/drawing/2014/main" id="{46698DAD-E656-4872-D7FF-967BEBD91BA4}"/>
              </a:ext>
            </a:extLst>
          </p:cNvPr>
          <p:cNvCxnSpPr/>
          <p:nvPr/>
        </p:nvCxnSpPr>
        <p:spPr>
          <a:xfrm>
            <a:off x="7631086" y="3896883"/>
            <a:ext cx="87733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4FCAE33-763B-125D-6B1C-9BB8B617CBA1}"/>
              </a:ext>
            </a:extLst>
          </p:cNvPr>
          <p:cNvSpPr txBox="1"/>
          <p:nvPr/>
        </p:nvSpPr>
        <p:spPr>
          <a:xfrm>
            <a:off x="8880747" y="3637895"/>
            <a:ext cx="2381599" cy="923330"/>
          </a:xfrm>
          <a:prstGeom prst="rect">
            <a:avLst/>
          </a:prstGeom>
          <a:noFill/>
        </p:spPr>
        <p:txBody>
          <a:bodyPr wrap="square" rtlCol="0">
            <a:spAutoFit/>
          </a:bodyPr>
          <a:lstStyle/>
          <a:p>
            <a:r>
              <a:rPr lang="en-US" dirty="0">
                <a:latin typeface="Open Sans Light" pitchFamily="2" charset="0"/>
                <a:ea typeface="Open Sans Light" pitchFamily="2" charset="0"/>
                <a:cs typeface="Open Sans Light" pitchFamily="2" charset="0"/>
              </a:rPr>
              <a:t>Reinforces and improves memory</a:t>
            </a:r>
          </a:p>
          <a:p>
            <a:endParaRPr lang="en-US" dirty="0"/>
          </a:p>
        </p:txBody>
      </p:sp>
      <p:sp>
        <p:nvSpPr>
          <p:cNvPr id="5" name="Oval 4">
            <a:extLst>
              <a:ext uri="{FF2B5EF4-FFF2-40B4-BE49-F238E27FC236}">
                <a16:creationId xmlns:a16="http://schemas.microsoft.com/office/drawing/2014/main" id="{4D91DEE7-E4DD-400D-EEC9-16A7F68D533B}"/>
              </a:ext>
            </a:extLst>
          </p:cNvPr>
          <p:cNvSpPr/>
          <p:nvPr/>
        </p:nvSpPr>
        <p:spPr>
          <a:xfrm>
            <a:off x="929654" y="1283500"/>
            <a:ext cx="4309919" cy="4290999"/>
          </a:xfrm>
          <a:prstGeom prst="ellipse">
            <a:avLst/>
          </a:prstGeom>
          <a:noFill/>
          <a:ln w="28575">
            <a:solidFill>
              <a:srgbClr val="6B88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26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65B4D6D-FCF8-7F0F-9283-94C9B9C8F5BD}"/>
            </a:ext>
          </a:extLst>
        </p:cNvPr>
        <p:cNvGrpSpPr/>
        <p:nvPr/>
      </p:nvGrpSpPr>
      <p:grpSpPr>
        <a:xfrm>
          <a:off x="0" y="0"/>
          <a:ext cx="0" cy="0"/>
          <a:chOff x="0" y="0"/>
          <a:chExt cx="0" cy="0"/>
        </a:xfrm>
      </p:grpSpPr>
      <p:sp>
        <p:nvSpPr>
          <p:cNvPr id="4103" name="Rectangle 4102">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380D9-8DE5-C4D3-F858-92990B4C35CA}"/>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BISENSORY Examples</a:t>
            </a:r>
          </a:p>
        </p:txBody>
      </p:sp>
      <p:pic>
        <p:nvPicPr>
          <p:cNvPr id="3" name="Picture 2">
            <a:extLst>
              <a:ext uri="{FF2B5EF4-FFF2-40B4-BE49-F238E27FC236}">
                <a16:creationId xmlns:a16="http://schemas.microsoft.com/office/drawing/2014/main" id="{784FF2B8-9A17-5813-723B-E8717FE13662}"/>
              </a:ext>
            </a:extLst>
          </p:cNvPr>
          <p:cNvPicPr>
            <a:picLocks noChangeAspect="1"/>
          </p:cNvPicPr>
          <p:nvPr/>
        </p:nvPicPr>
        <p:blipFill>
          <a:blip r:embed="rId3"/>
          <a:srcRect l="3980" t="5559" r="4352" b="5104"/>
          <a:stretch/>
        </p:blipFill>
        <p:spPr>
          <a:xfrm>
            <a:off x="3313342" y="473959"/>
            <a:ext cx="5395417" cy="2984018"/>
          </a:xfrm>
          <a:prstGeom prst="rect">
            <a:avLst/>
          </a:prstGeom>
        </p:spPr>
      </p:pic>
      <p:pic>
        <p:nvPicPr>
          <p:cNvPr id="6" name="Picture 5">
            <a:extLst>
              <a:ext uri="{FF2B5EF4-FFF2-40B4-BE49-F238E27FC236}">
                <a16:creationId xmlns:a16="http://schemas.microsoft.com/office/drawing/2014/main" id="{9531DAB0-A01C-36B9-D549-0B4F8E009646}"/>
              </a:ext>
            </a:extLst>
          </p:cNvPr>
          <p:cNvPicPr>
            <a:picLocks noChangeAspect="1"/>
          </p:cNvPicPr>
          <p:nvPr/>
        </p:nvPicPr>
        <p:blipFill>
          <a:blip r:embed="rId4"/>
          <a:stretch>
            <a:fillRect/>
          </a:stretch>
        </p:blipFill>
        <p:spPr>
          <a:xfrm>
            <a:off x="9186863" y="473959"/>
            <a:ext cx="2120577" cy="3092508"/>
          </a:xfrm>
          <a:prstGeom prst="rect">
            <a:avLst/>
          </a:prstGeom>
        </p:spPr>
      </p:pic>
      <p:sp>
        <p:nvSpPr>
          <p:cNvPr id="10" name="Content Placeholder 2">
            <a:extLst>
              <a:ext uri="{FF2B5EF4-FFF2-40B4-BE49-F238E27FC236}">
                <a16:creationId xmlns:a16="http://schemas.microsoft.com/office/drawing/2014/main" id="{6A7C9D54-6E36-811A-0A12-70DE56D31340}"/>
              </a:ext>
            </a:extLst>
          </p:cNvPr>
          <p:cNvSpPr txBox="1">
            <a:spLocks/>
          </p:cNvSpPr>
          <p:nvPr/>
        </p:nvSpPr>
        <p:spPr>
          <a:xfrm>
            <a:off x="5595938" y="3714724"/>
            <a:ext cx="4253484" cy="5361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endParaRPr lang="en-US" sz="1000" dirty="0">
              <a:solidFill>
                <a:schemeClr val="tx1">
                  <a:lumMod val="75000"/>
                  <a:lumOff val="25000"/>
                </a:schemeClr>
              </a:solidFill>
              <a:latin typeface="Open Sans Light" pitchFamily="2" charset="0"/>
              <a:ea typeface="Open Sans Light" pitchFamily="2" charset="0"/>
              <a:cs typeface="Open Sans Light" pitchFamily="2" charset="0"/>
            </a:endParaRPr>
          </a:p>
        </p:txBody>
      </p:sp>
      <p:pic>
        <p:nvPicPr>
          <p:cNvPr id="1026" name="Picture 2" descr="Sound Waves - Easy Science Experiment for Kids in preschool, elementary and middle school">
            <a:extLst>
              <a:ext uri="{FF2B5EF4-FFF2-40B4-BE49-F238E27FC236}">
                <a16:creationId xmlns:a16="http://schemas.microsoft.com/office/drawing/2014/main" id="{3FF44E7F-D617-483A-93C7-69DD55F3B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947" y="473959"/>
            <a:ext cx="1759327" cy="29840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58B8B5-3ADB-BEBF-EEC4-A89EDE4DEF24}"/>
              </a:ext>
            </a:extLst>
          </p:cNvPr>
          <p:cNvSpPr txBox="1"/>
          <p:nvPr/>
        </p:nvSpPr>
        <p:spPr>
          <a:xfrm>
            <a:off x="3313342" y="5729814"/>
            <a:ext cx="6012636" cy="707886"/>
          </a:xfrm>
          <a:prstGeom prst="rect">
            <a:avLst/>
          </a:prstGeom>
          <a:noFill/>
        </p:spPr>
        <p:txBody>
          <a:bodyPr wrap="square" rtlCol="0">
            <a:spAutoFit/>
          </a:bodyPr>
          <a:lstStyle/>
          <a:p>
            <a:r>
              <a:rPr lang="en-US" sz="1000" dirty="0">
                <a:latin typeface="Open Sans Light" pitchFamily="2" charset="0"/>
                <a:ea typeface="Open Sans Light" pitchFamily="2" charset="0"/>
                <a:cs typeface="Open Sans Light" pitchFamily="2" charset="0"/>
              </a:rPr>
              <a:t>1. https://</a:t>
            </a:r>
            <a:r>
              <a:rPr lang="en-US" sz="1000" dirty="0" err="1">
                <a:latin typeface="Open Sans Light" pitchFamily="2" charset="0"/>
                <a:ea typeface="Open Sans Light" pitchFamily="2" charset="0"/>
                <a:cs typeface="Open Sans Light" pitchFamily="2" charset="0"/>
              </a:rPr>
              <a:t>www.kcedventures.com</a:t>
            </a:r>
            <a:r>
              <a:rPr lang="en-US" sz="1000" dirty="0">
                <a:latin typeface="Open Sans Light" pitchFamily="2" charset="0"/>
                <a:ea typeface="Open Sans Light" pitchFamily="2" charset="0"/>
                <a:cs typeface="Open Sans Light" pitchFamily="2" charset="0"/>
              </a:rPr>
              <a:t>/the-science-of-sound-waves-an-awesome-experiment-for-kids/</a:t>
            </a:r>
          </a:p>
          <a:p>
            <a:r>
              <a:rPr lang="en-US" sz="1000" dirty="0">
                <a:latin typeface="Open Sans Light" pitchFamily="2" charset="0"/>
                <a:ea typeface="Open Sans Light" pitchFamily="2" charset="0"/>
                <a:cs typeface="Open Sans Light" pitchFamily="2" charset="0"/>
              </a:rPr>
              <a:t>2.</a:t>
            </a:r>
            <a:r>
              <a:rPr lang="en-US" sz="1000" dirty="0">
                <a:solidFill>
                  <a:schemeClr val="tx1"/>
                </a:solidFill>
                <a:latin typeface="Open Sans Light" pitchFamily="2" charset="0"/>
                <a:ea typeface="Open Sans Light" pitchFamily="2" charset="0"/>
                <a:cs typeface="Open Sans Light" pitchFamily="2" charset="0"/>
              </a:rPr>
              <a:t> https://</a:t>
            </a:r>
            <a:r>
              <a:rPr lang="en-US" sz="1000" dirty="0" err="1">
                <a:solidFill>
                  <a:schemeClr val="tx1"/>
                </a:solidFill>
                <a:latin typeface="Open Sans Light" pitchFamily="2" charset="0"/>
                <a:ea typeface="Open Sans Light" pitchFamily="2" charset="0"/>
                <a:cs typeface="Open Sans Light" pitchFamily="2" charset="0"/>
              </a:rPr>
              <a:t>www.nisenet.org</a:t>
            </a:r>
            <a:r>
              <a:rPr lang="en-US" sz="1000" dirty="0">
                <a:solidFill>
                  <a:schemeClr val="tx1"/>
                </a:solidFill>
                <a:latin typeface="Open Sans Light" pitchFamily="2" charset="0"/>
                <a:ea typeface="Open Sans Light" pitchFamily="2" charset="0"/>
                <a:cs typeface="Open Sans Light" pitchFamily="2" charset="0"/>
              </a:rPr>
              <a:t>/catalog/programs/</a:t>
            </a:r>
            <a:r>
              <a:rPr lang="en-US" sz="1000" dirty="0" err="1">
                <a:solidFill>
                  <a:schemeClr val="tx1"/>
                </a:solidFill>
                <a:latin typeface="Open Sans Light" pitchFamily="2" charset="0"/>
                <a:ea typeface="Open Sans Light" pitchFamily="2" charset="0"/>
                <a:cs typeface="Open Sans Light" pitchFamily="2" charset="0"/>
              </a:rPr>
              <a:t>exploring_size_scented_balloons</a:t>
            </a:r>
            <a:endParaRPr lang="en-US" sz="1000" dirty="0">
              <a:latin typeface="Open Sans Light" pitchFamily="2" charset="0"/>
              <a:ea typeface="Open Sans Light" pitchFamily="2" charset="0"/>
              <a:cs typeface="Open Sans Light" pitchFamily="2" charset="0"/>
            </a:endParaRPr>
          </a:p>
          <a:p>
            <a:r>
              <a:rPr lang="en-US" sz="1000" dirty="0">
                <a:latin typeface="Open Sans Light" pitchFamily="2" charset="0"/>
                <a:ea typeface="Open Sans Light" pitchFamily="2" charset="0"/>
                <a:cs typeface="Open Sans Light" pitchFamily="2" charset="0"/>
              </a:rPr>
              <a:t>3.</a:t>
            </a:r>
            <a:r>
              <a:rPr lang="en-US" sz="1000" b="0" i="0" dirty="0">
                <a:effectLst/>
                <a:latin typeface="Open Sans Light" pitchFamily="2" charset="0"/>
                <a:ea typeface="Open Sans Light" pitchFamily="2" charset="0"/>
                <a:cs typeface="Open Sans Light" pitchFamily="2" charset="0"/>
              </a:rPr>
              <a:t> Secrets of the Jurassic Dinosaurs with Anthony Morgan, 2023</a:t>
            </a:r>
            <a:endParaRPr lang="en-US" sz="1000" dirty="0">
              <a:latin typeface="Open Sans Light" pitchFamily="2" charset="0"/>
              <a:ea typeface="Open Sans Light" pitchFamily="2" charset="0"/>
              <a:cs typeface="Open Sans Light" pitchFamily="2" charset="0"/>
            </a:endParaRPr>
          </a:p>
          <a:p>
            <a:endParaRPr lang="en-US" sz="1000" dirty="0">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900621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FFDA-734E-D772-D207-414CC7DB498F}"/>
              </a:ext>
            </a:extLst>
          </p:cNvPr>
          <p:cNvSpPr>
            <a:spLocks noGrp="1"/>
          </p:cNvSpPr>
          <p:nvPr>
            <p:ph type="title"/>
          </p:nvPr>
        </p:nvSpPr>
        <p:spPr/>
        <p:txBody>
          <a:bodyPr/>
          <a:lstStyle/>
          <a:p>
            <a:r>
              <a:rPr lang="en-US" dirty="0" err="1"/>
              <a:t>MultiMODAL</a:t>
            </a:r>
            <a:r>
              <a:rPr lang="en-US" dirty="0"/>
              <a:t> Example</a:t>
            </a:r>
          </a:p>
        </p:txBody>
      </p:sp>
      <p:pic>
        <p:nvPicPr>
          <p:cNvPr id="3078" name="Picture 6" descr="Common cuckoo-male (Cuculus canorus) illustrated by the von Wright brothers. Digitally enhanced from our own 1929 folio version of Svenska Fåglar Efter Naturen Och Pa Sten Ritade.">
            <a:extLst>
              <a:ext uri="{FF2B5EF4-FFF2-40B4-BE49-F238E27FC236}">
                <a16:creationId xmlns:a16="http://schemas.microsoft.com/office/drawing/2014/main" id="{009A4289-9EBD-89F3-6D55-49B60ACCCE4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31136" y="2527214"/>
            <a:ext cx="5004867" cy="3101975"/>
          </a:xfrm>
          <a:prstGeom prst="rect">
            <a:avLst/>
          </a:prstGeom>
          <a:noFill/>
          <a:extLst>
            <a:ext uri="{909E8E84-426E-40DD-AFC4-6F175D3DCCD1}">
              <a14:hiddenFill xmlns:a14="http://schemas.microsoft.com/office/drawing/2010/main">
                <a:solidFill>
                  <a:srgbClr val="FFFFFF"/>
                </a:solidFill>
              </a14:hiddenFill>
            </a:ext>
          </a:extLst>
        </p:spPr>
      </p:pic>
      <p:pic>
        <p:nvPicPr>
          <p:cNvPr id="6" name="XC897087 - Common Cuckoo - Cuculus canorus">
            <a:hlinkClick r:id="" action="ppaction://media"/>
            <a:extLst>
              <a:ext uri="{FF2B5EF4-FFF2-40B4-BE49-F238E27FC236}">
                <a16:creationId xmlns:a16="http://schemas.microsoft.com/office/drawing/2014/main" id="{BD9A6329-FE86-FBBC-9AA1-04E0420CD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5776" y="3671801"/>
            <a:ext cx="812800" cy="812800"/>
          </a:xfrm>
          <a:prstGeom prst="rect">
            <a:avLst/>
          </a:prstGeom>
        </p:spPr>
      </p:pic>
    </p:spTree>
    <p:extLst>
      <p:ext uri="{BB962C8B-B14F-4D97-AF65-F5344CB8AC3E}">
        <p14:creationId xmlns:p14="http://schemas.microsoft.com/office/powerpoint/2010/main" val="1694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72FB-70DD-3EEC-1BA1-CB79C315A57A}"/>
              </a:ext>
            </a:extLst>
          </p:cNvPr>
          <p:cNvSpPr>
            <a:spLocks noGrp="1"/>
          </p:cNvSpPr>
          <p:nvPr>
            <p:ph type="title"/>
          </p:nvPr>
        </p:nvSpPr>
        <p:spPr>
          <a:xfrm>
            <a:off x="835022" y="725230"/>
            <a:ext cx="10915543" cy="1687930"/>
          </a:xfrm>
        </p:spPr>
        <p:txBody>
          <a:bodyPr anchor="t">
            <a:normAutofit fontScale="90000"/>
          </a:bodyPr>
          <a:lstStyle/>
          <a:p>
            <a:r>
              <a:rPr lang="en-US" sz="4000" dirty="0">
                <a:solidFill>
                  <a:schemeClr val="tx1"/>
                </a:solidFill>
              </a:rPr>
              <a:t>BONUS!</a:t>
            </a:r>
            <a:br>
              <a:rPr lang="en-US" sz="4000" dirty="0">
                <a:solidFill>
                  <a:schemeClr val="tx1"/>
                </a:solidFill>
              </a:rPr>
            </a:br>
            <a:r>
              <a:rPr lang="en-US" sz="4000" dirty="0">
                <a:solidFill>
                  <a:schemeClr val="tx1"/>
                </a:solidFill>
              </a:rPr>
              <a:t>Keeping your digital audience engaged through movement</a:t>
            </a:r>
          </a:p>
        </p:txBody>
      </p:sp>
      <p:sp>
        <p:nvSpPr>
          <p:cNvPr id="3" name="Content Placeholder 2">
            <a:extLst>
              <a:ext uri="{FF2B5EF4-FFF2-40B4-BE49-F238E27FC236}">
                <a16:creationId xmlns:a16="http://schemas.microsoft.com/office/drawing/2014/main" id="{492F7344-9CE2-2406-49BE-0AFF804E6D79}"/>
              </a:ext>
            </a:extLst>
          </p:cNvPr>
          <p:cNvSpPr>
            <a:spLocks noGrp="1"/>
          </p:cNvSpPr>
          <p:nvPr>
            <p:ph idx="1"/>
          </p:nvPr>
        </p:nvSpPr>
        <p:spPr>
          <a:xfrm>
            <a:off x="835022" y="3429000"/>
            <a:ext cx="4391025" cy="2454300"/>
          </a:xfrm>
        </p:spPr>
        <p:txBody>
          <a:bodyPr>
            <a:normAutofit/>
          </a:bodyPr>
          <a:lstStyle/>
          <a:p>
            <a:r>
              <a:rPr lang="en-US" sz="2400" dirty="0">
                <a:solidFill>
                  <a:schemeClr val="tx1">
                    <a:alpha val="80000"/>
                  </a:schemeClr>
                </a:solidFill>
                <a:latin typeface="Open Sans Light" pitchFamily="2" charset="0"/>
                <a:ea typeface="Open Sans Light" pitchFamily="2" charset="0"/>
                <a:cs typeface="Open Sans Light" pitchFamily="2" charset="0"/>
              </a:rPr>
              <a:t>Encourage participation</a:t>
            </a:r>
          </a:p>
          <a:p>
            <a:r>
              <a:rPr lang="en-US" sz="2400" dirty="0">
                <a:solidFill>
                  <a:schemeClr val="tx1">
                    <a:alpha val="80000"/>
                  </a:schemeClr>
                </a:solidFill>
                <a:latin typeface="Open Sans Light" pitchFamily="2" charset="0"/>
                <a:ea typeface="Open Sans Light" pitchFamily="2" charset="0"/>
                <a:cs typeface="Open Sans Light" pitchFamily="2" charset="0"/>
              </a:rPr>
              <a:t>Use fine motor mirroring</a:t>
            </a:r>
          </a:p>
          <a:p>
            <a:r>
              <a:rPr lang="en-US" sz="2400" dirty="0">
                <a:solidFill>
                  <a:schemeClr val="tx1">
                    <a:alpha val="80000"/>
                  </a:schemeClr>
                </a:solidFill>
                <a:latin typeface="Open Sans Light" pitchFamily="2" charset="0"/>
                <a:ea typeface="Open Sans Light" pitchFamily="2" charset="0"/>
                <a:cs typeface="Open Sans Light" pitchFamily="2" charset="0"/>
              </a:rPr>
              <a:t>Try sound recognition</a:t>
            </a:r>
          </a:p>
          <a:p>
            <a:r>
              <a:rPr lang="en-US" sz="2400" dirty="0">
                <a:solidFill>
                  <a:schemeClr val="tx1">
                    <a:alpha val="80000"/>
                  </a:schemeClr>
                </a:solidFill>
                <a:latin typeface="Open Sans Light" pitchFamily="2" charset="0"/>
                <a:ea typeface="Open Sans Light" pitchFamily="2" charset="0"/>
                <a:cs typeface="Open Sans Light" pitchFamily="2" charset="0"/>
              </a:rPr>
              <a:t>Write and hold up answers</a:t>
            </a:r>
          </a:p>
          <a:p>
            <a:endParaRPr lang="en-US" sz="2400" dirty="0">
              <a:solidFill>
                <a:schemeClr val="bg1">
                  <a:alpha val="80000"/>
                </a:schemeClr>
              </a:solidFill>
            </a:endParaRPr>
          </a:p>
        </p:txBody>
      </p:sp>
      <p:pic>
        <p:nvPicPr>
          <p:cNvPr id="2050" name="Picture 2" descr="Do You Need A Nap After Leading A Zoom Meeting? - Thrive Global">
            <a:extLst>
              <a:ext uri="{FF2B5EF4-FFF2-40B4-BE49-F238E27FC236}">
                <a16:creationId xmlns:a16="http://schemas.microsoft.com/office/drawing/2014/main" id="{4A47B4D0-1BE9-E10B-C8F0-22297E6FC1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29275" y="3016750"/>
            <a:ext cx="5892690" cy="331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4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3384-D16B-CFF8-81D7-FA79A397753B}"/>
              </a:ext>
            </a:extLst>
          </p:cNvPr>
          <p:cNvSpPr>
            <a:spLocks noGrp="1"/>
          </p:cNvSpPr>
          <p:nvPr>
            <p:ph type="title"/>
          </p:nvPr>
        </p:nvSpPr>
        <p:spPr/>
        <p:txBody>
          <a:bodyPr/>
          <a:lstStyle/>
          <a:p>
            <a:r>
              <a:rPr lang="en-US" dirty="0"/>
              <a:t>In </a:t>
            </a:r>
            <a:r>
              <a:rPr lang="en-US" dirty="0" err="1"/>
              <a:t>COnclusion</a:t>
            </a:r>
            <a:endParaRPr lang="en-US" dirty="0"/>
          </a:p>
        </p:txBody>
      </p:sp>
      <p:sp>
        <p:nvSpPr>
          <p:cNvPr id="3" name="Content Placeholder 2">
            <a:extLst>
              <a:ext uri="{FF2B5EF4-FFF2-40B4-BE49-F238E27FC236}">
                <a16:creationId xmlns:a16="http://schemas.microsoft.com/office/drawing/2014/main" id="{6838A4B4-B40D-F2EF-99DF-C7081C7FA6E1}"/>
              </a:ext>
            </a:extLst>
          </p:cNvPr>
          <p:cNvSpPr>
            <a:spLocks noGrp="1"/>
          </p:cNvSpPr>
          <p:nvPr>
            <p:ph idx="1"/>
          </p:nvPr>
        </p:nvSpPr>
        <p:spPr>
          <a:xfrm>
            <a:off x="2231136" y="2638044"/>
            <a:ext cx="7729728" cy="1576769"/>
          </a:xfrm>
        </p:spPr>
        <p:txBody>
          <a:bodyPr/>
          <a:lstStyle/>
          <a:p>
            <a:r>
              <a:rPr lang="en-US" dirty="0"/>
              <a:t>Move before, during and after</a:t>
            </a:r>
          </a:p>
          <a:p>
            <a:r>
              <a:rPr lang="en-US" dirty="0"/>
              <a:t>Move in big and small ways</a:t>
            </a:r>
          </a:p>
          <a:p>
            <a:r>
              <a:rPr lang="en-US" dirty="0"/>
              <a:t>Make it novel</a:t>
            </a:r>
          </a:p>
          <a:p>
            <a:r>
              <a:rPr lang="en-US" dirty="0"/>
              <a:t>Engage multiple senses</a:t>
            </a:r>
          </a:p>
        </p:txBody>
      </p:sp>
      <p:sp>
        <p:nvSpPr>
          <p:cNvPr id="4" name="TextBox 3">
            <a:extLst>
              <a:ext uri="{FF2B5EF4-FFF2-40B4-BE49-F238E27FC236}">
                <a16:creationId xmlns:a16="http://schemas.microsoft.com/office/drawing/2014/main" id="{D6D170D0-CD1F-2976-9631-20C272B03518}"/>
              </a:ext>
            </a:extLst>
          </p:cNvPr>
          <p:cNvSpPr txBox="1"/>
          <p:nvPr/>
        </p:nvSpPr>
        <p:spPr>
          <a:xfrm>
            <a:off x="9016313" y="6042595"/>
            <a:ext cx="2920809" cy="646331"/>
          </a:xfrm>
          <a:prstGeom prst="rect">
            <a:avLst/>
          </a:prstGeom>
          <a:noFill/>
        </p:spPr>
        <p:txBody>
          <a:bodyPr wrap="square" rtlCol="0">
            <a:spAutoFit/>
          </a:bodyPr>
          <a:lstStyle/>
          <a:p>
            <a:pPr algn="r"/>
            <a:r>
              <a:rPr lang="en-US" dirty="0"/>
              <a:t>Heidi Forssell LaGrasta</a:t>
            </a:r>
          </a:p>
          <a:p>
            <a:pPr algn="r"/>
            <a:r>
              <a:rPr lang="en-US" dirty="0" err="1">
                <a:solidFill>
                  <a:schemeClr val="tx2">
                    <a:lumMod val="75000"/>
                    <a:lumOff val="25000"/>
                  </a:schemeClr>
                </a:solidFill>
              </a:rPr>
              <a:t>Heidi.lagrasta@maxiv.lu.se</a:t>
            </a:r>
            <a:endParaRPr lang="en-US" dirty="0">
              <a:solidFill>
                <a:schemeClr val="tx2">
                  <a:lumMod val="75000"/>
                  <a:lumOff val="25000"/>
                </a:schemeClr>
              </a:solidFill>
            </a:endParaRPr>
          </a:p>
        </p:txBody>
      </p:sp>
    </p:spTree>
    <p:extLst>
      <p:ext uri="{BB962C8B-B14F-4D97-AF65-F5344CB8AC3E}">
        <p14:creationId xmlns:p14="http://schemas.microsoft.com/office/powerpoint/2010/main" val="406988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B0A64E-1835-9383-D869-CDFA2E1D7D07}"/>
              </a:ext>
            </a:extLst>
          </p:cNvPr>
          <p:cNvSpPr txBox="1">
            <a:spLocks/>
          </p:cNvSpPr>
          <p:nvPr/>
        </p:nvSpPr>
        <p:spPr bwMode="blackWhite">
          <a:xfrm>
            <a:off x="3852672" y="1244496"/>
            <a:ext cx="4486656" cy="1174991"/>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dirty="0"/>
              <a:t>Why Talk to the Body? </a:t>
            </a:r>
          </a:p>
        </p:txBody>
      </p:sp>
      <p:sp>
        <p:nvSpPr>
          <p:cNvPr id="5" name="Content Placeholder 2">
            <a:extLst>
              <a:ext uri="{FF2B5EF4-FFF2-40B4-BE49-F238E27FC236}">
                <a16:creationId xmlns:a16="http://schemas.microsoft.com/office/drawing/2014/main" id="{135F34F1-5D4D-513F-0801-20F1BAB5288C}"/>
              </a:ext>
            </a:extLst>
          </p:cNvPr>
          <p:cNvSpPr txBox="1">
            <a:spLocks/>
          </p:cNvSpPr>
          <p:nvPr/>
        </p:nvSpPr>
        <p:spPr>
          <a:xfrm>
            <a:off x="3852672" y="3071506"/>
            <a:ext cx="4486656" cy="2076226"/>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l"/>
            <a:r>
              <a:rPr lang="en-US" dirty="0">
                <a:latin typeface="Open Sans Light" pitchFamily="2" charset="0"/>
                <a:ea typeface="Open Sans Light" pitchFamily="2" charset="0"/>
                <a:cs typeface="Open Sans Light" pitchFamily="2" charset="0"/>
              </a:rPr>
              <a:t>Communication techniques that engage with the body are scientifically shown to significantly improve focus, memory, processing speed and executive function in your audience. </a:t>
            </a:r>
          </a:p>
          <a:p>
            <a:endParaRPr lang="en-US" dirty="0">
              <a:latin typeface="Calibri" panose="020F0502020204030204" pitchFamily="34" charset="0"/>
              <a:cs typeface="Calibri" panose="020F0502020204030204" pitchFamily="34" charset="0"/>
            </a:endParaRPr>
          </a:p>
          <a:p>
            <a:endParaRPr lang="en-US" dirty="0"/>
          </a:p>
        </p:txBody>
      </p:sp>
      <p:pic>
        <p:nvPicPr>
          <p:cNvPr id="7" name="Graphic 6" descr="Lips outline">
            <a:extLst>
              <a:ext uri="{FF2B5EF4-FFF2-40B4-BE49-F238E27FC236}">
                <a16:creationId xmlns:a16="http://schemas.microsoft.com/office/drawing/2014/main" id="{34E3E14A-571B-00EC-8FFB-70E686385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7234" y="3429000"/>
            <a:ext cx="914400" cy="914400"/>
          </a:xfrm>
          <a:prstGeom prst="rect">
            <a:avLst/>
          </a:prstGeom>
        </p:spPr>
      </p:pic>
      <p:pic>
        <p:nvPicPr>
          <p:cNvPr id="11" name="Graphic 10" descr="Ear outline">
            <a:extLst>
              <a:ext uri="{FF2B5EF4-FFF2-40B4-BE49-F238E27FC236}">
                <a16:creationId xmlns:a16="http://schemas.microsoft.com/office/drawing/2014/main" id="{BE4668C9-C9C3-0311-DA25-6F6F816BA5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7299" y="2064878"/>
            <a:ext cx="914400" cy="914400"/>
          </a:xfrm>
          <a:prstGeom prst="rect">
            <a:avLst/>
          </a:prstGeom>
        </p:spPr>
      </p:pic>
      <p:pic>
        <p:nvPicPr>
          <p:cNvPr id="15" name="Graphic 14" descr="Eyes outline">
            <a:extLst>
              <a:ext uri="{FF2B5EF4-FFF2-40B4-BE49-F238E27FC236}">
                <a16:creationId xmlns:a16="http://schemas.microsoft.com/office/drawing/2014/main" id="{FA9A8858-1EA4-029F-E4E1-52F450533B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7234" y="4793123"/>
            <a:ext cx="914400" cy="914400"/>
          </a:xfrm>
          <a:prstGeom prst="rect">
            <a:avLst/>
          </a:prstGeom>
        </p:spPr>
      </p:pic>
      <p:pic>
        <p:nvPicPr>
          <p:cNvPr id="17" name="Graphic 16" descr="Tongue outline">
            <a:extLst>
              <a:ext uri="{FF2B5EF4-FFF2-40B4-BE49-F238E27FC236}">
                <a16:creationId xmlns:a16="http://schemas.microsoft.com/office/drawing/2014/main" id="{9CFE80B4-6DEC-FAF0-C8CA-EB4BF12C0C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50366" y="3302991"/>
            <a:ext cx="914400" cy="914400"/>
          </a:xfrm>
          <a:prstGeom prst="rect">
            <a:avLst/>
          </a:prstGeom>
        </p:spPr>
      </p:pic>
      <p:pic>
        <p:nvPicPr>
          <p:cNvPr id="23" name="Graphic 22" descr="Touchscreen outline">
            <a:extLst>
              <a:ext uri="{FF2B5EF4-FFF2-40B4-BE49-F238E27FC236}">
                <a16:creationId xmlns:a16="http://schemas.microsoft.com/office/drawing/2014/main" id="{0E6835A8-CA27-4F78-B161-8FE2B800EF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7234" y="2064878"/>
            <a:ext cx="914400" cy="914400"/>
          </a:xfrm>
          <a:prstGeom prst="rect">
            <a:avLst/>
          </a:prstGeom>
        </p:spPr>
      </p:pic>
      <p:pic>
        <p:nvPicPr>
          <p:cNvPr id="25" name="Graphic 24" descr="Dance steps outline">
            <a:extLst>
              <a:ext uri="{FF2B5EF4-FFF2-40B4-BE49-F238E27FC236}">
                <a16:creationId xmlns:a16="http://schemas.microsoft.com/office/drawing/2014/main" id="{747EF61F-9073-9A74-86B7-7490ED901B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50366" y="4541105"/>
            <a:ext cx="914400" cy="914400"/>
          </a:xfrm>
          <a:prstGeom prst="rect">
            <a:avLst/>
          </a:prstGeom>
        </p:spPr>
      </p:pic>
    </p:spTree>
    <p:extLst>
      <p:ext uri="{BB962C8B-B14F-4D97-AF65-F5344CB8AC3E}">
        <p14:creationId xmlns:p14="http://schemas.microsoft.com/office/powerpoint/2010/main" val="177130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08AF-DDB6-D1F9-E89C-0AF06FC105C0}"/>
              </a:ext>
            </a:extLst>
          </p:cNvPr>
          <p:cNvSpPr>
            <a:spLocks noGrp="1"/>
          </p:cNvSpPr>
          <p:nvPr>
            <p:ph type="title"/>
          </p:nvPr>
        </p:nvSpPr>
        <p:spPr>
          <a:xfrm>
            <a:off x="853632" y="681037"/>
            <a:ext cx="5529549" cy="1188720"/>
          </a:xfrm>
        </p:spPr>
        <p:txBody>
          <a:bodyPr/>
          <a:lstStyle/>
          <a:p>
            <a:r>
              <a:rPr lang="en-US" dirty="0"/>
              <a:t>Studies chosen:</a:t>
            </a:r>
          </a:p>
        </p:txBody>
      </p:sp>
      <p:sp>
        <p:nvSpPr>
          <p:cNvPr id="3" name="Content Placeholder 2">
            <a:extLst>
              <a:ext uri="{FF2B5EF4-FFF2-40B4-BE49-F238E27FC236}">
                <a16:creationId xmlns:a16="http://schemas.microsoft.com/office/drawing/2014/main" id="{F7F96AD9-144C-67E3-20C6-0036B5C882EA}"/>
              </a:ext>
            </a:extLst>
          </p:cNvPr>
          <p:cNvSpPr>
            <a:spLocks noGrp="1"/>
          </p:cNvSpPr>
          <p:nvPr>
            <p:ph idx="1"/>
          </p:nvPr>
        </p:nvSpPr>
        <p:spPr>
          <a:xfrm>
            <a:off x="853631" y="2609385"/>
            <a:ext cx="5529549" cy="3567578"/>
          </a:xfrm>
        </p:spPr>
        <p:txBody>
          <a:bodyPr/>
          <a:lstStyle/>
          <a:p>
            <a:r>
              <a:rPr lang="en-US" sz="2400" dirty="0">
                <a:latin typeface="Open Sans Light" pitchFamily="2" charset="0"/>
                <a:ea typeface="Open Sans Light" pitchFamily="2" charset="0"/>
                <a:cs typeface="Open Sans Light" pitchFamily="2" charset="0"/>
              </a:rPr>
              <a:t>Looked at studies across all age ranges</a:t>
            </a:r>
          </a:p>
          <a:p>
            <a:endParaRPr lang="en-US" sz="2400" dirty="0">
              <a:latin typeface="Open Sans Light" pitchFamily="2" charset="0"/>
              <a:ea typeface="Open Sans Light" pitchFamily="2" charset="0"/>
              <a:cs typeface="Open Sans Light" pitchFamily="2" charset="0"/>
            </a:endParaRPr>
          </a:p>
          <a:p>
            <a:r>
              <a:rPr lang="en-US" sz="2400" dirty="0">
                <a:latin typeface="Open Sans Light" pitchFamily="2" charset="0"/>
                <a:ea typeface="Open Sans Light" pitchFamily="2" charset="0"/>
                <a:cs typeface="Open Sans Light" pitchFamily="2" charset="0"/>
              </a:rPr>
              <a:t>Examined both acute and long-term interventions</a:t>
            </a:r>
          </a:p>
          <a:p>
            <a:endParaRPr lang="en-US" sz="2400" dirty="0">
              <a:latin typeface="Open Sans Light" pitchFamily="2" charset="0"/>
              <a:ea typeface="Open Sans Light" pitchFamily="2" charset="0"/>
              <a:cs typeface="Open Sans Light" pitchFamily="2" charset="0"/>
            </a:endParaRPr>
          </a:p>
          <a:p>
            <a:r>
              <a:rPr lang="en-US" sz="2400" dirty="0">
                <a:latin typeface="Open Sans Light" pitchFamily="2" charset="0"/>
                <a:ea typeface="Open Sans Light" pitchFamily="2" charset="0"/>
                <a:cs typeface="Open Sans Light" pitchFamily="2" charset="0"/>
              </a:rPr>
              <a:t>Included meta studies</a:t>
            </a:r>
          </a:p>
        </p:txBody>
      </p:sp>
      <p:sp>
        <p:nvSpPr>
          <p:cNvPr id="4" name="Content Placeholder 2">
            <a:extLst>
              <a:ext uri="{FF2B5EF4-FFF2-40B4-BE49-F238E27FC236}">
                <a16:creationId xmlns:a16="http://schemas.microsoft.com/office/drawing/2014/main" id="{F4FED49F-A4A4-29E9-47F6-A6A94BD20529}"/>
              </a:ext>
            </a:extLst>
          </p:cNvPr>
          <p:cNvSpPr txBox="1">
            <a:spLocks/>
          </p:cNvSpPr>
          <p:nvPr/>
        </p:nvSpPr>
        <p:spPr>
          <a:xfrm>
            <a:off x="6912329" y="681038"/>
            <a:ext cx="4817709" cy="580548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buFont typeface="+mj-lt"/>
              <a:buAutoNum type="arabicPeriod"/>
            </a:pPr>
            <a:r>
              <a:rPr lang="en-US" sz="1900" b="0" i="0" dirty="0" err="1">
                <a:solidFill>
                  <a:srgbClr val="242424"/>
                </a:solidFill>
                <a:effectLst/>
                <a:latin typeface="Open Sans Light" pitchFamily="2" charset="0"/>
                <a:ea typeface="Open Sans Light" pitchFamily="2" charset="0"/>
                <a:cs typeface="Open Sans Light" pitchFamily="2" charset="0"/>
              </a:rPr>
              <a:t>Buchele</a:t>
            </a:r>
            <a:r>
              <a:rPr lang="en-US" sz="1900" b="0" i="0" dirty="0">
                <a:solidFill>
                  <a:srgbClr val="242424"/>
                </a:solidFill>
                <a:effectLst/>
                <a:latin typeface="Open Sans Light" pitchFamily="2" charset="0"/>
                <a:ea typeface="Open Sans Light" pitchFamily="2" charset="0"/>
                <a:cs typeface="Open Sans Light" pitchFamily="2" charset="0"/>
              </a:rPr>
              <a:t> Harris H, Cortina KS, Templin T, </a:t>
            </a:r>
            <a:r>
              <a:rPr lang="en-US" sz="1900" b="0" i="0" dirty="0" err="1">
                <a:solidFill>
                  <a:srgbClr val="242424"/>
                </a:solidFill>
                <a:effectLst/>
                <a:latin typeface="Open Sans Light" pitchFamily="2" charset="0"/>
                <a:ea typeface="Open Sans Light" pitchFamily="2" charset="0"/>
                <a:cs typeface="Open Sans Light" pitchFamily="2" charset="0"/>
              </a:rPr>
              <a:t>Colabianchi</a:t>
            </a:r>
            <a:r>
              <a:rPr lang="en-US" sz="1900" b="0" i="0" dirty="0">
                <a:solidFill>
                  <a:srgbClr val="242424"/>
                </a:solidFill>
                <a:effectLst/>
                <a:latin typeface="Open Sans Light" pitchFamily="2" charset="0"/>
                <a:ea typeface="Open Sans Light" pitchFamily="2" charset="0"/>
                <a:cs typeface="Open Sans Light" pitchFamily="2" charset="0"/>
              </a:rPr>
              <a:t> N, Chen W. Impact of coordinated-bilateral physical activities on attention and concentration in school-aged children. </a:t>
            </a:r>
            <a:r>
              <a:rPr lang="en-US" sz="1900" b="0" i="1" dirty="0">
                <a:solidFill>
                  <a:srgbClr val="242424"/>
                </a:solidFill>
                <a:effectLst/>
                <a:latin typeface="Open Sans" pitchFamily="2" charset="0"/>
                <a:ea typeface="Open Sans" pitchFamily="2" charset="0"/>
                <a:cs typeface="Open Sans" pitchFamily="2" charset="0"/>
              </a:rPr>
              <a:t>Biomed Res Int</a:t>
            </a:r>
            <a:r>
              <a:rPr lang="en-US" sz="1900" b="0" i="0" dirty="0">
                <a:solidFill>
                  <a:srgbClr val="242424"/>
                </a:solidFill>
                <a:effectLst/>
                <a:latin typeface="Open Sans Light" pitchFamily="2" charset="0"/>
                <a:ea typeface="Open Sans Light" pitchFamily="2" charset="0"/>
                <a:cs typeface="Open Sans Light" pitchFamily="2" charset="0"/>
              </a:rPr>
              <a:t>. 2018;2018:2539748. doi:10.1155/2018/2539748. PMID: 29998131; PMCID: PMC5994583.</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Heath M, Shukla D. A single bout of aerobic exercise provides an immediate “boost” to cognitive flexibility. </a:t>
            </a:r>
            <a:r>
              <a:rPr lang="en-US" sz="1900" b="0" i="1" dirty="0">
                <a:solidFill>
                  <a:srgbClr val="242424"/>
                </a:solidFill>
                <a:effectLst/>
                <a:latin typeface="Open Sans" pitchFamily="2" charset="0"/>
                <a:ea typeface="Open Sans" pitchFamily="2" charset="0"/>
                <a:cs typeface="Open Sans" pitchFamily="2" charset="0"/>
              </a:rPr>
              <a:t>Brain Sci</a:t>
            </a:r>
            <a:r>
              <a:rPr lang="en-US" sz="1900" b="0" i="0" dirty="0">
                <a:solidFill>
                  <a:srgbClr val="242424"/>
                </a:solidFill>
                <a:effectLst/>
                <a:latin typeface="Open Sans Light" pitchFamily="2" charset="0"/>
                <a:ea typeface="Open Sans Light" pitchFamily="2" charset="0"/>
                <a:cs typeface="Open Sans Light" pitchFamily="2" charset="0"/>
              </a:rPr>
              <a:t>. 2019;9(4):87. doi:10.3390/brainsci9040087. PMID: 31003491; PMCID: PMC6523402.</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Jha RT, Price S. Embodying science: the role of the body in supporting young children’s meaning making. </a:t>
            </a:r>
            <a:r>
              <a:rPr lang="en-US" sz="1900" b="0" i="1" dirty="0">
                <a:solidFill>
                  <a:srgbClr val="242424"/>
                </a:solidFill>
                <a:effectLst/>
                <a:latin typeface="Open Sans" pitchFamily="2" charset="0"/>
                <a:ea typeface="Open Sans" pitchFamily="2" charset="0"/>
                <a:cs typeface="Open Sans" pitchFamily="2" charset="0"/>
              </a:rPr>
              <a:t>International Journal of Science Education</a:t>
            </a:r>
            <a:r>
              <a:rPr lang="en-US" sz="1900" b="0" i="0" dirty="0">
                <a:solidFill>
                  <a:srgbClr val="242424"/>
                </a:solidFill>
                <a:effectLst/>
                <a:latin typeface="Open Sans Light" pitchFamily="2" charset="0"/>
                <a:ea typeface="Open Sans Light" pitchFamily="2" charset="0"/>
                <a:cs typeface="Open Sans Light" pitchFamily="2" charset="0"/>
              </a:rPr>
              <a:t>. 2022;44(10):1659-1679. doi:10.1080/09500693.2022.2089366.</a:t>
            </a:r>
          </a:p>
          <a:p>
            <a:pPr algn="l">
              <a:lnSpc>
                <a:spcPct val="120000"/>
              </a:lnSpc>
              <a:buFont typeface="+mj-lt"/>
              <a:buAutoNum type="arabicPeriod"/>
            </a:pPr>
            <a:r>
              <a:rPr lang="en-US" sz="1900" b="0" i="0" dirty="0" err="1">
                <a:solidFill>
                  <a:srgbClr val="242424"/>
                </a:solidFill>
                <a:effectLst/>
                <a:latin typeface="Open Sans Light" pitchFamily="2" charset="0"/>
                <a:ea typeface="Open Sans Light" pitchFamily="2" charset="0"/>
                <a:cs typeface="Open Sans Light" pitchFamily="2" charset="0"/>
              </a:rPr>
              <a:t>Loprinzi</a:t>
            </a:r>
            <a:r>
              <a:rPr lang="en-US" sz="1900" b="0" i="0" dirty="0">
                <a:solidFill>
                  <a:srgbClr val="242424"/>
                </a:solidFill>
                <a:effectLst/>
                <a:latin typeface="Open Sans Light" pitchFamily="2" charset="0"/>
                <a:ea typeface="Open Sans Light" pitchFamily="2" charset="0"/>
                <a:cs typeface="Open Sans Light" pitchFamily="2" charset="0"/>
              </a:rPr>
              <a:t> PD, Blough J, Crawford L, Ryu S, Zou L, Li H. The temporal effects of acute exercise on episodic memory function: systematic review with meta-analysis. </a:t>
            </a:r>
            <a:r>
              <a:rPr lang="en-US" sz="1900" b="0" i="1" dirty="0">
                <a:solidFill>
                  <a:srgbClr val="242424"/>
                </a:solidFill>
                <a:effectLst/>
                <a:latin typeface="Open Sans" pitchFamily="2" charset="0"/>
                <a:ea typeface="Open Sans" pitchFamily="2" charset="0"/>
                <a:cs typeface="Open Sans" pitchFamily="2" charset="0"/>
              </a:rPr>
              <a:t>Brain Sci</a:t>
            </a:r>
            <a:r>
              <a:rPr lang="en-US" sz="1900" b="0" i="0" dirty="0">
                <a:solidFill>
                  <a:srgbClr val="242424"/>
                </a:solidFill>
                <a:effectLst/>
                <a:latin typeface="Open Sans Light" pitchFamily="2" charset="0"/>
                <a:ea typeface="Open Sans Light" pitchFamily="2" charset="0"/>
                <a:cs typeface="Open Sans Light" pitchFamily="2" charset="0"/>
              </a:rPr>
              <a:t>. 2019;9(4):87. doi:10.3390/brainsci9040087. PMID: 31003491; PMCID: PMC6523402.</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Roig M, </a:t>
            </a:r>
            <a:r>
              <a:rPr lang="en-US" sz="1900" b="0" i="0" dirty="0" err="1">
                <a:solidFill>
                  <a:srgbClr val="242424"/>
                </a:solidFill>
                <a:effectLst/>
                <a:latin typeface="Open Sans Light" pitchFamily="2" charset="0"/>
                <a:ea typeface="Open Sans Light" pitchFamily="2" charset="0"/>
                <a:cs typeface="Open Sans Light" pitchFamily="2" charset="0"/>
              </a:rPr>
              <a:t>Nordbrandt</a:t>
            </a:r>
            <a:r>
              <a:rPr lang="en-US" sz="1900" b="0" i="0" dirty="0">
                <a:solidFill>
                  <a:srgbClr val="242424"/>
                </a:solidFill>
                <a:effectLst/>
                <a:latin typeface="Open Sans Light" pitchFamily="2" charset="0"/>
                <a:ea typeface="Open Sans Light" pitchFamily="2" charset="0"/>
                <a:cs typeface="Open Sans Light" pitchFamily="2" charset="0"/>
              </a:rPr>
              <a:t> S, </a:t>
            </a:r>
            <a:r>
              <a:rPr lang="en-US" sz="1900" b="0" i="0" dirty="0" err="1">
                <a:solidFill>
                  <a:srgbClr val="242424"/>
                </a:solidFill>
                <a:effectLst/>
                <a:latin typeface="Open Sans Light" pitchFamily="2" charset="0"/>
                <a:ea typeface="Open Sans Light" pitchFamily="2" charset="0"/>
                <a:cs typeface="Open Sans Light" pitchFamily="2" charset="0"/>
              </a:rPr>
              <a:t>Geertsen</a:t>
            </a:r>
            <a:r>
              <a:rPr lang="en-US" sz="1900" b="0" i="0" dirty="0">
                <a:solidFill>
                  <a:srgbClr val="242424"/>
                </a:solidFill>
                <a:effectLst/>
                <a:latin typeface="Open Sans Light" pitchFamily="2" charset="0"/>
                <a:ea typeface="Open Sans Light" pitchFamily="2" charset="0"/>
                <a:cs typeface="Open Sans Light" pitchFamily="2" charset="0"/>
              </a:rPr>
              <a:t> SS, Nielsen JB. The effects of cardiovascular exercise on human memory: a review with meta-analysis. </a:t>
            </a:r>
            <a:r>
              <a:rPr lang="en-US" sz="1900" b="0" i="1" dirty="0" err="1">
                <a:solidFill>
                  <a:srgbClr val="242424"/>
                </a:solidFill>
                <a:effectLst/>
                <a:latin typeface="Open Sans" pitchFamily="2" charset="0"/>
                <a:ea typeface="Open Sans" pitchFamily="2" charset="0"/>
                <a:cs typeface="Open Sans" pitchFamily="2" charset="0"/>
              </a:rPr>
              <a:t>Neurosci</a:t>
            </a:r>
            <a:r>
              <a:rPr lang="en-US" sz="1900" b="0" i="1" dirty="0">
                <a:solidFill>
                  <a:srgbClr val="242424"/>
                </a:solidFill>
                <a:effectLst/>
                <a:latin typeface="Open Sans" pitchFamily="2" charset="0"/>
                <a:ea typeface="Open Sans" pitchFamily="2" charset="0"/>
                <a:cs typeface="Open Sans" pitchFamily="2" charset="0"/>
              </a:rPr>
              <a:t> </a:t>
            </a:r>
            <a:r>
              <a:rPr lang="en-US" sz="1900" b="0" i="1" dirty="0" err="1">
                <a:solidFill>
                  <a:srgbClr val="242424"/>
                </a:solidFill>
                <a:effectLst/>
                <a:latin typeface="Open Sans" pitchFamily="2" charset="0"/>
                <a:ea typeface="Open Sans" pitchFamily="2" charset="0"/>
                <a:cs typeface="Open Sans" pitchFamily="2" charset="0"/>
              </a:rPr>
              <a:t>Biobehav</a:t>
            </a:r>
            <a:r>
              <a:rPr lang="en-US" sz="1900" b="0" i="1" dirty="0">
                <a:solidFill>
                  <a:srgbClr val="242424"/>
                </a:solidFill>
                <a:effectLst/>
                <a:latin typeface="Open Sans" pitchFamily="2" charset="0"/>
                <a:ea typeface="Open Sans" pitchFamily="2" charset="0"/>
                <a:cs typeface="Open Sans" pitchFamily="2" charset="0"/>
              </a:rPr>
              <a:t> Rev</a:t>
            </a:r>
            <a:r>
              <a:rPr lang="en-US" sz="1900" b="0" i="0" dirty="0">
                <a:solidFill>
                  <a:srgbClr val="242424"/>
                </a:solidFill>
                <a:effectLst/>
                <a:latin typeface="Open Sans Light" pitchFamily="2" charset="0"/>
                <a:ea typeface="Open Sans Light" pitchFamily="2" charset="0"/>
                <a:cs typeface="Open Sans Light" pitchFamily="2" charset="0"/>
              </a:rPr>
              <a:t>. 2013;37(8):1645-1666. doi:10.1016/j.neubiorev.2013.06.012.</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Shams L, Seitz AR. Benefits of multisensory learning. </a:t>
            </a:r>
            <a:r>
              <a:rPr lang="en-US" sz="1900" b="0" i="1" dirty="0">
                <a:solidFill>
                  <a:srgbClr val="242424"/>
                </a:solidFill>
                <a:effectLst/>
                <a:latin typeface="Open Sans" pitchFamily="2" charset="0"/>
                <a:ea typeface="Open Sans" pitchFamily="2" charset="0"/>
                <a:cs typeface="Open Sans" pitchFamily="2" charset="0"/>
              </a:rPr>
              <a:t>Trends in Cognitive Sciences</a:t>
            </a:r>
            <a:r>
              <a:rPr lang="en-US" sz="1900" b="0" i="0" dirty="0">
                <a:solidFill>
                  <a:srgbClr val="242424"/>
                </a:solidFill>
                <a:effectLst/>
                <a:latin typeface="Open Sans Light" pitchFamily="2" charset="0"/>
                <a:ea typeface="Open Sans Light" pitchFamily="2" charset="0"/>
                <a:cs typeface="Open Sans Light" pitchFamily="2" charset="0"/>
              </a:rPr>
              <a:t>. 2008;12(11):411-417. doi:10.1016/j.tics.2008.07.006.</a:t>
            </a:r>
          </a:p>
          <a:p>
            <a:pPr algn="l">
              <a:lnSpc>
                <a:spcPct val="120000"/>
              </a:lnSpc>
              <a:buFont typeface="+mj-lt"/>
              <a:buAutoNum type="arabicPeriod"/>
            </a:pPr>
            <a:r>
              <a:rPr lang="en-US" sz="1900" b="0" i="0" dirty="0" err="1">
                <a:solidFill>
                  <a:srgbClr val="242424"/>
                </a:solidFill>
                <a:effectLst/>
                <a:latin typeface="Open Sans Light" pitchFamily="2" charset="0"/>
                <a:ea typeface="Open Sans Light" pitchFamily="2" charset="0"/>
                <a:cs typeface="Open Sans Light" pitchFamily="2" charset="0"/>
              </a:rPr>
              <a:t>Smyrnis</a:t>
            </a:r>
            <a:r>
              <a:rPr lang="en-US" sz="1900" b="0" i="0" dirty="0">
                <a:solidFill>
                  <a:srgbClr val="242424"/>
                </a:solidFill>
                <a:effectLst/>
                <a:latin typeface="Open Sans Light" pitchFamily="2" charset="0"/>
                <a:ea typeface="Open Sans Light" pitchFamily="2" charset="0"/>
                <a:cs typeface="Open Sans Light" pitchFamily="2" charset="0"/>
              </a:rPr>
              <a:t> E, </a:t>
            </a:r>
            <a:r>
              <a:rPr lang="en-US" sz="1900" b="0" i="0" dirty="0" err="1">
                <a:solidFill>
                  <a:srgbClr val="242424"/>
                </a:solidFill>
                <a:effectLst/>
                <a:latin typeface="Open Sans Light" pitchFamily="2" charset="0"/>
                <a:ea typeface="Open Sans Light" pitchFamily="2" charset="0"/>
                <a:cs typeface="Open Sans Light" pitchFamily="2" charset="0"/>
              </a:rPr>
              <a:t>Ginns</a:t>
            </a:r>
            <a:r>
              <a:rPr lang="en-US" sz="1900" b="0" i="0" dirty="0">
                <a:solidFill>
                  <a:srgbClr val="242424"/>
                </a:solidFill>
                <a:effectLst/>
                <a:latin typeface="Open Sans Light" pitchFamily="2" charset="0"/>
                <a:ea typeface="Open Sans Light" pitchFamily="2" charset="0"/>
                <a:cs typeface="Open Sans Light" pitchFamily="2" charset="0"/>
              </a:rPr>
              <a:t> P. Does a drama-inspired ‘mirroring’ exercise enhance mathematical learning? </a:t>
            </a:r>
            <a:r>
              <a:rPr lang="en-US" sz="1900" b="0" i="1" dirty="0">
                <a:solidFill>
                  <a:srgbClr val="242424"/>
                </a:solidFill>
                <a:effectLst/>
                <a:latin typeface="Open Sans" pitchFamily="2" charset="0"/>
                <a:ea typeface="Open Sans" pitchFamily="2" charset="0"/>
                <a:cs typeface="Open Sans" pitchFamily="2" charset="0"/>
              </a:rPr>
              <a:t>The Educational and Developmental Psychologist</a:t>
            </a:r>
            <a:r>
              <a:rPr lang="en-US" sz="1900" b="0" i="0" dirty="0">
                <a:solidFill>
                  <a:srgbClr val="242424"/>
                </a:solidFill>
                <a:effectLst/>
                <a:latin typeface="Open Sans Light" pitchFamily="2" charset="0"/>
                <a:ea typeface="Open Sans Light" pitchFamily="2" charset="0"/>
                <a:cs typeface="Open Sans Light" pitchFamily="2" charset="0"/>
              </a:rPr>
              <a:t>. 2016;33(2):178-186. doi:10.1017/edp.2016.17.</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Thomas M. The effect of different movement exercises on cognitive and motor abilities. </a:t>
            </a:r>
            <a:r>
              <a:rPr lang="en-US" sz="1900" b="0" i="1" dirty="0">
                <a:solidFill>
                  <a:srgbClr val="242424"/>
                </a:solidFill>
                <a:effectLst/>
                <a:latin typeface="Open Sans" pitchFamily="2" charset="0"/>
                <a:ea typeface="Open Sans" pitchFamily="2" charset="0"/>
                <a:cs typeface="Open Sans" pitchFamily="2" charset="0"/>
              </a:rPr>
              <a:t>Advances in Physical Education</a:t>
            </a:r>
            <a:r>
              <a:rPr lang="en-US" sz="1900" b="0" i="0" dirty="0">
                <a:solidFill>
                  <a:srgbClr val="242424"/>
                </a:solidFill>
                <a:effectLst/>
                <a:latin typeface="Open Sans Light" pitchFamily="2" charset="0"/>
                <a:ea typeface="Open Sans Light" pitchFamily="2" charset="0"/>
                <a:cs typeface="Open Sans Light" pitchFamily="2" charset="0"/>
              </a:rPr>
              <a:t>. 2012;2:172-178. doi:10.4236/ape.2012.24030.</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Yan J, Wang Y, Chen AG, Ma DJ. Empirical study of the impact of various school-term physical activity of moderate intensity on the executive function of children in their preadolescence. </a:t>
            </a:r>
            <a:r>
              <a:rPr lang="en-US" sz="1900" b="0" i="1" dirty="0">
                <a:solidFill>
                  <a:srgbClr val="242424"/>
                </a:solidFill>
                <a:effectLst/>
                <a:latin typeface="Open Sans" pitchFamily="2" charset="0"/>
                <a:ea typeface="Open Sans" pitchFamily="2" charset="0"/>
                <a:cs typeface="Open Sans" pitchFamily="2" charset="0"/>
              </a:rPr>
              <a:t>J Sport Sci</a:t>
            </a:r>
            <a:r>
              <a:rPr lang="en-US" sz="1900" b="0" i="0" dirty="0">
                <a:solidFill>
                  <a:srgbClr val="242424"/>
                </a:solidFill>
                <a:effectLst/>
                <a:latin typeface="Open Sans Light" pitchFamily="2" charset="0"/>
                <a:ea typeface="Open Sans Light" pitchFamily="2" charset="0"/>
                <a:cs typeface="Open Sans Light" pitchFamily="2" charset="0"/>
              </a:rPr>
              <a:t>. 2014.</a:t>
            </a:r>
          </a:p>
          <a:p>
            <a:pPr algn="l">
              <a:lnSpc>
                <a:spcPct val="120000"/>
              </a:lnSpc>
              <a:buFont typeface="+mj-lt"/>
              <a:buAutoNum type="arabicPeriod"/>
            </a:pPr>
            <a:r>
              <a:rPr lang="en-US" sz="1900" b="0" i="0" dirty="0">
                <a:solidFill>
                  <a:srgbClr val="242424"/>
                </a:solidFill>
                <a:effectLst/>
                <a:latin typeface="Open Sans Light" pitchFamily="2" charset="0"/>
                <a:ea typeface="Open Sans Light" pitchFamily="2" charset="0"/>
                <a:cs typeface="Open Sans Light" pitchFamily="2" charset="0"/>
              </a:rPr>
              <a:t>Zhou Y, Tolmie A. Associations between gross and fine motor skills, physical activity, executive function, and academic achievement: longitudinal findings from the UK Millennium Cohort Study. </a:t>
            </a:r>
            <a:r>
              <a:rPr lang="en-US" sz="1900" b="0" i="1" dirty="0">
                <a:solidFill>
                  <a:srgbClr val="242424"/>
                </a:solidFill>
                <a:effectLst/>
                <a:latin typeface="Open Sans" pitchFamily="2" charset="0"/>
                <a:ea typeface="Open Sans" pitchFamily="2" charset="0"/>
                <a:cs typeface="Open Sans" pitchFamily="2" charset="0"/>
              </a:rPr>
              <a:t>Brain Sci</a:t>
            </a:r>
            <a:r>
              <a:rPr lang="en-US" sz="1900" b="0" i="0" dirty="0">
                <a:solidFill>
                  <a:srgbClr val="242424"/>
                </a:solidFill>
                <a:effectLst/>
                <a:latin typeface="Open Sans Light" pitchFamily="2" charset="0"/>
                <a:ea typeface="Open Sans Light" pitchFamily="2" charset="0"/>
                <a:cs typeface="Open Sans Light" pitchFamily="2" charset="0"/>
              </a:rPr>
              <a:t>. 2024;14(2):121. doi:10.3390/brainsci14020121.</a:t>
            </a:r>
            <a:endParaRPr lang="en-US" sz="1900" dirty="0"/>
          </a:p>
          <a:p>
            <a:endParaRPr lang="en-US" sz="1200" dirty="0"/>
          </a:p>
        </p:txBody>
      </p:sp>
    </p:spTree>
    <p:extLst>
      <p:ext uri="{BB962C8B-B14F-4D97-AF65-F5344CB8AC3E}">
        <p14:creationId xmlns:p14="http://schemas.microsoft.com/office/powerpoint/2010/main" val="251202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9C94-3104-D51E-C869-6E4DF2031557}"/>
              </a:ext>
            </a:extLst>
          </p:cNvPr>
          <p:cNvSpPr>
            <a:spLocks noGrp="1"/>
          </p:cNvSpPr>
          <p:nvPr>
            <p:ph type="title"/>
          </p:nvPr>
        </p:nvSpPr>
        <p:spPr>
          <a:xfrm>
            <a:off x="6900672" y="978776"/>
            <a:ext cx="4486656" cy="1174991"/>
          </a:xfrm>
        </p:spPr>
        <p:txBody>
          <a:bodyPr>
            <a:normAutofit/>
          </a:bodyPr>
          <a:lstStyle/>
          <a:p>
            <a:r>
              <a:rPr lang="en-US" sz="2400"/>
              <a:t>Strategies:</a:t>
            </a:r>
          </a:p>
        </p:txBody>
      </p:sp>
      <p:pic>
        <p:nvPicPr>
          <p:cNvPr id="4" name="Picture 4" descr="No photo description available.">
            <a:extLst>
              <a:ext uri="{FF2B5EF4-FFF2-40B4-BE49-F238E27FC236}">
                <a16:creationId xmlns:a16="http://schemas.microsoft.com/office/drawing/2014/main" id="{02C9DCEC-F7FA-830A-335A-30A5BC0A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9" r="23669" b="-1"/>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517BB4-8C12-3688-C5FE-AD346AFD74AC}"/>
              </a:ext>
            </a:extLst>
          </p:cNvPr>
          <p:cNvSpPr>
            <a:spLocks noGrp="1"/>
          </p:cNvSpPr>
          <p:nvPr>
            <p:ph idx="1"/>
          </p:nvPr>
        </p:nvSpPr>
        <p:spPr>
          <a:xfrm>
            <a:off x="6900672" y="2640692"/>
            <a:ext cx="4486656" cy="3255252"/>
          </a:xfrm>
        </p:spPr>
        <p:txBody>
          <a:bodyPr>
            <a:normAutofit/>
          </a:bodyPr>
          <a:lstStyle/>
          <a:p>
            <a:pPr marL="0" indent="0">
              <a:buNone/>
            </a:pPr>
            <a:endParaRPr lang="en-US" kern="100" dirty="0">
              <a:latin typeface="Open Sans Light" pitchFamily="2" charset="0"/>
              <a:ea typeface="Open Sans Light" pitchFamily="2" charset="0"/>
              <a:cs typeface="Open Sans Light" pitchFamily="2" charset="0"/>
            </a:endParaRPr>
          </a:p>
          <a:p>
            <a:pPr marL="0" indent="0">
              <a:buNone/>
            </a:pPr>
            <a:r>
              <a:rPr lang="en-US" kern="100" dirty="0">
                <a:effectLst/>
                <a:latin typeface="Open Sans Light" pitchFamily="2" charset="0"/>
                <a:ea typeface="Open Sans Light" pitchFamily="2" charset="0"/>
                <a:cs typeface="Open Sans Light" pitchFamily="2" charset="0"/>
              </a:rPr>
              <a:t>Level 1: Just move!</a:t>
            </a:r>
          </a:p>
          <a:p>
            <a:pPr marL="0" marR="0" indent="0">
              <a:buNone/>
            </a:pPr>
            <a:r>
              <a:rPr lang="en-US" kern="100" dirty="0">
                <a:effectLst/>
                <a:latin typeface="Open Sans Light" pitchFamily="2" charset="0"/>
                <a:ea typeface="Open Sans Light" pitchFamily="2" charset="0"/>
                <a:cs typeface="Open Sans Light" pitchFamily="2" charset="0"/>
              </a:rPr>
              <a:t>Level 2: Fine &amp; </a:t>
            </a:r>
            <a:r>
              <a:rPr lang="en-US" kern="100" dirty="0">
                <a:latin typeface="Open Sans Light" pitchFamily="2" charset="0"/>
                <a:ea typeface="Open Sans Light" pitchFamily="2" charset="0"/>
                <a:cs typeface="Open Sans Light" pitchFamily="2" charset="0"/>
              </a:rPr>
              <a:t>g</a:t>
            </a:r>
            <a:r>
              <a:rPr lang="en-US" kern="100" dirty="0">
                <a:effectLst/>
                <a:latin typeface="Open Sans Light" pitchFamily="2" charset="0"/>
                <a:ea typeface="Open Sans Light" pitchFamily="2" charset="0"/>
                <a:cs typeface="Open Sans Light" pitchFamily="2" charset="0"/>
              </a:rPr>
              <a:t>ross </a:t>
            </a:r>
            <a:r>
              <a:rPr lang="en-US" kern="100" dirty="0">
                <a:latin typeface="Open Sans Light" pitchFamily="2" charset="0"/>
                <a:ea typeface="Open Sans Light" pitchFamily="2" charset="0"/>
                <a:cs typeface="Open Sans Light" pitchFamily="2" charset="0"/>
              </a:rPr>
              <a:t>m</a:t>
            </a:r>
            <a:r>
              <a:rPr lang="en-US" kern="100" dirty="0">
                <a:effectLst/>
                <a:latin typeface="Open Sans Light" pitchFamily="2" charset="0"/>
                <a:ea typeface="Open Sans Light" pitchFamily="2" charset="0"/>
                <a:cs typeface="Open Sans Light" pitchFamily="2" charset="0"/>
              </a:rPr>
              <a:t>otor </a:t>
            </a:r>
            <a:r>
              <a:rPr lang="en-US" kern="100" dirty="0">
                <a:latin typeface="Open Sans Light" pitchFamily="2" charset="0"/>
                <a:ea typeface="Open Sans Light" pitchFamily="2" charset="0"/>
                <a:cs typeface="Open Sans Light" pitchFamily="2" charset="0"/>
              </a:rPr>
              <a:t>m</a:t>
            </a:r>
            <a:r>
              <a:rPr lang="en-US" kern="100" dirty="0">
                <a:effectLst/>
                <a:latin typeface="Open Sans Light" pitchFamily="2" charset="0"/>
                <a:ea typeface="Open Sans Light" pitchFamily="2" charset="0"/>
                <a:cs typeface="Open Sans Light" pitchFamily="2" charset="0"/>
              </a:rPr>
              <a:t>ovements</a:t>
            </a:r>
          </a:p>
          <a:p>
            <a:pPr marL="0" marR="0" indent="0">
              <a:buNone/>
            </a:pPr>
            <a:r>
              <a:rPr lang="en-US" kern="100" dirty="0">
                <a:effectLst/>
                <a:latin typeface="Open Sans Light" pitchFamily="2" charset="0"/>
                <a:ea typeface="Open Sans Light" pitchFamily="2" charset="0"/>
                <a:cs typeface="Open Sans Light" pitchFamily="2" charset="0"/>
              </a:rPr>
              <a:t>Level 3: Multi-modal strategies</a:t>
            </a:r>
          </a:p>
          <a:p>
            <a:pPr marL="0" marR="0" indent="0">
              <a:buNone/>
            </a:pPr>
            <a:endParaRPr lang="en-US" kern="100" dirty="0">
              <a:latin typeface="Open Sans Light" pitchFamily="2" charset="0"/>
              <a:ea typeface="Open Sans Light" pitchFamily="2" charset="0"/>
              <a:cs typeface="Open Sans Light" pitchFamily="2" charset="0"/>
            </a:endParaRPr>
          </a:p>
          <a:p>
            <a:pPr marL="0" marR="0" indent="0">
              <a:buNone/>
            </a:pPr>
            <a:r>
              <a:rPr lang="en-US" kern="100" dirty="0">
                <a:effectLst/>
                <a:latin typeface="Open Sans Light" pitchFamily="2" charset="0"/>
                <a:ea typeface="Open Sans Light" pitchFamily="2" charset="0"/>
                <a:cs typeface="Open Sans Light" pitchFamily="2" charset="0"/>
              </a:rPr>
              <a:t>Bonus: Online strategies</a:t>
            </a:r>
          </a:p>
          <a:p>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1245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0A07-CC7E-A0F9-B036-142198CC3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35C1E-C906-CB44-ED3F-595821FD135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dirty="0">
                <a:solidFill>
                  <a:schemeClr val="bg1"/>
                </a:solidFill>
                <a:latin typeface="Open Sans Light" pitchFamily="2" charset="0"/>
                <a:ea typeface="Open Sans Light" pitchFamily="2" charset="0"/>
                <a:cs typeface="Open Sans Light" pitchFamily="2" charset="0"/>
              </a:rPr>
              <a:t>LEVEL 1: </a:t>
            </a:r>
            <a:r>
              <a:rPr lang="en-US" dirty="0" err="1">
                <a:solidFill>
                  <a:schemeClr val="bg1"/>
                </a:solidFill>
                <a:latin typeface="Open Sans Light" pitchFamily="2" charset="0"/>
                <a:ea typeface="Open Sans Light" pitchFamily="2" charset="0"/>
                <a:cs typeface="Open Sans Light" pitchFamily="2" charset="0"/>
              </a:rPr>
              <a:t>JUsT</a:t>
            </a:r>
            <a:r>
              <a:rPr lang="en-US" dirty="0">
                <a:solidFill>
                  <a:schemeClr val="bg1"/>
                </a:solidFill>
                <a:latin typeface="Open Sans Light" pitchFamily="2" charset="0"/>
                <a:ea typeface="Open Sans Light" pitchFamily="2" charset="0"/>
                <a:cs typeface="Open Sans Light" pitchFamily="2" charset="0"/>
              </a:rPr>
              <a:t> MOVE!</a:t>
            </a:r>
          </a:p>
        </p:txBody>
      </p:sp>
      <p:sp>
        <p:nvSpPr>
          <p:cNvPr id="3" name="Content Placeholder 2">
            <a:extLst>
              <a:ext uri="{FF2B5EF4-FFF2-40B4-BE49-F238E27FC236}">
                <a16:creationId xmlns:a16="http://schemas.microsoft.com/office/drawing/2014/main" id="{C5831386-E0FE-9506-7C4F-19705BCB6CFF}"/>
              </a:ext>
            </a:extLst>
          </p:cNvPr>
          <p:cNvSpPr>
            <a:spLocks noGrp="1"/>
          </p:cNvSpPr>
          <p:nvPr>
            <p:ph idx="1"/>
          </p:nvPr>
        </p:nvSpPr>
        <p:spPr>
          <a:xfrm>
            <a:off x="5461686" y="2743200"/>
            <a:ext cx="6462584" cy="2712720"/>
          </a:xfrm>
        </p:spPr>
        <p:txBody>
          <a:bodyPr anchor="ctr">
            <a:normAutofit/>
          </a:bodyPr>
          <a:lstStyle/>
          <a:p>
            <a:pPr marL="0" indent="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Add physical movement breaks </a:t>
            </a:r>
            <a:r>
              <a:rPr lang="en-US" sz="2400" u="sng" kern="100" dirty="0">
                <a:effectLst/>
                <a:latin typeface="Aptos" panose="020B0004020202020204" pitchFamily="34" charset="0"/>
                <a:ea typeface="Aptos" panose="020B0004020202020204" pitchFamily="34" charset="0"/>
                <a:cs typeface="Times New Roman" panose="02020603050405020304" pitchFamily="18" charset="0"/>
              </a:rPr>
              <a:t>before and after </a:t>
            </a:r>
          </a:p>
          <a:p>
            <a:pPr marL="0" indent="0">
              <a:buNone/>
            </a:pPr>
            <a:r>
              <a:rPr lang="en-US" sz="1600" b="0" i="0" dirty="0">
                <a:solidFill>
                  <a:srgbClr val="040C28"/>
                </a:solidFill>
                <a:effectLst/>
                <a:latin typeface="Google Sans"/>
              </a:rPr>
              <a:t>acute exercise are effective in enhancing long-term memory function</a:t>
            </a: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endParaRPr lang="en-US" kern="100" dirty="0">
              <a:effectLst/>
              <a:latin typeface="Cambria" panose="02040503050406030204" pitchFamily="18" charset="0"/>
              <a:ea typeface="Aptos" panose="020B0004020202020204" pitchFamily="34" charset="0"/>
              <a:cs typeface="Times New Roman" panose="02020603050405020304" pitchFamily="18" charset="0"/>
            </a:endParaRPr>
          </a:p>
          <a:p>
            <a:endParaRPr lang="en-US" dirty="0"/>
          </a:p>
        </p:txBody>
      </p:sp>
      <p:cxnSp>
        <p:nvCxnSpPr>
          <p:cNvPr id="6" name="Straight Arrow Connector 5">
            <a:extLst>
              <a:ext uri="{FF2B5EF4-FFF2-40B4-BE49-F238E27FC236}">
                <a16:creationId xmlns:a16="http://schemas.microsoft.com/office/drawing/2014/main" id="{62C05850-F77F-B54B-7F9C-3E234C950119}"/>
              </a:ext>
            </a:extLst>
          </p:cNvPr>
          <p:cNvCxnSpPr>
            <a:cxnSpLocks/>
          </p:cNvCxnSpPr>
          <p:nvPr/>
        </p:nvCxnSpPr>
        <p:spPr>
          <a:xfrm>
            <a:off x="10023262" y="2287802"/>
            <a:ext cx="0" cy="91079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BE7F8B-1510-9858-6991-41FD63262915}"/>
              </a:ext>
            </a:extLst>
          </p:cNvPr>
          <p:cNvCxnSpPr>
            <a:cxnSpLocks/>
          </p:cNvCxnSpPr>
          <p:nvPr/>
        </p:nvCxnSpPr>
        <p:spPr>
          <a:xfrm>
            <a:off x="11523448" y="2140663"/>
            <a:ext cx="0" cy="115671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95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2734C-2406-4272-8EA8-D3AB3CDBA49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dirty="0">
                <a:solidFill>
                  <a:schemeClr val="bg1"/>
                </a:solidFill>
                <a:latin typeface="Open Sans Light" pitchFamily="2" charset="0"/>
                <a:ea typeface="Open Sans Light" pitchFamily="2" charset="0"/>
                <a:cs typeface="Open Sans Light" pitchFamily="2" charset="0"/>
              </a:rPr>
              <a:t>Level 2: Fine &amp; Gross</a:t>
            </a:r>
            <a:br>
              <a:rPr lang="en-US" dirty="0">
                <a:solidFill>
                  <a:schemeClr val="bg1"/>
                </a:solidFill>
                <a:latin typeface="Open Sans Light" pitchFamily="2" charset="0"/>
                <a:ea typeface="Open Sans Light" pitchFamily="2" charset="0"/>
                <a:cs typeface="Open Sans Light" pitchFamily="2" charset="0"/>
              </a:rPr>
            </a:br>
            <a:r>
              <a:rPr lang="en-US" dirty="0">
                <a:solidFill>
                  <a:schemeClr val="bg1"/>
                </a:solidFill>
                <a:latin typeface="Open Sans Light" pitchFamily="2" charset="0"/>
                <a:ea typeface="Open Sans Light" pitchFamily="2" charset="0"/>
                <a:cs typeface="Open Sans Light" pitchFamily="2" charset="0"/>
              </a:rPr>
              <a:t>Motor Movement</a:t>
            </a:r>
          </a:p>
        </p:txBody>
      </p:sp>
      <p:sp>
        <p:nvSpPr>
          <p:cNvPr id="3" name="Content Placeholder 2">
            <a:extLst>
              <a:ext uri="{FF2B5EF4-FFF2-40B4-BE49-F238E27FC236}">
                <a16:creationId xmlns:a16="http://schemas.microsoft.com/office/drawing/2014/main" id="{1393F475-5EEA-DCCC-6917-4F5C0F104762}"/>
              </a:ext>
            </a:extLst>
          </p:cNvPr>
          <p:cNvSpPr>
            <a:spLocks noGrp="1"/>
          </p:cNvSpPr>
          <p:nvPr>
            <p:ph idx="1"/>
          </p:nvPr>
        </p:nvSpPr>
        <p:spPr>
          <a:xfrm>
            <a:off x="5461686" y="2743200"/>
            <a:ext cx="6462584" cy="2712720"/>
          </a:xfrm>
        </p:spPr>
        <p:txBody>
          <a:bodyPr anchor="ctr">
            <a:normAutofit/>
          </a:bodyPr>
          <a:lstStyle/>
          <a:p>
            <a:r>
              <a:rPr lang="en-US" u="sng" kern="100" dirty="0">
                <a:effectLst/>
                <a:latin typeface="Open Sans Light" pitchFamily="2" charset="0"/>
                <a:ea typeface="Open Sans Light" pitchFamily="2" charset="0"/>
                <a:cs typeface="Open Sans Light" pitchFamily="2" charset="0"/>
              </a:rPr>
              <a:t>Gross motor</a:t>
            </a:r>
            <a:r>
              <a:rPr lang="en-US" kern="100" dirty="0">
                <a:effectLst/>
                <a:latin typeface="Open Sans Light" pitchFamily="2" charset="0"/>
                <a:ea typeface="Open Sans Light" pitchFamily="2" charset="0"/>
                <a:cs typeface="Open Sans Light" pitchFamily="2" charset="0"/>
              </a:rPr>
              <a:t> 		   general cognitive ability</a:t>
            </a:r>
          </a:p>
          <a:p>
            <a:r>
              <a:rPr lang="en-US" u="sng" kern="100" dirty="0">
                <a:latin typeface="Open Sans Light" pitchFamily="2" charset="0"/>
                <a:ea typeface="Open Sans Light" pitchFamily="2" charset="0"/>
                <a:cs typeface="Open Sans Light" pitchFamily="2" charset="0"/>
              </a:rPr>
              <a:t>F</a:t>
            </a:r>
            <a:r>
              <a:rPr lang="en-US" u="sng" kern="100" dirty="0">
                <a:effectLst/>
                <a:latin typeface="Open Sans Light" pitchFamily="2" charset="0"/>
                <a:ea typeface="Open Sans Light" pitchFamily="2" charset="0"/>
                <a:cs typeface="Open Sans Light" pitchFamily="2" charset="0"/>
              </a:rPr>
              <a:t>ine motor</a:t>
            </a:r>
            <a:r>
              <a:rPr lang="en-US" kern="100" dirty="0">
                <a:effectLst/>
                <a:latin typeface="Open Sans Light" pitchFamily="2" charset="0"/>
                <a:ea typeface="Open Sans Light" pitchFamily="2" charset="0"/>
                <a:cs typeface="Open Sans Light" pitchFamily="2" charset="0"/>
              </a:rPr>
              <a:t> </a:t>
            </a:r>
            <a:r>
              <a:rPr lang="en-US" kern="100" dirty="0">
                <a:latin typeface="Open Sans Light" pitchFamily="2" charset="0"/>
                <a:ea typeface="Open Sans Light" pitchFamily="2" charset="0"/>
                <a:cs typeface="Open Sans Light" pitchFamily="2" charset="0"/>
              </a:rPr>
              <a:t>	</a:t>
            </a:r>
            <a:r>
              <a:rPr lang="en-US" kern="100" dirty="0">
                <a:effectLst/>
                <a:latin typeface="Open Sans Light" pitchFamily="2" charset="0"/>
                <a:ea typeface="Open Sans Light" pitchFamily="2" charset="0"/>
                <a:cs typeface="Open Sans Light" pitchFamily="2" charset="0"/>
              </a:rPr>
              <a:t>	   </a:t>
            </a:r>
            <a:r>
              <a:rPr lang="en-US" kern="100" dirty="0">
                <a:latin typeface="Open Sans Light" pitchFamily="2" charset="0"/>
                <a:ea typeface="Open Sans Light" pitchFamily="2" charset="0"/>
                <a:cs typeface="Open Sans Light" pitchFamily="2" charset="0"/>
              </a:rPr>
              <a:t>working memory improvement</a:t>
            </a:r>
          </a:p>
          <a:p>
            <a:endParaRPr lang="en-US" kern="100" dirty="0">
              <a:effectLst/>
              <a:latin typeface="Cambria" panose="02040503050406030204" pitchFamily="18" charset="0"/>
              <a:ea typeface="Aptos" panose="020B0004020202020204" pitchFamily="34" charset="0"/>
              <a:cs typeface="Times New Roman" panose="02020603050405020304" pitchFamily="18" charset="0"/>
            </a:endParaRPr>
          </a:p>
          <a:p>
            <a:endParaRPr lang="en-US" kern="100" dirty="0">
              <a:effectLst/>
              <a:latin typeface="Cambria" panose="02040503050406030204" pitchFamily="18" charset="0"/>
              <a:ea typeface="Aptos" panose="020B0004020202020204" pitchFamily="34" charset="0"/>
              <a:cs typeface="Times New Roman" panose="02020603050405020304" pitchFamily="18" charset="0"/>
            </a:endParaRPr>
          </a:p>
          <a:p>
            <a:endParaRPr lang="en-US" dirty="0"/>
          </a:p>
        </p:txBody>
      </p:sp>
      <p:cxnSp>
        <p:nvCxnSpPr>
          <p:cNvPr id="6" name="Straight Arrow Connector 5">
            <a:extLst>
              <a:ext uri="{FF2B5EF4-FFF2-40B4-BE49-F238E27FC236}">
                <a16:creationId xmlns:a16="http://schemas.microsoft.com/office/drawing/2014/main" id="{2FC7653B-D56C-106B-FFC3-9A4F393AFD21}"/>
              </a:ext>
            </a:extLst>
          </p:cNvPr>
          <p:cNvCxnSpPr/>
          <p:nvPr/>
        </p:nvCxnSpPr>
        <p:spPr>
          <a:xfrm>
            <a:off x="7302843" y="3711146"/>
            <a:ext cx="87733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6E3E8F6-88CB-BAAA-7BC0-19E32948702B}"/>
              </a:ext>
            </a:extLst>
          </p:cNvPr>
          <p:cNvCxnSpPr/>
          <p:nvPr/>
        </p:nvCxnSpPr>
        <p:spPr>
          <a:xfrm>
            <a:off x="7302843" y="3326027"/>
            <a:ext cx="87733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75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64CD-2FC4-6193-0DBC-DE37881FCB1D}"/>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3200" dirty="0"/>
              <a:t>Fine and GROSS Motor Examples</a:t>
            </a:r>
          </a:p>
        </p:txBody>
      </p:sp>
      <p:sp>
        <p:nvSpPr>
          <p:cNvPr id="2063" name="Rectangle 2062">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Moon Phases Demonstration">
            <a:extLst>
              <a:ext uri="{FF2B5EF4-FFF2-40B4-BE49-F238E27FC236}">
                <a16:creationId xmlns:a16="http://schemas.microsoft.com/office/drawing/2014/main" id="{7640BF7D-333B-3568-2B1C-312E226F6F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92557" y="3483713"/>
            <a:ext cx="4099834" cy="3074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35982E-B9F4-FB21-6BCF-E01F6AC22EEF}"/>
              </a:ext>
            </a:extLst>
          </p:cNvPr>
          <p:cNvSpPr txBox="1"/>
          <p:nvPr/>
        </p:nvSpPr>
        <p:spPr>
          <a:xfrm>
            <a:off x="804671" y="6083749"/>
            <a:ext cx="4291721" cy="461665"/>
          </a:xfrm>
          <a:prstGeom prst="rect">
            <a:avLst/>
          </a:prstGeom>
          <a:noFill/>
        </p:spPr>
        <p:txBody>
          <a:bodyPr wrap="square" rtlCol="0">
            <a:spAutoFit/>
          </a:bodyPr>
          <a:lstStyle/>
          <a:p>
            <a:r>
              <a:rPr lang="en-US" sz="1200" dirty="0">
                <a:solidFill>
                  <a:schemeClr val="bg1">
                    <a:lumMod val="50000"/>
                  </a:schemeClr>
                </a:solidFill>
                <a:hlinkClick r:id="rId4">
                  <a:extLst>
                    <a:ext uri="{A12FA001-AC4F-418D-AE19-62706E023703}">
                      <ahyp:hlinkClr xmlns:ahyp="http://schemas.microsoft.com/office/drawing/2018/hyperlinkcolor" val="tx"/>
                    </a:ext>
                  </a:extLst>
                </a:hlinkClick>
              </a:rPr>
              <a:t>https://www.jpl.nasa.gov/edu/resources/lesson-plan/moon-phases/</a:t>
            </a:r>
            <a:endParaRPr lang="en-US" sz="1200" dirty="0">
              <a:solidFill>
                <a:schemeClr val="bg1">
                  <a:lumMod val="50000"/>
                </a:schemeClr>
              </a:solidFill>
            </a:endParaRPr>
          </a:p>
          <a:p>
            <a:r>
              <a:rPr lang="en-US" sz="1200" dirty="0">
                <a:solidFill>
                  <a:schemeClr val="bg1">
                    <a:lumMod val="50000"/>
                  </a:schemeClr>
                </a:solidFill>
              </a:rPr>
              <a:t>https://</a:t>
            </a:r>
            <a:r>
              <a:rPr lang="en-US" sz="1200" dirty="0" err="1">
                <a:solidFill>
                  <a:schemeClr val="bg1">
                    <a:lumMod val="50000"/>
                  </a:schemeClr>
                </a:solidFill>
              </a:rPr>
              <a:t>byjus.com</a:t>
            </a:r>
            <a:r>
              <a:rPr lang="en-US" sz="1200" dirty="0">
                <a:solidFill>
                  <a:schemeClr val="bg1">
                    <a:lumMod val="50000"/>
                  </a:schemeClr>
                </a:solidFill>
              </a:rPr>
              <a:t>/physics/</a:t>
            </a:r>
            <a:r>
              <a:rPr lang="en-US" sz="1200" dirty="0" err="1">
                <a:solidFill>
                  <a:schemeClr val="bg1">
                    <a:lumMod val="50000"/>
                  </a:schemeClr>
                </a:solidFill>
              </a:rPr>
              <a:t>lorentz</a:t>
            </a:r>
            <a:r>
              <a:rPr lang="en-US" sz="1200" dirty="0">
                <a:solidFill>
                  <a:schemeClr val="bg1">
                    <a:lumMod val="50000"/>
                  </a:schemeClr>
                </a:solidFill>
              </a:rPr>
              <a:t>-force/</a:t>
            </a:r>
          </a:p>
        </p:txBody>
      </p:sp>
      <p:pic>
        <p:nvPicPr>
          <p:cNvPr id="1028" name="Picture 4" descr="Right hand rule">
            <a:extLst>
              <a:ext uri="{FF2B5EF4-FFF2-40B4-BE49-F238E27FC236}">
                <a16:creationId xmlns:a16="http://schemas.microsoft.com/office/drawing/2014/main" id="{A9465461-09DA-D910-A624-BE5495CDC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557" y="806014"/>
            <a:ext cx="4099834" cy="230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95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7EACB3C-CC8F-2B0C-BAE8-49AB1AD22E5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Mirror Activity">
            <a:extLst>
              <a:ext uri="{FF2B5EF4-FFF2-40B4-BE49-F238E27FC236}">
                <a16:creationId xmlns:a16="http://schemas.microsoft.com/office/drawing/2014/main" id="{4F444E80-33D0-8F28-A53D-5799DA9A4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50" r="3980"/>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889A0-D72E-0F0F-7462-669B0AC430E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WAYS of MOVING</a:t>
            </a:r>
          </a:p>
        </p:txBody>
      </p:sp>
      <p:sp>
        <p:nvSpPr>
          <p:cNvPr id="3" name="Content Placeholder 2">
            <a:extLst>
              <a:ext uri="{FF2B5EF4-FFF2-40B4-BE49-F238E27FC236}">
                <a16:creationId xmlns:a16="http://schemas.microsoft.com/office/drawing/2014/main" id="{F34EB976-C9BA-D5F0-6D40-5359526647A0}"/>
              </a:ext>
            </a:extLst>
          </p:cNvPr>
          <p:cNvSpPr>
            <a:spLocks noGrp="1"/>
          </p:cNvSpPr>
          <p:nvPr>
            <p:ph idx="1"/>
          </p:nvPr>
        </p:nvSpPr>
        <p:spPr>
          <a:xfrm>
            <a:off x="643468" y="3014978"/>
            <a:ext cx="3363974" cy="3038688"/>
          </a:xfrm>
        </p:spPr>
        <p:txBody>
          <a:bodyPr>
            <a:normAutofit/>
          </a:bodyPr>
          <a:lstStyle/>
          <a:p>
            <a:pPr>
              <a:lnSpc>
                <a:spcPct val="90000"/>
              </a:lnSpc>
            </a:pPr>
            <a:r>
              <a:rPr lang="en-US" sz="2400" kern="100" dirty="0">
                <a:solidFill>
                  <a:schemeClr val="bg1"/>
                </a:solidFill>
                <a:effectLst/>
                <a:latin typeface="Open Sans Light" pitchFamily="2" charset="0"/>
                <a:ea typeface="Open Sans Light" pitchFamily="2" charset="0"/>
                <a:cs typeface="Open Sans Light" pitchFamily="2" charset="0"/>
              </a:rPr>
              <a:t>Open </a:t>
            </a:r>
            <a:r>
              <a:rPr lang="en-US" sz="2400" kern="100" dirty="0">
                <a:solidFill>
                  <a:schemeClr val="bg1"/>
                </a:solidFill>
                <a:latin typeface="Open Sans Light" pitchFamily="2" charset="0"/>
                <a:ea typeface="Open Sans Light" pitchFamily="2" charset="0"/>
                <a:cs typeface="Open Sans Light" pitchFamily="2" charset="0"/>
              </a:rPr>
              <a:t>vs. closed </a:t>
            </a:r>
            <a:r>
              <a:rPr lang="en-US" sz="1600" kern="100" dirty="0">
                <a:solidFill>
                  <a:schemeClr val="tx1"/>
                </a:solidFill>
                <a:latin typeface="Open Sans Light" pitchFamily="2" charset="0"/>
                <a:ea typeface="Open Sans Light" pitchFamily="2" charset="0"/>
                <a:cs typeface="Open Sans Light" pitchFamily="2" charset="0"/>
              </a:rPr>
              <a:t>helps with </a:t>
            </a:r>
            <a:r>
              <a:rPr lang="en-US" sz="1600" kern="100" dirty="0">
                <a:solidFill>
                  <a:srgbClr val="212121"/>
                </a:solidFill>
                <a:latin typeface="Open Sans Light" pitchFamily="2" charset="0"/>
                <a:ea typeface="Open Sans Light" pitchFamily="2" charset="0"/>
                <a:cs typeface="Open Sans Light" pitchFamily="2" charset="0"/>
              </a:rPr>
              <a:t>cognitive flexibility and executive function</a:t>
            </a:r>
            <a:endParaRPr lang="en-US" sz="1600" kern="100" dirty="0">
              <a:solidFill>
                <a:schemeClr val="bg1"/>
              </a:solidFill>
              <a:effectLst/>
              <a:latin typeface="Open Sans Light" pitchFamily="2" charset="0"/>
              <a:ea typeface="Open Sans Light" pitchFamily="2" charset="0"/>
              <a:cs typeface="Open Sans Light" pitchFamily="2" charset="0"/>
            </a:endParaRPr>
          </a:p>
          <a:p>
            <a:pPr>
              <a:lnSpc>
                <a:spcPct val="90000"/>
              </a:lnSpc>
            </a:pPr>
            <a:r>
              <a:rPr lang="en-US" sz="2400" kern="100" dirty="0">
                <a:solidFill>
                  <a:schemeClr val="bg1"/>
                </a:solidFill>
                <a:effectLst/>
                <a:latin typeface="Open Sans Light" pitchFamily="2" charset="0"/>
                <a:ea typeface="Open Sans Light" pitchFamily="2" charset="0"/>
                <a:cs typeface="Open Sans Light" pitchFamily="2" charset="0"/>
              </a:rPr>
              <a:t>Mirroring </a:t>
            </a:r>
            <a:r>
              <a:rPr lang="en-US" sz="1600" dirty="0">
                <a:solidFill>
                  <a:srgbClr val="181817"/>
                </a:solidFill>
                <a:effectLst/>
                <a:latin typeface="Open Sans Light" pitchFamily="2" charset="0"/>
                <a:ea typeface="Open Sans Light" pitchFamily="2" charset="0"/>
                <a:cs typeface="Open Sans Light" pitchFamily="2" charset="0"/>
              </a:rPr>
              <a:t>improved working memory</a:t>
            </a:r>
            <a:endParaRPr lang="en-US" sz="2400" kern="100" dirty="0">
              <a:solidFill>
                <a:schemeClr val="bg1"/>
              </a:solidFill>
              <a:effectLst/>
              <a:latin typeface="Open Sans Light" pitchFamily="2" charset="0"/>
              <a:ea typeface="Open Sans Light" pitchFamily="2" charset="0"/>
              <a:cs typeface="Open Sans Light" pitchFamily="2" charset="0"/>
            </a:endParaRPr>
          </a:p>
          <a:p>
            <a:pPr>
              <a:lnSpc>
                <a:spcPct val="90000"/>
              </a:lnSpc>
            </a:pPr>
            <a:r>
              <a:rPr lang="en-US" sz="2400" kern="100" dirty="0">
                <a:solidFill>
                  <a:schemeClr val="bg1"/>
                </a:solidFill>
                <a:latin typeface="Open Sans Light" pitchFamily="2" charset="0"/>
                <a:ea typeface="Open Sans Light" pitchFamily="2" charset="0"/>
                <a:cs typeface="Open Sans Light" pitchFamily="2" charset="0"/>
              </a:rPr>
              <a:t>Cross meridian </a:t>
            </a:r>
            <a:r>
              <a:rPr lang="en-US" sz="1600" kern="100" dirty="0">
                <a:solidFill>
                  <a:schemeClr val="tx1"/>
                </a:solidFill>
                <a:latin typeface="Open Sans Light" pitchFamily="2" charset="0"/>
                <a:ea typeface="Open Sans Light" pitchFamily="2" charset="0"/>
                <a:cs typeface="Open Sans Light" pitchFamily="2" charset="0"/>
              </a:rPr>
              <a:t>improves attention span and concentration</a:t>
            </a:r>
            <a:endParaRPr lang="en-US" sz="1600" dirty="0">
              <a:solidFill>
                <a:schemeClr val="tx1"/>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427410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outline of a giant panda and human being with size chart included">
            <a:extLst>
              <a:ext uri="{FF2B5EF4-FFF2-40B4-BE49-F238E27FC236}">
                <a16:creationId xmlns:a16="http://schemas.microsoft.com/office/drawing/2014/main" id="{0FF04A6B-9FE6-A95F-B4B6-C86ABA64D6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966" y="2556241"/>
            <a:ext cx="2942672" cy="19426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aring equine limb to human hand - Farrier Shop">
            <a:extLst>
              <a:ext uri="{FF2B5EF4-FFF2-40B4-BE49-F238E27FC236}">
                <a16:creationId xmlns:a16="http://schemas.microsoft.com/office/drawing/2014/main" id="{410488D1-B6BA-D079-970E-D8BC689D2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96" y="4758134"/>
            <a:ext cx="3121328" cy="20163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 Human Can Beat A Horse In An Endurance Race : Shots - Health ...">
            <a:extLst>
              <a:ext uri="{FF2B5EF4-FFF2-40B4-BE49-F238E27FC236}">
                <a16:creationId xmlns:a16="http://schemas.microsoft.com/office/drawing/2014/main" id="{E639C89B-69F8-15F9-73F2-1D6FC6B84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5965" y="506776"/>
            <a:ext cx="2868553" cy="16116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uman Vs Nature By Agnieszka Lepka - IGNANT">
            <a:extLst>
              <a:ext uri="{FF2B5EF4-FFF2-40B4-BE49-F238E27FC236}">
                <a16:creationId xmlns:a16="http://schemas.microsoft.com/office/drawing/2014/main" id="{A2C9482A-4835-4021-85FD-17CD8CBDA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926" y="4894987"/>
            <a:ext cx="2618768" cy="174267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n a scale of the smallest to the largest things we can see in the solar system, we sit pretty much dead middle.">
            <a:extLst>
              <a:ext uri="{FF2B5EF4-FFF2-40B4-BE49-F238E27FC236}">
                <a16:creationId xmlns:a16="http://schemas.microsoft.com/office/drawing/2014/main" id="{A25F5195-2511-249A-FBC8-842C46023E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8625" y="159122"/>
            <a:ext cx="6613993" cy="4396943"/>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most-common-element-in-human-body">
            <a:extLst>
              <a:ext uri="{FF2B5EF4-FFF2-40B4-BE49-F238E27FC236}">
                <a16:creationId xmlns:a16="http://schemas.microsoft.com/office/drawing/2014/main" id="{C3C4255D-B043-7639-02C2-1F31DE4478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642" y="3324047"/>
            <a:ext cx="1871309" cy="314187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66A7B793-F53A-1F6D-E4C8-BE76EDABC4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44" y="392074"/>
            <a:ext cx="2142781" cy="2142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colors can Birds see? Birds Vision Explained 2023 -">
            <a:extLst>
              <a:ext uri="{FF2B5EF4-FFF2-40B4-BE49-F238E27FC236}">
                <a16:creationId xmlns:a16="http://schemas.microsoft.com/office/drawing/2014/main" id="{83E49BD3-39E1-CC01-8676-B15214DBAA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8625" y="4692698"/>
            <a:ext cx="3576572" cy="2057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92586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1198</TotalTime>
  <Words>2301</Words>
  <Application>Microsoft Macintosh PowerPoint</Application>
  <PresentationFormat>Widescreen</PresentationFormat>
  <Paragraphs>209</Paragraphs>
  <Slides>15</Slides>
  <Notes>15</Notes>
  <HiddenSlides>2</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15</vt:i4>
      </vt:variant>
    </vt:vector>
  </HeadingPairs>
  <TitlesOfParts>
    <vt:vector size="36" baseType="lpstr">
      <vt:lpstr>__Graphik_3a2967</vt:lpstr>
      <vt:lpstr>-apple-system</vt:lpstr>
      <vt:lpstr>Aptos</vt:lpstr>
      <vt:lpstr>Arial</vt:lpstr>
      <vt:lpstr>Calibri</vt:lpstr>
      <vt:lpstr>Cambria</vt:lpstr>
      <vt:lpstr>ElsevierGulliver</vt:lpstr>
      <vt:lpstr>ElsevierSans</vt:lpstr>
      <vt:lpstr>Georgia</vt:lpstr>
      <vt:lpstr>Gill Sans MT</vt:lpstr>
      <vt:lpstr>Google Sans</vt:lpstr>
      <vt:lpstr>inherit</vt:lpstr>
      <vt:lpstr>Noto Sans</vt:lpstr>
      <vt:lpstr>Open Sans</vt:lpstr>
      <vt:lpstr>Open Sans ExtraBold</vt:lpstr>
      <vt:lpstr>Open Sans Light</vt:lpstr>
      <vt:lpstr>Poppins</vt:lpstr>
      <vt:lpstr>Roboto</vt:lpstr>
      <vt:lpstr>Source Sans Pro Web</vt:lpstr>
      <vt:lpstr>Times-Roman</vt:lpstr>
      <vt:lpstr>Parcel</vt:lpstr>
      <vt:lpstr>Talk to the Body:  Science-backed communication strategies  that use sensory input to improve learning outcomes</vt:lpstr>
      <vt:lpstr>PowerPoint Presentation</vt:lpstr>
      <vt:lpstr>Studies chosen:</vt:lpstr>
      <vt:lpstr>Strategies:</vt:lpstr>
      <vt:lpstr>LEVEL 1: JUsT MOVE!</vt:lpstr>
      <vt:lpstr>Level 2: Fine &amp; Gross Motor Movement</vt:lpstr>
      <vt:lpstr>Fine and GROSS Motor Examples</vt:lpstr>
      <vt:lpstr>WAYS of MOVING</vt:lpstr>
      <vt:lpstr>PowerPoint Presentation</vt:lpstr>
      <vt:lpstr>Cross meridian  subtypes</vt:lpstr>
      <vt:lpstr>Level 3: Multi tasking</vt:lpstr>
      <vt:lpstr>BISENSORY Examples</vt:lpstr>
      <vt:lpstr>MultiMODAL Example</vt:lpstr>
      <vt:lpstr>BONUS! Keeping your digital audience engaged through movement</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Heidi LaGrasta</dc:creator>
  <cp:lastModifiedBy>Heidi LaGrasta</cp:lastModifiedBy>
  <cp:revision>14</cp:revision>
  <dcterms:created xsi:type="dcterms:W3CDTF">2024-11-04T09:02:51Z</dcterms:created>
  <dcterms:modified xsi:type="dcterms:W3CDTF">2024-11-19T09:24:40Z</dcterms:modified>
</cp:coreProperties>
</file>