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  <p:sldId id="261" r:id="rId6"/>
    <p:sldId id="260" r:id="rId7"/>
    <p:sldId id="262" r:id="rId8"/>
    <p:sldId id="263" r:id="rId9"/>
    <p:sldId id="265" r:id="rId10"/>
    <p:sldId id="266" r:id="rId11"/>
    <p:sldId id="267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302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5A5C6-E396-474B-90FE-1699AFD109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40C479-4548-46B8-84D5-3E6B0491FC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669617-1C06-4AA2-B407-6AAFCA0DC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F0D3-D859-40A9-84D9-68F53103125A}" type="datetimeFigureOut">
              <a:rPr lang="en-GB" smtClean="0"/>
              <a:t>19/11/2024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69970D-D251-4324-8F87-C211D3731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7899F7-0E7C-41AC-8F51-EF792E67B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2A9EA-0897-4E6F-B0CD-77140A2196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970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87BF0-670F-45F9-A8A5-368F9D498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788D55-0D55-47D9-BC68-E31BCB9E07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60B70B-8281-45EF-87E3-C8EA09E1C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F0D3-D859-40A9-84D9-68F53103125A}" type="datetimeFigureOut">
              <a:rPr lang="en-GB" smtClean="0"/>
              <a:t>19/11/2024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F5E56-B90B-4484-B4F9-B92FBFCFF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3A629-F9D8-49EF-87B8-C48EF8220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2A9EA-0897-4E6F-B0CD-77140A2196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315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BC18E2-26F1-4963-8813-179A077C55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9BC1F1-C149-4EEF-A313-AEA448C37D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B3BCC-CE53-435E-A0CE-D970CEF84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F0D3-D859-40A9-84D9-68F53103125A}" type="datetimeFigureOut">
              <a:rPr lang="en-GB" smtClean="0"/>
              <a:t>19/11/2024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CAC1B4-5FC7-428B-A8FB-BDF9DD62D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B0F1B4-146B-40FA-969D-3CF1317B3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2A9EA-0897-4E6F-B0CD-77140A2196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437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E0A21-ED7C-4833-B0BF-808C357E7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B290F-2D90-425B-B9ED-1837CBB998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A944BF-8539-4D85-8DFB-63176FA57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F0D3-D859-40A9-84D9-68F53103125A}" type="datetimeFigureOut">
              <a:rPr lang="en-GB" smtClean="0"/>
              <a:t>19/11/2024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AD2D62-DC5D-42F6-8ADF-4B78F27EC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EFC80C-076E-4A62-A522-7EB2C0C50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2A9EA-0897-4E6F-B0CD-77140A2196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956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31779-5D5C-471A-AF7C-1C0490B56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2784FC-387B-40CB-8B49-F51A786AC6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197D5E-0DBE-4116-B060-68CC06FC8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F0D3-D859-40A9-84D9-68F53103125A}" type="datetimeFigureOut">
              <a:rPr lang="en-GB" smtClean="0"/>
              <a:t>19/11/2024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07504-E6FC-48BF-8DA1-B39DA7153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137EE4-F84F-42D6-9FDD-90D506106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2A9EA-0897-4E6F-B0CD-77140A2196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131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8DE71-D0CE-4C98-9168-5095EC2C6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C9CAC-1BE0-41F6-9506-197E9613D4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798342-B993-456F-9DE4-F66D825ACC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EC4420-8C6B-4424-B83D-12608280E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F0D3-D859-40A9-84D9-68F53103125A}" type="datetimeFigureOut">
              <a:rPr lang="en-GB" smtClean="0"/>
              <a:t>19/11/2024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EA38A1-032F-47DA-85E4-385B6925B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508A10-A6F0-460F-9BBD-89DE209A5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2A9EA-0897-4E6F-B0CD-77140A2196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032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7DF3F-C3A3-4A1D-97CB-11C609BF9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DEE2BC-8386-4FC7-85C2-7D316B957A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4117CC-05CE-4E8C-B84E-0EBCDCC081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9DFFB6-F9C7-4B8C-8535-5762DE843C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4CE857-6B6F-4D66-8C9A-32E7737BA8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596EB4-9559-4B66-BCE1-0825A70BE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F0D3-D859-40A9-84D9-68F53103125A}" type="datetimeFigureOut">
              <a:rPr lang="en-GB" smtClean="0"/>
              <a:t>19/11/2024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323B53-41B2-4058-A9CE-CECEFDA21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30D10A-6F45-4985-BE48-5E1D395F7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2A9EA-0897-4E6F-B0CD-77140A2196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450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6A02C-15AF-4BD7-B219-E00A2232A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96E795-BFDE-4890-AE79-752772AA9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F0D3-D859-40A9-84D9-68F53103125A}" type="datetimeFigureOut">
              <a:rPr lang="en-GB" smtClean="0"/>
              <a:t>19/11/2024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EB9718-C33C-436E-ADDB-1D8F306A5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E9ACA8-FE6E-4F4E-B19E-98E1C91FB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2A9EA-0897-4E6F-B0CD-77140A2196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5510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FAC232-39C3-4E41-86FC-7EF0A2FBA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F0D3-D859-40A9-84D9-68F53103125A}" type="datetimeFigureOut">
              <a:rPr lang="en-GB" smtClean="0"/>
              <a:t>19/11/2024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5B16F9-6BC9-4CFF-BF00-9AE8E9179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D420A9-C4F2-4C8B-87B6-2F1998BF2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2A9EA-0897-4E6F-B0CD-77140A2196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1445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4039F-5AF2-4EE8-8202-C8FC0C50B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625B9-E883-48B3-AB5D-E39AEC0D0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C87FB1-432C-4AB0-8C0C-8FD523D55B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7134AE-E916-4D0F-9EB7-7C2857696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F0D3-D859-40A9-84D9-68F53103125A}" type="datetimeFigureOut">
              <a:rPr lang="en-GB" smtClean="0"/>
              <a:t>19/11/2024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74A873-69FB-43F1-A350-FC9FA81ED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159FE0-FF11-44F5-A31B-0F40D25F4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2A9EA-0897-4E6F-B0CD-77140A2196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08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D794B-37C5-4954-AE9A-293734D85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9E1593-7154-43CC-ABCE-C2639F4749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19DFCD-3562-4C8B-A95B-FAC6F2EEAE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AB2CD4-D00B-4B73-9D2E-B2AC33A35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F0D3-D859-40A9-84D9-68F53103125A}" type="datetimeFigureOut">
              <a:rPr lang="en-GB" smtClean="0"/>
              <a:t>19/11/2024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693C0C-28B7-461D-9810-F7C9378BE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745DA4-00E3-423E-90C5-C4C712F6C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2A9EA-0897-4E6F-B0CD-77140A2196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152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09170D-DB5E-4E32-ACC7-A9EA11C0A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9EBB82-2920-49A4-B707-74DA3436D6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A7E2FC-E30F-45AC-B70D-54580B63B7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3F0D3-D859-40A9-84D9-68F53103125A}" type="datetimeFigureOut">
              <a:rPr lang="en-GB" smtClean="0"/>
              <a:t>19/11/2024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D02539-9AA2-4F94-B09C-40349B671B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A86702-CA7E-4660-9C46-AFF0506CEB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2A9EA-0897-4E6F-B0CD-77140A2196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926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8835E-0E97-4383-86D9-8DBCCF67A9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2715768"/>
          </a:xfrm>
        </p:spPr>
        <p:txBody>
          <a:bodyPr>
            <a:normAutofit/>
          </a:bodyPr>
          <a:lstStyle/>
          <a:p>
            <a:r>
              <a:rPr lang="en-GB" sz="5400" b="1" i="0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Users, owners, funders, friends:</a:t>
            </a:r>
            <a:br>
              <a:rPr lang="en-GB" sz="5400" b="1" i="0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br>
              <a:rPr lang="en-GB" sz="5400" b="1" i="0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GB" sz="3600" b="1" i="0" dirty="0">
                <a:solidFill>
                  <a:srgbClr val="0070C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The challenges of overlapping audiences in the age of weaponised social media</a:t>
            </a:r>
            <a:endParaRPr lang="en-GB" sz="5300" dirty="0">
              <a:solidFill>
                <a:srgbClr val="0070C0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F3E740-8A3E-4FD0-93C2-A5CE336BD2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Terry O’Connor</a:t>
            </a:r>
          </a:p>
          <a:p>
            <a:r>
              <a:rPr lang="en-US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PAERI’24</a:t>
            </a:r>
          </a:p>
          <a:p>
            <a:r>
              <a:rPr lang="en-US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29 November 2024</a:t>
            </a:r>
            <a:endParaRPr lang="en-GB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FA6BADB-7570-4301-93D9-CB6015B26E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75" r="700" b="55813"/>
          <a:stretch/>
        </p:blipFill>
        <p:spPr bwMode="auto">
          <a:xfrm>
            <a:off x="0" y="5612892"/>
            <a:ext cx="2916936" cy="124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720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8835E-0E97-4383-86D9-8DBCCF67A9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39268"/>
            <a:ext cx="12192000" cy="867410"/>
          </a:xfrm>
        </p:spPr>
        <p:txBody>
          <a:bodyPr anchor="t">
            <a:normAutofit/>
          </a:bodyPr>
          <a:lstStyle/>
          <a:p>
            <a:r>
              <a:rPr lang="en-GB" sz="54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Why it matters</a:t>
            </a:r>
            <a:endParaRPr lang="en-GB" sz="53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FA6BADB-7570-4301-93D9-CB6015B26E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75" r="700" b="55813"/>
          <a:stretch/>
        </p:blipFill>
        <p:spPr bwMode="auto">
          <a:xfrm>
            <a:off x="0" y="5612892"/>
            <a:ext cx="2916936" cy="124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571A436-3E7C-432D-A83E-61CC4EE88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2468" y="1510370"/>
            <a:ext cx="7367064" cy="102251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AD74E61-F156-495C-8E45-6D6834BF43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2468" y="2798743"/>
            <a:ext cx="7780332" cy="305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299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8835E-0E97-4383-86D9-8DBCCF67A9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39268"/>
            <a:ext cx="12192000" cy="867410"/>
          </a:xfrm>
        </p:spPr>
        <p:txBody>
          <a:bodyPr anchor="t">
            <a:normAutofit/>
          </a:bodyPr>
          <a:lstStyle/>
          <a:p>
            <a:r>
              <a:rPr lang="en-GB" sz="54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Why it matters</a:t>
            </a:r>
            <a:endParaRPr lang="en-GB" sz="53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FA6BADB-7570-4301-93D9-CB6015B26E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75" r="700" b="55813"/>
          <a:stretch/>
        </p:blipFill>
        <p:spPr bwMode="auto">
          <a:xfrm>
            <a:off x="0" y="5612892"/>
            <a:ext cx="2916936" cy="124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6D8E0C2-00AB-482E-BD60-A51BBA03D8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909" t="25427"/>
          <a:stretch/>
        </p:blipFill>
        <p:spPr>
          <a:xfrm>
            <a:off x="449803" y="2437895"/>
            <a:ext cx="6076044" cy="23496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ECE5E74-19F0-44C0-BFE2-47FC180EE0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3457" b="78093"/>
          <a:stretch/>
        </p:blipFill>
        <p:spPr>
          <a:xfrm>
            <a:off x="513811" y="1613750"/>
            <a:ext cx="1517592" cy="7617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6EF785F-1B7A-4BE6-B9B9-1896350FFD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6866" y="1613750"/>
            <a:ext cx="5001323" cy="477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655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8835E-0E97-4383-86D9-8DBCCF67A9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39268"/>
            <a:ext cx="12192000" cy="1005840"/>
          </a:xfrm>
        </p:spPr>
        <p:txBody>
          <a:bodyPr anchor="t">
            <a:normAutofit/>
          </a:bodyPr>
          <a:lstStyle/>
          <a:p>
            <a:r>
              <a:rPr lang="en-GB" sz="54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Your experiences</a:t>
            </a:r>
            <a:endParaRPr lang="en-GB" sz="53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F3E740-8A3E-4FD0-93C2-A5CE336BD2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1245108"/>
            <a:ext cx="11551920" cy="453390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Do you agree?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Who are your allies?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What special factors affect your audience engagement?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What techniques do you use to ensure resilience?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285750" indent="-285750" algn="l">
              <a:lnSpc>
                <a:spcPct val="70000"/>
              </a:lnSpc>
              <a:buFont typeface="Arial" panose="020B0604020202020204" pitchFamily="34" charset="0"/>
              <a:buChar char="•"/>
            </a:pPr>
            <a:endParaRPr lang="en-US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FA6BADB-7570-4301-93D9-CB6015B26E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75" r="700" b="55813"/>
          <a:stretch/>
        </p:blipFill>
        <p:spPr bwMode="auto">
          <a:xfrm>
            <a:off x="0" y="5612892"/>
            <a:ext cx="2916936" cy="124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75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8835E-0E97-4383-86D9-8DBCCF67A9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01168"/>
            <a:ext cx="12192000" cy="923544"/>
          </a:xfrm>
        </p:spPr>
        <p:txBody>
          <a:bodyPr anchor="t">
            <a:normAutofit/>
          </a:bodyPr>
          <a:lstStyle/>
          <a:p>
            <a:r>
              <a:rPr lang="en-GB" sz="5400" b="1" i="0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Objective</a:t>
            </a:r>
            <a:endParaRPr lang="en-GB" sz="53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F3E740-8A3E-4FD0-93C2-A5CE336BD2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1060704"/>
            <a:ext cx="11551920" cy="4855464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Encourage resilience in stakeholder (audience) planning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70C0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l"/>
            <a:r>
              <a:rPr lang="en-US" sz="2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Starting principles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communication / engagement should be two-way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Engagement effort should be </a:t>
            </a:r>
            <a:r>
              <a:rPr lang="en-US" sz="2000" dirty="0" err="1">
                <a:solidFill>
                  <a:srgbClr val="0070C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prioritised</a:t>
            </a:r>
            <a:r>
              <a:rPr lang="en-US" sz="2000" dirty="0">
                <a:solidFill>
                  <a:srgbClr val="0070C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to the ‘virtuous cycle’</a:t>
            </a:r>
          </a:p>
          <a:p>
            <a:pPr algn="l"/>
            <a:endParaRPr lang="en-US" sz="20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l"/>
            <a:r>
              <a:rPr lang="en-US" sz="2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This is a workshop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Open discussion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Share experiences even if you don’t think they’re relevant to others</a:t>
            </a:r>
          </a:p>
          <a:p>
            <a:pPr algn="l"/>
            <a:endParaRPr lang="en-US" sz="20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l"/>
            <a:endParaRPr lang="en-US" sz="20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l"/>
            <a:endParaRPr lang="en-US" sz="20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l"/>
            <a:endParaRPr lang="en-US" sz="20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FA6BADB-7570-4301-93D9-CB6015B26E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75" r="700" b="55813"/>
          <a:stretch/>
        </p:blipFill>
        <p:spPr bwMode="auto">
          <a:xfrm>
            <a:off x="0" y="5612892"/>
            <a:ext cx="2916936" cy="124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343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8835E-0E97-4383-86D9-8DBCCF67A9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0312"/>
            <a:ext cx="12192000" cy="685800"/>
          </a:xfrm>
        </p:spPr>
        <p:txBody>
          <a:bodyPr anchor="t">
            <a:noAutofit/>
          </a:bodyPr>
          <a:lstStyle/>
          <a:p>
            <a:r>
              <a:rPr lang="en-GB" sz="54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Resilient engagement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F3E740-8A3E-4FD0-93C2-A5CE336BD2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936" y="1270318"/>
            <a:ext cx="11561064" cy="4636706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There are real </a:t>
            </a:r>
            <a:r>
              <a:rPr lang="en-US" sz="20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organisational</a:t>
            </a:r>
            <a:r>
              <a:rPr lang="en-US" sz="2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benefits in understanding our audiences / stakeholders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Enables better management decisions &amp; strengthens the impact of </a:t>
            </a:r>
            <a:r>
              <a:rPr lang="en-US" sz="2000" u="sng" dirty="0">
                <a:solidFill>
                  <a:srgbClr val="0070C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our</a:t>
            </a:r>
            <a:r>
              <a:rPr lang="en-US" sz="2000" dirty="0">
                <a:solidFill>
                  <a:srgbClr val="0070C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work</a:t>
            </a:r>
          </a:p>
          <a:p>
            <a:pPr algn="l"/>
            <a:endParaRPr lang="en-US" sz="20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l"/>
            <a:r>
              <a:rPr lang="en-US" sz="2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Analysis is especially important with multiple, overlapping groups of ‘stakeholders’</a:t>
            </a:r>
          </a:p>
          <a:p>
            <a:pPr marL="285750" indent="-285750" algn="l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National funders, local officials, staff, users, suppliers, community groups </a:t>
            </a:r>
            <a:r>
              <a:rPr lang="en-US" sz="2000" dirty="0" err="1">
                <a:solidFill>
                  <a:srgbClr val="0070C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etc</a:t>
            </a:r>
            <a:r>
              <a:rPr lang="en-US" sz="2000" dirty="0">
                <a:solidFill>
                  <a:srgbClr val="0070C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</a:p>
          <a:p>
            <a:pPr algn="l"/>
            <a:endParaRPr lang="en-US" sz="20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l"/>
            <a:r>
              <a:rPr lang="en-US" sz="2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Understanding the special nature of RIs helps create stronger and supportive networks</a:t>
            </a:r>
          </a:p>
          <a:p>
            <a:pPr marL="285750" indent="-285750" algn="l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Especially important when ‘batteries not included’ is increasingly an issue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FA6BADB-7570-4301-93D9-CB6015B26E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75" r="700" b="55813"/>
          <a:stretch/>
        </p:blipFill>
        <p:spPr bwMode="auto">
          <a:xfrm>
            <a:off x="0" y="5612892"/>
            <a:ext cx="2916936" cy="124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553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51780D-D370-41CF-89D3-0BDFF1E33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224" y="802698"/>
            <a:ext cx="8458200" cy="60553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BB8F895-AE1F-42D2-8EAB-9DEDE5169F7E}"/>
              </a:ext>
            </a:extLst>
          </p:cNvPr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Audience Engagement</a:t>
            </a:r>
            <a:endParaRPr lang="en-GB" sz="5400" b="1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348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FA6BADB-7570-4301-93D9-CB6015B26E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75" r="700" b="55813"/>
          <a:stretch/>
        </p:blipFill>
        <p:spPr bwMode="auto">
          <a:xfrm>
            <a:off x="0" y="5612892"/>
            <a:ext cx="2916936" cy="124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EEE27A4-9026-41AB-BD54-7C7DA1028431}"/>
              </a:ext>
            </a:extLst>
          </p:cNvPr>
          <p:cNvSpPr txBox="1"/>
          <p:nvPr/>
        </p:nvSpPr>
        <p:spPr>
          <a:xfrm>
            <a:off x="649224" y="1137810"/>
            <a:ext cx="115427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The Pyramid</a:t>
            </a:r>
          </a:p>
          <a:p>
            <a:endParaRPr lang="en-US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en-US" sz="2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It’s presented as a linear relationship for clarity in decision making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Who, with whom, when </a:t>
            </a:r>
            <a:r>
              <a:rPr lang="en-US" sz="2000" dirty="0" err="1">
                <a:solidFill>
                  <a:srgbClr val="0070C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etc</a:t>
            </a:r>
            <a:r>
              <a:rPr lang="en-US" sz="2000" dirty="0">
                <a:solidFill>
                  <a:srgbClr val="0070C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en-US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en-US" sz="24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Matrix</a:t>
            </a:r>
          </a:p>
          <a:p>
            <a:endParaRPr lang="en-GB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en-GB" sz="2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Reality is more complex and confusing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70C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Everything everywhere all at once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70C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Can lead to the loudest getting the most attention even if they’re the least influential</a:t>
            </a:r>
          </a:p>
          <a:p>
            <a:endParaRPr lang="en-GB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1C3381-590A-4744-AF3E-53A508EA1A4C}"/>
              </a:ext>
            </a:extLst>
          </p:cNvPr>
          <p:cNvSpPr txBox="1"/>
          <p:nvPr/>
        </p:nvSpPr>
        <p:spPr>
          <a:xfrm>
            <a:off x="0" y="98854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Pyramid or Matrix?</a:t>
            </a:r>
            <a:endParaRPr lang="en-GB" sz="5400" b="1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219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8835E-0E97-4383-86D9-8DBCCF67A9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39268"/>
            <a:ext cx="12192000" cy="1005840"/>
          </a:xfrm>
        </p:spPr>
        <p:txBody>
          <a:bodyPr anchor="t">
            <a:normAutofit/>
          </a:bodyPr>
          <a:lstStyle/>
          <a:p>
            <a:r>
              <a:rPr lang="en-GB" sz="54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The pyramid dilemma</a:t>
            </a:r>
            <a:endParaRPr lang="en-GB" sz="53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F3E740-8A3E-4FD0-93C2-A5CE336BD2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936" y="1245108"/>
            <a:ext cx="11561064" cy="4533900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We operate in a matrix world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We can’t and shouldn’t ignore any audience</a:t>
            </a:r>
          </a:p>
          <a:p>
            <a:pPr algn="l">
              <a:lnSpc>
                <a:spcPct val="100000"/>
              </a:lnSpc>
            </a:pPr>
            <a:endParaRPr lang="en-US" sz="20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But there </a:t>
            </a:r>
            <a:r>
              <a:rPr lang="en-US" sz="2000" i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is</a:t>
            </a:r>
            <a:r>
              <a:rPr lang="en-US" sz="2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a hierarchy &amp; some stakeholders </a:t>
            </a:r>
            <a:r>
              <a:rPr lang="en-US" sz="2000" i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can</a:t>
            </a:r>
            <a:r>
              <a:rPr lang="en-US" sz="2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shut us down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We must engage with them to meet </a:t>
            </a:r>
            <a:r>
              <a:rPr lang="en-US" sz="2000" i="1" dirty="0">
                <a:solidFill>
                  <a:srgbClr val="0070C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their</a:t>
            </a:r>
            <a:r>
              <a:rPr lang="en-US" sz="2000" dirty="0">
                <a:solidFill>
                  <a:srgbClr val="0070C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information needs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70C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Eg</a:t>
            </a:r>
            <a:r>
              <a:rPr lang="en-US" sz="2000" dirty="0">
                <a:solidFill>
                  <a:srgbClr val="0070C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, funders expect us to do – and be seen to do – more than ‘excellent science’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70C0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Houston, we have a problem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70C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Weaponised</a:t>
            </a:r>
            <a:r>
              <a:rPr lang="en-US" sz="2000" dirty="0">
                <a:solidFill>
                  <a:srgbClr val="0070C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social media is creating new power </a:t>
            </a:r>
            <a:r>
              <a:rPr lang="en-US" sz="2000" dirty="0" err="1">
                <a:solidFill>
                  <a:srgbClr val="0070C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centres</a:t>
            </a:r>
            <a:r>
              <a:rPr lang="en-US" sz="2000" dirty="0">
                <a:solidFill>
                  <a:srgbClr val="0070C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that influence decision-makers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FA6BADB-7570-4301-93D9-CB6015B26E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75" r="700" b="55813"/>
          <a:stretch/>
        </p:blipFill>
        <p:spPr bwMode="auto">
          <a:xfrm>
            <a:off x="0" y="5612892"/>
            <a:ext cx="2916936" cy="124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271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8835E-0E97-4383-86D9-8DBCCF67A9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39268"/>
            <a:ext cx="12192000" cy="851736"/>
          </a:xfrm>
        </p:spPr>
        <p:txBody>
          <a:bodyPr anchor="t">
            <a:normAutofit/>
          </a:bodyPr>
          <a:lstStyle/>
          <a:p>
            <a:r>
              <a:rPr lang="en-GB" sz="54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Good news</a:t>
            </a:r>
            <a:endParaRPr lang="en-GB" sz="53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F3E740-8A3E-4FD0-93C2-A5CE336BD2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1245108"/>
            <a:ext cx="11551920" cy="4533900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We do have potential allies in the ‘info wars’ to whom decision makers also listen</a:t>
            </a:r>
          </a:p>
          <a:p>
            <a:pPr algn="l"/>
            <a:endParaRPr lang="en-US" sz="20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285750" indent="-285750" algn="l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Local communities</a:t>
            </a:r>
          </a:p>
          <a:p>
            <a:pPr marL="742950" lvl="1" indent="-28575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We live, shop and our kids attend schools there</a:t>
            </a:r>
          </a:p>
          <a:p>
            <a:pPr algn="l"/>
            <a:endParaRPr lang="en-US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Directly affected special interest groups</a:t>
            </a:r>
            <a:r>
              <a:rPr lang="en-US" sz="2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Schools, community groups </a:t>
            </a:r>
            <a:r>
              <a:rPr lang="en-US" sz="18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etc</a:t>
            </a:r>
            <a:endParaRPr lang="en-US" sz="18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l"/>
            <a:endParaRPr lang="en-US" sz="20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Others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Local elected officials, media </a:t>
            </a:r>
            <a:r>
              <a:rPr lang="en-US" sz="18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etc</a:t>
            </a:r>
            <a:r>
              <a:rPr lang="en-US" sz="18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FA6BADB-7570-4301-93D9-CB6015B26E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75" r="700" b="55813"/>
          <a:stretch/>
        </p:blipFill>
        <p:spPr bwMode="auto">
          <a:xfrm>
            <a:off x="0" y="5612892"/>
            <a:ext cx="2916936" cy="124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1EE53C-8F35-4D10-8AF3-7BC12A6B2D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8763" y="2295234"/>
            <a:ext cx="4742646" cy="36378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083049-A7CF-4D8F-B630-7B7611256F99}"/>
              </a:ext>
            </a:extLst>
          </p:cNvPr>
          <p:cNvSpPr txBox="1"/>
          <p:nvPr/>
        </p:nvSpPr>
        <p:spPr>
          <a:xfrm>
            <a:off x="7098763" y="6163056"/>
            <a:ext cx="4742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Do we ‘inform’ or just tell?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334975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8835E-0E97-4383-86D9-8DBCCF67A9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39268"/>
            <a:ext cx="12192000" cy="867410"/>
          </a:xfrm>
        </p:spPr>
        <p:txBody>
          <a:bodyPr anchor="t">
            <a:normAutofit/>
          </a:bodyPr>
          <a:lstStyle/>
          <a:p>
            <a:r>
              <a:rPr lang="en-GB" sz="54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Why it matters</a:t>
            </a:r>
            <a:endParaRPr lang="en-GB" sz="53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FA6BADB-7570-4301-93D9-CB6015B26E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75" r="700" b="55813"/>
          <a:stretch/>
        </p:blipFill>
        <p:spPr bwMode="auto">
          <a:xfrm>
            <a:off x="0" y="5612892"/>
            <a:ext cx="2916936" cy="124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730D26-8DA2-4270-8C37-02AE97C91B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9384" y="1248572"/>
            <a:ext cx="3163824" cy="46009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8C3E754-3A81-48BB-B046-60CC62CF5B1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" r="41764" b="41325"/>
          <a:stretch/>
        </p:blipFill>
        <p:spPr>
          <a:xfrm>
            <a:off x="5683050" y="1601357"/>
            <a:ext cx="5308039" cy="365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08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8835E-0E97-4383-86D9-8DBCCF67A9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39268"/>
            <a:ext cx="12192000" cy="867410"/>
          </a:xfrm>
        </p:spPr>
        <p:txBody>
          <a:bodyPr anchor="t">
            <a:normAutofit/>
          </a:bodyPr>
          <a:lstStyle/>
          <a:p>
            <a:r>
              <a:rPr lang="en-GB" sz="54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Why it matters</a:t>
            </a:r>
            <a:endParaRPr lang="en-GB" sz="53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FA6BADB-7570-4301-93D9-CB6015B26E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75" r="700" b="55813"/>
          <a:stretch/>
        </p:blipFill>
        <p:spPr bwMode="auto">
          <a:xfrm>
            <a:off x="0" y="5612892"/>
            <a:ext cx="2916936" cy="124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6010778-DD2F-4ED9-9F97-AA55B5CA0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1797" y="1080299"/>
            <a:ext cx="3825611" cy="9666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9C71BF-3A61-4D04-9915-EBF11C5B5A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56" r="3415" b="6501"/>
          <a:stretch/>
        </p:blipFill>
        <p:spPr>
          <a:xfrm>
            <a:off x="5608320" y="2236345"/>
            <a:ext cx="6419088" cy="32589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7B3335-F074-4822-8B6C-1121700A88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366" y="1080299"/>
            <a:ext cx="4432090" cy="459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390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375</Words>
  <Application>Microsoft Office PowerPoint</Application>
  <PresentationFormat>Widescreen</PresentationFormat>
  <Paragraphs>76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Noto Sans</vt:lpstr>
      <vt:lpstr>Office Theme</vt:lpstr>
      <vt:lpstr>Users, owners, funders, friends:  The challenges of overlapping audiences in the age of weaponised social media</vt:lpstr>
      <vt:lpstr>Objective</vt:lpstr>
      <vt:lpstr>Resilient engagement</vt:lpstr>
      <vt:lpstr>PowerPoint Presentation</vt:lpstr>
      <vt:lpstr>PowerPoint Presentation</vt:lpstr>
      <vt:lpstr>The pyramid dilemma</vt:lpstr>
      <vt:lpstr>Good news</vt:lpstr>
      <vt:lpstr>Why it matters</vt:lpstr>
      <vt:lpstr>Why it matters</vt:lpstr>
      <vt:lpstr>Why it matters</vt:lpstr>
      <vt:lpstr>Why it matters</vt:lpstr>
      <vt:lpstr>Your experiences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Users, owners, funders, friends:  The challenges of overlapping audiences</dc:title>
  <dc:creator>Terry O'Connor</dc:creator>
  <cp:lastModifiedBy>Terry O'Connor</cp:lastModifiedBy>
  <cp:revision>32</cp:revision>
  <dcterms:created xsi:type="dcterms:W3CDTF">2024-11-17T11:57:13Z</dcterms:created>
  <dcterms:modified xsi:type="dcterms:W3CDTF">2024-11-19T13:41:20Z</dcterms:modified>
</cp:coreProperties>
</file>