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488" r:id="rId3"/>
    <p:sldId id="500" r:id="rId4"/>
    <p:sldId id="258" r:id="rId5"/>
    <p:sldId id="459" r:id="rId6"/>
    <p:sldId id="495" r:id="rId7"/>
    <p:sldId id="491" r:id="rId8"/>
    <p:sldId id="498" r:id="rId9"/>
    <p:sldId id="490" r:id="rId10"/>
    <p:sldId id="497" r:id="rId11"/>
    <p:sldId id="496" r:id="rId12"/>
    <p:sldId id="493" r:id="rId13"/>
    <p:sldId id="489" r:id="rId14"/>
    <p:sldId id="462" r:id="rId15"/>
    <p:sldId id="501" r:id="rId16"/>
    <p:sldId id="499" r:id="rId17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6BA"/>
    <a:srgbClr val="2F8BE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1"/>
    <p:restoredTop sz="91476"/>
  </p:normalViewPr>
  <p:slideViewPr>
    <p:cSldViewPr snapToGrid="0">
      <p:cViewPr varScale="1">
        <p:scale>
          <a:sx n="77" d="100"/>
          <a:sy n="77" d="100"/>
        </p:scale>
        <p:origin x="19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2D0FC-A342-8548-9630-7ECB93C543DC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4B8A6-BACB-D341-92C8-3FC4B9E8D8B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6949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D1A9A-AB7A-C24B-836B-11C3EEDBE169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083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1 year on 400’000 visitors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374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OPTIONAL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D1A9A-AB7A-C24B-836B-11C3EEDBE169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585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870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91778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729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Travel back </a:t>
            </a:r>
            <a:r>
              <a:rPr lang="en-GB" dirty="0"/>
              <a:t>in time to discover how your particles came to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</a:t>
            </a:r>
            <a:r>
              <a:rPr lang="en-CH" dirty="0"/>
              <a:t>n screens / guides / and you in all this? / you are made of particles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2684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en-CH" dirty="0"/>
              <a:t>uides are CERN members or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857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4B8A6-BACB-D341-92C8-3FC4B9E8D8BF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40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0A22-37AB-0821-6EC3-D7BCFE6FC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1B9AA-111D-055E-85FC-B36F5B536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F645E-97C8-14BF-19FC-7A4DCD7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F7A45-3573-67DD-3C2B-9433FB50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5CC2-6CE4-3314-6727-2B3A426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3193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5337-A97E-6F0D-152B-0907ECCFF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13B3C-FE0B-3E9F-6665-1005F5C12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D3C11-4FD8-7BE8-A9F8-285D02A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AA194-C785-A6B5-0FC9-8266626E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647B3-AADC-9A5C-3FE3-CDD70218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745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48BC9-0DAD-E7DF-3229-B44A5FA3D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DB3CC-070F-E5B1-8877-437A8DEE5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2815E-5D5B-9BFF-22F9-C72D8F54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B62A-F6B0-1F33-291B-95D5EA630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87AC0-9A76-3A60-4863-218A329F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5135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F7AE-8482-3AF0-DD4C-83A51326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7D2C-A120-3A39-7669-C0F7F2A1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1BD4-6646-F196-5246-49A7F957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BDF7A-7824-6A70-7902-7E4AE18B1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1952-8886-B36A-516B-5CE18920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402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324D-4ED6-53C7-FE39-EAF334ED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89000-C24C-5864-E4D4-292C1A520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28EB8-8BFE-3D24-3181-9DB3EC32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B1483-6709-082C-DB52-8604625D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FD45-C22A-E99C-F6B2-4FB00E16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765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85C5-CC18-9120-EADD-4011D269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DAFEF-EEDF-7F0E-C3D1-E7A95ABB5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E671-8300-D5CF-D879-760B9E0BA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6A172-804C-2F2B-724D-993F7485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FA469-4787-4BC6-2397-88108E3F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AFFA5-1DE4-FA2B-D326-9DF933A58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669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8BFB-7976-F40F-DC27-7DD6F4C1F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8598C-9AAE-FD02-2551-5290BAF03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5BD04-1216-D0A8-2E39-8EBC58F38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9BE59-20F6-FC0F-8F50-367E0D606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88AA5-7BB3-2727-5732-D0176F864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9C688-9CE2-5F23-211A-76673F89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7BAC67-10C4-6D50-58AE-77A6391A6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2F612-6712-3D80-60A2-0CB9F294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6336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7132-62E7-8FC2-B7A3-41B48B8D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9F083-3684-ABEB-C952-5B82CC53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39DC5-4B25-BC43-61DF-4284D0BB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D0EEF-8E83-F8B0-D0FC-50009F50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95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71E45-8F45-7034-F94C-55CAD83A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F6922-57A8-6FED-BFFE-798FDAC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3E94D-BC8B-CAFD-7A90-0FD6B80C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789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723F-CF20-B00D-B3B8-239F17AD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7B930-CE1F-4213-EEC2-FEF7447E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859DE-31D8-CDAC-756D-168484BEF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209EF-5528-93F8-4564-81F36CC7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E947F-686C-F9EC-2DA5-409A0092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EB73E-8C9D-B8A1-E7DB-C6896A30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402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67D0-07FE-76F7-EEB4-6B2608A4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0C623-E613-B44D-77F5-93DF36D9A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2C768-4DCF-A9D1-B265-DC8EABD8A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1596D-A250-235F-A26E-FC6CD9B9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05E2F-A0BB-2790-F1A6-2C922973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BFD57-DA0B-420E-43BF-7CB09855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380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47140-A6A6-09E0-FB35-49B5EC9E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A45E1-5B54-3857-E9A9-7C7D650F9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D188-ED92-4C7B-A670-A3E87AF8B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7D4DB-FA31-B64F-9F25-9AB0CCFD9B7E}" type="datetimeFigureOut">
              <a:rPr lang="en-CH" smtClean="0"/>
              <a:t>20.11.2024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C8E1-C137-0C0B-BD90-AC1428C94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4784F-7A36-5ABD-5B92-1423CEDBC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CB8515-C45C-C14F-806E-32F4CEC21FE0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81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machine&#10;&#10;Description automatically generated">
            <a:extLst>
              <a:ext uri="{FF2B5EF4-FFF2-40B4-BE49-F238E27FC236}">
                <a16:creationId xmlns:a16="http://schemas.microsoft.com/office/drawing/2014/main" id="{F743CB5F-52DD-058C-796F-5F77D37F6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17"/>
                    </a14:imgEffect>
                    <a14:imgEffect>
                      <a14:saturation sat="9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36" y="-265670"/>
            <a:ext cx="12200236" cy="91501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1BA5FA-959D-190D-99AA-22B3E346870C}"/>
              </a:ext>
            </a:extLst>
          </p:cNvPr>
          <p:cNvSpPr/>
          <p:nvPr/>
        </p:nvSpPr>
        <p:spPr>
          <a:xfrm>
            <a:off x="-16472" y="5248469"/>
            <a:ext cx="12192000" cy="1803972"/>
          </a:xfrm>
          <a:prstGeom prst="rect">
            <a:avLst/>
          </a:prstGeom>
          <a:solidFill>
            <a:srgbClr val="E8E8E8">
              <a:alpha val="50196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926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EE6EA-A536-3001-C3D2-F174750B3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3936" y="5339262"/>
            <a:ext cx="9258300" cy="956442"/>
          </a:xfrm>
        </p:spPr>
        <p:txBody>
          <a:bodyPr>
            <a:normAutofit fontScale="90000"/>
          </a:bodyPr>
          <a:lstStyle/>
          <a:p>
            <a:r>
              <a:rPr lang="en-CH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Introducing Science Gateway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11A0F-AC49-4D56-7BA3-22F9EF807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236" y="6336764"/>
            <a:ext cx="12200236" cy="1655762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PAERI conference, 28th November 2024 - Emma Sanders, Head of exhibitions, CERN</a:t>
            </a:r>
          </a:p>
        </p:txBody>
      </p:sp>
    </p:spTree>
    <p:extLst>
      <p:ext uri="{BB962C8B-B14F-4D97-AF65-F5344CB8AC3E}">
        <p14:creationId xmlns:p14="http://schemas.microsoft.com/office/powerpoint/2010/main" val="108178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spiral sculpture from a ceiling&#10;&#10;Description automatically generated">
            <a:extLst>
              <a:ext uri="{FF2B5EF4-FFF2-40B4-BE49-F238E27FC236}">
                <a16:creationId xmlns:a16="http://schemas.microsoft.com/office/drawing/2014/main" id="{0A59D32F-5CB2-1818-2A8B-5ACDA63EA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140" y="-27310"/>
            <a:ext cx="12315568" cy="69014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7EBE9D-BE01-077F-4482-F4000CD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5794"/>
          </a:xfrm>
        </p:spPr>
        <p:txBody>
          <a:bodyPr/>
          <a:lstStyle/>
          <a:p>
            <a:r>
              <a:rPr lang="en-CH" b="1" dirty="0">
                <a:solidFill>
                  <a:srgbClr val="FFFF00"/>
                </a:solidFill>
              </a:rPr>
              <a:t>4. Vary the experiences, create r</a:t>
            </a:r>
            <a:r>
              <a:rPr lang="en-GB" b="1" dirty="0">
                <a:solidFill>
                  <a:srgbClr val="FFFF00"/>
                </a:solidFill>
              </a:rPr>
              <a:t>h</a:t>
            </a:r>
            <a:r>
              <a:rPr lang="en-CH" b="1" dirty="0">
                <a:solidFill>
                  <a:srgbClr val="FFFF00"/>
                </a:solidFill>
              </a:rPr>
              <a:t>ythm</a:t>
            </a:r>
          </a:p>
        </p:txBody>
      </p:sp>
    </p:spTree>
    <p:extLst>
      <p:ext uri="{BB962C8B-B14F-4D97-AF65-F5344CB8AC3E}">
        <p14:creationId xmlns:p14="http://schemas.microsoft.com/office/powerpoint/2010/main" val="224986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in a museum&#10;&#10;Description automatically generated">
            <a:extLst>
              <a:ext uri="{FF2B5EF4-FFF2-40B4-BE49-F238E27FC236}">
                <a16:creationId xmlns:a16="http://schemas.microsoft.com/office/drawing/2014/main" id="{4AEA8253-CE67-294D-45A5-FF39DCC959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28957B-FACB-8E1A-0142-738F9020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668"/>
            <a:ext cx="10515600" cy="1325563"/>
          </a:xfrm>
        </p:spPr>
        <p:txBody>
          <a:bodyPr/>
          <a:lstStyle/>
          <a:p>
            <a:r>
              <a:rPr lang="en-CH" b="1" dirty="0">
                <a:ln w="9525">
                  <a:noFill/>
                </a:ln>
                <a:solidFill>
                  <a:schemeClr val="bg1"/>
                </a:solidFill>
              </a:rPr>
              <a:t>5. </a:t>
            </a:r>
            <a:r>
              <a:rPr lang="en-GB" b="1" dirty="0">
                <a:ln w="9525">
                  <a:noFill/>
                </a:ln>
                <a:solidFill>
                  <a:schemeClr val="bg1"/>
                </a:solidFill>
              </a:rPr>
              <a:t>Tell h</a:t>
            </a:r>
            <a:r>
              <a:rPr lang="en-CH" b="1" dirty="0">
                <a:ln w="9525">
                  <a:noFill/>
                </a:ln>
                <a:solidFill>
                  <a:schemeClr val="bg1"/>
                </a:solidFill>
              </a:rPr>
              <a:t>uman-centred stories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CACB1-98FD-D039-8A67-E352738DA559}"/>
              </a:ext>
            </a:extLst>
          </p:cNvPr>
          <p:cNvSpPr txBox="1"/>
          <p:nvPr/>
        </p:nvSpPr>
        <p:spPr>
          <a:xfrm rot="174428">
            <a:off x="1281448" y="1998303"/>
            <a:ext cx="6272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Travel back </a:t>
            </a:r>
            <a:r>
              <a:rPr lang="en-GB" dirty="0"/>
              <a:t>in time to </a:t>
            </a:r>
          </a:p>
          <a:p>
            <a:r>
              <a:rPr lang="en-GB" dirty="0"/>
              <a:t>discover how your </a:t>
            </a:r>
          </a:p>
          <a:p>
            <a:r>
              <a:rPr lang="en-GB" dirty="0"/>
              <a:t>particles came to be</a:t>
            </a:r>
          </a:p>
        </p:txBody>
      </p:sp>
    </p:spTree>
    <p:extLst>
      <p:ext uri="{BB962C8B-B14F-4D97-AF65-F5344CB8AC3E}">
        <p14:creationId xmlns:p14="http://schemas.microsoft.com/office/powerpoint/2010/main" val="119197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chine with pipes and gauges&#10;&#10;Description automatically generated">
            <a:extLst>
              <a:ext uri="{FF2B5EF4-FFF2-40B4-BE49-F238E27FC236}">
                <a16:creationId xmlns:a16="http://schemas.microsoft.com/office/drawing/2014/main" id="{448EB5EE-159D-A02D-02D1-DEF1A2E07B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1" y="79712"/>
            <a:ext cx="4464071" cy="3349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2A553-4F6B-60D0-EF00-BC46C976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b="1">
                <a:solidFill>
                  <a:srgbClr val="0070C0"/>
                </a:solidFill>
              </a:rPr>
              <a:t>6. Make it authentic</a:t>
            </a:r>
            <a:endParaRPr lang="en-CH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2F23CF-3864-1EDA-D1D0-8BD94326BF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51" y="3429000"/>
            <a:ext cx="4464069" cy="3349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CDA87-A280-E5AB-DC4E-4B70EC9C21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578" y="2446972"/>
            <a:ext cx="3639828" cy="4036185"/>
          </a:xfrm>
          <a:prstGeom prst="rect">
            <a:avLst/>
          </a:prstGeom>
        </p:spPr>
      </p:pic>
      <p:pic>
        <p:nvPicPr>
          <p:cNvPr id="13" name="Picture 12" descr="A screen on a stand&#10;&#10;Description automatically generated">
            <a:extLst>
              <a:ext uri="{FF2B5EF4-FFF2-40B4-BE49-F238E27FC236}">
                <a16:creationId xmlns:a16="http://schemas.microsoft.com/office/drawing/2014/main" id="{3E004C86-0B9F-02B8-CAC4-3CD89F806E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3251" y="2446972"/>
            <a:ext cx="3231311" cy="40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3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touching a large screen&#10;&#10;Description automatically generated">
            <a:extLst>
              <a:ext uri="{FF2B5EF4-FFF2-40B4-BE49-F238E27FC236}">
                <a16:creationId xmlns:a16="http://schemas.microsoft.com/office/drawing/2014/main" id="{2DF72DE6-1B55-F08E-B09D-3229F236A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26112" cy="92445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FB0D7-ED05-74A8-B01E-AF3C1841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291973"/>
            <a:ext cx="11850624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7. Accessible is better for everyone</a:t>
            </a:r>
            <a:endParaRPr lang="en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45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D8E1-2C42-A6F6-27F7-964F8C7A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DC4-B9D6-2A29-0D23-C78183771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 descr="A group of people looking at a machine&#10;&#10;Description automatically generated">
            <a:extLst>
              <a:ext uri="{FF2B5EF4-FFF2-40B4-BE49-F238E27FC236}">
                <a16:creationId xmlns:a16="http://schemas.microsoft.com/office/drawing/2014/main" id="{EFDF8E1D-A6D4-A791-566C-66B669A70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17"/>
                    </a14:imgEffect>
                    <a14:imgEffect>
                      <a14:saturation sat="9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36" y="-238979"/>
            <a:ext cx="12200236" cy="915017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31CC24-E731-95C8-6D24-3876413C772F}"/>
              </a:ext>
            </a:extLst>
          </p:cNvPr>
          <p:cNvSpPr txBox="1">
            <a:spLocks/>
          </p:cNvSpPr>
          <p:nvPr/>
        </p:nvSpPr>
        <p:spPr>
          <a:xfrm>
            <a:off x="632460" y="-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bg1"/>
                </a:solidFill>
              </a:rPr>
              <a:t>8. Make it fun!</a:t>
            </a:r>
          </a:p>
        </p:txBody>
      </p:sp>
    </p:spTree>
    <p:extLst>
      <p:ext uri="{BB962C8B-B14F-4D97-AF65-F5344CB8AC3E}">
        <p14:creationId xmlns:p14="http://schemas.microsoft.com/office/powerpoint/2010/main" val="280102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63AAFC91-7219-2EA1-54E3-2C7A7517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280" y="4570101"/>
            <a:ext cx="4349095" cy="3090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91C27F-9C0D-B51D-0781-8EDE4803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6"/>
            <a:ext cx="11023242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I</a:t>
            </a:r>
            <a:r>
              <a:rPr lang="en-CH" b="1" dirty="0">
                <a:solidFill>
                  <a:srgbClr val="0070C0"/>
                </a:solidFill>
              </a:rPr>
              <a:t>nspiration book – sharing content with others</a:t>
            </a:r>
          </a:p>
        </p:txBody>
      </p:sp>
      <p:pic>
        <p:nvPicPr>
          <p:cNvPr id="5" name="Content Placeholder 4" descr="A building with a dome and a round dome&#10;&#10;Description automatically generated with medium confidence">
            <a:extLst>
              <a:ext uri="{FF2B5EF4-FFF2-40B4-BE49-F238E27FC236}">
                <a16:creationId xmlns:a16="http://schemas.microsoft.com/office/drawing/2014/main" id="{321850D7-50E6-B8DD-B8C1-6A1C08712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26176" y="2122128"/>
            <a:ext cx="3922918" cy="2778281"/>
          </a:xfr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3176ED-8BEA-D7B6-2EBD-E7D92BBD6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42" y="1315005"/>
            <a:ext cx="3912377" cy="277263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A392A91-92B6-539F-FEDB-FC545AEC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913" y="1545843"/>
            <a:ext cx="4349094" cy="3068058"/>
          </a:xfrm>
          <a:prstGeom prst="rect">
            <a:avLst/>
          </a:prstGeom>
        </p:spPr>
      </p:pic>
      <p:pic>
        <p:nvPicPr>
          <p:cNvPr id="11" name="Picture 10" descr="A cartoon of people working on a machine&#10;&#10;Description automatically generated">
            <a:extLst>
              <a:ext uri="{FF2B5EF4-FFF2-40B4-BE49-F238E27FC236}">
                <a16:creationId xmlns:a16="http://schemas.microsoft.com/office/drawing/2014/main" id="{973EBFA9-42C2-9322-7222-66C806954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167" y="4227853"/>
            <a:ext cx="3943842" cy="2778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5C85E3-75AA-C7FD-2CBC-A21B2AC00404}"/>
              </a:ext>
            </a:extLst>
          </p:cNvPr>
          <p:cNvSpPr txBox="1"/>
          <p:nvPr/>
        </p:nvSpPr>
        <p:spPr>
          <a:xfrm>
            <a:off x="47773" y="6474836"/>
            <a:ext cx="29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A36BA"/>
                </a:solidFill>
              </a:rPr>
              <a:t>e</a:t>
            </a:r>
            <a:r>
              <a:rPr lang="en-CH" dirty="0">
                <a:solidFill>
                  <a:srgbClr val="1A36BA"/>
                </a:solidFill>
              </a:rPr>
              <a:t>xhibitions.team@cern.ch</a:t>
            </a:r>
          </a:p>
        </p:txBody>
      </p:sp>
    </p:spTree>
    <p:extLst>
      <p:ext uri="{BB962C8B-B14F-4D97-AF65-F5344CB8AC3E}">
        <p14:creationId xmlns:p14="http://schemas.microsoft.com/office/powerpoint/2010/main" val="69751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24EB8-D8D8-763A-7728-37E3837E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F047-7AEF-7717-687C-37715646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Heritage object collection for loan</a:t>
            </a:r>
            <a:endParaRPr lang="en-CH" b="1" dirty="0">
              <a:solidFill>
                <a:srgbClr val="0070C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6306D-5252-4999-FF90-1163EE2F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65" y="1705904"/>
            <a:ext cx="5734968" cy="43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0ACA28-BE7E-7946-25A6-D7AE7146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284" y="3072110"/>
            <a:ext cx="2012590" cy="29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3B3E0E-190F-5492-8EEF-73381F56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612" y="3072110"/>
            <a:ext cx="3811923" cy="2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EE64A6D-CDEA-5361-D46A-8919BC1F4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4284" y="1705904"/>
            <a:ext cx="5923251" cy="1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2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A1019-B9CE-43E0-090B-D465EA216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774BF-AA1A-53DB-B41D-78C31187C626}"/>
              </a:ext>
            </a:extLst>
          </p:cNvPr>
          <p:cNvSpPr txBox="1">
            <a:spLocks/>
          </p:cNvSpPr>
          <p:nvPr/>
        </p:nvSpPr>
        <p:spPr>
          <a:xfrm>
            <a:off x="123568" y="1013254"/>
            <a:ext cx="664299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b="1" dirty="0">
                <a:solidFill>
                  <a:schemeClr val="bg1"/>
                </a:solidFill>
              </a:rPr>
              <a:t>From blueprint in 2019… </a:t>
            </a:r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9AEA5F-E320-7275-1F90-FAC87BE81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00247"/>
            <a:ext cx="12192000" cy="7458248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835C27-7E9B-A09D-A342-97368C24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6" y="457585"/>
            <a:ext cx="5744119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…t</a:t>
            </a:r>
            <a:r>
              <a:rPr lang="en-CH" b="1" dirty="0">
                <a:solidFill>
                  <a:schemeClr val="bg1"/>
                </a:solidFill>
              </a:rPr>
              <a:t>o reality in 2023</a:t>
            </a:r>
            <a:endParaRPr lang="en-CH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19AD68-AB46-05B0-513C-3C6DBD8A21CA}"/>
              </a:ext>
            </a:extLst>
          </p:cNvPr>
          <p:cNvSpPr/>
          <p:nvPr/>
        </p:nvSpPr>
        <p:spPr>
          <a:xfrm>
            <a:off x="6410390" y="481920"/>
            <a:ext cx="4902372" cy="227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C1700B1-8F01-3966-54AF-B8C30916FD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390" y="752018"/>
            <a:ext cx="4902372" cy="2003539"/>
          </a:xfrm>
          <a:prstGeom prst="rect">
            <a:avLst/>
          </a:prstGeom>
        </p:spPr>
      </p:pic>
      <p:pic>
        <p:nvPicPr>
          <p:cNvPr id="8" name="Picture 7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E2C525CF-3E6F-FD96-B9A6-1F7718A1F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252" y="481920"/>
            <a:ext cx="1145213" cy="5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A0929-C9D1-2D01-B9CF-759397F33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5B3E0C-856E-6E3B-7884-0D47B9CB3CDB}"/>
              </a:ext>
            </a:extLst>
          </p:cNvPr>
          <p:cNvSpPr/>
          <p:nvPr/>
        </p:nvSpPr>
        <p:spPr>
          <a:xfrm>
            <a:off x="259492" y="2187146"/>
            <a:ext cx="1198605" cy="113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48EE8-9995-AB17-6204-B792784F3FFE}"/>
              </a:ext>
            </a:extLst>
          </p:cNvPr>
          <p:cNvSpPr/>
          <p:nvPr/>
        </p:nvSpPr>
        <p:spPr>
          <a:xfrm>
            <a:off x="6096000" y="1618734"/>
            <a:ext cx="1503405" cy="1322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B0E78-0061-9BED-3EC8-42BEECC89D5F}"/>
              </a:ext>
            </a:extLst>
          </p:cNvPr>
          <p:cNvSpPr/>
          <p:nvPr/>
        </p:nvSpPr>
        <p:spPr>
          <a:xfrm>
            <a:off x="9906000" y="5344652"/>
            <a:ext cx="1518745" cy="2468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CC7A66-9B4D-9C2A-3EDC-A8EE4522A6A0}"/>
              </a:ext>
            </a:extLst>
          </p:cNvPr>
          <p:cNvSpPr/>
          <p:nvPr/>
        </p:nvSpPr>
        <p:spPr>
          <a:xfrm>
            <a:off x="3465095" y="3429000"/>
            <a:ext cx="240631" cy="9665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noFill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156F9-E090-ADDE-269B-1B206BDA1FB5}"/>
              </a:ext>
            </a:extLst>
          </p:cNvPr>
          <p:cNvSpPr/>
          <p:nvPr/>
        </p:nvSpPr>
        <p:spPr>
          <a:xfrm>
            <a:off x="3465095" y="4555958"/>
            <a:ext cx="240631" cy="9705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554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D6C87-17E8-DC40-AE9F-5C1C85D06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15" y="172998"/>
            <a:ext cx="5744119" cy="1325563"/>
          </a:xfrm>
        </p:spPr>
        <p:txBody>
          <a:bodyPr>
            <a:normAutofit/>
          </a:bodyPr>
          <a:lstStyle/>
          <a:p>
            <a:r>
              <a:rPr lang="en-CH" b="1" dirty="0">
                <a:solidFill>
                  <a:srgbClr val="0070C0"/>
                </a:solidFill>
              </a:rPr>
              <a:t>Our Goals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C2D72-BA5F-274A-98E8-53FC8ABB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87" y="1729092"/>
            <a:ext cx="6579704" cy="4955910"/>
          </a:xfrm>
        </p:spPr>
        <p:txBody>
          <a:bodyPr>
            <a:normAutofit/>
          </a:bodyPr>
          <a:lstStyle/>
          <a:p>
            <a:pPr lvl="0"/>
            <a:r>
              <a:rPr lang="en-GB" sz="1900" dirty="0"/>
              <a:t>Enable a diverse audience across all sectors of the public to </a:t>
            </a:r>
            <a:r>
              <a:rPr lang="en-GB" b="1" dirty="0"/>
              <a:t>engage</a:t>
            </a:r>
            <a:r>
              <a:rPr lang="en-GB" sz="1900" dirty="0"/>
              <a:t> with the science, the discoveries, the technologies and the people working at CERN</a:t>
            </a:r>
            <a:endParaRPr lang="en-CH" sz="1900" dirty="0"/>
          </a:p>
          <a:p>
            <a:pPr lvl="0"/>
            <a:r>
              <a:rPr lang="en-GB" b="1" dirty="0"/>
              <a:t>Inspire</a:t>
            </a:r>
            <a:r>
              <a:rPr lang="en-GB" sz="1900" dirty="0"/>
              <a:t> the next generation to explore a career in science and technology</a:t>
            </a:r>
            <a:endParaRPr lang="en-CH" sz="1900" dirty="0"/>
          </a:p>
          <a:p>
            <a:pPr lvl="0"/>
            <a:r>
              <a:rPr lang="en-GB" b="1" dirty="0"/>
              <a:t>Empower</a:t>
            </a:r>
            <a:r>
              <a:rPr lang="en-GB" sz="1900" dirty="0"/>
              <a:t> visitors of all ages to make sense of the science that shapes their lives</a:t>
            </a:r>
            <a:endParaRPr lang="en-CH" sz="1900" dirty="0"/>
          </a:p>
          <a:p>
            <a:pPr lvl="0"/>
            <a:r>
              <a:rPr lang="en-GB" b="1" dirty="0"/>
              <a:t>Conserve</a:t>
            </a:r>
            <a:r>
              <a:rPr lang="en-GB" sz="1900" b="1" dirty="0"/>
              <a:t> </a:t>
            </a:r>
            <a:r>
              <a:rPr lang="en-GB" sz="1900" dirty="0"/>
              <a:t>and display the heritage of big science, the objects and stories that transmit the tremendous human endeavour in a tangible way.</a:t>
            </a:r>
            <a:endParaRPr lang="en-CH" sz="1900" dirty="0"/>
          </a:p>
          <a:p>
            <a:pPr lvl="0"/>
            <a:r>
              <a:rPr lang="en-GB" b="1" dirty="0"/>
              <a:t>Build ties </a:t>
            </a:r>
            <a:r>
              <a:rPr lang="en-GB" sz="1900" dirty="0"/>
              <a:t>across CERN Member States and beyond, encouraging co-creation with other museums, science centres, cultural centres and education networks.</a:t>
            </a:r>
            <a:endParaRPr lang="en-CH" sz="1900" dirty="0"/>
          </a:p>
          <a:p>
            <a:endParaRPr lang="en-CH" sz="2400" dirty="0"/>
          </a:p>
        </p:txBody>
      </p:sp>
      <p:pic>
        <p:nvPicPr>
          <p:cNvPr id="12" name="Picture 11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7A06320F-86AB-043B-116F-10D4C915A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691" y="1039717"/>
            <a:ext cx="4888528" cy="52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6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mall white light bulbs with one large yellow light bulb drawn on a black surface">
            <a:extLst>
              <a:ext uri="{FF2B5EF4-FFF2-40B4-BE49-F238E27FC236}">
                <a16:creationId xmlns:a16="http://schemas.microsoft.com/office/drawing/2014/main" id="{1474BF27-6B43-9F5C-79ED-BA462D22D1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80" y="1"/>
            <a:ext cx="1219198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4E9D05-08A1-7C87-AC4E-A14C2D3BC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2" y="2130791"/>
            <a:ext cx="7997952" cy="25964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How did we get there?  </a:t>
            </a:r>
            <a:br>
              <a:rPr lang="en-US" sz="6000" b="1" dirty="0">
                <a:solidFill>
                  <a:srgbClr val="FFFF00"/>
                </a:solidFill>
              </a:rPr>
            </a:b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>
                <a:solidFill>
                  <a:srgbClr val="FFFFFF"/>
                </a:solidFill>
              </a:rPr>
              <a:t>8 key ingredients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colorful sticky notes&#10;&#10;Description automatically generated">
            <a:extLst>
              <a:ext uri="{FF2B5EF4-FFF2-40B4-BE49-F238E27FC236}">
                <a16:creationId xmlns:a16="http://schemas.microsoft.com/office/drawing/2014/main" id="{344DE9CC-64D0-77D6-19B1-8A2CEAECE4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89242" y="381000"/>
            <a:ext cx="6858000" cy="6096000"/>
          </a:xfrm>
          <a:prstGeom prst="rect">
            <a:avLst/>
          </a:prstGeom>
        </p:spPr>
      </p:pic>
      <p:pic>
        <p:nvPicPr>
          <p:cNvPr id="9" name="Picture 8" descr="A paper with many sticky notes&#10;&#10;Description automatically generated">
            <a:extLst>
              <a:ext uri="{FF2B5EF4-FFF2-40B4-BE49-F238E27FC236}">
                <a16:creationId xmlns:a16="http://schemas.microsoft.com/office/drawing/2014/main" id="{6CADEB09-2FE5-610F-9B45-10BCD15094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22788" y="364972"/>
            <a:ext cx="6915818" cy="6070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B2F99-64EF-924F-C6D7-49C0FAB4F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003"/>
            <a:ext cx="10515600" cy="1325563"/>
          </a:xfrm>
        </p:spPr>
        <p:txBody>
          <a:bodyPr/>
          <a:lstStyle/>
          <a:p>
            <a:r>
              <a:rPr lang="en-CH" b="1" dirty="0">
                <a:solidFill>
                  <a:srgbClr val="0070C0"/>
                </a:solidFill>
              </a:rPr>
              <a:t>1. </a:t>
            </a:r>
            <a:r>
              <a:rPr lang="en-GB" b="1" dirty="0">
                <a:solidFill>
                  <a:srgbClr val="0070C0"/>
                </a:solidFill>
              </a:rPr>
              <a:t>Give your </a:t>
            </a:r>
            <a:r>
              <a:rPr lang="en-CH" b="1" dirty="0">
                <a:solidFill>
                  <a:srgbClr val="0070C0"/>
                </a:solidFill>
              </a:rPr>
              <a:t>scientists plenty of post-its</a:t>
            </a:r>
          </a:p>
        </p:txBody>
      </p:sp>
    </p:spTree>
    <p:extLst>
      <p:ext uri="{BB962C8B-B14F-4D97-AF65-F5344CB8AC3E}">
        <p14:creationId xmlns:p14="http://schemas.microsoft.com/office/powerpoint/2010/main" val="71666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1587.jpeg" descr="IMG_1587.jpeg">
            <a:extLst>
              <a:ext uri="{FF2B5EF4-FFF2-40B4-BE49-F238E27FC236}">
                <a16:creationId xmlns:a16="http://schemas.microsoft.com/office/drawing/2014/main" id="{FB50B9E3-FB2D-D4D1-E004-64FF8724EE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1697"/>
            <a:ext cx="12192000" cy="71496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7186D4-5889-C193-E63D-5726E249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45" y="-29169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2. Interact with your audience groups</a:t>
            </a:r>
            <a:endParaRPr lang="en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2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at a counter&#10;&#10;Description automatically generated">
            <a:extLst>
              <a:ext uri="{FF2B5EF4-FFF2-40B4-BE49-F238E27FC236}">
                <a16:creationId xmlns:a16="http://schemas.microsoft.com/office/drawing/2014/main" id="{82833F34-A025-6E30-D56C-82DB69946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" y="-193185"/>
            <a:ext cx="12189854" cy="8126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C25FA-A571-5290-7E5D-216EFD65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" y="-270366"/>
            <a:ext cx="11538397" cy="1325563"/>
          </a:xfrm>
        </p:spPr>
        <p:txBody>
          <a:bodyPr/>
          <a:lstStyle/>
          <a:p>
            <a:r>
              <a:rPr lang="en-CH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3. Put hands-on experimentation centre stage</a:t>
            </a:r>
          </a:p>
        </p:txBody>
      </p:sp>
    </p:spTree>
    <p:extLst>
      <p:ext uri="{BB962C8B-B14F-4D97-AF65-F5344CB8AC3E}">
        <p14:creationId xmlns:p14="http://schemas.microsoft.com/office/powerpoint/2010/main" val="35227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8443</TotalTime>
  <Words>285</Words>
  <Application>Microsoft Macintosh PowerPoint</Application>
  <PresentationFormat>Widescreen</PresentationFormat>
  <Paragraphs>39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Introducing Science Gateway</vt:lpstr>
      <vt:lpstr>PowerPoint Presentation</vt:lpstr>
      <vt:lpstr>…to reality in 2023</vt:lpstr>
      <vt:lpstr>PowerPoint Presentation</vt:lpstr>
      <vt:lpstr>Our Goals</vt:lpstr>
      <vt:lpstr>How did we get there?    8 key ingredients</vt:lpstr>
      <vt:lpstr>1. Give your scientists plenty of post-its</vt:lpstr>
      <vt:lpstr>2. Interact with your audience groups</vt:lpstr>
      <vt:lpstr>3. Put hands-on experimentation centre stage</vt:lpstr>
      <vt:lpstr>4. Vary the experiences, create rhythm</vt:lpstr>
      <vt:lpstr>5. Tell human-centred stories</vt:lpstr>
      <vt:lpstr>6. Make it authentic</vt:lpstr>
      <vt:lpstr>7. Accessible is better for everyone</vt:lpstr>
      <vt:lpstr>PowerPoint Presentation</vt:lpstr>
      <vt:lpstr>Inspiration book – sharing content with others</vt:lpstr>
      <vt:lpstr>Heritage object collection for loan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Sanders</dc:creator>
  <cp:lastModifiedBy>Emma Sanders</cp:lastModifiedBy>
  <cp:revision>34</cp:revision>
  <dcterms:created xsi:type="dcterms:W3CDTF">2024-11-07T15:35:26Z</dcterms:created>
  <dcterms:modified xsi:type="dcterms:W3CDTF">2024-11-20T14:27:54Z</dcterms:modified>
</cp:coreProperties>
</file>