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notesSlides/notesSlide8.xml" ContentType="application/vnd.openxmlformats-officedocument.presentationml.notesSlide+xml"/>
  <Override PartName="/ppt/ink/ink7.xml" ContentType="application/inkml+xml"/>
  <Override PartName="/ppt/notesSlides/notesSlide9.xml" ContentType="application/vnd.openxmlformats-officedocument.presentationml.notesSlide+xml"/>
  <Override PartName="/ppt/ink/ink8.xml" ContentType="application/inkml+xml"/>
  <Override PartName="/ppt/notesSlides/notesSlide10.xml" ContentType="application/vnd.openxmlformats-officedocument.presentationml.notesSlide+xml"/>
  <Override PartName="/ppt/ink/ink9.xml" ContentType="application/inkml+xml"/>
  <Override PartName="/ppt/notesSlides/notesSlide11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00" r:id="rId2"/>
    <p:sldId id="481" r:id="rId3"/>
    <p:sldId id="493" r:id="rId4"/>
    <p:sldId id="490" r:id="rId5"/>
    <p:sldId id="491" r:id="rId6"/>
    <p:sldId id="492" r:id="rId7"/>
    <p:sldId id="334" r:id="rId8"/>
    <p:sldId id="501" r:id="rId9"/>
    <p:sldId id="505" r:id="rId10"/>
    <p:sldId id="507" r:id="rId11"/>
    <p:sldId id="508" r:id="rId12"/>
    <p:sldId id="337" r:id="rId13"/>
    <p:sldId id="333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C0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5024" autoAdjust="0"/>
  </p:normalViewPr>
  <p:slideViewPr>
    <p:cSldViewPr snapToGrid="0">
      <p:cViewPr>
        <p:scale>
          <a:sx n="64" d="100"/>
          <a:sy n="64" d="100"/>
        </p:scale>
        <p:origin x="461" y="43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07:56:46.975"/>
    </inkml:context>
    <inkml:brush xml:id="br0">
      <inkml:brushProperty name="width" value="0.05292" units="cm"/>
      <inkml:brushProperty name="height" value="0.05292" units="cm"/>
      <inkml:brushProperty name="color" value="#002882"/>
      <inkml:brushProperty name="ignorePressure" value="1"/>
    </inkml:brush>
  </inkml:definitions>
  <inkml:trace contextRef="#ctx0" brushRef="#br0">0 1,'218'0,"25"0,96 0,4549 0,-4431 0,-61 0,3265 0,-2838 0,191 0,163 0,105 0,60 0,-74 0,-142 0,-171 0,-179 0,-166 0,-128 0,522 0,-647 0,8824 0,-10437 0,1220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331E9-64A9-48F5-A525-D1B7E12824EC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3384C-192A-46FD-9362-0E10A2F04C8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7256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E6831-7E9A-C6A6-0B9B-47D6D08C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118E01-34DF-8CEB-4210-A742DABC2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97F9B2-E318-2272-4DB3-F53AEB6D21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5C46A-3967-3A47-FC65-01D3BE128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D1A9A-AB7A-C24B-836B-11C3EEDBE169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6313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471BF-21A7-DDD0-3C68-EC45D423C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BE432F-4710-64C1-BA1F-E94218CD9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3832B7E-0207-AD30-60E3-3A41C7EB4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32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Parler des familles qui viennent visiter le Portail de la Science afin de s’amuser → expectations </a:t>
            </a:r>
            <a:r>
              <a:rPr lang="fr-FR" sz="3200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meet</a:t>
            </a:r>
            <a:r>
              <a:rPr lang="fr-FR" sz="32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</a:t>
            </a:r>
            <a:r>
              <a:rPr lang="fr-FR" sz="3200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</a:t>
            </a:r>
            <a:r>
              <a:rPr lang="fr-FR" sz="32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</a:t>
            </a:r>
            <a:r>
              <a:rPr lang="fr-FR" sz="3200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experience</a:t>
            </a:r>
            <a:endParaRPr lang="fr-FR" sz="2000" dirty="0">
              <a:latin typeface="Helvetica" panose="020B0604020202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DFAC8D-2CF6-CC1D-9139-2111A4077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3384C-192A-46FD-9362-0E10A2F04C8E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0813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56632-D811-021C-D8E1-ED2CDD6E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89F086-7F51-3112-7AD3-D230F4239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0B4C00D-36C2-EB50-5F1B-766EF4300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2000" dirty="0">
              <a:latin typeface="Helvetica" panose="020B0604020202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FC76DA-5CB3-90AA-F13D-DFC09078D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3384C-192A-46FD-9362-0E10A2F04C8E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123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3F8A9-75DD-65A7-5655-31704F14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2275F2-BD50-7E1F-10C0-794E620D1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5229FB8-377E-CE97-4F64-28DE4941F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fr-FR" dirty="0">
              <a:latin typeface="Helvetica" panose="020B0604020202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5DDAFD-86CB-D5DD-20E0-D18C6A8F9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3384C-192A-46FD-9362-0E10A2F04C8E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7108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BECDA-EBA3-7BD9-5BB2-D46290AA6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2ABC54E-5F48-B8A7-7389-2D02460EF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FFDCD7C-9A12-DA57-5F60-B059FC333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fr-FR" dirty="0">
              <a:latin typeface="Helvetica" panose="020B0604020202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53FB03-853C-6B77-0E20-ADC508913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3384C-192A-46FD-9362-0E10A2F04C8E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6817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A18A4-5003-4643-716E-DC9858C7B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41FD54D-2649-07ED-D551-F5590EBCE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757D5E-96DA-0739-62BE-C6B1BADA0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fr-FR" dirty="0">
              <a:latin typeface="Helvetica" panose="020B0604020202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EE25C5-1447-C3FF-F91B-EB3384536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3384C-192A-46FD-9362-0E10A2F04C8E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3009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6F73F-769C-78A5-3AB5-6C5C7FCBA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A8C8F56-5E47-F728-4C80-4D0B61365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559A41-0AA6-2A84-293E-432295A8F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fr-FR" dirty="0">
              <a:latin typeface="Helvetica" panose="020B0604020202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A8969D-9CEE-5F95-B97F-473217A09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3384C-192A-46FD-9362-0E10A2F04C8E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0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9873F-8A88-D8BA-8C78-E5BDE1FF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DA0879-CB31-0998-920B-E04F1BBB8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D7B2DFE-F4F6-E1DB-7C2E-692DF35BB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fr-FR" dirty="0">
              <a:latin typeface="Helvetica" panose="020B0604020202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C20C33-8A33-9ED4-89D4-2052BD0C5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3384C-192A-46FD-9362-0E10A2F04C8E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7717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Main goals of Science Gateway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Enable a diverse audience across all sectors of the public to engage with the science, the discoveries, the technologies and the people working at CERN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Inspire the next generation to explore a career in science and technology.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Empower visitors of all ages to make sense of the science that shapes their lives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Convey the importance and relevance of fundamental science in bringing nations together through peaceful collaboration and driving innovation.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Conserve and display the heritage of big science, the objects and stories that transmit the tremendous human </a:t>
            </a:r>
            <a:r>
              <a:rPr lang="en-US" sz="2000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endeavour</a:t>
            </a:r>
            <a:r>
              <a:rPr lang="en-US" sz="20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in a tangible way.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Build ties across CERN Member States and beyond, encouraging co-creation with other museums, science </a:t>
            </a:r>
            <a:r>
              <a:rPr lang="en-US" sz="2000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centres</a:t>
            </a:r>
            <a:r>
              <a:rPr lang="en-US" sz="20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and education networks.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3384C-192A-46FD-9362-0E10A2F04C8E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79385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05C41-9CF6-16C0-F666-2BD8F7F7B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0601F6B-1596-81D0-746E-DD6635152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93E8EE1-09B5-C997-0B4C-B9AB4F063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2000" dirty="0">
              <a:latin typeface="Helvetica" panose="020B0604020202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6BE4FE-246E-66C2-4688-27D0954AD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3384C-192A-46FD-9362-0E10A2F04C8E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14263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7EA39-31E1-5A85-63FE-7CA1A6383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8704C2-755C-934F-7CCA-D5E7EE1E6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98EA438-2066-B851-83AC-93AABBAEC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fr-FR" sz="2000" dirty="0">
              <a:latin typeface="Helvetica" panose="020B0604020202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949737-5EA5-27D9-1E53-9C9041C91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3384C-192A-46FD-9362-0E10A2F04C8E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621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C1334E-3F7B-5A33-09CC-00DBBE736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F2A0D6-DF8B-B76A-5B16-5957A508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8D7682-7BE7-CB0F-72CB-93689348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A2C1FF-1B44-0853-4C93-C0963FB1E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8081A6-0699-4B86-A9D6-69112C1D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3497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ABB1D-ADAC-A2A7-DB75-3563AC4F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8F2A86-8FC9-C0D1-9E51-955ED29F9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F935AF-7E24-C97C-858F-468E76367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4632EC-D35B-B1D4-706C-93EB75A2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D303E1-639A-8F86-BD3C-2166BBE6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875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E3263F0-4E67-C185-4C67-6F23058E6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26C5EC-8633-199B-091E-E13EB19E9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5C44BD-AF67-8757-875C-5628B160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350FEB-CDAF-D9C0-2FF8-C08E110C2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D8CF25-07E1-4A53-1827-4BFA340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9519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-1"/>
            <a:ext cx="6024562" cy="636693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11 juillet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B55B6E-DB8C-0E83-12A8-4BBE8D968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ABE5A-95EB-AC1E-0D45-979416984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DF849C-8379-3695-2127-B686824D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038780-0682-C896-482B-75ED3F2D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BC6CD5-FBFF-A4D8-7BAC-4DDE2313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864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6230B-F003-90A8-5149-CC78C7A8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A87869-095B-E200-C369-8E1CC35AA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F42183-BCE4-B284-25BE-295763DC4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6892D3-975A-DCA8-6730-E16DA910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F5AD63-EF14-9B59-1445-E99091D4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5313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F12A3-7F03-7768-D70B-67CC1EC2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A3906D-C932-872B-A5CE-FCCCC28D3E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91E3D3-BA2A-2502-709F-59BED3B63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0CA5D2-7C79-7DB2-9D2D-5B20221E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49123D-CDA8-9053-02F5-A93DDA19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1CAFB4-0A5F-F251-5BAB-7A7EE7AB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2915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F3223-5636-A30B-3018-5A1FE32A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50C65C-4DAF-1AB2-14F6-42E116738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45EA10-C8A6-48D0-581E-85E982785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81B14B-B20D-D145-A1A0-C2B2A38591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D915D58-EE8C-9B76-33D2-28A5539A7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1FE849-2672-5462-2E6B-CDFDDEE6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7BCF4A-CBBB-D24E-C72E-1893294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A666BFF-C464-61FB-6492-D3A2AAAD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6794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88F742-9CE6-55DE-51C2-27F2C868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72878A9-C947-8716-B722-996DA0BAD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9D54E7-568B-A3C0-FDE4-87D4BDF4B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5A3BF2-B441-7DB6-895A-0569F431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5072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01B369-F332-C204-1679-BF25576B3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334299-5FBE-4D25-BBDA-8C4C9C81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7951DA-B8D0-A3E1-C46C-A3554A78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1148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588831-90D9-94BC-DB6B-ACDDC2DEB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EB59F8-8A38-7376-FF49-21E0E9C53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4EF5F7-B594-D7B7-A4EE-B1F793DEC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385F49-487E-0F3A-5A8D-A6192EF1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0E0137-DD09-6E30-7FAE-BCF78716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D98A4C-7922-AC48-78CB-E60805C1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4889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7A0AD8-6673-83FD-573B-A079E9D9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89808BF-5812-BB9C-0699-21C11F2EB5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A92B8F-7070-290A-21FE-890AC56DE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FF6B28-76A7-2348-2C26-4A63937B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FF0E-CD4C-4AAC-BB85-6AAF103CE370}" type="datetimeFigureOut">
              <a:rPr lang="fr-CH" smtClean="0"/>
              <a:t>19.11.2024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74B4FE-F709-E72F-011F-387BD1F37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1AF59F-3EF0-6C02-18CC-26D9B8DF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538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78F0D72-73CA-22FC-147A-B539BCFAD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08F577-3168-7FCB-851E-7732D2E4F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679DD-69F8-88E8-4133-9B85EE7D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 dirty="0"/>
              <a:t>08 November 2024</a:t>
            </a:r>
            <a:endParaRPr lang="fr-CH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CCB8A7-3EFC-6070-77C1-4EF920F3A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30D13E-5D81-2683-9ABC-8FAD85A34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B20BFB-2029-4FD5-A238-841449F2B1B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345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customXml" Target="../ink/ink9.xml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customXml" Target="../ink/ink10.xml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5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ink/ink7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4.png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customXml" Target="../ink/ink8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52B1F25-58DC-B411-20C2-A0E1F10A0C5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EF0055A-B430-50DC-3CE0-984196820D7F}"/>
              </a:ext>
            </a:extLst>
          </p:cNvPr>
          <p:cNvSpPr/>
          <p:nvPr/>
        </p:nvSpPr>
        <p:spPr bwMode="auto">
          <a:xfrm>
            <a:off x="0" y="4282069"/>
            <a:ext cx="12192000" cy="257593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0DDF764-5A0E-8266-08FF-9CCE85ED607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260687" y="4305447"/>
            <a:ext cx="9670623" cy="1264588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3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Science Gateway exhibitions</a:t>
            </a:r>
            <a:br>
              <a:rPr lang="en-US" sz="3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0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 audience research from a social science perspective</a:t>
            </a:r>
            <a:endParaRPr sz="3000" i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LogoOutline-Blue@4x.png" descr="LogoOutline-Blue@4x.png">
            <a:extLst>
              <a:ext uri="{FF2B5EF4-FFF2-40B4-BE49-F238E27FC236}">
                <a16:creationId xmlns:a16="http://schemas.microsoft.com/office/drawing/2014/main" id="{4B8B6AF0-AD28-08C9-4106-37FA9D639E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528" y="5751808"/>
            <a:ext cx="798955" cy="7989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ADEC16F1-B69B-9C40-28AF-4CA957B52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049" y="5619637"/>
            <a:ext cx="3563898" cy="959003"/>
          </a:xfrm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50000"/>
              </a:lnSpc>
            </a:pPr>
            <a:r>
              <a:rPr lang="fr-CH" sz="24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Jimmy Clerc</a:t>
            </a:r>
          </a:p>
          <a:p>
            <a:pPr algn="ctr"/>
            <a:r>
              <a:rPr lang="en-GB" sz="19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PAERI, 28</a:t>
            </a:r>
            <a:r>
              <a:rPr lang="en-GB" sz="1900" b="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</a:t>
            </a:r>
            <a:r>
              <a:rPr lang="en-GB" sz="19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November 2024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7F1F7E-DEEC-1B1B-E177-02761F9631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325" b="10772"/>
          <a:stretch/>
        </p:blipFill>
        <p:spPr>
          <a:xfrm>
            <a:off x="0" y="0"/>
            <a:ext cx="12192000" cy="418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3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D106F-C096-3994-B732-848468960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Type de visiteurs dans expositions" hidden="1">
            <a:extLst>
              <a:ext uri="{FF2B5EF4-FFF2-40B4-BE49-F238E27FC236}">
                <a16:creationId xmlns:a16="http://schemas.microsoft.com/office/drawing/2014/main" id="{D92CD3B8-9C18-5B40-6332-07F28E2F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533" y="2252631"/>
            <a:ext cx="5259525" cy="3146323"/>
          </a:xfrm>
          <a:prstGeom prst="rect">
            <a:avLst/>
          </a:prstGeom>
        </p:spPr>
      </p:pic>
      <p:pic>
        <p:nvPicPr>
          <p:cNvPr id="33" name="Emotions by age group" hidden="1">
            <a:extLst>
              <a:ext uri="{FF2B5EF4-FFF2-40B4-BE49-F238E27FC236}">
                <a16:creationId xmlns:a16="http://schemas.microsoft.com/office/drawing/2014/main" id="{6E96CDAC-0B5B-0124-0914-7DA882852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09" y="536100"/>
            <a:ext cx="10714982" cy="578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26805F-67A8-AC78-92BC-C7F2192642B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3173414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35C26D-9F58-4944-2661-849E999934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10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05D4051-391F-9343-1D43-FA4B13C8653A}"/>
              </a:ext>
            </a:extLst>
          </p:cNvPr>
          <p:cNvSpPr txBox="1"/>
          <p:nvPr/>
        </p:nvSpPr>
        <p:spPr>
          <a:xfrm>
            <a:off x="407988" y="1263316"/>
            <a:ext cx="9988342" cy="509303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80000" rIns="108000" bIns="180000" rtlCol="0" anchor="t" anchorCtr="0">
            <a:no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  <a:buSzPct val="120000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 expectations vs. experience</a:t>
            </a: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Most of the visitors expect to :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Find out more about CERN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Explore scientific phenomena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Spend time with friends or family</a:t>
            </a: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High percentage of visitors satisfied with their visit</a:t>
            </a:r>
          </a:p>
          <a:p>
            <a:pPr>
              <a:lnSpc>
                <a:spcPct val="114000"/>
              </a:lnSpc>
              <a:spcAft>
                <a:spcPts val="800"/>
              </a:spcAft>
              <a:buSzPct val="120000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What do visitors feel ?</a:t>
            </a:r>
            <a:endParaRPr lang="fr-FR" b="1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Visitors feel </a:t>
            </a:r>
            <a:r>
              <a:rPr lang="en-US" i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curious</a:t>
            </a: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, </a:t>
            </a:r>
            <a:r>
              <a:rPr lang="en-US" i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fascinated </a:t>
            </a: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and </a:t>
            </a:r>
            <a:r>
              <a:rPr lang="en-US" i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inspired </a:t>
            </a: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by the exhibition</a:t>
            </a:r>
          </a:p>
          <a:p>
            <a:pPr>
              <a:lnSpc>
                <a:spcPct val="114000"/>
              </a:lnSpc>
              <a:spcAft>
                <a:spcPts val="800"/>
              </a:spcAft>
              <a:buSzPct val="120000"/>
            </a:pPr>
            <a:endParaRPr lang="en-US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algn="ctr">
              <a:lnSpc>
                <a:spcPct val="114000"/>
              </a:lnSpc>
              <a:spcAft>
                <a:spcPts val="800"/>
              </a:spcAft>
              <a:buSzPct val="120000"/>
            </a:pPr>
            <a:r>
              <a:rPr lang="en-US" sz="2000" dirty="0">
                <a:latin typeface="PT Sans" panose="020B050302020302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“Science Gateway exhibitions are like the Disneyland of physics</a:t>
            </a:r>
            <a:r>
              <a:rPr lang="en-US" sz="20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”</a:t>
            </a: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endParaRPr lang="fr-FR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800"/>
              </a:spcAft>
            </a:pPr>
            <a:endParaRPr lang="fr-CH" b="1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309C13F2-9C45-961C-BC45-F319D15B9371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B52D082-7115-3834-2168-7F075719F6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Type de visiteurs dans expositions" hidden="1">
            <a:extLst>
              <a:ext uri="{FF2B5EF4-FFF2-40B4-BE49-F238E27FC236}">
                <a16:creationId xmlns:a16="http://schemas.microsoft.com/office/drawing/2014/main" id="{5FB4C035-2291-B323-52FC-6013CBBA8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098" y="2938681"/>
            <a:ext cx="5259525" cy="3146323"/>
          </a:xfrm>
          <a:prstGeom prst="rect">
            <a:avLst/>
          </a:prstGeom>
        </p:spPr>
      </p:pic>
      <p:pic>
        <p:nvPicPr>
          <p:cNvPr id="3" name="Attentes de visite" hidden="1">
            <a:extLst>
              <a:ext uri="{FF2B5EF4-FFF2-40B4-BE49-F238E27FC236}">
                <a16:creationId xmlns:a16="http://schemas.microsoft.com/office/drawing/2014/main" id="{AC3CE0D9-E048-3500-6E89-5B1EE0011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7760" y="0"/>
            <a:ext cx="4932445" cy="2825527"/>
          </a:xfrm>
          <a:prstGeom prst="rect">
            <a:avLst/>
          </a:prstGeom>
        </p:spPr>
      </p:pic>
      <p:pic>
        <p:nvPicPr>
          <p:cNvPr id="6" name="Fréquence de visite des musées de science" hidden="1">
            <a:extLst>
              <a:ext uri="{FF2B5EF4-FFF2-40B4-BE49-F238E27FC236}">
                <a16:creationId xmlns:a16="http://schemas.microsoft.com/office/drawing/2014/main" id="{506E2751-4219-550C-858A-DD2D23182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931" y="0"/>
            <a:ext cx="4601274" cy="28255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894A090-F7A5-4A44-C63E-6128F3B5B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What do visitors experience and feel ?</a:t>
            </a:r>
          </a:p>
        </p:txBody>
      </p:sp>
      <p:sp>
        <p:nvSpPr>
          <p:cNvPr id="36" name="White BG">
            <a:extLst>
              <a:ext uri="{FF2B5EF4-FFF2-40B4-BE49-F238E27FC236}">
                <a16:creationId xmlns:a16="http://schemas.microsoft.com/office/drawing/2014/main" id="{B75192B6-2752-B3D9-C060-369FF33C9A3C}"/>
              </a:ext>
            </a:extLst>
          </p:cNvPr>
          <p:cNvSpPr/>
          <p:nvPr/>
        </p:nvSpPr>
        <p:spPr>
          <a:xfrm>
            <a:off x="-1" y="0"/>
            <a:ext cx="12192001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7" name="Expectation before visit">
            <a:extLst>
              <a:ext uri="{FF2B5EF4-FFF2-40B4-BE49-F238E27FC236}">
                <a16:creationId xmlns:a16="http://schemas.microsoft.com/office/drawing/2014/main" id="{07147B11-FCC3-CF17-A7C9-2675CA179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829" y="572500"/>
            <a:ext cx="9988342" cy="57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Visitor satisfaction">
            <a:extLst>
              <a:ext uri="{FF2B5EF4-FFF2-40B4-BE49-F238E27FC236}">
                <a16:creationId xmlns:a16="http://schemas.microsoft.com/office/drawing/2014/main" id="{3595F001-1716-0707-E592-553E4C660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1084" y="407866"/>
            <a:ext cx="9849832" cy="6042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Emotion while visiting">
            <a:extLst>
              <a:ext uri="{FF2B5EF4-FFF2-40B4-BE49-F238E27FC236}">
                <a16:creationId xmlns:a16="http://schemas.microsoft.com/office/drawing/2014/main" id="{F83C7D62-2638-D387-1561-7753E38894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7226" y="393750"/>
            <a:ext cx="8417549" cy="6070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3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9D3B-192A-A408-6E6B-13BC42CA2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article Tracker" descr="Une image contenant intérieur, fournitures de bureau, ordinateur, meubles&#10;&#10;Description générée automatiquement" hidden="1">
            <a:extLst>
              <a:ext uri="{FF2B5EF4-FFF2-40B4-BE49-F238E27FC236}">
                <a16:creationId xmlns:a16="http://schemas.microsoft.com/office/drawing/2014/main" id="{443F2682-9336-48F9-6B24-ACCEA0711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61" y="1532099"/>
            <a:ext cx="5299215" cy="3978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ctivité favorite Collide" hidden="1">
            <a:extLst>
              <a:ext uri="{FF2B5EF4-FFF2-40B4-BE49-F238E27FC236}">
                <a16:creationId xmlns:a16="http://schemas.microsoft.com/office/drawing/2014/main" id="{D2B15A02-7344-E9B3-3ACD-B98FE7B50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331" y="3882461"/>
            <a:ext cx="4411997" cy="3041434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5845EB-96AD-1478-36C7-43D1842325B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3173414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53C059-C02D-5001-39C8-186BDDA9BA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11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D527A2-F171-EA30-0BEF-0B881A6653AE}"/>
              </a:ext>
            </a:extLst>
          </p:cNvPr>
          <p:cNvSpPr txBox="1"/>
          <p:nvPr/>
        </p:nvSpPr>
        <p:spPr>
          <a:xfrm>
            <a:off x="407988" y="1263316"/>
            <a:ext cx="9988342" cy="509303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80000" rIns="108000" bIns="180000" rtlCol="0" anchor="t" anchorCtr="0">
            <a:no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  <a:buSzPct val="120000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Which exhibits are the most frequented?</a:t>
            </a:r>
            <a:endParaRPr lang="fr-FR" b="1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Visitor flow is focused around two exhibits :</a:t>
            </a:r>
            <a:endParaRPr lang="fr-CH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Operate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the crane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VR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headset</a:t>
            </a:r>
            <a:endParaRPr lang="fr-FR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800"/>
              </a:spcAft>
              <a:buSzPct val="120000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But…</a:t>
            </a:r>
            <a:endParaRPr lang="fr-FR" b="1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Visitors particularly appreciate :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Authentic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objects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(detector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pieces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)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Tactile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objects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(Inside a detector)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Interactive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games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(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Find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the Higgs)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Immersive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experience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(VR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headset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)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Hands-on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exhibits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(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Operate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the crane)</a:t>
            </a:r>
          </a:p>
          <a:p>
            <a:pPr>
              <a:lnSpc>
                <a:spcPct val="114000"/>
              </a:lnSpc>
              <a:spcAft>
                <a:spcPts val="800"/>
              </a:spcAft>
            </a:pPr>
            <a:endParaRPr lang="fr-CH" b="1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EADD7E13-C4C7-8BD2-11DE-14B35BD84B40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B52D082-7115-3834-2168-7F075719F6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68DBAD18-3ABC-3958-9065-BB45F62CF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What do visitors appreciate most ?</a:t>
            </a:r>
          </a:p>
        </p:txBody>
      </p:sp>
      <p:sp>
        <p:nvSpPr>
          <p:cNvPr id="28" name="White BG">
            <a:extLst>
              <a:ext uri="{FF2B5EF4-FFF2-40B4-BE49-F238E27FC236}">
                <a16:creationId xmlns:a16="http://schemas.microsoft.com/office/drawing/2014/main" id="{878F05DE-1D3D-8C20-5107-2925B4094D40}"/>
              </a:ext>
            </a:extLst>
          </p:cNvPr>
          <p:cNvSpPr/>
          <p:nvPr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3" name="Tracking score">
            <a:extLst>
              <a:ext uri="{FF2B5EF4-FFF2-40B4-BE49-F238E27FC236}">
                <a16:creationId xmlns:a16="http://schemas.microsoft.com/office/drawing/2014/main" id="{7C47B024-BF00-2252-4929-CD960F884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35" y="1529913"/>
            <a:ext cx="11874131" cy="3798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perate crane">
            <a:extLst>
              <a:ext uri="{FF2B5EF4-FFF2-40B4-BE49-F238E27FC236}">
                <a16:creationId xmlns:a16="http://schemas.microsoft.com/office/drawing/2014/main" id="{4A8055D3-49EC-B85D-1CBB-9C504DDFE1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296" t="2894" r="17611" b="2203"/>
          <a:stretch/>
        </p:blipFill>
        <p:spPr>
          <a:xfrm>
            <a:off x="6243732" y="2462432"/>
            <a:ext cx="2464659" cy="3337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VR Headset">
            <a:extLst>
              <a:ext uri="{FF2B5EF4-FFF2-40B4-BE49-F238E27FC236}">
                <a16:creationId xmlns:a16="http://schemas.microsoft.com/office/drawing/2014/main" id="{6D79E811-61CF-9629-E762-0E62861FA00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968" r="16089"/>
          <a:stretch/>
        </p:blipFill>
        <p:spPr>
          <a:xfrm>
            <a:off x="9181338" y="2462432"/>
            <a:ext cx="2233943" cy="3337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10 favorite exhibit" hidden="1">
            <a:extLst>
              <a:ext uri="{FF2B5EF4-FFF2-40B4-BE49-F238E27FC236}">
                <a16:creationId xmlns:a16="http://schemas.microsoft.com/office/drawing/2014/main" id="{6B08A710-2448-BBFD-5592-EC6AAD29DF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2788" y="3001788"/>
            <a:ext cx="11784013" cy="3480074"/>
          </a:xfrm>
          <a:prstGeom prst="rect">
            <a:avLst/>
          </a:prstGeom>
        </p:spPr>
      </p:pic>
      <p:pic>
        <p:nvPicPr>
          <p:cNvPr id="27" name="Tracking score" hidden="1">
            <a:extLst>
              <a:ext uri="{FF2B5EF4-FFF2-40B4-BE49-F238E27FC236}">
                <a16:creationId xmlns:a16="http://schemas.microsoft.com/office/drawing/2014/main" id="{66640FA0-BA7E-90D8-97E3-E06A66B59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711" y="1515293"/>
            <a:ext cx="10878545" cy="3479717"/>
          </a:xfrm>
          <a:prstGeom prst="rect">
            <a:avLst/>
          </a:prstGeom>
        </p:spPr>
      </p:pic>
      <p:sp>
        <p:nvSpPr>
          <p:cNvPr id="30" name="Légende Operate the crane">
            <a:extLst>
              <a:ext uri="{FF2B5EF4-FFF2-40B4-BE49-F238E27FC236}">
                <a16:creationId xmlns:a16="http://schemas.microsoft.com/office/drawing/2014/main" id="{32DED12A-0D79-AE98-719A-B68A927B818D}"/>
              </a:ext>
            </a:extLst>
          </p:cNvPr>
          <p:cNvSpPr txBox="1"/>
          <p:nvPr/>
        </p:nvSpPr>
        <p:spPr>
          <a:xfrm>
            <a:off x="6444813" y="5811284"/>
            <a:ext cx="2062496" cy="545066"/>
          </a:xfrm>
          <a:prstGeom prst="rect">
            <a:avLst/>
          </a:prstGeom>
          <a:noFill/>
        </p:spPr>
        <p:txBody>
          <a:bodyPr wrap="square" lIns="108000" tIns="180000" rIns="108000" bIns="180000" rtlCol="0" anchor="ctr" anchorCtr="0">
            <a:noAutofit/>
          </a:bodyPr>
          <a:lstStyle/>
          <a:p>
            <a:pPr algn="ctr">
              <a:lnSpc>
                <a:spcPct val="114000"/>
              </a:lnSpc>
              <a:spcAft>
                <a:spcPts val="800"/>
              </a:spcAft>
              <a:buSzPct val="120000"/>
            </a:pPr>
            <a:r>
              <a:rPr lang="fr-FR" sz="1600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Operate</a:t>
            </a:r>
            <a:r>
              <a:rPr lang="fr-FR" sz="16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the crane</a:t>
            </a:r>
          </a:p>
        </p:txBody>
      </p:sp>
      <p:sp>
        <p:nvSpPr>
          <p:cNvPr id="31" name="Légende VR headset">
            <a:extLst>
              <a:ext uri="{FF2B5EF4-FFF2-40B4-BE49-F238E27FC236}">
                <a16:creationId xmlns:a16="http://schemas.microsoft.com/office/drawing/2014/main" id="{CD406B93-58D5-870C-2840-2D13509DC115}"/>
              </a:ext>
            </a:extLst>
          </p:cNvPr>
          <p:cNvSpPr txBox="1"/>
          <p:nvPr/>
        </p:nvSpPr>
        <p:spPr>
          <a:xfrm>
            <a:off x="9267061" y="5799495"/>
            <a:ext cx="2062496" cy="545066"/>
          </a:xfrm>
          <a:prstGeom prst="rect">
            <a:avLst/>
          </a:prstGeom>
          <a:noFill/>
        </p:spPr>
        <p:txBody>
          <a:bodyPr wrap="square" lIns="108000" tIns="180000" rIns="108000" bIns="180000" rtlCol="0" anchor="ctr" anchorCtr="0">
            <a:noAutofit/>
          </a:bodyPr>
          <a:lstStyle/>
          <a:p>
            <a:pPr algn="ctr">
              <a:lnSpc>
                <a:spcPct val="114000"/>
              </a:lnSpc>
              <a:spcAft>
                <a:spcPts val="800"/>
              </a:spcAft>
              <a:buSzPct val="120000"/>
            </a:pPr>
            <a:r>
              <a:rPr lang="fr-FR" sz="1600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VR </a:t>
            </a:r>
            <a:r>
              <a:rPr lang="fr-FR" sz="1600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headset</a:t>
            </a:r>
            <a:endParaRPr lang="fr-FR" sz="1600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pic>
        <p:nvPicPr>
          <p:cNvPr id="34" name="Inside a detector">
            <a:extLst>
              <a:ext uri="{FF2B5EF4-FFF2-40B4-BE49-F238E27FC236}">
                <a16:creationId xmlns:a16="http://schemas.microsoft.com/office/drawing/2014/main" id="{8712BE79-7183-3373-0A53-E84A01582F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3303" y="2673091"/>
            <a:ext cx="3486254" cy="3486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e 8">
            <a:extLst>
              <a:ext uri="{FF2B5EF4-FFF2-40B4-BE49-F238E27FC236}">
                <a16:creationId xmlns:a16="http://schemas.microsoft.com/office/drawing/2014/main" id="{C1D80FE2-2D45-2E98-ABB5-140161BF4AA0}"/>
              </a:ext>
            </a:extLst>
          </p:cNvPr>
          <p:cNvSpPr txBox="1"/>
          <p:nvPr/>
        </p:nvSpPr>
        <p:spPr>
          <a:xfrm>
            <a:off x="363052" y="1259882"/>
            <a:ext cx="9988342" cy="5093034"/>
          </a:xfrm>
          <a:prstGeom prst="rect">
            <a:avLst/>
          </a:prstGeom>
          <a:noFill/>
        </p:spPr>
        <p:txBody>
          <a:bodyPr wrap="square" lIns="108000" tIns="180000" rIns="108000" bIns="180000" rtlCol="0" anchor="t" anchorCtr="0">
            <a:no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  <a:buSzPct val="120000"/>
            </a:pPr>
            <a:endParaRPr lang="fr-FR" b="1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lvl="1">
              <a:lnSpc>
                <a:spcPct val="114000"/>
              </a:lnSpc>
              <a:spcAft>
                <a:spcPts val="800"/>
              </a:spcAft>
              <a:buSzPct val="120000"/>
            </a:pPr>
            <a:endParaRPr lang="fr-CH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lvl="2">
              <a:lnSpc>
                <a:spcPct val="114000"/>
              </a:lnSpc>
              <a:spcAft>
                <a:spcPts val="800"/>
              </a:spcAft>
              <a:buSzPct val="120000"/>
            </a:pPr>
            <a:endParaRPr lang="fr-FR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lvl="2">
              <a:lnSpc>
                <a:spcPct val="114000"/>
              </a:lnSpc>
              <a:spcAft>
                <a:spcPts val="800"/>
              </a:spcAft>
              <a:buSzPct val="120000"/>
            </a:pPr>
            <a:endParaRPr lang="fr-FR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800"/>
              </a:spcAft>
              <a:buSzPct val="120000"/>
            </a:pPr>
            <a:r>
              <a:rPr lang="en-US" b="1" dirty="0">
                <a:solidFill>
                  <a:schemeClr val="bg1"/>
                </a:solidFill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          </a:t>
            </a: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Most frequented exhibits are not always the most appreciated</a:t>
            </a:r>
            <a:endParaRPr lang="fr-FR" b="1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pic>
        <p:nvPicPr>
          <p:cNvPr id="36" name="Detector piece">
            <a:extLst>
              <a:ext uri="{FF2B5EF4-FFF2-40B4-BE49-F238E27FC236}">
                <a16:creationId xmlns:a16="http://schemas.microsoft.com/office/drawing/2014/main" id="{A02CC09F-3F91-FB17-3DFF-478DD86C03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59928" y="2594206"/>
            <a:ext cx="3529899" cy="3529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Find the Higgs">
            <a:extLst>
              <a:ext uri="{FF2B5EF4-FFF2-40B4-BE49-F238E27FC236}">
                <a16:creationId xmlns:a16="http://schemas.microsoft.com/office/drawing/2014/main" id="{276E1F33-B2BC-5829-CDBE-F827EEC72D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4186" y="1882044"/>
            <a:ext cx="3184860" cy="424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A75E9996-21E4-84B8-884B-BD5DC29BC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/>
          <a:stretch/>
        </p:blipFill>
        <p:spPr bwMode="auto">
          <a:xfrm>
            <a:off x="7297043" y="2359377"/>
            <a:ext cx="4290772" cy="3434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Operate the crane">
            <a:extLst>
              <a:ext uri="{FF2B5EF4-FFF2-40B4-BE49-F238E27FC236}">
                <a16:creationId xmlns:a16="http://schemas.microsoft.com/office/drawing/2014/main" id="{50972868-0EB8-6DFC-417A-C83744B0D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991" r="12300"/>
          <a:stretch/>
        </p:blipFill>
        <p:spPr bwMode="auto">
          <a:xfrm>
            <a:off x="7456323" y="2841046"/>
            <a:ext cx="4115481" cy="3242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7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/>
      <p:bldP spid="30" grpId="1"/>
      <p:bldP spid="31" grpId="0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F5F22B-3FDA-7362-C889-5EB5EB144C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1750752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BE8A5C-D987-2408-AE40-ADC445AB27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12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D1BDCD-FF4C-5E73-FD78-6E062A6B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New paths to explore...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D1DBF3-7FA8-B6FA-C5F1-1D735BE1CB51}"/>
              </a:ext>
            </a:extLst>
          </p:cNvPr>
          <p:cNvSpPr txBox="1"/>
          <p:nvPr/>
        </p:nvSpPr>
        <p:spPr>
          <a:xfrm>
            <a:off x="407987" y="1263316"/>
            <a:ext cx="8940550" cy="509303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80000" rIns="108000" bIns="18000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Ongoing analysis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Survey for Science Gateway guides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Observation data analysis (and triangulation with surveys and tracking)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Evaluation process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Continuity in the evaluation process (frontend, formative and summative evaluation)</a:t>
            </a:r>
          </a:p>
          <a:p>
            <a:pPr marL="7429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Using previous evaluation results to enhance exhibitions</a:t>
            </a:r>
          </a:p>
          <a:p>
            <a:pPr marL="7429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Mixed methods for a comprehensive analysis and reliable results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What changed?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New demonstrations introduced to improve guide-public interactions.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Identification of a bottleneck in visitor flow and readjustment of the exhibition space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9B52D082-7115-3834-2168-7F075719F6EA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B52D082-7115-3834-2168-7F075719F6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278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D1BDCD-FF4C-5E73-FD78-6E062A6B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158156"/>
            <a:ext cx="11376025" cy="1421285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 for your attention !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918B3D3-F9E3-5E0A-196B-1EA3ADF4DD3A}"/>
              </a:ext>
            </a:extLst>
          </p:cNvPr>
          <p:cNvGrpSpPr/>
          <p:nvPr/>
        </p:nvGrpSpPr>
        <p:grpSpPr>
          <a:xfrm>
            <a:off x="2829903" y="1077709"/>
            <a:ext cx="7362695" cy="2791783"/>
            <a:chOff x="3338949" y="446051"/>
            <a:chExt cx="7362695" cy="2791783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79C242E1-E3FC-4CDA-D45E-D0BFE9AB3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95" y="446051"/>
              <a:ext cx="5303649" cy="2791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8FA2E9CC-2200-6A16-38C8-8FDE45578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38949" y="813466"/>
              <a:ext cx="2059046" cy="2059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33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1387D-88B0-47CC-3A70-8CF438565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728AA0-029B-781F-8385-1CEB89BAFBF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3173414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732AC5-E3FF-F0C3-8E6A-BB1E719205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1AB999-184D-79E4-9849-899AACFD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Introduction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C16CE0-9D2B-9371-98E1-4435E41E19DB}"/>
              </a:ext>
            </a:extLst>
          </p:cNvPr>
          <p:cNvSpPr txBox="1"/>
          <p:nvPr/>
        </p:nvSpPr>
        <p:spPr>
          <a:xfrm>
            <a:off x="407986" y="1263316"/>
            <a:ext cx="11376025" cy="4779265"/>
          </a:xfrm>
          <a:prstGeom prst="rect">
            <a:avLst/>
          </a:prstGeom>
          <a:noFill/>
        </p:spPr>
        <p:txBody>
          <a:bodyPr wrap="square" lIns="108000" tIns="180000" rIns="108000" bIns="18000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The exhibition team conducted </a:t>
            </a: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evaluation research </a:t>
            </a: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in three stages :</a:t>
            </a:r>
            <a:endParaRPr lang="en-US" i="1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800100" lvl="1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Frontend evaluation</a:t>
            </a:r>
          </a:p>
          <a:p>
            <a:pPr marL="1200150" lvl="2" indent="-285750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Interviews with teachers from primary schools</a:t>
            </a:r>
          </a:p>
          <a:p>
            <a:pPr marL="1200150" lvl="2" indent="-285750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Testing challenging topics with tourists </a:t>
            </a:r>
          </a:p>
          <a:p>
            <a:pPr marL="800100" lvl="1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Formative evaluation</a:t>
            </a:r>
          </a:p>
          <a:p>
            <a:pPr marL="1200150" lvl="2" indent="-285750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Prototype testing in primary schools</a:t>
            </a:r>
          </a:p>
          <a:p>
            <a:pPr marL="1200150" lvl="2" indent="-285750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Testing tactile content</a:t>
            </a:r>
          </a:p>
          <a:p>
            <a:pPr marL="800100" lvl="1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Summative evaluation </a:t>
            </a:r>
          </a:p>
          <a:p>
            <a:pPr marL="1200150" lvl="2" indent="-285750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Surveys</a:t>
            </a:r>
          </a:p>
          <a:p>
            <a:pPr marL="1200150" lvl="2" indent="-285750">
              <a:lnSpc>
                <a:spcPct val="114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Visitor tracking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F6B5BDE3-19C3-35BA-9292-22BCA4126E63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B52D082-7115-3834-2168-7F075719F6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51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2F27D-6099-864C-9541-A1BA11071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596F93-7F65-6C3D-B6FA-CEEECB1C809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3173414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32A9C5-6FA9-8A4E-F8E7-81BAB75320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E9365B-4BB3-41AF-5377-9A501059F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Frontend evaluation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CB55831-C933-5946-2508-144E6A5FE1C3}"/>
              </a:ext>
            </a:extLst>
          </p:cNvPr>
          <p:cNvSpPr txBox="1"/>
          <p:nvPr/>
        </p:nvSpPr>
        <p:spPr>
          <a:xfrm>
            <a:off x="407987" y="1263316"/>
            <a:ext cx="6851456" cy="4947868"/>
          </a:xfrm>
          <a:prstGeom prst="rect">
            <a:avLst/>
          </a:prstGeom>
          <a:noFill/>
        </p:spPr>
        <p:txBody>
          <a:bodyPr wrap="square" lIns="108000" tIns="180000" rIns="108000" bIns="18000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Interviews with teachers from primary schools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Methodology </a:t>
            </a:r>
            <a:endParaRPr lang="en-US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Interviews with teachers in primary schools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Goals </a:t>
            </a:r>
            <a:endParaRPr lang="en-US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Identify </a:t>
            </a:r>
            <a:r>
              <a:rPr lang="en-US" i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motives</a:t>
            </a: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, </a:t>
            </a:r>
            <a:r>
              <a:rPr lang="en-US" i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barriers</a:t>
            </a: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, and </a:t>
            </a:r>
            <a:r>
              <a:rPr lang="en-US" i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needs </a:t>
            </a: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for visiting CERN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Main findings</a:t>
            </a:r>
            <a:endParaRPr lang="en-US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Teacher’s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interests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&amp; motivation &gt; the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link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to the curriculum</a:t>
            </a: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Concerns about </a:t>
            </a:r>
            <a:r>
              <a:rPr lang="en-US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unadapted</a:t>
            </a: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and unengaging content</a:t>
            </a: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Time constraints (visit and transport)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6AACD357-70E1-F355-169C-4127B33BFC6C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6AACD357-70E1-F355-169C-4127B33BFC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170" name="Picture 2" descr="Carte postale formule du Modèle standard | Visit CERN Science Gateway">
            <a:extLst>
              <a:ext uri="{FF2B5EF4-FFF2-40B4-BE49-F238E27FC236}">
                <a16:creationId xmlns:a16="http://schemas.microsoft.com/office/drawing/2014/main" id="{E22A2E4B-4A4D-633E-2738-B5D1B5A2F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r="11373"/>
          <a:stretch/>
        </p:blipFill>
        <p:spPr bwMode="auto">
          <a:xfrm>
            <a:off x="7452296" y="1884110"/>
            <a:ext cx="4138863" cy="381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9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4BD50-6185-8DBE-2836-C704E3ABC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BC76CB-5CEE-5B3A-7B45-1C5F8C3FE58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3173414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F82CBF-7F7A-13F2-B78F-27CA9931B0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DF038A-5C74-70CB-F33E-923BC7F0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Frontend evaluation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EAD7762-970E-4BB2-2A63-53DDA5865992}"/>
              </a:ext>
            </a:extLst>
          </p:cNvPr>
          <p:cNvSpPr txBox="1"/>
          <p:nvPr/>
        </p:nvSpPr>
        <p:spPr>
          <a:xfrm>
            <a:off x="407986" y="1263316"/>
            <a:ext cx="6724333" cy="4947868"/>
          </a:xfrm>
          <a:prstGeom prst="rect">
            <a:avLst/>
          </a:prstGeom>
          <a:noFill/>
        </p:spPr>
        <p:txBody>
          <a:bodyPr wrap="square" lIns="108000" tIns="180000" rIns="108000" bIns="18000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b="1" dirty="0">
                <a:latin typeface="PT Sans" panose="020B05030202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Testing vocabulary and interest in challenging topics with tourists</a:t>
            </a:r>
            <a:endParaRPr lang="en-US" dirty="0">
              <a:latin typeface="PT Sans" panose="020B05030202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Methodology </a:t>
            </a: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Interviews with tourists</a:t>
            </a: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Testing exhibit prototypes</a:t>
            </a:r>
          </a:p>
          <a:p>
            <a:pPr marL="742950" lvl="1" indent="-285750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Goals </a:t>
            </a: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 dealing with challenging topics</a:t>
            </a: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Broaden CERN’s visitor audience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713A6C54-4BE6-9777-E0B5-DB31D8A378A7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713A6C54-4BE6-9777-E0B5-DB31D8A378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G_4038.jpeg" descr="IMG_4038.jpeg">
            <a:extLst>
              <a:ext uri="{FF2B5EF4-FFF2-40B4-BE49-F238E27FC236}">
                <a16:creationId xmlns:a16="http://schemas.microsoft.com/office/drawing/2014/main" id="{EF072960-91EA-1B35-EDEC-5E80BF112A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6880" y="1342492"/>
            <a:ext cx="4123046" cy="4868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89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922BF-12E4-0E99-56CD-82AEDA18C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8C5991-F85F-F03E-CB55-72D900836F7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3173414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FC864B-6A08-F98C-CB8D-DF38FF07FD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0E76D9-99BE-03C0-8336-105AB044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Formative evaluation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34A3CD-4BAF-0D30-D860-6FE6EEA082DA}"/>
              </a:ext>
            </a:extLst>
          </p:cNvPr>
          <p:cNvSpPr txBox="1"/>
          <p:nvPr/>
        </p:nvSpPr>
        <p:spPr>
          <a:xfrm>
            <a:off x="407985" y="1263316"/>
            <a:ext cx="5524464" cy="4947868"/>
          </a:xfrm>
          <a:prstGeom prst="rect">
            <a:avLst/>
          </a:prstGeom>
          <a:noFill/>
        </p:spPr>
        <p:txBody>
          <a:bodyPr wrap="square" lIns="108000" tIns="180000" rIns="108000" bIns="18000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Prototype testing in primary schools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Methodology </a:t>
            </a:r>
            <a:endParaRPr lang="en-US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Paper prototypes testing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Goals</a:t>
            </a: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Evaluating content accessibility for primary school children</a:t>
            </a:r>
            <a:endParaRPr lang="en-US" sz="1600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7B6C5A87-7213-ABAF-B86D-4E55963FD29E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7B6C5A87-7213-ABAF-B86D-4E55963FD2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G_1579.jpeg" descr="IMG_1579.jpeg">
            <a:extLst>
              <a:ext uri="{FF2B5EF4-FFF2-40B4-BE49-F238E27FC236}">
                <a16:creationId xmlns:a16="http://schemas.microsoft.com/office/drawing/2014/main" id="{02171A77-5D33-E5EE-CE91-4678F0990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291" y="1402524"/>
            <a:ext cx="4517034" cy="3387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G_1190.jpeg" descr="IMG_1190.jpeg">
            <a:extLst>
              <a:ext uri="{FF2B5EF4-FFF2-40B4-BE49-F238E27FC236}">
                <a16:creationId xmlns:a16="http://schemas.microsoft.com/office/drawing/2014/main" id="{9F79D7A7-89B7-1C0E-4498-B79D9E2435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180">
            <a:off x="4763210" y="3614400"/>
            <a:ext cx="3676318" cy="2757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50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586B3-65A4-518E-DFB2-8D00EE571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3977D3-7E6C-435F-F61F-888BFC3C2D5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3173414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444022-0FCE-9881-9900-89FB2E4FC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A2EB33-192E-4B8F-D2CF-65C575E38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Formative evaluation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4A0B39-C6E2-695C-97B4-DFD5B607A8FF}"/>
              </a:ext>
            </a:extLst>
          </p:cNvPr>
          <p:cNvSpPr txBox="1"/>
          <p:nvPr/>
        </p:nvSpPr>
        <p:spPr>
          <a:xfrm>
            <a:off x="407985" y="1263316"/>
            <a:ext cx="7333933" cy="4947868"/>
          </a:xfrm>
          <a:prstGeom prst="rect">
            <a:avLst/>
          </a:prstGeom>
          <a:noFill/>
        </p:spPr>
        <p:txBody>
          <a:bodyPr wrap="square" lIns="108000" tIns="180000" rIns="108000" bIns="18000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fr-FR" b="1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Testing</a:t>
            </a:r>
            <a:r>
              <a:rPr lang="fr-FR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 tactile content</a:t>
            </a:r>
            <a:endParaRPr lang="en-US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Methodology</a:t>
            </a: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Testing tactile content with swelling paper and paper </a:t>
            </a:r>
            <a:b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</a:b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prototypes with associations for blind and visual </a:t>
            </a:r>
            <a:b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</a:b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impaired people (ABA, Culture accessible)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Goal</a:t>
            </a:r>
          </a:p>
          <a:p>
            <a:pPr marL="1200150" lvl="2" indent="-285750">
              <a:lnSpc>
                <a:spcPct val="12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Improve content and physical accessibility for </a:t>
            </a:r>
            <a:b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</a:b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blind and visual impaired people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b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</a:b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What did we get out of it?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Provide tactile content, audio descriptions, subtitles and </a:t>
            </a:r>
            <a:b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</a:b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easy access in wheelchair in Science Gateway exhibitions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4176191A-01D4-6775-7048-EE9A3235EDB3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4176191A-01D4-6775-7048-EE9A3235ED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G_1587.jpeg">
            <a:extLst>
              <a:ext uri="{FF2B5EF4-FFF2-40B4-BE49-F238E27FC236}">
                <a16:creationId xmlns:a16="http://schemas.microsoft.com/office/drawing/2014/main" id="{62A3216C-F705-D5C4-870D-864D59386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/>
          <a:stretch/>
        </p:blipFill>
        <p:spPr>
          <a:xfrm>
            <a:off x="7872823" y="1403887"/>
            <a:ext cx="3220966" cy="2731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G_1587.jpeg" hidden="1">
            <a:extLst>
              <a:ext uri="{FF2B5EF4-FFF2-40B4-BE49-F238E27FC236}">
                <a16:creationId xmlns:a16="http://schemas.microsoft.com/office/drawing/2014/main" id="{EF6EEE57-077F-A5C6-036B-324881B3FD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r="9188"/>
          <a:stretch/>
        </p:blipFill>
        <p:spPr>
          <a:xfrm rot="352312">
            <a:off x="9397965" y="3943200"/>
            <a:ext cx="2244080" cy="1903338"/>
          </a:xfrm>
          <a:prstGeom prst="rect">
            <a:avLst/>
          </a:prstGeom>
          <a:ln w="38100">
            <a:solidFill>
              <a:schemeClr val="bg1"/>
            </a:solidFill>
            <a:miter lim="400000"/>
          </a:ln>
          <a:effectLst>
            <a:outerShdw blurRad="50800" dist="50800" dir="5400000" algn="ctr" rotWithShape="0">
              <a:srgbClr val="000000">
                <a:alpha val="59601"/>
              </a:srgbClr>
            </a:outerShdw>
          </a:effectLst>
        </p:spPr>
      </p:pic>
      <p:pic>
        <p:nvPicPr>
          <p:cNvPr id="11" name="IMG_1587.jpeg">
            <a:extLst>
              <a:ext uri="{FF2B5EF4-FFF2-40B4-BE49-F238E27FC236}">
                <a16:creationId xmlns:a16="http://schemas.microsoft.com/office/drawing/2014/main" id="{E7AF56D8-6A00-67BA-B193-7B8FC08A4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r="5799"/>
          <a:stretch/>
        </p:blipFill>
        <p:spPr>
          <a:xfrm>
            <a:off x="9340010" y="4023720"/>
            <a:ext cx="2577374" cy="218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G_1587.jpeg">
            <a:extLst>
              <a:ext uri="{FF2B5EF4-FFF2-40B4-BE49-F238E27FC236}">
                <a16:creationId xmlns:a16="http://schemas.microsoft.com/office/drawing/2014/main" id="{4C3F9EA3-B23F-315A-D0E3-BB438D3B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4" b="10437"/>
          <a:stretch/>
        </p:blipFill>
        <p:spPr>
          <a:xfrm rot="481556">
            <a:off x="6452170" y="3852558"/>
            <a:ext cx="2579496" cy="2187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08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F5F22B-3FDA-7362-C889-5EB5EB144C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3173414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BE8A5C-D987-2408-AE40-ADC445AB27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D1BDCD-FF4C-5E73-FD78-6E062A6B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Summative evaluation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D1DBF3-7FA8-B6FA-C5F1-1D735BE1CB51}"/>
              </a:ext>
            </a:extLst>
          </p:cNvPr>
          <p:cNvSpPr txBox="1"/>
          <p:nvPr/>
        </p:nvSpPr>
        <p:spPr>
          <a:xfrm>
            <a:off x="407988" y="1263316"/>
            <a:ext cx="7831444" cy="509303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80000" rIns="108000" bIns="18000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Goals of the evaluation is to address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Audience diversity and accessibility </a:t>
            </a:r>
            <a:endParaRPr lang="en-US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1200150" lvl="2" indent="-285750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Do exhibitions attract diverse audiences?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Visitor experience</a:t>
            </a:r>
          </a:p>
          <a:p>
            <a:pPr marL="1200150" lvl="2" indent="-285750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What emotions do visitors experience?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Inspiring young generations</a:t>
            </a:r>
          </a:p>
          <a:p>
            <a:pPr marL="1200150" lvl="2" indent="-285750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Do young visitors consider science careers?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Engage visitors with science</a:t>
            </a:r>
          </a:p>
          <a:p>
            <a:pPr marL="1200150" lvl="2" indent="-285750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Does interest in science increase after visits?</a:t>
            </a:r>
          </a:p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Design of the evaluation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Mixed methods : survey, tracking, data from visit service, observations, discussions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Complementary methods for reliable results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9B52D082-7115-3834-2168-7F075719F6EA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B52D082-7115-3834-2168-7F075719F6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9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66F76-F78D-F3C1-D4BA-BC5B69D68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203329-F280-903E-01D9-D1BBC1CDA12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3173414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2E9772-D17E-DC71-BAB2-43EE852929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17FEBF-C6E4-D871-4972-3231D8B68A2B}"/>
              </a:ext>
            </a:extLst>
          </p:cNvPr>
          <p:cNvSpPr txBox="1"/>
          <p:nvPr/>
        </p:nvSpPr>
        <p:spPr>
          <a:xfrm>
            <a:off x="407988" y="1263316"/>
            <a:ext cx="5191436" cy="509303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80000" rIns="108000" bIns="180000" rtlCol="0" anchor="t" anchorCtr="0">
            <a:no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Survey for Science Gateway visitors</a:t>
            </a:r>
            <a:endParaRPr lang="en-US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30 questions (~ 8 min) about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visitors</a:t>
            </a: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’ :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Expectations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Emotions 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Experience</a:t>
            </a:r>
            <a:endParaRPr lang="fr-FR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Data collection at the end of the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exhibits</a:t>
            </a:r>
            <a:endParaRPr lang="fr-FR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800"/>
              </a:spcAft>
            </a:pPr>
            <a:r>
              <a:rPr lang="fr-FR" b="1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Tracking</a:t>
            </a:r>
            <a:endParaRPr lang="fr-FR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Following visitor paths in exhibition</a:t>
            </a:r>
          </a:p>
          <a:p>
            <a:pPr marL="1200150" lvl="2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Measuring stop, order of stops, time spent at the exhibits</a:t>
            </a: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Identifying popular activities and potential bottlenecks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382AB774-9D53-9C1A-5316-272B8D3539C2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B52D082-7115-3834-2168-7F075719F6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62ABCB9D-09A5-6A29-B87C-A50F08A9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How do we evaluate ?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E60CFCB-3103-DA7C-70B3-B08E2130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30" y="4188619"/>
            <a:ext cx="3286238" cy="219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8AF7A45D-7C2F-46D3-F527-13B18560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043">
            <a:off x="5687308" y="1494157"/>
            <a:ext cx="3288589" cy="2192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9CCC116C-0AF3-1FA9-7303-CB01DF3B1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6" r="16762" b="10283"/>
          <a:stretch/>
        </p:blipFill>
        <p:spPr bwMode="auto">
          <a:xfrm>
            <a:off x="8838872" y="2095761"/>
            <a:ext cx="2716867" cy="3384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White bg">
            <a:extLst>
              <a:ext uri="{FF2B5EF4-FFF2-40B4-BE49-F238E27FC236}">
                <a16:creationId xmlns:a16="http://schemas.microsoft.com/office/drawing/2014/main" id="{CED79C08-15D8-25DC-E634-20CB0C6254FF}"/>
              </a:ext>
            </a:extLst>
          </p:cNvPr>
          <p:cNvSpPr/>
          <p:nvPr/>
        </p:nvSpPr>
        <p:spPr>
          <a:xfrm>
            <a:off x="0" y="20824"/>
            <a:ext cx="12192000" cy="6460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C04A8316-E6CD-948F-1CF8-5BB3FD0B352B}"/>
              </a:ext>
            </a:extLst>
          </p:cNvPr>
          <p:cNvGrpSpPr/>
          <p:nvPr/>
        </p:nvGrpSpPr>
        <p:grpSpPr>
          <a:xfrm>
            <a:off x="1031020" y="253310"/>
            <a:ext cx="10129961" cy="6059496"/>
            <a:chOff x="1031020" y="399252"/>
            <a:chExt cx="10129961" cy="6059496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FFB5458-2675-6DED-CCC1-A2D23D835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908" t="9131" r="6581" b="14305"/>
            <a:stretch/>
          </p:blipFill>
          <p:spPr>
            <a:xfrm>
              <a:off x="1031020" y="399252"/>
              <a:ext cx="10129961" cy="6059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025" name="Connecteur droit avec flèche 1024">
              <a:extLst>
                <a:ext uri="{FF2B5EF4-FFF2-40B4-BE49-F238E27FC236}">
                  <a16:creationId xmlns:a16="http://schemas.microsoft.com/office/drawing/2014/main" id="{C25DFA8F-EE72-1265-8AA8-BD0B39C14C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6518" y="4788151"/>
              <a:ext cx="1049752" cy="641875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Connecteur droit avec flèche 1029">
              <a:extLst>
                <a:ext uri="{FF2B5EF4-FFF2-40B4-BE49-F238E27FC236}">
                  <a16:creationId xmlns:a16="http://schemas.microsoft.com/office/drawing/2014/main" id="{502176B5-1679-F458-4F2B-FF9B90A1CA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4246" y="4948912"/>
              <a:ext cx="998881" cy="6152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6" name="ZoneTexte 1035">
              <a:extLst>
                <a:ext uri="{FF2B5EF4-FFF2-40B4-BE49-F238E27FC236}">
                  <a16:creationId xmlns:a16="http://schemas.microsoft.com/office/drawing/2014/main" id="{7EBEA7C3-C9AB-A32C-C3DD-6AB5942AA740}"/>
                </a:ext>
              </a:extLst>
            </p:cNvPr>
            <p:cNvSpPr txBox="1"/>
            <p:nvPr/>
          </p:nvSpPr>
          <p:spPr>
            <a:xfrm>
              <a:off x="1476734" y="5461946"/>
              <a:ext cx="1125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dirty="0">
                  <a:solidFill>
                    <a:srgbClr val="FF0000"/>
                  </a:solidFill>
                </a:rPr>
                <a:t>Entrance</a:t>
              </a:r>
            </a:p>
          </p:txBody>
        </p:sp>
      </p:grpSp>
      <p:sp>
        <p:nvSpPr>
          <p:cNvPr id="1039" name="ZoneTexte 1038">
            <a:extLst>
              <a:ext uri="{FF2B5EF4-FFF2-40B4-BE49-F238E27FC236}">
                <a16:creationId xmlns:a16="http://schemas.microsoft.com/office/drawing/2014/main" id="{7989E34E-533D-28A8-F03D-CD412CA86934}"/>
              </a:ext>
            </a:extLst>
          </p:cNvPr>
          <p:cNvSpPr txBox="1"/>
          <p:nvPr/>
        </p:nvSpPr>
        <p:spPr>
          <a:xfrm>
            <a:off x="4807994" y="540390"/>
            <a:ext cx="203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/>
              <a:t>Collide</a:t>
            </a:r>
            <a:r>
              <a:rPr lang="fr-CH" b="1" dirty="0"/>
              <a:t> exhibition</a:t>
            </a:r>
          </a:p>
        </p:txBody>
      </p:sp>
      <p:pic>
        <p:nvPicPr>
          <p:cNvPr id="21" name="Detector mockup" descr="Une image contenant ingénierie, machine, Modèle réduit, intérieur&#10;&#10;Description générée automatiquement" hidden="1">
            <a:extLst>
              <a:ext uri="{FF2B5EF4-FFF2-40B4-BE49-F238E27FC236}">
                <a16:creationId xmlns:a16="http://schemas.microsoft.com/office/drawing/2014/main" id="{4766DB11-F7F2-A0EB-9CBD-717F7C1158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5" y="1306860"/>
            <a:ext cx="2675675" cy="2008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Sculpture" descr="Une image contenant art, intérieur, acier, ingénierie&#10;&#10;Description générée automatiquement" hidden="1">
            <a:extLst>
              <a:ext uri="{FF2B5EF4-FFF2-40B4-BE49-F238E27FC236}">
                <a16:creationId xmlns:a16="http://schemas.microsoft.com/office/drawing/2014/main" id="{04E74AEC-EB31-51C8-FDC0-4448FC4829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59" y="1992702"/>
            <a:ext cx="2958369" cy="3940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Find the Higgs" descr="Une image contenant intérieur, bâtiment, capture d’écran, mur&#10;&#10;Description générée automatiquement" hidden="1">
            <a:extLst>
              <a:ext uri="{FF2B5EF4-FFF2-40B4-BE49-F238E27FC236}">
                <a16:creationId xmlns:a16="http://schemas.microsoft.com/office/drawing/2014/main" id="{E6D4B3F2-799E-C6A2-9D40-83BC5CA55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71" y="0"/>
            <a:ext cx="5148858" cy="6858000"/>
          </a:xfrm>
          <a:prstGeom prst="rect">
            <a:avLst/>
          </a:prstGeom>
        </p:spPr>
      </p:pic>
      <p:pic>
        <p:nvPicPr>
          <p:cNvPr id="16" name="Collide floorplan (from top)" descr="Une image contenant capture d’écran, diagramme, ligne, conception&#10;&#10;Description générée automatiquement">
            <a:extLst>
              <a:ext uri="{FF2B5EF4-FFF2-40B4-BE49-F238E27FC236}">
                <a16:creationId xmlns:a16="http://schemas.microsoft.com/office/drawing/2014/main" id="{6BBFB1EB-3B92-AA57-1133-51749DA4B6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3" y="1984245"/>
            <a:ext cx="11676912" cy="2889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16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" grpId="0" animBg="1"/>
      <p:bldP spid="1040" grpId="1" animBg="1"/>
      <p:bldP spid="1039" grpId="0"/>
      <p:bldP spid="103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9D615-CBFC-B826-80F0-47E23636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roportion vit. studied science" hidden="1">
            <a:extLst>
              <a:ext uri="{FF2B5EF4-FFF2-40B4-BE49-F238E27FC236}">
                <a16:creationId xmlns:a16="http://schemas.microsoft.com/office/drawing/2014/main" id="{F231A6EF-5F76-1EF2-3DC8-901797AA6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134" y="528008"/>
            <a:ext cx="9173733" cy="5801984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216A49-40A3-48C0-02B7-3343CC10271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7986" y="6356350"/>
            <a:ext cx="3173414" cy="365125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28.11.24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F9115D-7F2B-CCCA-46C6-5935CE720A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3173412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0033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dirty="0">
              <a:solidFill>
                <a:srgbClr val="0033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37A254-3D75-D167-459D-FDF5F9D5C56E}"/>
              </a:ext>
            </a:extLst>
          </p:cNvPr>
          <p:cNvSpPr txBox="1"/>
          <p:nvPr/>
        </p:nvSpPr>
        <p:spPr>
          <a:xfrm>
            <a:off x="407988" y="1263316"/>
            <a:ext cx="7859334" cy="5093034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80000" rIns="108000" bIns="180000" rtlCol="0" anchor="t" anchorCtr="0">
            <a:noAutofit/>
          </a:bodyPr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New public audiences</a:t>
            </a:r>
            <a:endParaRPr lang="en-US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Younger </a:t>
            </a:r>
            <a:r>
              <a:rPr lang="fr-FR" dirty="0" err="1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visitors</a:t>
            </a:r>
            <a:endParaRPr lang="fr-FR" dirty="0">
              <a:latin typeface="PT Sans" panose="020B0503020203020204" pitchFamily="34" charset="0"/>
              <a:ea typeface="Roboto" panose="02000000000000000000" pitchFamily="2" charset="0"/>
              <a:cs typeface="Helvetica" panose="020B0604020202020204" pitchFamily="34" charset="0"/>
            </a:endParaRP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Half of visitors have not a science background</a:t>
            </a: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Most of visitors come rarely to science museums (1 to 3 times a year)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SzPct val="120000"/>
            </a:pPr>
            <a:r>
              <a:rPr lang="en-US" b="1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Engaging visitors with science</a:t>
            </a: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Visitors consider exhibition content suitable for the general public</a:t>
            </a:r>
          </a:p>
          <a:p>
            <a:pPr marL="742950" lvl="1" indent="-285750">
              <a:lnSpc>
                <a:spcPct val="114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Visitors are more interest in science after their visit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09618F76-42A6-4960-E746-0E5301591343}"/>
                  </a:ext>
                </a:extLst>
              </p14:cNvPr>
              <p14:cNvContentPartPr/>
              <p14:nvPr/>
            </p14:nvContentPartPr>
            <p14:xfrm>
              <a:off x="407986" y="1231036"/>
              <a:ext cx="11376026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B52D082-7115-3834-2168-7F075719F6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626" y="1221676"/>
                <a:ext cx="11394746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F53EE808-0FF3-554D-9017-CD0C3D848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01650"/>
            <a:ext cx="11376025" cy="761666"/>
          </a:xfr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76025"/>
                      <a:gd name="connsiteY0" fmla="*/ 0 h 761666"/>
                      <a:gd name="connsiteX1" fmla="*/ 11376025 w 11376025"/>
                      <a:gd name="connsiteY1" fmla="*/ 0 h 761666"/>
                      <a:gd name="connsiteX2" fmla="*/ 11376025 w 11376025"/>
                      <a:gd name="connsiteY2" fmla="*/ 761666 h 761666"/>
                      <a:gd name="connsiteX3" fmla="*/ 0 w 11376025"/>
                      <a:gd name="connsiteY3" fmla="*/ 761666 h 761666"/>
                      <a:gd name="connsiteX4" fmla="*/ 0 w 11376025"/>
                      <a:gd name="connsiteY4" fmla="*/ 0 h 761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6025" h="761666" fill="none" extrusionOk="0">
                        <a:moveTo>
                          <a:pt x="0" y="0"/>
                        </a:moveTo>
                        <a:cubicBezTo>
                          <a:pt x="3015394" y="-49533"/>
                          <a:pt x="8379304" y="-14809"/>
                          <a:pt x="11376025" y="0"/>
                        </a:cubicBezTo>
                        <a:cubicBezTo>
                          <a:pt x="11326923" y="295626"/>
                          <a:pt x="11438811" y="482130"/>
                          <a:pt x="11376025" y="761666"/>
                        </a:cubicBezTo>
                        <a:cubicBezTo>
                          <a:pt x="6218496" y="713435"/>
                          <a:pt x="4447760" y="846121"/>
                          <a:pt x="0" y="761666"/>
                        </a:cubicBezTo>
                        <a:cubicBezTo>
                          <a:pt x="53564" y="578601"/>
                          <a:pt x="54963" y="211233"/>
                          <a:pt x="0" y="0"/>
                        </a:cubicBezTo>
                        <a:close/>
                      </a:path>
                      <a:path w="11376025" h="761666" stroke="0" extrusionOk="0">
                        <a:moveTo>
                          <a:pt x="0" y="0"/>
                        </a:moveTo>
                        <a:cubicBezTo>
                          <a:pt x="4189436" y="118645"/>
                          <a:pt x="10224036" y="116012"/>
                          <a:pt x="11376025" y="0"/>
                        </a:cubicBezTo>
                        <a:cubicBezTo>
                          <a:pt x="11320833" y="195921"/>
                          <a:pt x="11348582" y="408672"/>
                          <a:pt x="11376025" y="761666"/>
                        </a:cubicBezTo>
                        <a:cubicBezTo>
                          <a:pt x="9546789" y="896266"/>
                          <a:pt x="5334198" y="604470"/>
                          <a:pt x="0" y="761666"/>
                        </a:cubicBezTo>
                        <a:cubicBezTo>
                          <a:pt x="64572" y="595287"/>
                          <a:pt x="51964" y="2418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80000">
            <a:normAutofit/>
          </a:bodyPr>
          <a:lstStyle/>
          <a:p>
            <a:r>
              <a:rPr lang="en-US" sz="4000" dirty="0">
                <a:solidFill>
                  <a:srgbClr val="0033A0"/>
                </a:solidFill>
                <a:latin typeface="Helvetica" panose="020B0604020202020204" pitchFamily="34" charset="0"/>
                <a:ea typeface="Roboto" panose="02000000000000000000" pitchFamily="2" charset="0"/>
                <a:cs typeface="Helvetica" panose="020B0604020202020204" pitchFamily="34" charset="0"/>
              </a:rPr>
              <a:t>Who visit the exhibitions ?</a:t>
            </a:r>
          </a:p>
        </p:txBody>
      </p:sp>
      <p:sp>
        <p:nvSpPr>
          <p:cNvPr id="40" name="White BG">
            <a:extLst>
              <a:ext uri="{FF2B5EF4-FFF2-40B4-BE49-F238E27FC236}">
                <a16:creationId xmlns:a16="http://schemas.microsoft.com/office/drawing/2014/main" id="{7DDD328E-435A-D570-8CF7-7E8F8097E592}"/>
              </a:ext>
            </a:extLst>
          </p:cNvPr>
          <p:cNvSpPr/>
          <p:nvPr/>
        </p:nvSpPr>
        <p:spPr>
          <a:xfrm>
            <a:off x="0" y="0"/>
            <a:ext cx="12192000" cy="644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2" name="Younger visitors">
            <a:extLst>
              <a:ext uri="{FF2B5EF4-FFF2-40B4-BE49-F238E27FC236}">
                <a16:creationId xmlns:a16="http://schemas.microsoft.com/office/drawing/2014/main" id="{E092FDE7-83A9-C9DC-D370-C6E077733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988" y="545595"/>
            <a:ext cx="8444025" cy="5766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Younger visitors rect.">
            <a:extLst>
              <a:ext uri="{FF2B5EF4-FFF2-40B4-BE49-F238E27FC236}">
                <a16:creationId xmlns:a16="http://schemas.microsoft.com/office/drawing/2014/main" id="{2728D431-D3B7-90FA-6C30-6B0BAEB5FB96}"/>
              </a:ext>
            </a:extLst>
          </p:cNvPr>
          <p:cNvSpPr/>
          <p:nvPr/>
        </p:nvSpPr>
        <p:spPr>
          <a:xfrm>
            <a:off x="2573590" y="1201218"/>
            <a:ext cx="1839383" cy="4393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0" name="Science museums visit frequency">
            <a:extLst>
              <a:ext uri="{FF2B5EF4-FFF2-40B4-BE49-F238E27FC236}">
                <a16:creationId xmlns:a16="http://schemas.microsoft.com/office/drawing/2014/main" id="{67810D5A-2699-C42F-911B-BA97F114B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7863" y="488390"/>
            <a:ext cx="8596274" cy="5881221"/>
          </a:xfrm>
          <a:prstGeom prst="rect">
            <a:avLst/>
          </a:prstGeom>
        </p:spPr>
      </p:pic>
      <p:pic>
        <p:nvPicPr>
          <p:cNvPr id="52" name="Visitor science background">
            <a:extLst>
              <a:ext uri="{FF2B5EF4-FFF2-40B4-BE49-F238E27FC236}">
                <a16:creationId xmlns:a16="http://schemas.microsoft.com/office/drawing/2014/main" id="{F5358D4A-9E8F-A0B2-7367-5F1B2D27A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606" y="353034"/>
            <a:ext cx="9286789" cy="6151932"/>
          </a:xfrm>
          <a:prstGeom prst="rect">
            <a:avLst/>
          </a:prstGeom>
        </p:spPr>
      </p:pic>
      <p:pic>
        <p:nvPicPr>
          <p:cNvPr id="46" name="Suitability of contents">
            <a:extLst>
              <a:ext uri="{FF2B5EF4-FFF2-40B4-BE49-F238E27FC236}">
                <a16:creationId xmlns:a16="http://schemas.microsoft.com/office/drawing/2014/main" id="{3399614B-D3BF-DB73-F3A5-742B95736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823" y="607946"/>
            <a:ext cx="9968354" cy="5642108"/>
          </a:xfrm>
          <a:prstGeom prst="rect">
            <a:avLst/>
          </a:prstGeom>
        </p:spPr>
      </p:pic>
      <p:pic>
        <p:nvPicPr>
          <p:cNvPr id="48" name="Science interest">
            <a:extLst>
              <a:ext uri="{FF2B5EF4-FFF2-40B4-BE49-F238E27FC236}">
                <a16:creationId xmlns:a16="http://schemas.microsoft.com/office/drawing/2014/main" id="{B2D5735B-AA00-AC56-0D6C-84007CCD52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028" y="563697"/>
            <a:ext cx="9629945" cy="5730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482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0" grpId="7" animBg="1"/>
      <p:bldP spid="40" grpId="8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</Words>
  <Application>Microsoft Office PowerPoint</Application>
  <PresentationFormat>Grand écran</PresentationFormat>
  <Paragraphs>163</Paragraphs>
  <Slides>13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Helvetica</vt:lpstr>
      <vt:lpstr>PT Sans</vt:lpstr>
      <vt:lpstr>Roboto</vt:lpstr>
      <vt:lpstr>Wingdings</vt:lpstr>
      <vt:lpstr>Thème Office</vt:lpstr>
      <vt:lpstr>Science Gateway exhibitions an audience research from a social science perspective</vt:lpstr>
      <vt:lpstr>Introduction</vt:lpstr>
      <vt:lpstr>Frontend evaluation </vt:lpstr>
      <vt:lpstr>Frontend evaluation</vt:lpstr>
      <vt:lpstr>Formative evaluation</vt:lpstr>
      <vt:lpstr>Formative evaluation</vt:lpstr>
      <vt:lpstr>Summative evaluation</vt:lpstr>
      <vt:lpstr>How do we evaluate ?</vt:lpstr>
      <vt:lpstr>Who visit the exhibitions ?</vt:lpstr>
      <vt:lpstr>What do visitors experience and feel ?</vt:lpstr>
      <vt:lpstr>What do visitors appreciate most ?</vt:lpstr>
      <vt:lpstr>New paths to explore...</vt:lpstr>
      <vt:lpstr>Thank you for your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 Clerc</dc:creator>
  <cp:lastModifiedBy>Jimmy Clerc</cp:lastModifiedBy>
  <cp:revision>117</cp:revision>
  <dcterms:created xsi:type="dcterms:W3CDTF">2024-10-08T13:53:25Z</dcterms:created>
  <dcterms:modified xsi:type="dcterms:W3CDTF">2024-11-21T23:03:57Z</dcterms:modified>
</cp:coreProperties>
</file>