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421" r:id="rId2"/>
    <p:sldId id="427" r:id="rId3"/>
    <p:sldId id="428" r:id="rId4"/>
    <p:sldId id="429" r:id="rId5"/>
    <p:sldId id="426" r:id="rId6"/>
    <p:sldId id="437" r:id="rId7"/>
    <p:sldId id="436" r:id="rId8"/>
    <p:sldId id="434" r:id="rId9"/>
    <p:sldId id="432" r:id="rId10"/>
    <p:sldId id="435" r:id="rId11"/>
    <p:sldId id="431" r:id="rId12"/>
    <p:sldId id="264" r:id="rId13"/>
    <p:sldId id="438" r:id="rId14"/>
    <p:sldId id="257" r:id="rId15"/>
    <p:sldId id="371" r:id="rId16"/>
    <p:sldId id="433" r:id="rId17"/>
    <p:sldId id="387" r:id="rId18"/>
    <p:sldId id="376" r:id="rId19"/>
    <p:sldId id="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0C0C0"/>
    <a:srgbClr val="FFFFFF"/>
    <a:srgbClr val="2D70FF"/>
    <a:srgbClr val="E26032"/>
    <a:srgbClr val="2F2F2F"/>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105" autoAdjust="0"/>
  </p:normalViewPr>
  <p:slideViewPr>
    <p:cSldViewPr snapToObjects="1">
      <p:cViewPr varScale="1">
        <p:scale>
          <a:sx n="48" d="100"/>
          <a:sy n="48" d="100"/>
        </p:scale>
        <p:origin x="800"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Objects="1" showGuides="1">
      <p:cViewPr varScale="1">
        <p:scale>
          <a:sx n="160" d="100"/>
          <a:sy n="160" d="100"/>
        </p:scale>
        <p:origin x="443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610744965838245E-2"/>
          <c:y val="5.8918824336147146E-2"/>
          <c:w val="0.94110904292140707"/>
          <c:h val="0.7841244709276205"/>
        </c:manualLayout>
      </c:layout>
      <c:lineChart>
        <c:grouping val="standard"/>
        <c:varyColors val="0"/>
        <c:ser>
          <c:idx val="0"/>
          <c:order val="0"/>
          <c:tx>
            <c:strRef>
              <c:f>Sheet1!$B$1</c:f>
              <c:strCache>
                <c:ptCount val="1"/>
                <c:pt idx="0">
                  <c:v>Number of clippings</c:v>
                </c:pt>
              </c:strCache>
            </c:strRef>
          </c:tx>
          <c:spPr>
            <a:ln w="28575" cap="rnd">
              <a:solidFill>
                <a:schemeClr val="accent1"/>
              </a:solidFill>
              <a:round/>
            </a:ln>
            <a:effectLst/>
          </c:spPr>
          <c:marker>
            <c:symbol val="none"/>
          </c:marker>
          <c:cat>
            <c:numRef>
              <c:f>Sheet1!$A$2:$A$127</c:f>
              <c:numCache>
                <c:formatCode>m/d/yy</c:formatCode>
                <c:ptCount val="126"/>
                <c:pt idx="0">
                  <c:v>45178</c:v>
                </c:pt>
                <c:pt idx="1">
                  <c:v>45179</c:v>
                </c:pt>
                <c:pt idx="2">
                  <c:v>45180</c:v>
                </c:pt>
                <c:pt idx="3">
                  <c:v>45181</c:v>
                </c:pt>
                <c:pt idx="4">
                  <c:v>45182</c:v>
                </c:pt>
                <c:pt idx="5">
                  <c:v>45183</c:v>
                </c:pt>
                <c:pt idx="6">
                  <c:v>45184</c:v>
                </c:pt>
                <c:pt idx="7">
                  <c:v>45185</c:v>
                </c:pt>
                <c:pt idx="8">
                  <c:v>45186</c:v>
                </c:pt>
                <c:pt idx="9">
                  <c:v>45187</c:v>
                </c:pt>
                <c:pt idx="10">
                  <c:v>45188</c:v>
                </c:pt>
                <c:pt idx="11">
                  <c:v>45189</c:v>
                </c:pt>
                <c:pt idx="12">
                  <c:v>45190</c:v>
                </c:pt>
                <c:pt idx="13">
                  <c:v>45191</c:v>
                </c:pt>
                <c:pt idx="14">
                  <c:v>45192</c:v>
                </c:pt>
                <c:pt idx="15">
                  <c:v>45193</c:v>
                </c:pt>
                <c:pt idx="16">
                  <c:v>45194</c:v>
                </c:pt>
                <c:pt idx="17">
                  <c:v>45195</c:v>
                </c:pt>
                <c:pt idx="18">
                  <c:v>45196</c:v>
                </c:pt>
                <c:pt idx="19">
                  <c:v>45197</c:v>
                </c:pt>
                <c:pt idx="20">
                  <c:v>45198</c:v>
                </c:pt>
                <c:pt idx="21">
                  <c:v>45199</c:v>
                </c:pt>
                <c:pt idx="22">
                  <c:v>45200</c:v>
                </c:pt>
                <c:pt idx="23">
                  <c:v>45201</c:v>
                </c:pt>
                <c:pt idx="24">
                  <c:v>45202</c:v>
                </c:pt>
                <c:pt idx="25">
                  <c:v>45203</c:v>
                </c:pt>
                <c:pt idx="26">
                  <c:v>45204</c:v>
                </c:pt>
                <c:pt idx="27">
                  <c:v>45205</c:v>
                </c:pt>
                <c:pt idx="28">
                  <c:v>45206</c:v>
                </c:pt>
                <c:pt idx="29">
                  <c:v>45207</c:v>
                </c:pt>
                <c:pt idx="30">
                  <c:v>45208</c:v>
                </c:pt>
                <c:pt idx="31">
                  <c:v>45209</c:v>
                </c:pt>
                <c:pt idx="32">
                  <c:v>45210</c:v>
                </c:pt>
                <c:pt idx="33">
                  <c:v>45211</c:v>
                </c:pt>
                <c:pt idx="34">
                  <c:v>45212</c:v>
                </c:pt>
                <c:pt idx="35">
                  <c:v>45213</c:v>
                </c:pt>
                <c:pt idx="36">
                  <c:v>45214</c:v>
                </c:pt>
                <c:pt idx="37">
                  <c:v>45215</c:v>
                </c:pt>
                <c:pt idx="38">
                  <c:v>45216</c:v>
                </c:pt>
                <c:pt idx="39">
                  <c:v>45217</c:v>
                </c:pt>
                <c:pt idx="40">
                  <c:v>45218</c:v>
                </c:pt>
                <c:pt idx="41">
                  <c:v>45219</c:v>
                </c:pt>
                <c:pt idx="42">
                  <c:v>45220</c:v>
                </c:pt>
                <c:pt idx="43">
                  <c:v>45221</c:v>
                </c:pt>
                <c:pt idx="44">
                  <c:v>45222</c:v>
                </c:pt>
                <c:pt idx="45">
                  <c:v>45223</c:v>
                </c:pt>
                <c:pt idx="46">
                  <c:v>45224</c:v>
                </c:pt>
                <c:pt idx="47">
                  <c:v>45225</c:v>
                </c:pt>
                <c:pt idx="48">
                  <c:v>45226</c:v>
                </c:pt>
                <c:pt idx="49">
                  <c:v>45227</c:v>
                </c:pt>
                <c:pt idx="50">
                  <c:v>45228</c:v>
                </c:pt>
                <c:pt idx="51">
                  <c:v>45229</c:v>
                </c:pt>
                <c:pt idx="52">
                  <c:v>45230</c:v>
                </c:pt>
                <c:pt idx="53">
                  <c:v>45231</c:v>
                </c:pt>
                <c:pt idx="54">
                  <c:v>45232</c:v>
                </c:pt>
                <c:pt idx="55">
                  <c:v>45233</c:v>
                </c:pt>
                <c:pt idx="56">
                  <c:v>45234</c:v>
                </c:pt>
                <c:pt idx="57">
                  <c:v>45235</c:v>
                </c:pt>
                <c:pt idx="58">
                  <c:v>45236</c:v>
                </c:pt>
                <c:pt idx="59">
                  <c:v>45237</c:v>
                </c:pt>
                <c:pt idx="60">
                  <c:v>45238</c:v>
                </c:pt>
                <c:pt idx="61">
                  <c:v>45239</c:v>
                </c:pt>
                <c:pt idx="62">
                  <c:v>45240</c:v>
                </c:pt>
                <c:pt idx="63">
                  <c:v>45241</c:v>
                </c:pt>
                <c:pt idx="64">
                  <c:v>45242</c:v>
                </c:pt>
                <c:pt idx="65">
                  <c:v>45243</c:v>
                </c:pt>
                <c:pt idx="66">
                  <c:v>45244</c:v>
                </c:pt>
                <c:pt idx="67">
                  <c:v>45245</c:v>
                </c:pt>
                <c:pt idx="68">
                  <c:v>45246</c:v>
                </c:pt>
                <c:pt idx="69">
                  <c:v>45247</c:v>
                </c:pt>
                <c:pt idx="70">
                  <c:v>45248</c:v>
                </c:pt>
                <c:pt idx="71">
                  <c:v>45249</c:v>
                </c:pt>
                <c:pt idx="72">
                  <c:v>45250</c:v>
                </c:pt>
                <c:pt idx="73">
                  <c:v>45251</c:v>
                </c:pt>
                <c:pt idx="74">
                  <c:v>45252</c:v>
                </c:pt>
                <c:pt idx="75">
                  <c:v>45253</c:v>
                </c:pt>
                <c:pt idx="76">
                  <c:v>45254</c:v>
                </c:pt>
                <c:pt idx="77">
                  <c:v>45255</c:v>
                </c:pt>
                <c:pt idx="78">
                  <c:v>45256</c:v>
                </c:pt>
                <c:pt idx="79">
                  <c:v>45257</c:v>
                </c:pt>
                <c:pt idx="80">
                  <c:v>45258</c:v>
                </c:pt>
                <c:pt idx="81">
                  <c:v>45259</c:v>
                </c:pt>
                <c:pt idx="82">
                  <c:v>45260</c:v>
                </c:pt>
                <c:pt idx="83">
                  <c:v>45261</c:v>
                </c:pt>
                <c:pt idx="84">
                  <c:v>45262</c:v>
                </c:pt>
                <c:pt idx="85">
                  <c:v>45263</c:v>
                </c:pt>
                <c:pt idx="86">
                  <c:v>45264</c:v>
                </c:pt>
                <c:pt idx="87">
                  <c:v>45265</c:v>
                </c:pt>
                <c:pt idx="88">
                  <c:v>45266</c:v>
                </c:pt>
                <c:pt idx="89">
                  <c:v>45267</c:v>
                </c:pt>
                <c:pt idx="90">
                  <c:v>45268</c:v>
                </c:pt>
                <c:pt idx="91">
                  <c:v>45269</c:v>
                </c:pt>
                <c:pt idx="92">
                  <c:v>45270</c:v>
                </c:pt>
                <c:pt idx="93">
                  <c:v>45271</c:v>
                </c:pt>
                <c:pt idx="94">
                  <c:v>45272</c:v>
                </c:pt>
                <c:pt idx="95">
                  <c:v>45273</c:v>
                </c:pt>
                <c:pt idx="96">
                  <c:v>45274</c:v>
                </c:pt>
                <c:pt idx="97">
                  <c:v>45275</c:v>
                </c:pt>
                <c:pt idx="98">
                  <c:v>45276</c:v>
                </c:pt>
                <c:pt idx="99">
                  <c:v>45277</c:v>
                </c:pt>
                <c:pt idx="100">
                  <c:v>45278</c:v>
                </c:pt>
                <c:pt idx="101">
                  <c:v>45279</c:v>
                </c:pt>
                <c:pt idx="102">
                  <c:v>45280</c:v>
                </c:pt>
                <c:pt idx="103">
                  <c:v>45281</c:v>
                </c:pt>
                <c:pt idx="104">
                  <c:v>45282</c:v>
                </c:pt>
                <c:pt idx="105">
                  <c:v>45283</c:v>
                </c:pt>
                <c:pt idx="106">
                  <c:v>45284</c:v>
                </c:pt>
                <c:pt idx="107">
                  <c:v>45285</c:v>
                </c:pt>
                <c:pt idx="108">
                  <c:v>45286</c:v>
                </c:pt>
                <c:pt idx="109">
                  <c:v>45287</c:v>
                </c:pt>
                <c:pt idx="110">
                  <c:v>45288</c:v>
                </c:pt>
                <c:pt idx="111">
                  <c:v>45289</c:v>
                </c:pt>
                <c:pt idx="112">
                  <c:v>45290</c:v>
                </c:pt>
                <c:pt idx="113">
                  <c:v>45291</c:v>
                </c:pt>
                <c:pt idx="114">
                  <c:v>45292</c:v>
                </c:pt>
                <c:pt idx="115">
                  <c:v>45293</c:v>
                </c:pt>
                <c:pt idx="116">
                  <c:v>45294</c:v>
                </c:pt>
                <c:pt idx="117">
                  <c:v>45295</c:v>
                </c:pt>
                <c:pt idx="118">
                  <c:v>45296</c:v>
                </c:pt>
                <c:pt idx="119">
                  <c:v>45297</c:v>
                </c:pt>
                <c:pt idx="120">
                  <c:v>45298</c:v>
                </c:pt>
                <c:pt idx="121">
                  <c:v>45299</c:v>
                </c:pt>
                <c:pt idx="122">
                  <c:v>45300</c:v>
                </c:pt>
                <c:pt idx="123">
                  <c:v>45301</c:v>
                </c:pt>
                <c:pt idx="124">
                  <c:v>45302</c:v>
                </c:pt>
                <c:pt idx="125">
                  <c:v>45303</c:v>
                </c:pt>
              </c:numCache>
            </c:numRef>
          </c:cat>
          <c:val>
            <c:numRef>
              <c:f>Sheet1!$B$2:$B$127</c:f>
              <c:numCache>
                <c:formatCode>General</c:formatCode>
                <c:ptCount val="126"/>
                <c:pt idx="0">
                  <c:v>108</c:v>
                </c:pt>
                <c:pt idx="1">
                  <c:v>284</c:v>
                </c:pt>
                <c:pt idx="2">
                  <c:v>112</c:v>
                </c:pt>
                <c:pt idx="3">
                  <c:v>137</c:v>
                </c:pt>
                <c:pt idx="4">
                  <c:v>119</c:v>
                </c:pt>
                <c:pt idx="5">
                  <c:v>147</c:v>
                </c:pt>
                <c:pt idx="6">
                  <c:v>150</c:v>
                </c:pt>
                <c:pt idx="7">
                  <c:v>123</c:v>
                </c:pt>
                <c:pt idx="8">
                  <c:v>114</c:v>
                </c:pt>
                <c:pt idx="9">
                  <c:v>165</c:v>
                </c:pt>
                <c:pt idx="10">
                  <c:v>174</c:v>
                </c:pt>
                <c:pt idx="11">
                  <c:v>171</c:v>
                </c:pt>
                <c:pt idx="12">
                  <c:v>111</c:v>
                </c:pt>
                <c:pt idx="13">
                  <c:v>165</c:v>
                </c:pt>
                <c:pt idx="14">
                  <c:v>136</c:v>
                </c:pt>
                <c:pt idx="15">
                  <c:v>43</c:v>
                </c:pt>
                <c:pt idx="16">
                  <c:v>105</c:v>
                </c:pt>
                <c:pt idx="17">
                  <c:v>194</c:v>
                </c:pt>
                <c:pt idx="18">
                  <c:v>536</c:v>
                </c:pt>
                <c:pt idx="19">
                  <c:v>1174</c:v>
                </c:pt>
                <c:pt idx="20">
                  <c:v>472</c:v>
                </c:pt>
                <c:pt idx="21">
                  <c:v>257</c:v>
                </c:pt>
                <c:pt idx="22">
                  <c:v>200</c:v>
                </c:pt>
                <c:pt idx="23">
                  <c:v>639</c:v>
                </c:pt>
                <c:pt idx="24">
                  <c:v>277</c:v>
                </c:pt>
                <c:pt idx="25">
                  <c:v>260</c:v>
                </c:pt>
                <c:pt idx="26">
                  <c:v>192</c:v>
                </c:pt>
                <c:pt idx="27">
                  <c:v>201</c:v>
                </c:pt>
                <c:pt idx="28">
                  <c:v>949</c:v>
                </c:pt>
                <c:pt idx="29">
                  <c:v>354</c:v>
                </c:pt>
                <c:pt idx="30">
                  <c:v>225</c:v>
                </c:pt>
                <c:pt idx="31">
                  <c:v>217</c:v>
                </c:pt>
                <c:pt idx="32">
                  <c:v>549</c:v>
                </c:pt>
                <c:pt idx="33">
                  <c:v>314</c:v>
                </c:pt>
                <c:pt idx="34">
                  <c:v>364</c:v>
                </c:pt>
                <c:pt idx="35">
                  <c:v>151</c:v>
                </c:pt>
                <c:pt idx="36">
                  <c:v>161</c:v>
                </c:pt>
                <c:pt idx="37">
                  <c:v>218</c:v>
                </c:pt>
                <c:pt idx="38">
                  <c:v>324</c:v>
                </c:pt>
                <c:pt idx="39">
                  <c:v>229</c:v>
                </c:pt>
                <c:pt idx="40">
                  <c:v>366</c:v>
                </c:pt>
                <c:pt idx="41">
                  <c:v>176</c:v>
                </c:pt>
                <c:pt idx="42">
                  <c:v>514</c:v>
                </c:pt>
                <c:pt idx="43">
                  <c:v>153</c:v>
                </c:pt>
                <c:pt idx="44">
                  <c:v>285</c:v>
                </c:pt>
                <c:pt idx="45">
                  <c:v>181</c:v>
                </c:pt>
                <c:pt idx="46">
                  <c:v>226</c:v>
                </c:pt>
                <c:pt idx="47">
                  <c:v>233</c:v>
                </c:pt>
                <c:pt idx="48">
                  <c:v>195</c:v>
                </c:pt>
                <c:pt idx="49">
                  <c:v>80</c:v>
                </c:pt>
                <c:pt idx="50">
                  <c:v>111</c:v>
                </c:pt>
                <c:pt idx="51">
                  <c:v>225</c:v>
                </c:pt>
                <c:pt idx="52">
                  <c:v>317</c:v>
                </c:pt>
                <c:pt idx="53">
                  <c:v>145</c:v>
                </c:pt>
                <c:pt idx="54">
                  <c:v>146</c:v>
                </c:pt>
                <c:pt idx="55">
                  <c:v>186</c:v>
                </c:pt>
                <c:pt idx="56">
                  <c:v>98</c:v>
                </c:pt>
                <c:pt idx="57">
                  <c:v>62</c:v>
                </c:pt>
                <c:pt idx="58">
                  <c:v>302</c:v>
                </c:pt>
                <c:pt idx="59">
                  <c:v>164</c:v>
                </c:pt>
                <c:pt idx="60">
                  <c:v>153</c:v>
                </c:pt>
                <c:pt idx="61">
                  <c:v>138</c:v>
                </c:pt>
                <c:pt idx="62">
                  <c:v>147</c:v>
                </c:pt>
                <c:pt idx="63">
                  <c:v>140</c:v>
                </c:pt>
                <c:pt idx="64">
                  <c:v>93</c:v>
                </c:pt>
                <c:pt idx="65">
                  <c:v>164</c:v>
                </c:pt>
                <c:pt idx="66">
                  <c:v>200</c:v>
                </c:pt>
                <c:pt idx="67">
                  <c:v>375</c:v>
                </c:pt>
                <c:pt idx="68">
                  <c:v>266</c:v>
                </c:pt>
                <c:pt idx="69">
                  <c:v>185</c:v>
                </c:pt>
                <c:pt idx="70">
                  <c:v>109</c:v>
                </c:pt>
                <c:pt idx="71">
                  <c:v>82</c:v>
                </c:pt>
                <c:pt idx="72">
                  <c:v>105</c:v>
                </c:pt>
                <c:pt idx="73">
                  <c:v>142</c:v>
                </c:pt>
                <c:pt idx="74">
                  <c:v>115</c:v>
                </c:pt>
                <c:pt idx="75">
                  <c:v>185</c:v>
                </c:pt>
                <c:pt idx="76">
                  <c:v>422</c:v>
                </c:pt>
                <c:pt idx="77">
                  <c:v>160</c:v>
                </c:pt>
                <c:pt idx="78">
                  <c:v>110</c:v>
                </c:pt>
                <c:pt idx="79">
                  <c:v>194</c:v>
                </c:pt>
                <c:pt idx="80">
                  <c:v>287</c:v>
                </c:pt>
                <c:pt idx="81">
                  <c:v>255</c:v>
                </c:pt>
                <c:pt idx="82">
                  <c:v>105</c:v>
                </c:pt>
                <c:pt idx="83">
                  <c:v>166</c:v>
                </c:pt>
                <c:pt idx="84">
                  <c:v>101</c:v>
                </c:pt>
                <c:pt idx="85">
                  <c:v>71</c:v>
                </c:pt>
                <c:pt idx="86">
                  <c:v>127</c:v>
                </c:pt>
                <c:pt idx="87">
                  <c:v>366</c:v>
                </c:pt>
                <c:pt idx="88">
                  <c:v>585</c:v>
                </c:pt>
                <c:pt idx="89">
                  <c:v>447</c:v>
                </c:pt>
                <c:pt idx="90">
                  <c:v>375</c:v>
                </c:pt>
                <c:pt idx="91">
                  <c:v>405</c:v>
                </c:pt>
                <c:pt idx="92">
                  <c:v>115</c:v>
                </c:pt>
                <c:pt idx="93">
                  <c:v>179</c:v>
                </c:pt>
                <c:pt idx="94">
                  <c:v>176</c:v>
                </c:pt>
                <c:pt idx="95">
                  <c:v>164</c:v>
                </c:pt>
                <c:pt idx="96">
                  <c:v>126</c:v>
                </c:pt>
                <c:pt idx="97">
                  <c:v>139</c:v>
                </c:pt>
                <c:pt idx="98">
                  <c:v>67</c:v>
                </c:pt>
                <c:pt idx="99">
                  <c:v>105</c:v>
                </c:pt>
                <c:pt idx="100">
                  <c:v>139</c:v>
                </c:pt>
                <c:pt idx="101">
                  <c:v>135</c:v>
                </c:pt>
                <c:pt idx="102">
                  <c:v>143</c:v>
                </c:pt>
                <c:pt idx="103">
                  <c:v>142</c:v>
                </c:pt>
                <c:pt idx="104">
                  <c:v>97</c:v>
                </c:pt>
                <c:pt idx="105">
                  <c:v>78</c:v>
                </c:pt>
                <c:pt idx="106">
                  <c:v>66</c:v>
                </c:pt>
                <c:pt idx="107">
                  <c:v>110</c:v>
                </c:pt>
                <c:pt idx="108">
                  <c:v>112</c:v>
                </c:pt>
                <c:pt idx="109">
                  <c:v>120</c:v>
                </c:pt>
                <c:pt idx="110">
                  <c:v>114</c:v>
                </c:pt>
                <c:pt idx="111">
                  <c:v>155</c:v>
                </c:pt>
                <c:pt idx="112">
                  <c:v>8</c:v>
                </c:pt>
                <c:pt idx="113">
                  <c:v>0</c:v>
                </c:pt>
                <c:pt idx="114">
                  <c:v>0</c:v>
                </c:pt>
                <c:pt idx="115">
                  <c:v>322</c:v>
                </c:pt>
                <c:pt idx="116">
                  <c:v>99</c:v>
                </c:pt>
                <c:pt idx="117">
                  <c:v>108</c:v>
                </c:pt>
                <c:pt idx="118">
                  <c:v>69</c:v>
                </c:pt>
                <c:pt idx="119">
                  <c:v>85</c:v>
                </c:pt>
                <c:pt idx="120">
                  <c:v>74</c:v>
                </c:pt>
                <c:pt idx="121">
                  <c:v>101</c:v>
                </c:pt>
                <c:pt idx="122">
                  <c:v>144</c:v>
                </c:pt>
                <c:pt idx="123">
                  <c:v>149</c:v>
                </c:pt>
                <c:pt idx="124">
                  <c:v>304</c:v>
                </c:pt>
                <c:pt idx="125">
                  <c:v>79</c:v>
                </c:pt>
              </c:numCache>
            </c:numRef>
          </c:val>
          <c:smooth val="0"/>
          <c:extLst>
            <c:ext xmlns:c16="http://schemas.microsoft.com/office/drawing/2014/chart" uri="{C3380CC4-5D6E-409C-BE32-E72D297353CC}">
              <c16:uniqueId val="{00000000-7971-9843-8EF1-A22DD3909102}"/>
            </c:ext>
          </c:extLst>
        </c:ser>
        <c:dLbls>
          <c:showLegendKey val="0"/>
          <c:showVal val="0"/>
          <c:showCatName val="0"/>
          <c:showSerName val="0"/>
          <c:showPercent val="0"/>
          <c:showBubbleSize val="0"/>
        </c:dLbls>
        <c:smooth val="0"/>
        <c:axId val="1438774288"/>
        <c:axId val="1438775968"/>
      </c:lineChart>
      <c:dateAx>
        <c:axId val="1438774288"/>
        <c:scaling>
          <c:orientation val="minMax"/>
        </c:scaling>
        <c:delete val="0"/>
        <c:axPos val="b"/>
        <c:numFmt formatCode="m/d/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2"/>
                </a:solidFill>
                <a:latin typeface="+mn-lt"/>
                <a:ea typeface="+mn-ea"/>
                <a:cs typeface="+mn-cs"/>
              </a:defRPr>
            </a:pPr>
            <a:endParaRPr lang="en-US"/>
          </a:p>
        </c:txPr>
        <c:crossAx val="1438775968"/>
        <c:crosses val="autoZero"/>
        <c:auto val="1"/>
        <c:lblOffset val="100"/>
        <c:baseTimeUnit val="days"/>
        <c:majorUnit val="7"/>
        <c:majorTimeUnit val="days"/>
      </c:dateAx>
      <c:valAx>
        <c:axId val="1438775968"/>
        <c:scaling>
          <c:orientation val="minMax"/>
          <c:max val="13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438774288"/>
        <c:crosses val="autoZero"/>
        <c:crossBetween val="between"/>
        <c:majorUnit val="200"/>
      </c:valAx>
      <c:spPr>
        <a:noFill/>
        <a:ln>
          <a:noFill/>
        </a:ln>
        <a:effectLst/>
      </c:spPr>
    </c:plotArea>
    <c:legend>
      <c:legendPos val="b"/>
      <c:layout>
        <c:manualLayout>
          <c:xMode val="edge"/>
          <c:yMode val="edge"/>
          <c:x val="0.83025643004579541"/>
          <c:y val="6.6684506690586939E-2"/>
          <c:w val="0.15769625516504546"/>
          <c:h val="5.4087600462985608E-2"/>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
        <p:nvSpPr>
          <p:cNvPr id="6" name="Date Placeholder 5">
            <a:extLst>
              <a:ext uri="{FF2B5EF4-FFF2-40B4-BE49-F238E27FC236}">
                <a16:creationId xmlns:a16="http://schemas.microsoft.com/office/drawing/2014/main" id="{49AACBEE-1F5F-A242-9461-88BB695B0E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E65D2D-4186-9C49-B34A-947803128A62}" type="datetimeFigureOut">
              <a:rPr lang="en-GB" smtClean="0"/>
              <a:t>27/11/2024</a:t>
            </a:fld>
            <a:endParaRPr lang="en-GB"/>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With CERN Science Gateway built, equipped with excellent exhibitions and animated with fascinating science shows and lab workshops, now comes the task of generating and maintaining excitement both internally and externally.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is the role of the digital, media and editorial teams to craft and disseminate communication products. So how did we build momentum ahead of the inauguration? How did we motivate the CERN community to volunteer as CERN guides? What was put in place for the inauguration itself? How have we used our internal newsletter, website and social media channels to inform and engage? And finally, how does CERN Science Gateway fit with CERN’s strategic priorities and communication strategy?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CERN’s strategic priorities include delivering world-class scientific results and knowledge, increasing return to Member and Associate Member States and strengthening CERN’s impact on society. These priorities underpin CERN’s communication strategy, which encompasses internal and external communications and builds on decades of well-established and successful communications, education and outreach programmes.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presentation will provide examples of what was communicated, the underlying strategy and the results obtained. </a:t>
            </a:r>
          </a:p>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a:t>
            </a:fld>
            <a:endParaRPr lang="en-US"/>
          </a:p>
        </p:txBody>
      </p:sp>
    </p:spTree>
    <p:extLst>
      <p:ext uri="{BB962C8B-B14F-4D97-AF65-F5344CB8AC3E}">
        <p14:creationId xmlns:p14="http://schemas.microsoft.com/office/powerpoint/2010/main" val="2792186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11</a:t>
            </a:fld>
            <a:endParaRPr lang="en-US"/>
          </a:p>
        </p:txBody>
      </p:sp>
    </p:spTree>
    <p:extLst>
      <p:ext uri="{BB962C8B-B14F-4D97-AF65-F5344CB8AC3E}">
        <p14:creationId xmlns:p14="http://schemas.microsoft.com/office/powerpoint/2010/main" val="398867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cs typeface="Calibri"/>
            </a:endParaRPr>
          </a:p>
        </p:txBody>
      </p:sp>
      <p:sp>
        <p:nvSpPr>
          <p:cNvPr id="4" name="Slide Number Placeholder 3"/>
          <p:cNvSpPr>
            <a:spLocks noGrp="1"/>
          </p:cNvSpPr>
          <p:nvPr>
            <p:ph type="sldNum" sz="quarter" idx="5"/>
          </p:nvPr>
        </p:nvSpPr>
        <p:spPr/>
        <p:txBody>
          <a:bodyPr/>
          <a:lstStyle/>
          <a:p>
            <a:fld id="{A580123F-B9C7-C740-99A7-8273D7784A63}" type="slidenum">
              <a:rPr lang="en-CH" smtClean="0"/>
              <a:t>12</a:t>
            </a:fld>
            <a:endParaRPr lang="en-CH"/>
          </a:p>
        </p:txBody>
      </p:sp>
    </p:spTree>
    <p:extLst>
      <p:ext uri="{BB962C8B-B14F-4D97-AF65-F5344CB8AC3E}">
        <p14:creationId xmlns:p14="http://schemas.microsoft.com/office/powerpoint/2010/main" val="2307310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ae8c7d24e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ae8c7d24e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2ae8c7d24e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July 2024</a:t>
            </a:r>
          </a:p>
        </p:txBody>
      </p:sp>
      <p:sp>
        <p:nvSpPr>
          <p:cNvPr id="4" name="Slide Number Placeholder 3"/>
          <p:cNvSpPr>
            <a:spLocks noGrp="1"/>
          </p:cNvSpPr>
          <p:nvPr>
            <p:ph type="sldNum" sz="quarter" idx="5"/>
          </p:nvPr>
        </p:nvSpPr>
        <p:spPr/>
        <p:txBody>
          <a:bodyPr/>
          <a:lstStyle/>
          <a:p>
            <a:fld id="{8CB0EE9E-52B8-AA4F-8DD5-ED0FB4E5CBCC}" type="slidenum">
              <a:rPr lang="en-US" smtClean="0"/>
              <a:t>15</a:t>
            </a:fld>
            <a:endParaRPr lang="en-US"/>
          </a:p>
        </p:txBody>
      </p:sp>
    </p:spTree>
    <p:extLst>
      <p:ext uri="{BB962C8B-B14F-4D97-AF65-F5344CB8AC3E}">
        <p14:creationId xmlns:p14="http://schemas.microsoft.com/office/powerpoint/2010/main" val="30781057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1D231E-767E-634F-9905-0246A339F36B}"/>
              </a:ext>
            </a:extLst>
          </p:cNvPr>
          <p:cNvPicPr>
            <a:picLocks noChangeAspect="1"/>
          </p:cNvPicPr>
          <p:nvPr userDrawn="1"/>
        </p:nvPicPr>
        <p:blipFill>
          <a:blip r:embed="rId2"/>
          <a:stretch>
            <a:fillRect/>
          </a:stretch>
        </p:blipFill>
        <p:spPr>
          <a:xfrm>
            <a:off x="4367808" y="1484784"/>
            <a:ext cx="3470382" cy="3470382"/>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fld id="{E5029319-06AA-7F42-ADF7-19DBBD11312C}" type="datetime1">
              <a:rPr lang="de-CH" smtClean="0"/>
              <a:t>27.11.2024</a:t>
            </a:fld>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fld id="{9C2A1718-5652-6746-87EA-2129C5FBB0DE}" type="datetime1">
              <a:rPr lang="de-CH" smtClean="0"/>
              <a:t>27.11.2024</a:t>
            </a:fld>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US"/>
              <a:t>Presenter | Presentation Title</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lumMod val="40000"/>
                <a:lumOff val="60000"/>
              </a:schemeClr>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8D329237-9A28-7F47-B6F4-ED5E1F4D6B14}" type="datetime1">
              <a:rPr lang="de-CH" smtClean="0"/>
              <a:t>27.11.2024</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DE4D9939-E67D-404A-BFAF-D6865F994267}" type="datetime1">
              <a:rPr lang="de-CH" smtClean="0"/>
              <a:t>27.11.2024</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lumMod val="40000"/>
                <a:lumOff val="60000"/>
              </a:schemeClr>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lumMod val="40000"/>
                <a:lumOff val="60000"/>
              </a:schemeClr>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C922FD57-7E01-2947-A36A-572802D78600}" type="datetime1">
              <a:rPr lang="de-CH" smtClean="0"/>
              <a:t>27.11.2024</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dirty="0"/>
              <a:t>Presenter | Presentation Title</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lumMod val="40000"/>
                <a:lumOff val="60000"/>
              </a:schemeClr>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lumMod val="40000"/>
                <a:lumOff val="60000"/>
              </a:schemeClr>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lumMod val="40000"/>
                <a:lumOff val="60000"/>
              </a:schemeClr>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lumMod val="40000"/>
                <a:lumOff val="60000"/>
              </a:schemeClr>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lumMod val="40000"/>
                <a:lumOff val="60000"/>
              </a:schemeClr>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fld id="{060ADF95-1D50-A346-9F36-9D11B5959A20}" type="datetime1">
              <a:rPr lang="de-CH" smtClean="0"/>
              <a:t>27.11.2024</a:t>
            </a:fld>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lumMod val="40000"/>
                <a:lumOff val="60000"/>
              </a:schemeClr>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lumMod val="40000"/>
                <a:lumOff val="60000"/>
              </a:schemeClr>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lumMod val="40000"/>
                <a:lumOff val="6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lumMod val="40000"/>
                <a:lumOff val="60000"/>
              </a:schemeClr>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fld id="{30B6D7F9-B89E-4E44-88DB-D2B03C1575BD}" type="datetime1">
              <a:rPr lang="de-CH" smtClean="0"/>
              <a:t>27.11.2024</a:t>
            </a:fld>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Presenter | Presentation Title</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lumMod val="40000"/>
                <a:lumOff val="60000"/>
              </a:schemeClr>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fld id="{82CA310A-8036-D740-9C67-C96559B7989C}" type="datetime1">
              <a:rPr lang="de-CH" smtClean="0"/>
              <a:t>27.11.2024</a:t>
            </a:fld>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Presenter | Presentation Title</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lumMod val="40000"/>
                <a:lumOff val="60000"/>
              </a:schemeClr>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lumMod val="40000"/>
                <a:lumOff val="60000"/>
              </a:schemeClr>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lumMod val="40000"/>
                <a:lumOff val="60000"/>
              </a:schemeClr>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CF864767-D034-6F4D-A79A-403E389348E4}" type="datetime1">
              <a:rPr lang="de-CH" smtClean="0"/>
              <a:t>27.11.2024</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Presenter | Presentation Title</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lumMod val="40000"/>
                <a:lumOff val="60000"/>
              </a:schemeClr>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A5B03441-D3E1-7842-803A-ECC2015F2216}" type="datetime1">
              <a:rPr lang="de-CH" smtClean="0"/>
              <a:t>27.11.2024</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Presenter | Presentation Title</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Logo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DF3717-1751-F341-9C1D-CD804E5E64E6}"/>
              </a:ext>
            </a:extLst>
          </p:cNvPr>
          <p:cNvPicPr>
            <a:picLocks noChangeAspect="1"/>
          </p:cNvPicPr>
          <p:nvPr userDrawn="1"/>
        </p:nvPicPr>
        <p:blipFill>
          <a:blip r:embed="rId2"/>
          <a:stretch>
            <a:fillRect/>
          </a:stretch>
        </p:blipFill>
        <p:spPr>
          <a:xfrm>
            <a:off x="2567608" y="1569699"/>
            <a:ext cx="6901465" cy="2889334"/>
          </a:xfrm>
          <a:prstGeom prst="rect">
            <a:avLst/>
          </a:prstGeom>
        </p:spPr>
      </p:pic>
    </p:spTree>
    <p:extLst>
      <p:ext uri="{BB962C8B-B14F-4D97-AF65-F5344CB8AC3E}">
        <p14:creationId xmlns:p14="http://schemas.microsoft.com/office/powerpoint/2010/main" val="96466131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fld id="{95FBFAC2-1082-0349-931A-E17E3D1FD5EA}" type="datetime1">
              <a:rPr lang="de-CH" smtClean="0"/>
              <a:t>27.11.2024</a:t>
            </a:fld>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US"/>
              <a:t>Presenter | Presentation Title</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fld id="{429B46AD-AE35-A04A-BBC1-316D1F62DB10}" type="datetime1">
              <a:rPr lang="de-CH" smtClean="0"/>
              <a:t>27.11.2024</a:t>
            </a:fld>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US"/>
              <a:t>Presenter | Presentation Title</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8" name="Picture 7">
            <a:extLst>
              <a:ext uri="{FF2B5EF4-FFF2-40B4-BE49-F238E27FC236}">
                <a16:creationId xmlns:a16="http://schemas.microsoft.com/office/drawing/2014/main" id="{4B97828F-1500-6F4F-934B-DE2EE637CD34}"/>
              </a:ext>
            </a:extLst>
          </p:cNvPr>
          <p:cNvPicPr>
            <a:picLocks noChangeAspect="1"/>
          </p:cNvPicPr>
          <p:nvPr userDrawn="1"/>
        </p:nvPicPr>
        <p:blipFill>
          <a:blip r:embed="rId2"/>
          <a:stretch>
            <a:fillRect/>
          </a:stretch>
        </p:blipFill>
        <p:spPr>
          <a:xfrm>
            <a:off x="5375920" y="4330154"/>
            <a:ext cx="1440160" cy="1440160"/>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B86E7441-B772-D048-9C1B-F8600B03CAE1}" type="datetime3">
              <a:rPr lang="en-US" smtClean="0"/>
              <a:t>27 November 2024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Presenter | Presentation Title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3234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4BFD808-6B56-4447-9401-2398D08EE3C0}" type="datetime1">
              <a:rPr lang="en-US" smtClean="0"/>
              <a:pPr/>
              <a:t>11/27/2024</a:t>
            </a:fld>
            <a:endParaRPr lang="en-US" dirty="0"/>
          </a:p>
        </p:txBody>
      </p:sp>
      <p:sp>
        <p:nvSpPr>
          <p:cNvPr id="8"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Document reference</a:t>
            </a:r>
            <a:endParaRPr lang="en-US" dirty="0"/>
          </a:p>
        </p:txBody>
      </p:sp>
      <p:sp>
        <p:nvSpPr>
          <p:cNvPr id="9"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185350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 type="titleOnly">
  <p:cSld name="Title Only  ">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407988" y="373593"/>
            <a:ext cx="11376025" cy="10657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1"/>
          <p:cNvSpPr txBox="1">
            <a:spLocks noGrp="1"/>
          </p:cNvSpPr>
          <p:nvPr>
            <p:ph type="dt" idx="10"/>
          </p:nvPr>
        </p:nvSpPr>
        <p:spPr>
          <a:xfrm>
            <a:off x="8101915" y="6424993"/>
            <a:ext cx="1773923"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21"/>
          <p:cNvSpPr txBox="1">
            <a:spLocks noGrp="1"/>
          </p:cNvSpPr>
          <p:nvPr>
            <p:ph type="ftr" idx="11"/>
          </p:nvPr>
        </p:nvSpPr>
        <p:spPr>
          <a:xfrm>
            <a:off x="1145352" y="6424993"/>
            <a:ext cx="6787386"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1"/>
          <p:cNvSpPr txBox="1">
            <a:spLocks noGrp="1"/>
          </p:cNvSpPr>
          <p:nvPr>
            <p:ph type="sldNum" idx="12"/>
          </p:nvPr>
        </p:nvSpPr>
        <p:spPr>
          <a:xfrm>
            <a:off x="11107546" y="6424993"/>
            <a:ext cx="681254"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3208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fld id="{93EF7B39-23DF-A840-A7BA-86E01E93D669}" type="datetime1">
              <a:rPr lang="de-CH" smtClean="0"/>
              <a:t>27.11.2024</a:t>
            </a:fld>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US" dirty="0"/>
              <a:t>Presenter | Presentation Title</a:t>
            </a:r>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tx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17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CD595CA1-AF45-FE43-AA7D-34E0D9581EAF}"/>
              </a:ext>
            </a:extLst>
          </p:cNvPr>
          <p:cNvPicPr>
            <a:picLocks noChangeAspect="1"/>
          </p:cNvPicPr>
          <p:nvPr userDrawn="1"/>
        </p:nvPicPr>
        <p:blipFill>
          <a:blip r:embed="rId2"/>
          <a:stretch>
            <a:fillRect/>
          </a:stretch>
        </p:blipFill>
        <p:spPr>
          <a:xfrm>
            <a:off x="3467859" y="621214"/>
            <a:ext cx="5004405" cy="2095121"/>
          </a:xfrm>
          <a:prstGeom prst="rect">
            <a:avLst/>
          </a:prstGeom>
        </p:spPr>
      </p:pic>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7F1BD44C-4E47-7641-9144-60BC1FFF9E40}" type="datetime1">
              <a:rPr lang="de-CH" smtClean="0"/>
              <a:t>27.11.2024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a:xfrm>
            <a:off x="4258800" y="6378349"/>
            <a:ext cx="4285010" cy="365125"/>
          </a:xfrm>
        </p:spPr>
        <p:txBody>
          <a:bodyPr/>
          <a:lstStyle>
            <a:lvl1pPr algn="l">
              <a:defRPr/>
            </a:lvl1pPr>
          </a:lstStyle>
          <a:p>
            <a:r>
              <a:rPr lang="en-US" dirty="0"/>
              <a:t>Presenter | Presentation Title</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2" name="TextBox 1">
            <a:extLst>
              <a:ext uri="{FF2B5EF4-FFF2-40B4-BE49-F238E27FC236}">
                <a16:creationId xmlns:a16="http://schemas.microsoft.com/office/drawing/2014/main" id="{876E632A-6ADE-CF4D-9038-D2B674A5B348}"/>
              </a:ext>
            </a:extLst>
          </p:cNvPr>
          <p:cNvSpPr txBox="1"/>
          <p:nvPr userDrawn="1"/>
        </p:nvSpPr>
        <p:spPr>
          <a:xfrm>
            <a:off x="6216502" y="6634716"/>
            <a:ext cx="65" cy="276999"/>
          </a:xfrm>
          <a:prstGeom prst="rect">
            <a:avLst/>
          </a:prstGeom>
          <a:noFill/>
        </p:spPr>
        <p:txBody>
          <a:bodyPr wrap="none" lIns="0" tIns="0" rIns="0" bIns="0" rtlCol="0">
            <a:spAutoFit/>
          </a:bodyPr>
          <a:lstStyle/>
          <a:p>
            <a:pPr algn="l"/>
            <a:endParaRPr lang="en-GB" dirty="0"/>
          </a:p>
        </p:txBody>
      </p:sp>
    </p:spTree>
    <p:extLst>
      <p:ext uri="{BB962C8B-B14F-4D97-AF65-F5344CB8AC3E}">
        <p14:creationId xmlns:p14="http://schemas.microsoft.com/office/powerpoint/2010/main" val="1872367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7FC59C3C-3539-0F4E-8F5B-F97EBD723FC3}" type="datetime1">
              <a:rPr lang="de-CH" smtClean="0"/>
              <a:t>27.11.2024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dirty="0"/>
              <a:t>Presenter | Presentation Title</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C2C63C51-3C01-364C-8C1F-513415625717}" type="datetime1">
              <a:rPr lang="de-CH" smtClean="0"/>
              <a:t>27.11.2024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dirty="0"/>
              <a:t>Presenter | Presentation Title</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lumMod val="40000"/>
                <a:lumOff val="60000"/>
              </a:schemeClr>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fld id="{6795D28C-D9FB-D84E-8771-15AE52B73C25}" type="datetime1">
              <a:rPr lang="de-CH" smtClean="0"/>
              <a:t>27.11.2024</a:t>
            </a:fld>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en-US" dirty="0"/>
              <a:t>Presenter | Presentation Title</a:t>
            </a:r>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191935580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lumMod val="40000"/>
                <a:lumOff val="60000"/>
              </a:schemeClr>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C7823244-45B8-6B4F-9B08-B3ECCA62DD59}" type="datetime1">
              <a:rPr lang="de-CH" smtClean="0"/>
              <a:t>27.11.2024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a:xfrm>
            <a:off x="4248000" y="6378349"/>
            <a:ext cx="4285010" cy="365125"/>
          </a:xfrm>
        </p:spPr>
        <p:txBody>
          <a:bodyPr/>
          <a:lstStyle/>
          <a:p>
            <a:r>
              <a:rPr lang="en-US" dirty="0"/>
              <a:t>Presenter | Presentation Title</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9120336" y="6378349"/>
            <a:ext cx="1620788" cy="365125"/>
          </a:xfrm>
          <a:prstGeom prst="rect">
            <a:avLst/>
          </a:prstGeom>
        </p:spPr>
        <p:txBody>
          <a:bodyPr vert="horz" lIns="0" tIns="0" rIns="0" bIns="0" rtlCol="0" anchor="ctr"/>
          <a:lstStyle>
            <a:lvl1pPr algn="r">
              <a:defRPr sz="800">
                <a:solidFill>
                  <a:schemeClr val="tx1"/>
                </a:solidFill>
              </a:defRPr>
            </a:lvl1pPr>
          </a:lstStyle>
          <a:p>
            <a:fld id="{7EFCF37F-0624-3A4F-A6BC-24980A3E6108}" type="datetime1">
              <a:rPr lang="en-GB" smtClean="0"/>
              <a:pPr/>
              <a:t>27/11/2024</a:t>
            </a:fld>
            <a:endParaRPr lang="en-GB" dirty="0"/>
          </a:p>
        </p:txBody>
      </p:sp>
      <p:sp>
        <p:nvSpPr>
          <p:cNvPr id="6" name="Slide Number Placeholder 5"/>
          <p:cNvSpPr>
            <a:spLocks noGrp="1"/>
          </p:cNvSpPr>
          <p:nvPr>
            <p:ph type="sldNum" sz="quarter" idx="4"/>
          </p:nvPr>
        </p:nvSpPr>
        <p:spPr>
          <a:xfrm>
            <a:off x="11107546" y="6378349"/>
            <a:ext cx="681254" cy="365125"/>
          </a:xfrm>
          <a:prstGeom prst="rect">
            <a:avLst/>
          </a:prstGeom>
        </p:spPr>
        <p:txBody>
          <a:bodyPr vert="horz" lIns="0" tIns="0" rIns="0" bIns="0" rtlCol="0" anchor="ctr"/>
          <a:lstStyle>
            <a:lvl1pPr algn="r">
              <a:defRPr sz="800" b="1">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3" y="6378349"/>
            <a:ext cx="4285010" cy="365125"/>
          </a:xfrm>
          <a:prstGeom prst="rect">
            <a:avLst/>
          </a:prstGeom>
        </p:spPr>
        <p:txBody>
          <a:bodyPr vert="horz" lIns="0" tIns="45720" rIns="91440" bIns="45720" rtlCol="0" anchor="ctr"/>
          <a:lstStyle>
            <a:lvl1pPr algn="l">
              <a:defRPr sz="950">
                <a:solidFill>
                  <a:schemeClr val="tx1"/>
                </a:solidFill>
              </a:defRPr>
            </a:lvl1pPr>
          </a:lstStyle>
          <a:p>
            <a:r>
              <a:rPr lang="en-US" dirty="0"/>
              <a:t>Presenter | Presentation Title</a:t>
            </a:r>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7EBEC76-D86C-2743-8338-8B8D3B304552}"/>
              </a:ext>
            </a:extLst>
          </p:cNvPr>
          <p:cNvPicPr>
            <a:picLocks noChangeAspect="1"/>
          </p:cNvPicPr>
          <p:nvPr userDrawn="1"/>
        </p:nvPicPr>
        <p:blipFill>
          <a:blip r:embed="rId27"/>
          <a:stretch>
            <a:fillRect/>
          </a:stretch>
        </p:blipFill>
        <p:spPr>
          <a:xfrm>
            <a:off x="407368" y="6309320"/>
            <a:ext cx="1152128" cy="484832"/>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78" r:id="rId2"/>
    <p:sldLayoutId id="2147483649" r:id="rId3"/>
    <p:sldLayoutId id="2147483662" r:id="rId4"/>
    <p:sldLayoutId id="2147483650" r:id="rId5"/>
    <p:sldLayoutId id="2147483665" r:id="rId6"/>
    <p:sldLayoutId id="2147483668" r:id="rId7"/>
    <p:sldLayoutId id="2147483677" r:id="rId8"/>
    <p:sldLayoutId id="2147483674" r:id="rId9"/>
    <p:sldLayoutId id="2147483652" r:id="rId10"/>
    <p:sldLayoutId id="2147483653" r:id="rId11"/>
    <p:sldLayoutId id="2147483661" r:id="rId12"/>
    <p:sldLayoutId id="2147483666" r:id="rId13"/>
    <p:sldLayoutId id="2147483667" r:id="rId14"/>
    <p:sldLayoutId id="2147483658" r:id="rId15"/>
    <p:sldLayoutId id="2147483659" r:id="rId16"/>
    <p:sldLayoutId id="2147483673" r:id="rId17"/>
    <p:sldLayoutId id="2147483660" r:id="rId18"/>
    <p:sldLayoutId id="2147483671" r:id="rId19"/>
    <p:sldLayoutId id="2147483651" r:id="rId20"/>
    <p:sldLayoutId id="2147483669" r:id="rId21"/>
    <p:sldLayoutId id="2147483655" r:id="rId22"/>
    <p:sldLayoutId id="2147483679" r:id="rId23"/>
    <p:sldLayoutId id="2147483680" r:id="rId24"/>
    <p:sldLayoutId id="2147483681" r:id="rId25"/>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hyperlink" Target="https://home.cern/news/news/knowledge-sharing/youll-never-guess-these-six-unlikely-benefits-being-cern-guide" TargetMode="External"/><Relationship Id="rId1" Type="http://schemas.openxmlformats.org/officeDocument/2006/relationships/slideLayout" Target="../slideLayouts/slideLayout21.xml"/><Relationship Id="rId6" Type="http://schemas.openxmlformats.org/officeDocument/2006/relationships/hyperlink" Target="https://www.fosslien.com/images" TargetMode="External"/><Relationship Id="rId5" Type="http://schemas.openxmlformats.org/officeDocument/2006/relationships/image" Target="../media/image23.JPG"/><Relationship Id="rId4" Type="http://schemas.openxmlformats.org/officeDocument/2006/relationships/hyperlink" Target="https://home.cern/news/announcement/cern/take-part-cern-science-gateway-inauguration-ceremony"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home.cern/news/press-release/cern/cern-inaugurates-science-gateway-its-new-outreach-centre-science-education" TargetMode="External"/><Relationship Id="rId3" Type="http://schemas.openxmlformats.org/officeDocument/2006/relationships/image" Target="../media/image25.jpg"/><Relationship Id="rId7"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hyperlink" Target="https://home.cern/press/science-gateway-2023" TargetMode="External"/><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3.xml"/><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7.JPG"/><Relationship Id="rId2" Type="http://schemas.openxmlformats.org/officeDocument/2006/relationships/hyperlink" Target="https://home.cern/news/news/cern/accessible-design-how-cern-science-gateway-exhibitions-are-tailored-people-visual" TargetMode="External"/><Relationship Id="rId1" Type="http://schemas.openxmlformats.org/officeDocument/2006/relationships/slideLayout" Target="../slideLayouts/slideLayout21.xml"/><Relationship Id="rId6" Type="http://schemas.openxmlformats.org/officeDocument/2006/relationships/hyperlink" Target="https://home.cern/news/news/cern/how-can-i-use-cern-science-gateway" TargetMode="External"/><Relationship Id="rId5" Type="http://schemas.openxmlformats.org/officeDocument/2006/relationships/image" Target="../media/image46.JPG"/><Relationship Id="rId4" Type="http://schemas.openxmlformats.org/officeDocument/2006/relationships/hyperlink" Target="https://home.cern/news/news/knowledge-sharing/science-gateways-mini-accelerator-now-taking-dat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hyperlink" Target="https://visit.cern/" TargetMode="External"/><Relationship Id="rId2" Type="http://schemas.openxmlformats.org/officeDocument/2006/relationships/image" Target="../media/image50.jpg"/><Relationship Id="rId1" Type="http://schemas.openxmlformats.org/officeDocument/2006/relationships/slideLayout" Target="../slideLayouts/slideLayout24.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home.cern/resources/brochure/cern/cerns-main-objectives-2021-2025"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international-relations.web.cern.ch/eco/strategy" TargetMode="Externa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home.cern/news/news/knowledge-sharing/peek-science-gateways-planned-content" TargetMode="External"/><Relationship Id="rId1" Type="http://schemas.openxmlformats.org/officeDocument/2006/relationships/slideLayout" Target="../slideLayouts/slideLayout5.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hyperlink" Target="https://home.cern/news/news/knowledge-sharing/science-gateway-construction-gets-green-ligh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home.cern/news/announcement/cern/science-gateway-traffic-disruption-route-de-meyrin-expected-night-29-august" TargetMode="External"/><Relationship Id="rId1" Type="http://schemas.openxmlformats.org/officeDocument/2006/relationships/slideLayout" Target="../slideLayouts/slideLayout21.xml"/><Relationship Id="rId5" Type="http://schemas.openxmlformats.org/officeDocument/2006/relationships/hyperlink" Target="https://home.cern/news/announcement/knowledge-sharing/science-gateway-night-time-traffic-disruptions-expected-25" TargetMode="External"/><Relationship Id="rId4" Type="http://schemas.openxmlformats.org/officeDocument/2006/relationships/hyperlink" Target="https://home.cern/news/announcement/cern/science-gateway-night-time-traffic-disruption-expected-3-13-april-route-d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8.JPG"/><Relationship Id="rId2" Type="http://schemas.openxmlformats.org/officeDocument/2006/relationships/hyperlink" Target="https://home.cern/news/news/cern/cern-science-gateway-interactive-exhibitions-everyone" TargetMode="External"/><Relationship Id="rId1" Type="http://schemas.openxmlformats.org/officeDocument/2006/relationships/slideLayout" Target="../slideLayouts/slideLayout21.xml"/><Relationship Id="rId6" Type="http://schemas.openxmlformats.org/officeDocument/2006/relationships/hyperlink" Target="https://home.cern/news/news/cern/cern-science-gateway-architecture-service-knowledge" TargetMode="External"/><Relationship Id="rId5" Type="http://schemas.openxmlformats.org/officeDocument/2006/relationships/image" Target="../media/image17.JPG"/><Relationship Id="rId4" Type="http://schemas.openxmlformats.org/officeDocument/2006/relationships/hyperlink" Target="https://home.cern/news/news/knowledge-sharing/cern-science-gateway-science-and-fun-kids-and-everyone-els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1.JPG"/><Relationship Id="rId2" Type="http://schemas.openxmlformats.org/officeDocument/2006/relationships/hyperlink" Target="https://home.cern/news/opinion/cern/science-gateway-will-be-vibrant-part-cern-life" TargetMode="External"/><Relationship Id="rId1" Type="http://schemas.openxmlformats.org/officeDocument/2006/relationships/slideLayout" Target="../slideLayouts/slideLayout21.xml"/><Relationship Id="rId6" Type="http://schemas.openxmlformats.org/officeDocument/2006/relationships/hyperlink" Target="https://home.cern/news/news/knowledge-sharing/cern-science-gateway-public-events-programme" TargetMode="External"/><Relationship Id="rId5" Type="http://schemas.openxmlformats.org/officeDocument/2006/relationships/image" Target="../media/image20.JPG"/><Relationship Id="rId4" Type="http://schemas.openxmlformats.org/officeDocument/2006/relationships/hyperlink" Target="https://home.cern/news/news/cern/cern-science-gateway-pre-inauguration-cern-communit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ilding with solar panels and trees&#10;&#10;Description automatically generated">
            <a:extLst>
              <a:ext uri="{FF2B5EF4-FFF2-40B4-BE49-F238E27FC236}">
                <a16:creationId xmlns:a16="http://schemas.microsoft.com/office/drawing/2014/main" id="{4668B0CC-A27B-DC4E-41D5-9B56110E7533}"/>
              </a:ext>
            </a:extLst>
          </p:cNvPr>
          <p:cNvPicPr>
            <a:picLocks noChangeAspect="1"/>
          </p:cNvPicPr>
          <p:nvPr/>
        </p:nvPicPr>
        <p:blipFill>
          <a:blip r:embed="rId3">
            <a:alphaModFix amt="27000"/>
          </a:blip>
          <a:srcRect t="11790" b="11418"/>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p:txBody>
          <a:bodyPr/>
          <a:lstStyle/>
          <a:p>
            <a:r>
              <a:rPr lang="en-US" sz="5400" dirty="0"/>
              <a:t>Communicating Science Gateway</a:t>
            </a:r>
          </a:p>
        </p:txBody>
      </p:sp>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a:xfrm>
            <a:off x="407988" y="5157192"/>
            <a:ext cx="11376026" cy="1346847"/>
          </a:xfrm>
        </p:spPr>
        <p:txBody>
          <a:bodyPr/>
          <a:lstStyle/>
          <a:p>
            <a:pPr algn="l"/>
            <a:r>
              <a:rPr lang="en-US" sz="3600" dirty="0"/>
              <a:t>Kate Kahle</a:t>
            </a:r>
          </a:p>
          <a:p>
            <a:pPr algn="l"/>
            <a:r>
              <a:rPr lang="en-US" sz="3200" dirty="0"/>
              <a:t>28 November 2024</a:t>
            </a:r>
            <a:endParaRPr lang="en-US" sz="2800" dirty="0"/>
          </a:p>
        </p:txBody>
      </p:sp>
    </p:spTree>
    <p:extLst>
      <p:ext uri="{BB962C8B-B14F-4D97-AF65-F5344CB8AC3E}">
        <p14:creationId xmlns:p14="http://schemas.microsoft.com/office/powerpoint/2010/main" val="40446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5F62A7-EA0D-5367-98B1-ED39EA8B3DA3}"/>
              </a:ext>
            </a:extLst>
          </p:cNvPr>
          <p:cNvSpPr>
            <a:spLocks noGrp="1"/>
          </p:cNvSpPr>
          <p:nvPr>
            <p:ph type="sldNum" sz="quarter" idx="12"/>
          </p:nvPr>
        </p:nvSpPr>
        <p:spPr/>
        <p:txBody>
          <a:bodyPr/>
          <a:lstStyle/>
          <a:p>
            <a:fld id="{36B5EA5A-BC32-A742-B11B-8E7414D5B535}" type="slidenum">
              <a:rPr lang="en-US" smtClean="0"/>
              <a:pPr/>
              <a:t>10</a:t>
            </a:fld>
            <a:endParaRPr lang="en-US" dirty="0"/>
          </a:p>
        </p:txBody>
      </p:sp>
      <p:pic>
        <p:nvPicPr>
          <p:cNvPr id="8" name="Picture 7" descr="A screenshot of a cell phone&#10;&#10;Description automatically generated">
            <a:hlinkClick r:id="rId2"/>
            <a:extLst>
              <a:ext uri="{FF2B5EF4-FFF2-40B4-BE49-F238E27FC236}">
                <a16:creationId xmlns:a16="http://schemas.microsoft.com/office/drawing/2014/main" id="{4C0FE3D9-98CE-617E-7E29-F7AD4DB7DDDB}"/>
              </a:ext>
            </a:extLst>
          </p:cNvPr>
          <p:cNvPicPr>
            <a:picLocks noChangeAspect="1"/>
          </p:cNvPicPr>
          <p:nvPr/>
        </p:nvPicPr>
        <p:blipFill>
          <a:blip r:embed="rId3"/>
          <a:stretch>
            <a:fillRect/>
          </a:stretch>
        </p:blipFill>
        <p:spPr>
          <a:xfrm>
            <a:off x="47328" y="1337334"/>
            <a:ext cx="3901945" cy="4899978"/>
          </a:xfrm>
          <a:prstGeom prst="rect">
            <a:avLst/>
          </a:prstGeom>
        </p:spPr>
      </p:pic>
      <p:pic>
        <p:nvPicPr>
          <p:cNvPr id="3" name="Picture 2" descr="A screenshot of a cellphone&#10;&#10;Description automatically generated">
            <a:hlinkClick r:id="rId4"/>
            <a:extLst>
              <a:ext uri="{FF2B5EF4-FFF2-40B4-BE49-F238E27FC236}">
                <a16:creationId xmlns:a16="http://schemas.microsoft.com/office/drawing/2014/main" id="{F7DDA1A4-F67A-F592-E8BD-7E310741A0DF}"/>
              </a:ext>
            </a:extLst>
          </p:cNvPr>
          <p:cNvPicPr>
            <a:picLocks noChangeAspect="1"/>
          </p:cNvPicPr>
          <p:nvPr/>
        </p:nvPicPr>
        <p:blipFill>
          <a:blip r:embed="rId5"/>
          <a:stretch>
            <a:fillRect/>
          </a:stretch>
        </p:blipFill>
        <p:spPr>
          <a:xfrm>
            <a:off x="8184232" y="1337334"/>
            <a:ext cx="3890104" cy="4899978"/>
          </a:xfrm>
          <a:prstGeom prst="rect">
            <a:avLst/>
          </a:prstGeom>
        </p:spPr>
      </p:pic>
      <p:sp>
        <p:nvSpPr>
          <p:cNvPr id="5" name="Title 2">
            <a:extLst>
              <a:ext uri="{FF2B5EF4-FFF2-40B4-BE49-F238E27FC236}">
                <a16:creationId xmlns:a16="http://schemas.microsoft.com/office/drawing/2014/main" id="{0F62DFD5-3F50-3D4F-50F2-4ED43F1E11BD}"/>
              </a:ext>
            </a:extLst>
          </p:cNvPr>
          <p:cNvSpPr txBox="1">
            <a:spLocks/>
          </p:cNvSpPr>
          <p:nvPr/>
        </p:nvSpPr>
        <p:spPr>
          <a:xfrm>
            <a:off x="407988" y="373593"/>
            <a:ext cx="11376025" cy="1065742"/>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Motivating the CERN community to get involved</a:t>
            </a:r>
            <a:endParaRPr lang="en-GB" dirty="0"/>
          </a:p>
        </p:txBody>
      </p:sp>
      <p:pic>
        <p:nvPicPr>
          <p:cNvPr id="7" name="Picture 6" descr="A diagram of a pie chart&#10;&#10;Description automatically generated">
            <a:hlinkClick r:id="rId6"/>
            <a:extLst>
              <a:ext uri="{FF2B5EF4-FFF2-40B4-BE49-F238E27FC236}">
                <a16:creationId xmlns:a16="http://schemas.microsoft.com/office/drawing/2014/main" id="{44B37559-FE72-22E8-025A-6055FA6CC4A3}"/>
              </a:ext>
            </a:extLst>
          </p:cNvPr>
          <p:cNvPicPr>
            <a:picLocks noChangeAspect="1"/>
          </p:cNvPicPr>
          <p:nvPr/>
        </p:nvPicPr>
        <p:blipFill>
          <a:blip r:embed="rId7"/>
          <a:srcRect l="18107"/>
          <a:stretch/>
        </p:blipFill>
        <p:spPr>
          <a:xfrm>
            <a:off x="4007768" y="1320069"/>
            <a:ext cx="4162953" cy="4899979"/>
          </a:xfrm>
          <a:prstGeom prst="rect">
            <a:avLst/>
          </a:prstGeom>
        </p:spPr>
      </p:pic>
    </p:spTree>
    <p:extLst>
      <p:ext uri="{BB962C8B-B14F-4D97-AF65-F5344CB8AC3E}">
        <p14:creationId xmlns:p14="http://schemas.microsoft.com/office/powerpoint/2010/main" val="386945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erson sitting in a room with a person standing behind her&#10;&#10;Description automatically generated">
            <a:extLst>
              <a:ext uri="{FF2B5EF4-FFF2-40B4-BE49-F238E27FC236}">
                <a16:creationId xmlns:a16="http://schemas.microsoft.com/office/drawing/2014/main" id="{4D6B6CED-7329-5711-DEAE-98D16A741F3F}"/>
              </a:ext>
            </a:extLst>
          </p:cNvPr>
          <p:cNvPicPr>
            <a:picLocks noGrp="1" noChangeAspect="1"/>
          </p:cNvPicPr>
          <p:nvPr>
            <p:ph idx="1"/>
          </p:nvPr>
        </p:nvPicPr>
        <p:blipFill>
          <a:blip r:embed="rId3"/>
          <a:stretch>
            <a:fillRect/>
          </a:stretch>
        </p:blipFill>
        <p:spPr>
          <a:xfrm>
            <a:off x="4079776" y="3212976"/>
            <a:ext cx="3929608" cy="2947206"/>
          </a:xfrm>
        </p:spPr>
      </p:pic>
      <p:sp>
        <p:nvSpPr>
          <p:cNvPr id="6" name="Slide Number Placeholder 5">
            <a:extLst>
              <a:ext uri="{FF2B5EF4-FFF2-40B4-BE49-F238E27FC236}">
                <a16:creationId xmlns:a16="http://schemas.microsoft.com/office/drawing/2014/main" id="{E64C0291-B78A-BD1B-4DBE-24F7286A1466}"/>
              </a:ext>
            </a:extLst>
          </p:cNvPr>
          <p:cNvSpPr>
            <a:spLocks noGrp="1"/>
          </p:cNvSpPr>
          <p:nvPr>
            <p:ph type="sldNum" sz="quarter" idx="12"/>
          </p:nvPr>
        </p:nvSpPr>
        <p:spPr/>
        <p:txBody>
          <a:bodyPr/>
          <a:lstStyle/>
          <a:p>
            <a:fld id="{36B5EA5A-BC32-A742-B11B-8E7414D5B535}" type="slidenum">
              <a:rPr lang="en-US" smtClean="0"/>
              <a:pPr/>
              <a:t>11</a:t>
            </a:fld>
            <a:endParaRPr lang="en-US" dirty="0"/>
          </a:p>
        </p:txBody>
      </p:sp>
      <p:pic>
        <p:nvPicPr>
          <p:cNvPr id="10" name="Picture 9" descr="A group of people standing around a blue ribbon&#10;&#10;Description automatically generated">
            <a:extLst>
              <a:ext uri="{FF2B5EF4-FFF2-40B4-BE49-F238E27FC236}">
                <a16:creationId xmlns:a16="http://schemas.microsoft.com/office/drawing/2014/main" id="{53DF5FA1-DAE2-1151-3874-6CA314B9680D}"/>
              </a:ext>
            </a:extLst>
          </p:cNvPr>
          <p:cNvPicPr>
            <a:picLocks noChangeAspect="1"/>
          </p:cNvPicPr>
          <p:nvPr/>
        </p:nvPicPr>
        <p:blipFill>
          <a:blip r:embed="rId4"/>
          <a:stretch>
            <a:fillRect/>
          </a:stretch>
        </p:blipFill>
        <p:spPr>
          <a:xfrm>
            <a:off x="0" y="3212976"/>
            <a:ext cx="3935760" cy="2951820"/>
          </a:xfrm>
          <a:prstGeom prst="rect">
            <a:avLst/>
          </a:prstGeom>
        </p:spPr>
      </p:pic>
      <p:pic>
        <p:nvPicPr>
          <p:cNvPr id="12" name="Picture 11" descr="A group of people standing around a table&#10;&#10;Description automatically generated">
            <a:extLst>
              <a:ext uri="{FF2B5EF4-FFF2-40B4-BE49-F238E27FC236}">
                <a16:creationId xmlns:a16="http://schemas.microsoft.com/office/drawing/2014/main" id="{2D1D669B-F5B5-51B4-F0FC-04B04E73C4F3}"/>
              </a:ext>
            </a:extLst>
          </p:cNvPr>
          <p:cNvPicPr>
            <a:picLocks noChangeAspect="1"/>
          </p:cNvPicPr>
          <p:nvPr/>
        </p:nvPicPr>
        <p:blipFill rotWithShape="1">
          <a:blip r:embed="rId5"/>
          <a:srcRect l="13056" t="18766" r="10278" b="6173"/>
          <a:stretch/>
        </p:blipFill>
        <p:spPr>
          <a:xfrm>
            <a:off x="8184232" y="3217603"/>
            <a:ext cx="4014284" cy="2947701"/>
          </a:xfrm>
          <a:prstGeom prst="rect">
            <a:avLst/>
          </a:prstGeom>
        </p:spPr>
      </p:pic>
      <p:sp>
        <p:nvSpPr>
          <p:cNvPr id="15" name="Title 2">
            <a:extLst>
              <a:ext uri="{FF2B5EF4-FFF2-40B4-BE49-F238E27FC236}">
                <a16:creationId xmlns:a16="http://schemas.microsoft.com/office/drawing/2014/main" id="{BBFCF7E7-7D4D-A0F8-FAAB-364F551E451D}"/>
              </a:ext>
            </a:extLst>
          </p:cNvPr>
          <p:cNvSpPr>
            <a:spLocks noGrp="1"/>
          </p:cNvSpPr>
          <p:nvPr>
            <p:ph type="title"/>
          </p:nvPr>
        </p:nvSpPr>
        <p:spPr>
          <a:xfrm>
            <a:off x="129798" y="373593"/>
            <a:ext cx="11654215" cy="1065742"/>
          </a:xfrm>
        </p:spPr>
        <p:txBody>
          <a:bodyPr/>
          <a:lstStyle/>
          <a:p>
            <a:r>
              <a:rPr lang="en-US" dirty="0"/>
              <a:t>Inauguration media relations</a:t>
            </a:r>
          </a:p>
        </p:txBody>
      </p:sp>
      <p:sp>
        <p:nvSpPr>
          <p:cNvPr id="19" name="TextBox 18">
            <a:extLst>
              <a:ext uri="{FF2B5EF4-FFF2-40B4-BE49-F238E27FC236}">
                <a16:creationId xmlns:a16="http://schemas.microsoft.com/office/drawing/2014/main" id="{01FDC2D2-6A6C-EB8B-7F14-68E06B9C7F87}"/>
              </a:ext>
            </a:extLst>
          </p:cNvPr>
          <p:cNvSpPr txBox="1"/>
          <p:nvPr/>
        </p:nvSpPr>
        <p:spPr>
          <a:xfrm>
            <a:off x="407988" y="1078285"/>
            <a:ext cx="7920260" cy="1846659"/>
          </a:xfrm>
          <a:prstGeom prst="rect">
            <a:avLst/>
          </a:prstGeom>
          <a:noFill/>
        </p:spPr>
        <p:txBody>
          <a:bodyPr wrap="square" lIns="0" tIns="0" rIns="0" bIns="0" rtlCol="0">
            <a:spAutoFit/>
          </a:bodyPr>
          <a:lstStyle/>
          <a:p>
            <a:pPr marL="342900" indent="-342900" algn="l">
              <a:buFont typeface="Arial" panose="020B0604020202020204" pitchFamily="34" charset="0"/>
              <a:buChar char="•"/>
            </a:pPr>
            <a:r>
              <a:rPr lang="en-GB" sz="2400" dirty="0"/>
              <a:t>Media pre-visit and digital media kit </a:t>
            </a:r>
          </a:p>
          <a:p>
            <a:pPr marL="342900" indent="-342900" algn="l">
              <a:buFont typeface="Arial" panose="020B0604020202020204" pitchFamily="34" charset="0"/>
              <a:buChar char="•"/>
            </a:pPr>
            <a:endParaRPr lang="en-GB" sz="2400" dirty="0"/>
          </a:p>
          <a:p>
            <a:pPr marL="342900" indent="-342900" algn="l">
              <a:buFont typeface="Arial" panose="020B0604020202020204" pitchFamily="34" charset="0"/>
              <a:buChar char="•"/>
            </a:pPr>
            <a:r>
              <a:rPr lang="en-GB" sz="2400" dirty="0"/>
              <a:t>+80 journalists on site for inauguration</a:t>
            </a:r>
          </a:p>
          <a:p>
            <a:pPr marL="342900" indent="-342900" algn="l">
              <a:buFont typeface="Arial" panose="020B0604020202020204" pitchFamily="34" charset="0"/>
              <a:buChar char="•"/>
            </a:pPr>
            <a:endParaRPr lang="en-GB" sz="2400" dirty="0"/>
          </a:p>
          <a:p>
            <a:pPr marL="342900" indent="-342900" algn="l">
              <a:buFont typeface="Arial" panose="020B0604020202020204" pitchFamily="34" charset="0"/>
              <a:buChar char="•"/>
            </a:pPr>
            <a:r>
              <a:rPr lang="en-GB" sz="2400" dirty="0"/>
              <a:t>Radio Lac for public opening</a:t>
            </a:r>
          </a:p>
        </p:txBody>
      </p:sp>
      <p:pic>
        <p:nvPicPr>
          <p:cNvPr id="21" name="Picture 20" descr="A screenshot of a video collection&#10;&#10;Description automatically generated">
            <a:hlinkClick r:id="rId6"/>
            <a:extLst>
              <a:ext uri="{FF2B5EF4-FFF2-40B4-BE49-F238E27FC236}">
                <a16:creationId xmlns:a16="http://schemas.microsoft.com/office/drawing/2014/main" id="{66A85851-E238-9E80-00F9-10B106550FA4}"/>
              </a:ext>
            </a:extLst>
          </p:cNvPr>
          <p:cNvPicPr>
            <a:picLocks noChangeAspect="1"/>
          </p:cNvPicPr>
          <p:nvPr/>
        </p:nvPicPr>
        <p:blipFill>
          <a:blip r:embed="rId7"/>
          <a:stretch>
            <a:fillRect/>
          </a:stretch>
        </p:blipFill>
        <p:spPr>
          <a:xfrm>
            <a:off x="6345902" y="114526"/>
            <a:ext cx="2828310" cy="3548401"/>
          </a:xfrm>
          <a:prstGeom prst="rect">
            <a:avLst/>
          </a:prstGeom>
        </p:spPr>
      </p:pic>
      <p:pic>
        <p:nvPicPr>
          <p:cNvPr id="3" name="Picture 2" descr="A group of people standing in front of a black and white text&#10;&#10;Description automatically generated">
            <a:hlinkClick r:id="rId8"/>
            <a:extLst>
              <a:ext uri="{FF2B5EF4-FFF2-40B4-BE49-F238E27FC236}">
                <a16:creationId xmlns:a16="http://schemas.microsoft.com/office/drawing/2014/main" id="{AF6C1339-0735-E27F-270D-80CCDFC5AE51}"/>
              </a:ext>
            </a:extLst>
          </p:cNvPr>
          <p:cNvPicPr>
            <a:picLocks noChangeAspect="1"/>
          </p:cNvPicPr>
          <p:nvPr/>
        </p:nvPicPr>
        <p:blipFill>
          <a:blip r:embed="rId9"/>
          <a:stretch>
            <a:fillRect/>
          </a:stretch>
        </p:blipFill>
        <p:spPr>
          <a:xfrm>
            <a:off x="9244354" y="114526"/>
            <a:ext cx="2817848" cy="3548401"/>
          </a:xfrm>
          <a:prstGeom prst="rect">
            <a:avLst/>
          </a:prstGeom>
        </p:spPr>
      </p:pic>
    </p:spTree>
    <p:extLst>
      <p:ext uri="{BB962C8B-B14F-4D97-AF65-F5344CB8AC3E}">
        <p14:creationId xmlns:p14="http://schemas.microsoft.com/office/powerpoint/2010/main" val="228650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8311B0-D005-B140-AFE8-A87854EA01B7}"/>
              </a:ext>
            </a:extLst>
          </p:cNvPr>
          <p:cNvSpPr>
            <a:spLocks noGrp="1"/>
          </p:cNvSpPr>
          <p:nvPr>
            <p:ph type="title"/>
          </p:nvPr>
        </p:nvSpPr>
        <p:spPr/>
        <p:txBody>
          <a:bodyPr/>
          <a:lstStyle/>
          <a:p>
            <a:r>
              <a:rPr lang="en-CH" dirty="0"/>
              <a:t>Media coverage </a:t>
            </a:r>
            <a:r>
              <a:rPr lang="en-US" dirty="0"/>
              <a:t>(</a:t>
            </a:r>
            <a:r>
              <a:rPr lang="en-CH" dirty="0"/>
              <a:t>Q</a:t>
            </a:r>
            <a:r>
              <a:rPr lang="fr-CH" dirty="0"/>
              <a:t>4</a:t>
            </a:r>
            <a:r>
              <a:rPr lang="en-CH" dirty="0"/>
              <a:t> 202</a:t>
            </a:r>
            <a:r>
              <a:rPr lang="fr-CH" dirty="0"/>
              <a:t>3)</a:t>
            </a:r>
            <a:endParaRPr lang="en-CH" dirty="0"/>
          </a:p>
        </p:txBody>
      </p:sp>
      <p:sp>
        <p:nvSpPr>
          <p:cNvPr id="4" name="Date Placeholder 3">
            <a:extLst>
              <a:ext uri="{FF2B5EF4-FFF2-40B4-BE49-F238E27FC236}">
                <a16:creationId xmlns:a16="http://schemas.microsoft.com/office/drawing/2014/main" id="{E26E076A-19F7-7548-A656-7BC9136A171E}"/>
              </a:ext>
            </a:extLst>
          </p:cNvPr>
          <p:cNvSpPr>
            <a:spLocks noGrp="1"/>
          </p:cNvSpPr>
          <p:nvPr>
            <p:ph type="dt" sz="half" idx="10"/>
          </p:nvPr>
        </p:nvSpPr>
        <p:spPr>
          <a:xfrm>
            <a:off x="3248526" y="6350851"/>
            <a:ext cx="15368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Source Sans Pro"/>
                <a:cs typeface="Arial"/>
              </a:rPr>
              <a:t>January 2024</a:t>
            </a:r>
          </a:p>
        </p:txBody>
      </p:sp>
      <p:sp>
        <p:nvSpPr>
          <p:cNvPr id="5" name="Footer Placeholder 4">
            <a:extLst>
              <a:ext uri="{FF2B5EF4-FFF2-40B4-BE49-F238E27FC236}">
                <a16:creationId xmlns:a16="http://schemas.microsoft.com/office/drawing/2014/main" id="{E901F66E-D242-6C4F-9C2D-267F1B16FA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urce Sans Pro"/>
                <a:cs typeface="Arial"/>
              </a:rPr>
              <a:t>CERN  Press Office</a:t>
            </a:r>
          </a:p>
        </p:txBody>
      </p:sp>
      <p:sp>
        <p:nvSpPr>
          <p:cNvPr id="6" name="Slide Number Placeholder 5">
            <a:extLst>
              <a:ext uri="{FF2B5EF4-FFF2-40B4-BE49-F238E27FC236}">
                <a16:creationId xmlns:a16="http://schemas.microsoft.com/office/drawing/2014/main" id="{971EEB46-969E-DA4D-B6F1-0EB6A0D63B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FFFFFF"/>
                </a:solidFill>
                <a:effectLst/>
                <a:uLnTx/>
                <a:uFillTx/>
                <a:latin typeface="Source Sans Pro"/>
                <a:cs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FFFFFF"/>
              </a:solidFill>
              <a:effectLst/>
              <a:uLnTx/>
              <a:uFillTx/>
              <a:latin typeface="Source Sans Pro"/>
              <a:cs typeface="Arial"/>
            </a:endParaRPr>
          </a:p>
        </p:txBody>
      </p:sp>
      <p:graphicFrame>
        <p:nvGraphicFramePr>
          <p:cNvPr id="9" name="Content Placeholder 8">
            <a:extLst>
              <a:ext uri="{FF2B5EF4-FFF2-40B4-BE49-F238E27FC236}">
                <a16:creationId xmlns:a16="http://schemas.microsoft.com/office/drawing/2014/main" id="{7F3C8B41-9420-C7B4-9156-925D2D05D755}"/>
              </a:ext>
            </a:extLst>
          </p:cNvPr>
          <p:cNvGraphicFramePr>
            <a:graphicFrameLocks noGrp="1"/>
          </p:cNvGraphicFramePr>
          <p:nvPr>
            <p:ph idx="1"/>
          </p:nvPr>
        </p:nvGraphicFramePr>
        <p:xfrm>
          <a:off x="116114" y="967071"/>
          <a:ext cx="12075886" cy="5288441"/>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Connecteur droit 11">
            <a:extLst>
              <a:ext uri="{FF2B5EF4-FFF2-40B4-BE49-F238E27FC236}">
                <a16:creationId xmlns:a16="http://schemas.microsoft.com/office/drawing/2014/main" id="{CAA2DE2C-BFCA-A1DA-74FD-730FAA705DEF}"/>
              </a:ext>
            </a:extLst>
          </p:cNvPr>
          <p:cNvCxnSpPr/>
          <p:nvPr/>
        </p:nvCxnSpPr>
        <p:spPr>
          <a:xfrm flipV="1">
            <a:off x="2438400" y="1439335"/>
            <a:ext cx="653143" cy="142722"/>
          </a:xfrm>
          <a:prstGeom prst="line">
            <a:avLst/>
          </a:prstGeom>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E244959C-23A6-21A0-DDF9-A8F3B3E18C82}"/>
              </a:ext>
            </a:extLst>
          </p:cNvPr>
          <p:cNvSpPr txBox="1"/>
          <p:nvPr/>
        </p:nvSpPr>
        <p:spPr bwMode="auto">
          <a:xfrm>
            <a:off x="3075784" y="1072627"/>
            <a:ext cx="3308248" cy="646331"/>
          </a:xfrm>
          <a:prstGeom prst="rect">
            <a:avLst/>
          </a:prstGeom>
          <a:noFill/>
        </p:spPr>
        <p:txBody>
          <a:bodyPr wrap="square" rtlCol="0">
            <a:spAutoFit/>
          </a:bodyPr>
          <a:lstStyle/>
          <a:p>
            <a:r>
              <a:rPr lang="en-GB" dirty="0"/>
              <a:t>Alpha antimatter result + beginning of LHC lead-ion run</a:t>
            </a:r>
          </a:p>
        </p:txBody>
      </p:sp>
      <p:cxnSp>
        <p:nvCxnSpPr>
          <p:cNvPr id="15" name="Connecteur droit 14">
            <a:extLst>
              <a:ext uri="{FF2B5EF4-FFF2-40B4-BE49-F238E27FC236}">
                <a16:creationId xmlns:a16="http://schemas.microsoft.com/office/drawing/2014/main" id="{DAC63BA6-5D8A-0685-F982-4643849F03DF}"/>
              </a:ext>
            </a:extLst>
          </p:cNvPr>
          <p:cNvCxnSpPr>
            <a:cxnSpLocks/>
          </p:cNvCxnSpPr>
          <p:nvPr/>
        </p:nvCxnSpPr>
        <p:spPr>
          <a:xfrm>
            <a:off x="3305902" y="2312436"/>
            <a:ext cx="711041"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27D03E75-4148-61D4-A6DE-0405B1E23CC3}"/>
              </a:ext>
            </a:extLst>
          </p:cNvPr>
          <p:cNvSpPr txBox="1"/>
          <p:nvPr/>
        </p:nvSpPr>
        <p:spPr bwMode="auto">
          <a:xfrm>
            <a:off x="4002429" y="2100768"/>
            <a:ext cx="2510971" cy="646331"/>
          </a:xfrm>
          <a:prstGeom prst="rect">
            <a:avLst/>
          </a:prstGeom>
          <a:noFill/>
        </p:spPr>
        <p:txBody>
          <a:bodyPr wrap="square" rtlCol="0">
            <a:spAutoFit/>
          </a:bodyPr>
          <a:lstStyle/>
          <a:p>
            <a:r>
              <a:rPr lang="en-GB" dirty="0"/>
              <a:t>Science Gateway inauguration</a:t>
            </a:r>
          </a:p>
        </p:txBody>
      </p:sp>
    </p:spTree>
    <p:extLst>
      <p:ext uri="{BB962C8B-B14F-4D97-AF65-F5344CB8AC3E}">
        <p14:creationId xmlns:p14="http://schemas.microsoft.com/office/powerpoint/2010/main" val="362434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ign on a wall&#10;&#10;Description automatically generated">
            <a:extLst>
              <a:ext uri="{FF2B5EF4-FFF2-40B4-BE49-F238E27FC236}">
                <a16:creationId xmlns:a16="http://schemas.microsoft.com/office/drawing/2014/main" id="{1538F557-6212-9030-70CB-A431DC81D5D3}"/>
              </a:ext>
            </a:extLst>
          </p:cNvPr>
          <p:cNvPicPr>
            <a:picLocks noGrp="1" noChangeAspect="1"/>
          </p:cNvPicPr>
          <p:nvPr>
            <p:ph idx="1"/>
          </p:nvPr>
        </p:nvPicPr>
        <p:blipFill>
          <a:blip r:embed="rId2"/>
          <a:srcRect t="5144" b="14567"/>
          <a:stretch/>
        </p:blipFill>
        <p:spPr>
          <a:xfrm>
            <a:off x="407369" y="960201"/>
            <a:ext cx="2804244" cy="5003322"/>
          </a:xfrm>
        </p:spPr>
      </p:pic>
      <p:sp>
        <p:nvSpPr>
          <p:cNvPr id="3" name="Title 2">
            <a:extLst>
              <a:ext uri="{FF2B5EF4-FFF2-40B4-BE49-F238E27FC236}">
                <a16:creationId xmlns:a16="http://schemas.microsoft.com/office/drawing/2014/main" id="{7D991690-B3E3-AC55-8964-13AA54C64385}"/>
              </a:ext>
            </a:extLst>
          </p:cNvPr>
          <p:cNvSpPr>
            <a:spLocks noGrp="1"/>
          </p:cNvSpPr>
          <p:nvPr>
            <p:ph type="title"/>
          </p:nvPr>
        </p:nvSpPr>
        <p:spPr>
          <a:xfrm>
            <a:off x="407988" y="373593"/>
            <a:ext cx="12600780" cy="1065742"/>
          </a:xfrm>
        </p:spPr>
        <p:txBody>
          <a:bodyPr/>
          <a:lstStyle/>
          <a:p>
            <a:r>
              <a:rPr lang="en-US" dirty="0"/>
              <a:t>Social media: brand </a:t>
            </a:r>
            <a:r>
              <a:rPr lang="fr-CH" dirty="0"/>
              <a:t>building #CERNScienceGateway</a:t>
            </a:r>
            <a:br>
              <a:rPr lang="fr-CH" dirty="0"/>
            </a:br>
            <a:endParaRPr lang="en-GB" dirty="0"/>
          </a:p>
        </p:txBody>
      </p:sp>
      <p:sp>
        <p:nvSpPr>
          <p:cNvPr id="6" name="Slide Number Placeholder 5">
            <a:extLst>
              <a:ext uri="{FF2B5EF4-FFF2-40B4-BE49-F238E27FC236}">
                <a16:creationId xmlns:a16="http://schemas.microsoft.com/office/drawing/2014/main" id="{D33B6BF0-1567-2669-BE84-D46640A28CE1}"/>
              </a:ext>
            </a:extLst>
          </p:cNvPr>
          <p:cNvSpPr>
            <a:spLocks noGrp="1"/>
          </p:cNvSpPr>
          <p:nvPr>
            <p:ph type="sldNum" sz="quarter" idx="12"/>
          </p:nvPr>
        </p:nvSpPr>
        <p:spPr/>
        <p:txBody>
          <a:bodyPr/>
          <a:lstStyle/>
          <a:p>
            <a:fld id="{36B5EA5A-BC32-A742-B11B-8E7414D5B535}" type="slidenum">
              <a:rPr lang="en-US" smtClean="0"/>
              <a:pPr/>
              <a:t>13</a:t>
            </a:fld>
            <a:endParaRPr lang="en-US" dirty="0"/>
          </a:p>
        </p:txBody>
      </p:sp>
      <p:pic>
        <p:nvPicPr>
          <p:cNvPr id="14" name="Picture 13" descr="A person in a suit and tie speaking into microphones&#10;&#10;Description automatically generated">
            <a:extLst>
              <a:ext uri="{FF2B5EF4-FFF2-40B4-BE49-F238E27FC236}">
                <a16:creationId xmlns:a16="http://schemas.microsoft.com/office/drawing/2014/main" id="{7A83EA74-0EBD-3FF7-62BE-9CC22B46259D}"/>
              </a:ext>
            </a:extLst>
          </p:cNvPr>
          <p:cNvPicPr>
            <a:picLocks noChangeAspect="1"/>
          </p:cNvPicPr>
          <p:nvPr/>
        </p:nvPicPr>
        <p:blipFill>
          <a:blip r:embed="rId3"/>
          <a:srcRect t="5140" b="14608"/>
          <a:stretch/>
        </p:blipFill>
        <p:spPr>
          <a:xfrm>
            <a:off x="6193517" y="965071"/>
            <a:ext cx="2795889" cy="4986125"/>
          </a:xfrm>
          <a:prstGeom prst="rect">
            <a:avLst/>
          </a:prstGeom>
        </p:spPr>
      </p:pic>
      <p:pic>
        <p:nvPicPr>
          <p:cNvPr id="16" name="Picture 15" descr="Two men standing at a table with microphones&#10;&#10;Description automatically generated">
            <a:extLst>
              <a:ext uri="{FF2B5EF4-FFF2-40B4-BE49-F238E27FC236}">
                <a16:creationId xmlns:a16="http://schemas.microsoft.com/office/drawing/2014/main" id="{BCC07C04-CD06-AA62-E890-4089FE61486B}"/>
              </a:ext>
            </a:extLst>
          </p:cNvPr>
          <p:cNvPicPr>
            <a:picLocks noChangeAspect="1"/>
          </p:cNvPicPr>
          <p:nvPr/>
        </p:nvPicPr>
        <p:blipFill>
          <a:blip r:embed="rId4"/>
          <a:srcRect t="5250" b="16042"/>
          <a:stretch/>
        </p:blipFill>
        <p:spPr>
          <a:xfrm>
            <a:off x="9077904" y="965071"/>
            <a:ext cx="2850744" cy="4986125"/>
          </a:xfrm>
          <a:prstGeom prst="rect">
            <a:avLst/>
          </a:prstGeom>
        </p:spPr>
      </p:pic>
      <p:pic>
        <p:nvPicPr>
          <p:cNvPr id="20" name="Picture 19" descr="A group of people standing in front of a blue walkway&#10;&#10;Description automatically generated">
            <a:extLst>
              <a:ext uri="{FF2B5EF4-FFF2-40B4-BE49-F238E27FC236}">
                <a16:creationId xmlns:a16="http://schemas.microsoft.com/office/drawing/2014/main" id="{770AB563-02C5-B1B7-EDC4-0EE8489633FE}"/>
              </a:ext>
            </a:extLst>
          </p:cNvPr>
          <p:cNvPicPr>
            <a:picLocks noChangeAspect="1"/>
          </p:cNvPicPr>
          <p:nvPr/>
        </p:nvPicPr>
        <p:blipFill>
          <a:blip r:embed="rId5"/>
          <a:srcRect t="5448" b="14754"/>
          <a:stretch/>
        </p:blipFill>
        <p:spPr>
          <a:xfrm>
            <a:off x="3274538" y="960201"/>
            <a:ext cx="2821462" cy="5003322"/>
          </a:xfrm>
          <a:prstGeom prst="rect">
            <a:avLst/>
          </a:prstGeom>
        </p:spPr>
      </p:pic>
    </p:spTree>
    <p:extLst>
      <p:ext uri="{BB962C8B-B14F-4D97-AF65-F5344CB8AC3E}">
        <p14:creationId xmlns:p14="http://schemas.microsoft.com/office/powerpoint/2010/main" val="170175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4"/>
          <p:cNvSpPr txBox="1">
            <a:spLocks noGrp="1"/>
          </p:cNvSpPr>
          <p:nvPr>
            <p:ph type="title"/>
          </p:nvPr>
        </p:nvSpPr>
        <p:spPr>
          <a:xfrm>
            <a:off x="407988" y="249618"/>
            <a:ext cx="11376000" cy="1065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Social media statistics (Q4 2023)</a:t>
            </a:r>
            <a:endParaRPr dirty="0"/>
          </a:p>
        </p:txBody>
      </p:sp>
      <p:sp>
        <p:nvSpPr>
          <p:cNvPr id="174" name="Google Shape;174;p24"/>
          <p:cNvSpPr txBox="1">
            <a:spLocks noGrp="1"/>
          </p:cNvSpPr>
          <p:nvPr>
            <p:ph type="sldNum" idx="12"/>
          </p:nvPr>
        </p:nvSpPr>
        <p:spPr>
          <a:xfrm>
            <a:off x="11107546" y="6424993"/>
            <a:ext cx="6813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pic>
        <p:nvPicPr>
          <p:cNvPr id="175" name="Google Shape;175;p24"/>
          <p:cNvPicPr preferRelativeResize="0"/>
          <p:nvPr/>
        </p:nvPicPr>
        <p:blipFill rotWithShape="1">
          <a:blip r:embed="rId3">
            <a:alphaModFix/>
          </a:blip>
          <a:srcRect t="15931"/>
          <a:stretch/>
        </p:blipFill>
        <p:spPr>
          <a:xfrm>
            <a:off x="1405775" y="1185573"/>
            <a:ext cx="9029700" cy="5148850"/>
          </a:xfrm>
          <a:prstGeom prst="rect">
            <a:avLst/>
          </a:prstGeom>
          <a:noFill/>
          <a:ln>
            <a:noFill/>
          </a:ln>
        </p:spPr>
      </p:pic>
      <p:pic>
        <p:nvPicPr>
          <p:cNvPr id="176" name="Google Shape;176;p24"/>
          <p:cNvPicPr preferRelativeResize="0"/>
          <p:nvPr/>
        </p:nvPicPr>
        <p:blipFill rotWithShape="1">
          <a:blip r:embed="rId3">
            <a:alphaModFix/>
          </a:blip>
          <a:srcRect l="44550" r="17631" b="85554"/>
          <a:stretch/>
        </p:blipFill>
        <p:spPr>
          <a:xfrm>
            <a:off x="10020300" y="666175"/>
            <a:ext cx="2242399" cy="580951"/>
          </a:xfrm>
          <a:prstGeom prst="rect">
            <a:avLst/>
          </a:prstGeom>
          <a:noFill/>
          <a:ln>
            <a:noFill/>
          </a:ln>
        </p:spPr>
      </p:pic>
      <p:pic>
        <p:nvPicPr>
          <p:cNvPr id="177" name="Google Shape;177;p24"/>
          <p:cNvPicPr preferRelativeResize="0"/>
          <p:nvPr/>
        </p:nvPicPr>
        <p:blipFill rotWithShape="1">
          <a:blip r:embed="rId3">
            <a:alphaModFix/>
          </a:blip>
          <a:srcRect r="65929" b="85554"/>
          <a:stretch/>
        </p:blipFill>
        <p:spPr>
          <a:xfrm>
            <a:off x="10131400" y="85225"/>
            <a:ext cx="2020200" cy="580951"/>
          </a:xfrm>
          <a:prstGeom prst="rect">
            <a:avLst/>
          </a:prstGeom>
          <a:noFill/>
          <a:ln>
            <a:noFill/>
          </a:ln>
        </p:spPr>
      </p:pic>
      <p:pic>
        <p:nvPicPr>
          <p:cNvPr id="178" name="Google Shape;178;p24"/>
          <p:cNvPicPr preferRelativeResize="0"/>
          <p:nvPr/>
        </p:nvPicPr>
        <p:blipFill>
          <a:blip r:embed="rId4">
            <a:alphaModFix/>
          </a:blip>
          <a:stretch>
            <a:fillRect/>
          </a:stretch>
        </p:blipFill>
        <p:spPr>
          <a:xfrm>
            <a:off x="2255325" y="1964484"/>
            <a:ext cx="681300" cy="684816"/>
          </a:xfrm>
          <a:prstGeom prst="rect">
            <a:avLst/>
          </a:prstGeom>
          <a:noFill/>
          <a:ln>
            <a:noFill/>
          </a:ln>
        </p:spPr>
      </p:pic>
      <p:sp>
        <p:nvSpPr>
          <p:cNvPr id="179" name="Google Shape;179;p24"/>
          <p:cNvSpPr txBox="1"/>
          <p:nvPr/>
        </p:nvSpPr>
        <p:spPr>
          <a:xfrm>
            <a:off x="2159225" y="1519288"/>
            <a:ext cx="15147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171717"/>
                </a:solidFill>
              </a:rPr>
              <a:t>CERN SG Inauguration</a:t>
            </a:r>
            <a:endParaRPr sz="1200">
              <a:solidFill>
                <a:srgbClr val="171717"/>
              </a:solidFill>
            </a:endParaRPr>
          </a:p>
        </p:txBody>
      </p:sp>
      <p:pic>
        <p:nvPicPr>
          <p:cNvPr id="180" name="Google Shape;180;p24"/>
          <p:cNvPicPr preferRelativeResize="0"/>
          <p:nvPr/>
        </p:nvPicPr>
        <p:blipFill>
          <a:blip r:embed="rId5">
            <a:alphaModFix/>
          </a:blip>
          <a:stretch>
            <a:fillRect/>
          </a:stretch>
        </p:blipFill>
        <p:spPr>
          <a:xfrm>
            <a:off x="1290474" y="1964474"/>
            <a:ext cx="868740" cy="684825"/>
          </a:xfrm>
          <a:prstGeom prst="rect">
            <a:avLst/>
          </a:prstGeom>
          <a:noFill/>
          <a:ln>
            <a:noFill/>
          </a:ln>
        </p:spPr>
      </p:pic>
      <p:sp>
        <p:nvSpPr>
          <p:cNvPr id="181" name="Google Shape;181;p24"/>
          <p:cNvSpPr txBox="1"/>
          <p:nvPr/>
        </p:nvSpPr>
        <p:spPr>
          <a:xfrm>
            <a:off x="611200" y="1937438"/>
            <a:ext cx="882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171717"/>
                </a:solidFill>
              </a:rPr>
              <a:t>World Teachers Day</a:t>
            </a:r>
            <a:endParaRPr sz="1200">
              <a:solidFill>
                <a:srgbClr val="171717"/>
              </a:solidFill>
            </a:endParaRPr>
          </a:p>
        </p:txBody>
      </p:sp>
      <p:pic>
        <p:nvPicPr>
          <p:cNvPr id="182" name="Google Shape;182;p24"/>
          <p:cNvPicPr preferRelativeResize="0"/>
          <p:nvPr/>
        </p:nvPicPr>
        <p:blipFill>
          <a:blip r:embed="rId6">
            <a:alphaModFix/>
          </a:blip>
          <a:stretch>
            <a:fillRect/>
          </a:stretch>
        </p:blipFill>
        <p:spPr>
          <a:xfrm>
            <a:off x="4854575" y="1409715"/>
            <a:ext cx="750996" cy="749050"/>
          </a:xfrm>
          <a:prstGeom prst="rect">
            <a:avLst/>
          </a:prstGeom>
          <a:noFill/>
          <a:ln>
            <a:noFill/>
          </a:ln>
        </p:spPr>
      </p:pic>
      <p:sp>
        <p:nvSpPr>
          <p:cNvPr id="183" name="Google Shape;183;p24"/>
          <p:cNvSpPr txBox="1"/>
          <p:nvPr/>
        </p:nvSpPr>
        <p:spPr>
          <a:xfrm>
            <a:off x="4317175" y="780400"/>
            <a:ext cx="18258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solidFill>
                  <a:srgbClr val="171717"/>
                </a:solidFill>
              </a:rPr>
              <a:t>World Science Day for Peace and Development</a:t>
            </a:r>
            <a:endParaRPr sz="1100"/>
          </a:p>
        </p:txBody>
      </p:sp>
      <p:pic>
        <p:nvPicPr>
          <p:cNvPr id="184" name="Google Shape;184;p24"/>
          <p:cNvPicPr preferRelativeResize="0"/>
          <p:nvPr/>
        </p:nvPicPr>
        <p:blipFill>
          <a:blip r:embed="rId7">
            <a:alphaModFix/>
          </a:blip>
          <a:stretch>
            <a:fillRect/>
          </a:stretch>
        </p:blipFill>
        <p:spPr>
          <a:xfrm>
            <a:off x="5907624" y="1185858"/>
            <a:ext cx="751001" cy="812830"/>
          </a:xfrm>
          <a:prstGeom prst="rect">
            <a:avLst/>
          </a:prstGeom>
          <a:noFill/>
          <a:ln>
            <a:noFill/>
          </a:ln>
        </p:spPr>
      </p:pic>
      <p:sp>
        <p:nvSpPr>
          <p:cNvPr id="185" name="Google Shape;185;p24"/>
          <p:cNvSpPr txBox="1"/>
          <p:nvPr/>
        </p:nvSpPr>
        <p:spPr>
          <a:xfrm>
            <a:off x="6375400" y="1315225"/>
            <a:ext cx="1138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solidFill>
                  <a:srgbClr val="171717"/>
                </a:solidFill>
              </a:rPr>
              <a:t>ISOLDE news</a:t>
            </a:r>
            <a:endParaRPr/>
          </a:p>
        </p:txBody>
      </p:sp>
      <p:pic>
        <p:nvPicPr>
          <p:cNvPr id="186" name="Google Shape;186;p24"/>
          <p:cNvPicPr preferRelativeResize="0"/>
          <p:nvPr/>
        </p:nvPicPr>
        <p:blipFill>
          <a:blip r:embed="rId8">
            <a:alphaModFix/>
          </a:blip>
          <a:stretch>
            <a:fillRect/>
          </a:stretch>
        </p:blipFill>
        <p:spPr>
          <a:xfrm>
            <a:off x="7843840" y="2158771"/>
            <a:ext cx="751000" cy="749079"/>
          </a:xfrm>
          <a:prstGeom prst="rect">
            <a:avLst/>
          </a:prstGeom>
          <a:noFill/>
          <a:ln>
            <a:noFill/>
          </a:ln>
        </p:spPr>
      </p:pic>
      <p:sp>
        <p:nvSpPr>
          <p:cNvPr id="187" name="Google Shape;187;p24"/>
          <p:cNvSpPr txBox="1"/>
          <p:nvPr/>
        </p:nvSpPr>
        <p:spPr>
          <a:xfrm>
            <a:off x="7510450" y="1668475"/>
            <a:ext cx="1417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solidFill>
                  <a:srgbClr val="171717"/>
                </a:solidFill>
              </a:rPr>
              <a:t>Yo-Yo Ma / Music &amp; Physics</a:t>
            </a:r>
            <a:endParaRPr/>
          </a:p>
        </p:txBody>
      </p:sp>
      <p:pic>
        <p:nvPicPr>
          <p:cNvPr id="188" name="Google Shape;188;p24"/>
          <p:cNvPicPr preferRelativeResize="0"/>
          <p:nvPr/>
        </p:nvPicPr>
        <p:blipFill rotWithShape="1">
          <a:blip r:embed="rId9">
            <a:alphaModFix/>
          </a:blip>
          <a:srcRect b="38785"/>
          <a:stretch/>
        </p:blipFill>
        <p:spPr>
          <a:xfrm flipH="1">
            <a:off x="8892325" y="1185564"/>
            <a:ext cx="681300" cy="741786"/>
          </a:xfrm>
          <a:prstGeom prst="rect">
            <a:avLst/>
          </a:prstGeom>
          <a:noFill/>
          <a:ln>
            <a:noFill/>
          </a:ln>
        </p:spPr>
      </p:pic>
      <p:sp>
        <p:nvSpPr>
          <p:cNvPr id="189" name="Google Shape;189;p24"/>
          <p:cNvSpPr txBox="1"/>
          <p:nvPr/>
        </p:nvSpPr>
        <p:spPr>
          <a:xfrm>
            <a:off x="8550775" y="536950"/>
            <a:ext cx="1364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solidFill>
                  <a:srgbClr val="171717"/>
                </a:solidFill>
              </a:rPr>
              <a:t>Fermilab cryostat timelapse  </a:t>
            </a:r>
            <a:endParaRPr sz="1200">
              <a:solidFill>
                <a:srgbClr val="171717"/>
              </a:solidFill>
            </a:endParaRPr>
          </a:p>
          <a:p>
            <a:pPr marL="0" lvl="0" indent="0" algn="ctr" rtl="0">
              <a:spcBef>
                <a:spcPts val="0"/>
              </a:spcBef>
              <a:spcAft>
                <a:spcPts val="0"/>
              </a:spcAft>
              <a:buNone/>
            </a:pPr>
            <a:r>
              <a:rPr lang="en-US" sz="1200">
                <a:solidFill>
                  <a:srgbClr val="171717"/>
                </a:solidFill>
              </a:rPr>
              <a:t>#HiLumiLHC</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21769-2124-9254-EB2D-DF2BA8BC035B}"/>
              </a:ext>
            </a:extLst>
          </p:cNvPr>
          <p:cNvSpPr>
            <a:spLocks noGrp="1"/>
          </p:cNvSpPr>
          <p:nvPr>
            <p:ph type="title"/>
          </p:nvPr>
        </p:nvSpPr>
        <p:spPr/>
        <p:txBody>
          <a:bodyPr/>
          <a:lstStyle/>
          <a:p>
            <a:r>
              <a:rPr lang="en-GB" dirty="0"/>
              <a:t>Keeping momentum: internal &amp; external influencers</a:t>
            </a:r>
          </a:p>
        </p:txBody>
      </p:sp>
      <p:pic>
        <p:nvPicPr>
          <p:cNvPr id="23" name="Content Placeholder 22" descr="A person smiling in front of a globe&#10;&#10;Description automatically generated">
            <a:extLst>
              <a:ext uri="{FF2B5EF4-FFF2-40B4-BE49-F238E27FC236}">
                <a16:creationId xmlns:a16="http://schemas.microsoft.com/office/drawing/2014/main" id="{F311DEA1-53A8-8854-B17B-2C57AAEC93F7}"/>
              </a:ext>
            </a:extLst>
          </p:cNvPr>
          <p:cNvPicPr>
            <a:picLocks noGrp="1" noChangeAspect="1"/>
          </p:cNvPicPr>
          <p:nvPr>
            <p:ph sz="half" idx="1"/>
          </p:nvPr>
        </p:nvPicPr>
        <p:blipFill>
          <a:blip r:embed="rId3"/>
          <a:stretch>
            <a:fillRect/>
          </a:stretch>
        </p:blipFill>
        <p:spPr>
          <a:xfrm>
            <a:off x="407368" y="908720"/>
            <a:ext cx="2968848" cy="5277956"/>
          </a:xfrm>
        </p:spPr>
      </p:pic>
      <p:sp>
        <p:nvSpPr>
          <p:cNvPr id="6" name="Slide Number Placeholder 5">
            <a:extLst>
              <a:ext uri="{FF2B5EF4-FFF2-40B4-BE49-F238E27FC236}">
                <a16:creationId xmlns:a16="http://schemas.microsoft.com/office/drawing/2014/main" id="{75DC9ED3-65FE-87BE-02AC-9DDCBE606069}"/>
              </a:ext>
            </a:extLst>
          </p:cNvPr>
          <p:cNvSpPr>
            <a:spLocks noGrp="1"/>
          </p:cNvSpPr>
          <p:nvPr>
            <p:ph type="sldNum" sz="quarter" idx="16"/>
          </p:nvPr>
        </p:nvSpPr>
        <p:spPr/>
        <p:txBody>
          <a:bodyPr/>
          <a:lstStyle/>
          <a:p>
            <a:fld id="{36B5EA5A-BC32-A742-B11B-8E7414D5B535}" type="slidenum">
              <a:rPr lang="en-US" smtClean="0"/>
              <a:pPr/>
              <a:t>15</a:t>
            </a:fld>
            <a:endParaRPr lang="en-US" dirty="0"/>
          </a:p>
        </p:txBody>
      </p:sp>
      <p:pic>
        <p:nvPicPr>
          <p:cNvPr id="13" name="Picture Placeholder 12" descr="A person standing in a tunnel&#10;&#10;Description automatically generated">
            <a:extLst>
              <a:ext uri="{FF2B5EF4-FFF2-40B4-BE49-F238E27FC236}">
                <a16:creationId xmlns:a16="http://schemas.microsoft.com/office/drawing/2014/main" id="{78A63EBC-132F-E074-BF7B-65410654BBC1}"/>
              </a:ext>
            </a:extLst>
          </p:cNvPr>
          <p:cNvPicPr>
            <a:picLocks noGrp="1" noChangeAspect="1"/>
          </p:cNvPicPr>
          <p:nvPr>
            <p:ph type="pic" sz="quarter" idx="18"/>
          </p:nvPr>
        </p:nvPicPr>
        <p:blipFill>
          <a:blip r:embed="rId4"/>
          <a:srcRect t="9335" b="9335"/>
          <a:stretch>
            <a:fillRect/>
          </a:stretch>
        </p:blipFill>
        <p:spPr>
          <a:xfrm>
            <a:off x="7499622" y="3573016"/>
            <a:ext cx="4285010" cy="2613660"/>
          </a:xfrm>
        </p:spPr>
      </p:pic>
      <p:pic>
        <p:nvPicPr>
          <p:cNvPr id="19" name="Picture Placeholder 18" descr="A group of people standing in a room with a large window&#10;&#10;Description automatically generated">
            <a:extLst>
              <a:ext uri="{FF2B5EF4-FFF2-40B4-BE49-F238E27FC236}">
                <a16:creationId xmlns:a16="http://schemas.microsoft.com/office/drawing/2014/main" id="{D80E9E05-8783-36CB-5C0E-42B91F399C2C}"/>
              </a:ext>
            </a:extLst>
          </p:cNvPr>
          <p:cNvPicPr>
            <a:picLocks noGrp="1" noChangeAspect="1"/>
          </p:cNvPicPr>
          <p:nvPr>
            <p:ph type="pic" sz="quarter" idx="13"/>
          </p:nvPr>
        </p:nvPicPr>
        <p:blipFill>
          <a:blip r:embed="rId5"/>
          <a:srcRect t="27429" b="27429"/>
          <a:stretch>
            <a:fillRect/>
          </a:stretch>
        </p:blipFill>
        <p:spPr>
          <a:xfrm>
            <a:off x="7499621" y="908720"/>
            <a:ext cx="4284389" cy="2578703"/>
          </a:xfrm>
        </p:spPr>
      </p:pic>
      <p:pic>
        <p:nvPicPr>
          <p:cNvPr id="11" name="Picture 10" descr="A person holding a bag&#10;&#10;Description automatically generated">
            <a:extLst>
              <a:ext uri="{FF2B5EF4-FFF2-40B4-BE49-F238E27FC236}">
                <a16:creationId xmlns:a16="http://schemas.microsoft.com/office/drawing/2014/main" id="{043A1082-3137-1C24-9AED-F8027648AB2F}"/>
              </a:ext>
            </a:extLst>
          </p:cNvPr>
          <p:cNvPicPr>
            <a:picLocks noChangeAspect="1"/>
          </p:cNvPicPr>
          <p:nvPr/>
        </p:nvPicPr>
        <p:blipFill>
          <a:blip r:embed="rId6"/>
          <a:srcRect l="8000" t="12201" r="8000" b="22700"/>
          <a:stretch/>
        </p:blipFill>
        <p:spPr>
          <a:xfrm>
            <a:off x="3904672" y="908721"/>
            <a:ext cx="3064617" cy="5277955"/>
          </a:xfrm>
          <a:prstGeom prst="rect">
            <a:avLst/>
          </a:prstGeom>
        </p:spPr>
      </p:pic>
    </p:spTree>
    <p:extLst>
      <p:ext uri="{BB962C8B-B14F-4D97-AF65-F5344CB8AC3E}">
        <p14:creationId xmlns:p14="http://schemas.microsoft.com/office/powerpoint/2010/main" val="248563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B01BAB-3DE7-CA2E-D01A-BB74083044C6}"/>
              </a:ext>
            </a:extLst>
          </p:cNvPr>
          <p:cNvSpPr>
            <a:spLocks noGrp="1"/>
          </p:cNvSpPr>
          <p:nvPr>
            <p:ph type="sldNum" sz="quarter" idx="12"/>
          </p:nvPr>
        </p:nvSpPr>
        <p:spPr/>
        <p:txBody>
          <a:bodyPr/>
          <a:lstStyle/>
          <a:p>
            <a:fld id="{36B5EA5A-BC32-A742-B11B-8E7414D5B535}" type="slidenum">
              <a:rPr lang="en-US" smtClean="0"/>
              <a:pPr/>
              <a:t>16</a:t>
            </a:fld>
            <a:endParaRPr lang="en-US" dirty="0"/>
          </a:p>
        </p:txBody>
      </p:sp>
      <p:pic>
        <p:nvPicPr>
          <p:cNvPr id="20" name="Picture 19" descr="A person looking out a window&#10;&#10;Description automatically generated">
            <a:hlinkClick r:id="rId2"/>
            <a:extLst>
              <a:ext uri="{FF2B5EF4-FFF2-40B4-BE49-F238E27FC236}">
                <a16:creationId xmlns:a16="http://schemas.microsoft.com/office/drawing/2014/main" id="{F6CF4D47-75CF-5310-0C54-1D284F5B00BC}"/>
              </a:ext>
            </a:extLst>
          </p:cNvPr>
          <p:cNvPicPr>
            <a:picLocks noChangeAspect="1"/>
          </p:cNvPicPr>
          <p:nvPr/>
        </p:nvPicPr>
        <p:blipFill>
          <a:blip r:embed="rId3"/>
          <a:stretch>
            <a:fillRect/>
          </a:stretch>
        </p:blipFill>
        <p:spPr>
          <a:xfrm>
            <a:off x="263352" y="1628800"/>
            <a:ext cx="3585709" cy="4522316"/>
          </a:xfrm>
          <a:prstGeom prst="rect">
            <a:avLst/>
          </a:prstGeom>
        </p:spPr>
      </p:pic>
      <p:pic>
        <p:nvPicPr>
          <p:cNvPr id="22" name="Picture 21" descr="A screenshot of a cellphone&#10;&#10;Description automatically generated">
            <a:hlinkClick r:id="rId4"/>
            <a:extLst>
              <a:ext uri="{FF2B5EF4-FFF2-40B4-BE49-F238E27FC236}">
                <a16:creationId xmlns:a16="http://schemas.microsoft.com/office/drawing/2014/main" id="{8B6A2D3D-9612-99AB-39CA-34CDB438ECC5}"/>
              </a:ext>
            </a:extLst>
          </p:cNvPr>
          <p:cNvPicPr>
            <a:picLocks noChangeAspect="1"/>
          </p:cNvPicPr>
          <p:nvPr/>
        </p:nvPicPr>
        <p:blipFill>
          <a:blip r:embed="rId5"/>
          <a:srcRect l="462"/>
          <a:stretch/>
        </p:blipFill>
        <p:spPr>
          <a:xfrm>
            <a:off x="8203091" y="1673623"/>
            <a:ext cx="3585709" cy="4511232"/>
          </a:xfrm>
          <a:prstGeom prst="rect">
            <a:avLst/>
          </a:prstGeom>
        </p:spPr>
      </p:pic>
      <p:pic>
        <p:nvPicPr>
          <p:cNvPr id="3" name="Picture 2" descr="A screenshot of a cell phone&#10;&#10;Description automatically generated">
            <a:hlinkClick r:id="rId6"/>
            <a:extLst>
              <a:ext uri="{FF2B5EF4-FFF2-40B4-BE49-F238E27FC236}">
                <a16:creationId xmlns:a16="http://schemas.microsoft.com/office/drawing/2014/main" id="{297B9EB0-BD8F-FE1D-4062-74D68EBBF369}"/>
              </a:ext>
            </a:extLst>
          </p:cNvPr>
          <p:cNvPicPr>
            <a:picLocks noChangeAspect="1"/>
          </p:cNvPicPr>
          <p:nvPr/>
        </p:nvPicPr>
        <p:blipFill>
          <a:blip r:embed="rId7"/>
          <a:stretch>
            <a:fillRect/>
          </a:stretch>
        </p:blipFill>
        <p:spPr>
          <a:xfrm>
            <a:off x="4233221" y="1670950"/>
            <a:ext cx="3585709" cy="4513905"/>
          </a:xfrm>
          <a:prstGeom prst="rect">
            <a:avLst/>
          </a:prstGeom>
        </p:spPr>
      </p:pic>
      <p:sp>
        <p:nvSpPr>
          <p:cNvPr id="2" name="Title 2">
            <a:extLst>
              <a:ext uri="{FF2B5EF4-FFF2-40B4-BE49-F238E27FC236}">
                <a16:creationId xmlns:a16="http://schemas.microsoft.com/office/drawing/2014/main" id="{7612ECD6-E4A1-CC65-81B3-F087424EA71A}"/>
              </a:ext>
            </a:extLst>
          </p:cNvPr>
          <p:cNvSpPr txBox="1">
            <a:spLocks/>
          </p:cNvSpPr>
          <p:nvPr/>
        </p:nvSpPr>
        <p:spPr>
          <a:xfrm>
            <a:off x="263352" y="373593"/>
            <a:ext cx="11809312" cy="1065742"/>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GB" dirty="0"/>
              <a:t>Keeping momentum internally and externally</a:t>
            </a:r>
          </a:p>
        </p:txBody>
      </p:sp>
    </p:spTree>
    <p:extLst>
      <p:ext uri="{BB962C8B-B14F-4D97-AF65-F5344CB8AC3E}">
        <p14:creationId xmlns:p14="http://schemas.microsoft.com/office/powerpoint/2010/main" val="71574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0A6E35-93E3-6E81-74CD-AABE75A84BED}"/>
              </a:ext>
            </a:extLst>
          </p:cNvPr>
          <p:cNvSpPr>
            <a:spLocks noGrp="1"/>
          </p:cNvSpPr>
          <p:nvPr>
            <p:ph idx="1"/>
          </p:nvPr>
        </p:nvSpPr>
        <p:spPr/>
        <p:txBody>
          <a:bodyPr/>
          <a:lstStyle/>
          <a:p>
            <a:endParaRPr lang="en-GB"/>
          </a:p>
        </p:txBody>
      </p:sp>
      <p:sp>
        <p:nvSpPr>
          <p:cNvPr id="6" name="Slide Number Placeholder 5">
            <a:extLst>
              <a:ext uri="{FF2B5EF4-FFF2-40B4-BE49-F238E27FC236}">
                <a16:creationId xmlns:a16="http://schemas.microsoft.com/office/drawing/2014/main" id="{6DAAA407-6C24-10DB-C05E-2D31D565F705}"/>
              </a:ext>
            </a:extLst>
          </p:cNvPr>
          <p:cNvSpPr>
            <a:spLocks noGrp="1"/>
          </p:cNvSpPr>
          <p:nvPr>
            <p:ph type="sldNum" sz="quarter" idx="12"/>
          </p:nvPr>
        </p:nvSpPr>
        <p:spPr/>
        <p:txBody>
          <a:bodyPr/>
          <a:lstStyle/>
          <a:p>
            <a:fld id="{36B5EA5A-BC32-A742-B11B-8E7414D5B535}" type="slidenum">
              <a:rPr lang="en-US" smtClean="0"/>
              <a:pPr/>
              <a:t>17</a:t>
            </a:fld>
            <a:endParaRPr lang="en-US" dirty="0"/>
          </a:p>
        </p:txBody>
      </p:sp>
      <p:pic>
        <p:nvPicPr>
          <p:cNvPr id="8" name="Picture 7">
            <a:extLst>
              <a:ext uri="{FF2B5EF4-FFF2-40B4-BE49-F238E27FC236}">
                <a16:creationId xmlns:a16="http://schemas.microsoft.com/office/drawing/2014/main" id="{E4107EE8-F68F-DA77-443C-56F7E02998A7}"/>
              </a:ext>
            </a:extLst>
          </p:cNvPr>
          <p:cNvPicPr>
            <a:picLocks noChangeAspect="1"/>
          </p:cNvPicPr>
          <p:nvPr/>
        </p:nvPicPr>
        <p:blipFill>
          <a:blip r:embed="rId2"/>
          <a:stretch>
            <a:fillRect/>
          </a:stretch>
        </p:blipFill>
        <p:spPr>
          <a:xfrm>
            <a:off x="0" y="709990"/>
            <a:ext cx="12192000" cy="5438019"/>
          </a:xfrm>
          <a:prstGeom prst="rect">
            <a:avLst/>
          </a:prstGeom>
        </p:spPr>
      </p:pic>
      <p:pic>
        <p:nvPicPr>
          <p:cNvPr id="10" name="Picture 9">
            <a:extLst>
              <a:ext uri="{FF2B5EF4-FFF2-40B4-BE49-F238E27FC236}">
                <a16:creationId xmlns:a16="http://schemas.microsoft.com/office/drawing/2014/main" id="{76DDD9B0-979D-0FAA-3B7E-7552819CD084}"/>
              </a:ext>
            </a:extLst>
          </p:cNvPr>
          <p:cNvPicPr>
            <a:picLocks noChangeAspect="1"/>
          </p:cNvPicPr>
          <p:nvPr/>
        </p:nvPicPr>
        <p:blipFill>
          <a:blip r:embed="rId3"/>
          <a:stretch>
            <a:fillRect/>
          </a:stretch>
        </p:blipFill>
        <p:spPr>
          <a:xfrm>
            <a:off x="341511" y="1379192"/>
            <a:ext cx="3517249" cy="4327808"/>
          </a:xfrm>
          <a:prstGeom prst="rect">
            <a:avLst/>
          </a:prstGeom>
        </p:spPr>
      </p:pic>
    </p:spTree>
    <p:extLst>
      <p:ext uri="{BB962C8B-B14F-4D97-AF65-F5344CB8AC3E}">
        <p14:creationId xmlns:p14="http://schemas.microsoft.com/office/powerpoint/2010/main" val="372470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5653" y="6046718"/>
            <a:ext cx="7543800" cy="4116457"/>
          </a:xfrm>
        </p:spPr>
        <p:txBody>
          <a:bodyPr>
            <a:normAutofit/>
          </a:bodyPr>
          <a:lstStyle/>
          <a:p>
            <a:r>
              <a:rPr lang="fr-CH" sz="3200" dirty="0" err="1">
                <a:solidFill>
                  <a:schemeClr val="bg1"/>
                </a:solidFill>
              </a:rPr>
              <a:t>voisins.cern</a:t>
            </a:r>
            <a:r>
              <a:rPr lang="fr-CH" sz="3200" dirty="0">
                <a:solidFill>
                  <a:schemeClr val="bg1"/>
                </a:solidFill>
              </a:rPr>
              <a:t>/</a:t>
            </a:r>
            <a:r>
              <a:rPr lang="fr-CH" sz="3200" dirty="0" err="1">
                <a:solidFill>
                  <a:schemeClr val="bg1"/>
                </a:solidFill>
              </a:rPr>
              <a:t>fr</a:t>
            </a:r>
            <a:r>
              <a:rPr lang="fr-CH" sz="3200" dirty="0">
                <a:solidFill>
                  <a:schemeClr val="bg1"/>
                </a:solidFill>
              </a:rPr>
              <a:t>/</a:t>
            </a:r>
            <a:r>
              <a:rPr lang="fr-CH" sz="3200" dirty="0" err="1">
                <a:solidFill>
                  <a:schemeClr val="bg1"/>
                </a:solidFill>
              </a:rPr>
              <a:t>schools</a:t>
            </a:r>
            <a:r>
              <a:rPr lang="fr-CH" sz="3200" dirty="0">
                <a:solidFill>
                  <a:schemeClr val="bg1"/>
                </a:solidFill>
              </a:rPr>
              <a:t> </a:t>
            </a:r>
          </a:p>
          <a:p>
            <a:endParaRPr lang="fr-CH" sz="3200" dirty="0"/>
          </a:p>
          <a:p>
            <a:endParaRPr lang="fr-CH" dirty="0"/>
          </a:p>
          <a:p>
            <a:pPr marL="48767"/>
            <a:endParaRPr lang="fr-CH" dirty="0"/>
          </a:p>
        </p:txBody>
      </p:sp>
      <p:pic>
        <p:nvPicPr>
          <p:cNvPr id="10" name="Picture 9" descr="A picture containing text, sky, outdoor, road&#10;&#10;Description automatically generated">
            <a:extLst>
              <a:ext uri="{FF2B5EF4-FFF2-40B4-BE49-F238E27FC236}">
                <a16:creationId xmlns:a16="http://schemas.microsoft.com/office/drawing/2014/main" id="{5BB3C354-D04B-4F59-9A6D-01570D91B0C0}"/>
              </a:ext>
            </a:extLst>
          </p:cNvPr>
          <p:cNvPicPr>
            <a:picLocks noChangeAspect="1"/>
          </p:cNvPicPr>
          <p:nvPr/>
        </p:nvPicPr>
        <p:blipFill>
          <a:blip r:embed="rId2"/>
          <a:stretch>
            <a:fillRect/>
          </a:stretch>
        </p:blipFill>
        <p:spPr>
          <a:xfrm>
            <a:off x="0" y="12700"/>
            <a:ext cx="12192000" cy="6832600"/>
          </a:xfrm>
          <a:prstGeom prst="rect">
            <a:avLst/>
          </a:prstGeom>
        </p:spPr>
      </p:pic>
      <p:sp>
        <p:nvSpPr>
          <p:cNvPr id="12" name="TextBox 11">
            <a:extLst>
              <a:ext uri="{FF2B5EF4-FFF2-40B4-BE49-F238E27FC236}">
                <a16:creationId xmlns:a16="http://schemas.microsoft.com/office/drawing/2014/main" id="{B9220AD4-3028-44F5-A168-68F66F2F6CCA}"/>
              </a:ext>
            </a:extLst>
          </p:cNvPr>
          <p:cNvSpPr txBox="1"/>
          <p:nvPr/>
        </p:nvSpPr>
        <p:spPr>
          <a:xfrm>
            <a:off x="0" y="205193"/>
            <a:ext cx="12192000" cy="830997"/>
          </a:xfrm>
          <a:prstGeom prst="rect">
            <a:avLst/>
          </a:prstGeom>
          <a:noFill/>
        </p:spPr>
        <p:txBody>
          <a:bodyPr wrap="square">
            <a:spAutoFit/>
          </a:bodyPr>
          <a:lstStyle/>
          <a:p>
            <a:pPr algn="ctr"/>
            <a:r>
              <a:rPr lang="fr-FR" sz="4800" b="1" dirty="0">
                <a:solidFill>
                  <a:srgbClr val="2F2F2F"/>
                </a:solidFill>
              </a:rPr>
              <a:t>Visit CERN Science Gateway</a:t>
            </a:r>
          </a:p>
        </p:txBody>
      </p:sp>
      <p:sp>
        <p:nvSpPr>
          <p:cNvPr id="6" name="TextBox 5">
            <a:extLst>
              <a:ext uri="{FF2B5EF4-FFF2-40B4-BE49-F238E27FC236}">
                <a16:creationId xmlns:a16="http://schemas.microsoft.com/office/drawing/2014/main" id="{6F077294-2B29-BDB1-E6B4-81443BF02FBF}"/>
              </a:ext>
            </a:extLst>
          </p:cNvPr>
          <p:cNvSpPr txBox="1"/>
          <p:nvPr/>
        </p:nvSpPr>
        <p:spPr>
          <a:xfrm>
            <a:off x="2504018" y="994412"/>
            <a:ext cx="7357533" cy="1938992"/>
          </a:xfrm>
          <a:prstGeom prst="rect">
            <a:avLst/>
          </a:prstGeom>
          <a:noFill/>
        </p:spPr>
        <p:txBody>
          <a:bodyPr wrap="square">
            <a:spAutoFit/>
          </a:bodyPr>
          <a:lstStyle/>
          <a:p>
            <a:pPr algn="ctr"/>
            <a:r>
              <a:rPr lang="fr-FR" sz="4000" dirty="0">
                <a:solidFill>
                  <a:srgbClr val="2F2F2F"/>
                </a:solidFill>
              </a:rPr>
              <a:t>Free hands-on exhibitions</a:t>
            </a:r>
          </a:p>
          <a:p>
            <a:pPr algn="ctr"/>
            <a:endParaRPr lang="fr-FR" sz="4000" dirty="0">
              <a:solidFill>
                <a:srgbClr val="2F2F2F"/>
              </a:solidFill>
            </a:endParaRPr>
          </a:p>
          <a:p>
            <a:pPr algn="ctr"/>
            <a:r>
              <a:rPr lang="fr-FR" sz="4000" dirty="0" err="1">
                <a:hlinkClick r:id="rId3">
                  <a:extLst>
                    <a:ext uri="{A12FA001-AC4F-418D-AE19-62706E023703}">
                      <ahyp:hlinkClr xmlns:ahyp="http://schemas.microsoft.com/office/drawing/2018/hyperlinkcolor" val="tx"/>
                    </a:ext>
                  </a:extLst>
                </a:hlinkClick>
              </a:rPr>
              <a:t>visit.cern</a:t>
            </a:r>
            <a:endParaRPr lang="fr-FR" sz="4000" dirty="0"/>
          </a:p>
        </p:txBody>
      </p:sp>
      <p:pic>
        <p:nvPicPr>
          <p:cNvPr id="2" name="Picture 1" descr="A group of people looking at a display&#10;&#10;Description automatically generated">
            <a:extLst>
              <a:ext uri="{FF2B5EF4-FFF2-40B4-BE49-F238E27FC236}">
                <a16:creationId xmlns:a16="http://schemas.microsoft.com/office/drawing/2014/main" id="{4F453DEF-4081-68F1-55BE-AB16D2AA69E0}"/>
              </a:ext>
            </a:extLst>
          </p:cNvPr>
          <p:cNvPicPr>
            <a:picLocks noChangeAspect="1"/>
          </p:cNvPicPr>
          <p:nvPr/>
        </p:nvPicPr>
        <p:blipFill>
          <a:blip r:embed="rId4"/>
          <a:stretch>
            <a:fillRect/>
          </a:stretch>
        </p:blipFill>
        <p:spPr>
          <a:xfrm>
            <a:off x="4260072" y="4156028"/>
            <a:ext cx="3745167" cy="2496779"/>
          </a:xfrm>
          <a:prstGeom prst="rect">
            <a:avLst/>
          </a:prstGeom>
        </p:spPr>
      </p:pic>
      <p:pic>
        <p:nvPicPr>
          <p:cNvPr id="4" name="Picture 3" descr="A group of people playing air hockey&#10;&#10;Description automatically generated">
            <a:extLst>
              <a:ext uri="{FF2B5EF4-FFF2-40B4-BE49-F238E27FC236}">
                <a16:creationId xmlns:a16="http://schemas.microsoft.com/office/drawing/2014/main" id="{B611A79A-8A7C-3393-F407-FC177A4B63C8}"/>
              </a:ext>
            </a:extLst>
          </p:cNvPr>
          <p:cNvPicPr>
            <a:picLocks noChangeAspect="1"/>
          </p:cNvPicPr>
          <p:nvPr/>
        </p:nvPicPr>
        <p:blipFill rotWithShape="1">
          <a:blip r:embed="rId5"/>
          <a:srcRect l="18210" t="25535" r="13580"/>
          <a:stretch/>
        </p:blipFill>
        <p:spPr>
          <a:xfrm>
            <a:off x="217283" y="4156027"/>
            <a:ext cx="3430588" cy="2496779"/>
          </a:xfrm>
          <a:prstGeom prst="rect">
            <a:avLst/>
          </a:prstGeom>
        </p:spPr>
      </p:pic>
      <p:pic>
        <p:nvPicPr>
          <p:cNvPr id="5" name="Picture 4" descr="A person standing in a room with a large poster&#10;&#10;Description automatically generated">
            <a:extLst>
              <a:ext uri="{FF2B5EF4-FFF2-40B4-BE49-F238E27FC236}">
                <a16:creationId xmlns:a16="http://schemas.microsoft.com/office/drawing/2014/main" id="{1B52535A-5489-AC1D-FBE5-1C5A3289D9B5}"/>
              </a:ext>
            </a:extLst>
          </p:cNvPr>
          <p:cNvPicPr>
            <a:picLocks noChangeAspect="1"/>
          </p:cNvPicPr>
          <p:nvPr/>
        </p:nvPicPr>
        <p:blipFill rotWithShape="1">
          <a:blip r:embed="rId6"/>
          <a:srcRect l="38272" t="5091" b="26049"/>
          <a:stretch/>
        </p:blipFill>
        <p:spPr>
          <a:xfrm>
            <a:off x="8617441" y="4156028"/>
            <a:ext cx="3357276" cy="2496779"/>
          </a:xfrm>
          <a:prstGeom prst="rect">
            <a:avLst/>
          </a:prstGeom>
        </p:spPr>
      </p:pic>
    </p:spTree>
    <p:extLst>
      <p:ext uri="{BB962C8B-B14F-4D97-AF65-F5344CB8AC3E}">
        <p14:creationId xmlns:p14="http://schemas.microsoft.com/office/powerpoint/2010/main" val="391465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63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320C4C-7C21-BA15-D421-4AF95410327B}"/>
              </a:ext>
            </a:extLst>
          </p:cNvPr>
          <p:cNvSpPr>
            <a:spLocks noGrp="1"/>
          </p:cNvSpPr>
          <p:nvPr>
            <p:ph type="sldNum" sz="quarter" idx="12"/>
          </p:nvPr>
        </p:nvSpPr>
        <p:spPr/>
        <p:txBody>
          <a:bodyPr/>
          <a:lstStyle/>
          <a:p>
            <a:fld id="{36B5EA5A-BC32-A742-B11B-8E7414D5B535}" type="slidenum">
              <a:rPr lang="en-US" smtClean="0"/>
              <a:pPr/>
              <a:t>2</a:t>
            </a:fld>
            <a:endParaRPr lang="en-US" dirty="0"/>
          </a:p>
        </p:txBody>
      </p:sp>
      <p:pic>
        <p:nvPicPr>
          <p:cNvPr id="8" name="Picture 7" descr="A blue and white circular design&#10;&#10;Description automatically generated">
            <a:hlinkClick r:id="rId2"/>
            <a:extLst>
              <a:ext uri="{FF2B5EF4-FFF2-40B4-BE49-F238E27FC236}">
                <a16:creationId xmlns:a16="http://schemas.microsoft.com/office/drawing/2014/main" id="{91E3A688-F6C9-876C-997B-D8F411FC8BD8}"/>
              </a:ext>
            </a:extLst>
          </p:cNvPr>
          <p:cNvPicPr>
            <a:picLocks noChangeAspect="1"/>
          </p:cNvPicPr>
          <p:nvPr/>
        </p:nvPicPr>
        <p:blipFill>
          <a:blip r:embed="rId3"/>
          <a:stretch>
            <a:fillRect/>
          </a:stretch>
        </p:blipFill>
        <p:spPr>
          <a:xfrm>
            <a:off x="7550169" y="114526"/>
            <a:ext cx="4251455" cy="5989083"/>
          </a:xfrm>
          <a:prstGeom prst="rect">
            <a:avLst/>
          </a:prstGeom>
        </p:spPr>
      </p:pic>
      <p:sp>
        <p:nvSpPr>
          <p:cNvPr id="11" name="TextBox 10">
            <a:extLst>
              <a:ext uri="{FF2B5EF4-FFF2-40B4-BE49-F238E27FC236}">
                <a16:creationId xmlns:a16="http://schemas.microsoft.com/office/drawing/2014/main" id="{29360F9E-9F1D-F482-3152-E868B4B27939}"/>
              </a:ext>
            </a:extLst>
          </p:cNvPr>
          <p:cNvSpPr txBox="1"/>
          <p:nvPr/>
        </p:nvSpPr>
        <p:spPr>
          <a:xfrm>
            <a:off x="462384" y="1844824"/>
            <a:ext cx="6857752" cy="3877985"/>
          </a:xfrm>
          <a:prstGeom prst="rect">
            <a:avLst/>
          </a:prstGeom>
          <a:noFill/>
        </p:spPr>
        <p:txBody>
          <a:bodyPr wrap="square" lIns="0" tIns="0" rIns="0" bIns="0" rtlCol="0">
            <a:spAutoFit/>
          </a:bodyPr>
          <a:lstStyle/>
          <a:p>
            <a:pPr algn="l"/>
            <a:r>
              <a:rPr lang="en-GB" sz="2800" dirty="0"/>
              <a:t>CERN management has identified three top-level objectives for 2021–2025:</a:t>
            </a:r>
          </a:p>
          <a:p>
            <a:pPr algn="l"/>
            <a:endParaRPr lang="en-GB" sz="2800" dirty="0"/>
          </a:p>
          <a:p>
            <a:pPr algn="l"/>
            <a:r>
              <a:rPr lang="en-GB" sz="2400" dirty="0"/>
              <a:t>• To deliver world-class scientific results and knowledge;</a:t>
            </a:r>
          </a:p>
          <a:p>
            <a:pPr algn="l"/>
            <a:endParaRPr lang="en-GB" sz="2400" dirty="0"/>
          </a:p>
          <a:p>
            <a:pPr algn="l"/>
            <a:r>
              <a:rPr lang="en-GB" sz="2400" dirty="0"/>
              <a:t>• To increase the return to Member and Associate Member States in several areas;</a:t>
            </a:r>
          </a:p>
          <a:p>
            <a:pPr algn="l"/>
            <a:endParaRPr lang="en-GB" sz="2400" dirty="0"/>
          </a:p>
          <a:p>
            <a:pPr algn="l"/>
            <a:r>
              <a:rPr lang="en-GB" sz="2400" dirty="0"/>
              <a:t>• To strengthen CERN’s impact on society.</a:t>
            </a:r>
          </a:p>
        </p:txBody>
      </p:sp>
      <p:sp>
        <p:nvSpPr>
          <p:cNvPr id="12" name="Title 2">
            <a:extLst>
              <a:ext uri="{FF2B5EF4-FFF2-40B4-BE49-F238E27FC236}">
                <a16:creationId xmlns:a16="http://schemas.microsoft.com/office/drawing/2014/main" id="{C71156C2-9762-28A3-C079-74784B3FEE66}"/>
              </a:ext>
            </a:extLst>
          </p:cNvPr>
          <p:cNvSpPr>
            <a:spLocks noGrp="1"/>
          </p:cNvSpPr>
          <p:nvPr>
            <p:ph type="title"/>
          </p:nvPr>
        </p:nvSpPr>
        <p:spPr>
          <a:xfrm>
            <a:off x="407988" y="373593"/>
            <a:ext cx="7142181" cy="1065742"/>
          </a:xfrm>
        </p:spPr>
        <p:txBody>
          <a:bodyPr/>
          <a:lstStyle/>
          <a:p>
            <a:r>
              <a:rPr lang="en-US" dirty="0"/>
              <a:t>CERN’s Main Objectives </a:t>
            </a:r>
            <a:br>
              <a:rPr lang="en-US" dirty="0"/>
            </a:br>
            <a:r>
              <a:rPr lang="en-US" dirty="0"/>
              <a:t>2021–2025</a:t>
            </a:r>
            <a:endParaRPr lang="en-US" dirty="0">
              <a:cs typeface="Arial"/>
            </a:endParaRPr>
          </a:p>
        </p:txBody>
      </p:sp>
    </p:spTree>
    <p:extLst>
      <p:ext uri="{BB962C8B-B14F-4D97-AF65-F5344CB8AC3E}">
        <p14:creationId xmlns:p14="http://schemas.microsoft.com/office/powerpoint/2010/main" val="3810560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320C4C-7C21-BA15-D421-4AF95410327B}"/>
              </a:ext>
            </a:extLst>
          </p:cNvPr>
          <p:cNvSpPr>
            <a:spLocks noGrp="1"/>
          </p:cNvSpPr>
          <p:nvPr>
            <p:ph type="sldNum" sz="quarter" idx="12"/>
          </p:nvPr>
        </p:nvSpPr>
        <p:spPr/>
        <p:txBody>
          <a:bodyPr/>
          <a:lstStyle/>
          <a:p>
            <a:fld id="{36B5EA5A-BC32-A742-B11B-8E7414D5B535}" type="slidenum">
              <a:rPr lang="en-US" smtClean="0"/>
              <a:pPr/>
              <a:t>3</a:t>
            </a:fld>
            <a:endParaRPr lang="en-US" dirty="0"/>
          </a:p>
        </p:txBody>
      </p:sp>
      <p:pic>
        <p:nvPicPr>
          <p:cNvPr id="10" name="Picture 9" descr="A cover of a book&#10;&#10;Description automatically generated">
            <a:hlinkClick r:id="rId2"/>
            <a:extLst>
              <a:ext uri="{FF2B5EF4-FFF2-40B4-BE49-F238E27FC236}">
                <a16:creationId xmlns:a16="http://schemas.microsoft.com/office/drawing/2014/main" id="{AF6995EA-FDDE-BF5C-8BDA-517642982D6D}"/>
              </a:ext>
            </a:extLst>
          </p:cNvPr>
          <p:cNvPicPr>
            <a:picLocks noChangeAspect="1"/>
          </p:cNvPicPr>
          <p:nvPr/>
        </p:nvPicPr>
        <p:blipFill>
          <a:blip r:embed="rId3"/>
          <a:stretch>
            <a:fillRect/>
          </a:stretch>
        </p:blipFill>
        <p:spPr>
          <a:xfrm>
            <a:off x="7752184" y="114526"/>
            <a:ext cx="4251455" cy="6001535"/>
          </a:xfrm>
          <a:prstGeom prst="rect">
            <a:avLst/>
          </a:prstGeom>
        </p:spPr>
      </p:pic>
      <p:pic>
        <p:nvPicPr>
          <p:cNvPr id="3" name="Picture 2">
            <a:extLst>
              <a:ext uri="{FF2B5EF4-FFF2-40B4-BE49-F238E27FC236}">
                <a16:creationId xmlns:a16="http://schemas.microsoft.com/office/drawing/2014/main" id="{D95DBF2D-677E-D0B0-84D4-8C30647F721E}"/>
              </a:ext>
            </a:extLst>
          </p:cNvPr>
          <p:cNvPicPr>
            <a:picLocks noChangeAspect="1"/>
          </p:cNvPicPr>
          <p:nvPr/>
        </p:nvPicPr>
        <p:blipFill>
          <a:blip r:embed="rId4"/>
          <a:stretch>
            <a:fillRect/>
          </a:stretch>
        </p:blipFill>
        <p:spPr>
          <a:xfrm>
            <a:off x="335360" y="1303750"/>
            <a:ext cx="6480720" cy="4897557"/>
          </a:xfrm>
          <a:prstGeom prst="rect">
            <a:avLst/>
          </a:prstGeom>
        </p:spPr>
      </p:pic>
      <p:sp>
        <p:nvSpPr>
          <p:cNvPr id="4" name="Title 2">
            <a:extLst>
              <a:ext uri="{FF2B5EF4-FFF2-40B4-BE49-F238E27FC236}">
                <a16:creationId xmlns:a16="http://schemas.microsoft.com/office/drawing/2014/main" id="{FF971AAB-DEDA-9FAC-811B-78651932CAC5}"/>
              </a:ext>
            </a:extLst>
          </p:cNvPr>
          <p:cNvSpPr>
            <a:spLocks noGrp="1"/>
          </p:cNvSpPr>
          <p:nvPr>
            <p:ph type="title"/>
          </p:nvPr>
        </p:nvSpPr>
        <p:spPr>
          <a:xfrm>
            <a:off x="407988" y="373593"/>
            <a:ext cx="7142181" cy="1065742"/>
          </a:xfrm>
        </p:spPr>
        <p:txBody>
          <a:bodyPr/>
          <a:lstStyle/>
          <a:p>
            <a:r>
              <a:rPr lang="en-US" dirty="0"/>
              <a:t>CERN Communications Strategy </a:t>
            </a:r>
            <a:br>
              <a:rPr lang="en-US" dirty="0"/>
            </a:br>
            <a:r>
              <a:rPr lang="en-US" dirty="0"/>
              <a:t>2021–2025</a:t>
            </a:r>
            <a:endParaRPr lang="en-US" dirty="0">
              <a:cs typeface="Arial"/>
            </a:endParaRPr>
          </a:p>
        </p:txBody>
      </p:sp>
      <p:sp>
        <p:nvSpPr>
          <p:cNvPr id="2" name="Oval 1">
            <a:extLst>
              <a:ext uri="{FF2B5EF4-FFF2-40B4-BE49-F238E27FC236}">
                <a16:creationId xmlns:a16="http://schemas.microsoft.com/office/drawing/2014/main" id="{6BFF78AA-DB24-3AF8-1DB0-F53A992C2593}"/>
              </a:ext>
            </a:extLst>
          </p:cNvPr>
          <p:cNvSpPr/>
          <p:nvPr/>
        </p:nvSpPr>
        <p:spPr>
          <a:xfrm>
            <a:off x="2279576" y="3068960"/>
            <a:ext cx="4608512" cy="324036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683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F36BF11-D141-BA82-3EC9-9D4DD5ACC095}"/>
              </a:ext>
            </a:extLst>
          </p:cNvPr>
          <p:cNvSpPr>
            <a:spLocks noGrp="1"/>
          </p:cNvSpPr>
          <p:nvPr>
            <p:ph type="ftr" sz="quarter" idx="11"/>
          </p:nvPr>
        </p:nvSpPr>
        <p:spPr/>
        <p:txBody>
          <a:bodyPr/>
          <a:lstStyle/>
          <a:p>
            <a:r>
              <a:rPr lang="en-US"/>
              <a:t>Presenter | Presentation Title</a:t>
            </a:r>
            <a:endParaRPr lang="en-US" dirty="0"/>
          </a:p>
        </p:txBody>
      </p:sp>
      <p:sp>
        <p:nvSpPr>
          <p:cNvPr id="6" name="Slide Number Placeholder 5">
            <a:extLst>
              <a:ext uri="{FF2B5EF4-FFF2-40B4-BE49-F238E27FC236}">
                <a16:creationId xmlns:a16="http://schemas.microsoft.com/office/drawing/2014/main" id="{FC28DB47-A179-244F-9004-4FB6D15DDD70}"/>
              </a:ext>
            </a:extLst>
          </p:cNvPr>
          <p:cNvSpPr>
            <a:spLocks noGrp="1"/>
          </p:cNvSpPr>
          <p:nvPr>
            <p:ph type="sldNum" sz="quarter" idx="12"/>
          </p:nvPr>
        </p:nvSpPr>
        <p:spPr/>
        <p:txBody>
          <a:bodyPr/>
          <a:lstStyle/>
          <a:p>
            <a:fld id="{36B5EA5A-BC32-A742-B11B-8E7414D5B535}" type="slidenum">
              <a:rPr lang="en-US" smtClean="0"/>
              <a:pPr/>
              <a:t>4</a:t>
            </a:fld>
            <a:endParaRPr lang="en-US" dirty="0"/>
          </a:p>
        </p:txBody>
      </p:sp>
      <p:pic>
        <p:nvPicPr>
          <p:cNvPr id="8" name="Picture 7">
            <a:extLst>
              <a:ext uri="{FF2B5EF4-FFF2-40B4-BE49-F238E27FC236}">
                <a16:creationId xmlns:a16="http://schemas.microsoft.com/office/drawing/2014/main" id="{D18EE080-C6CC-30B1-FD4C-560E1DC188C2}"/>
              </a:ext>
            </a:extLst>
          </p:cNvPr>
          <p:cNvPicPr>
            <a:picLocks noChangeAspect="1"/>
          </p:cNvPicPr>
          <p:nvPr/>
        </p:nvPicPr>
        <p:blipFill>
          <a:blip r:embed="rId2"/>
          <a:srcRect b="11231"/>
          <a:stretch/>
        </p:blipFill>
        <p:spPr>
          <a:xfrm>
            <a:off x="1271464" y="984732"/>
            <a:ext cx="10297144" cy="5756636"/>
          </a:xfrm>
          <a:prstGeom prst="rect">
            <a:avLst/>
          </a:prstGeom>
        </p:spPr>
      </p:pic>
      <p:sp>
        <p:nvSpPr>
          <p:cNvPr id="11" name="Title 2">
            <a:extLst>
              <a:ext uri="{FF2B5EF4-FFF2-40B4-BE49-F238E27FC236}">
                <a16:creationId xmlns:a16="http://schemas.microsoft.com/office/drawing/2014/main" id="{D32335EA-2019-10D4-DB60-476FFB569D29}"/>
              </a:ext>
            </a:extLst>
          </p:cNvPr>
          <p:cNvSpPr txBox="1">
            <a:spLocks/>
          </p:cNvSpPr>
          <p:nvPr/>
        </p:nvSpPr>
        <p:spPr>
          <a:xfrm>
            <a:off x="407988" y="373593"/>
            <a:ext cx="11380812"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CERN Communications Strategy 2021–2025</a:t>
            </a:r>
            <a:endParaRPr lang="en-US" dirty="0">
              <a:cs typeface="Arial"/>
            </a:endParaRPr>
          </a:p>
        </p:txBody>
      </p:sp>
      <p:sp>
        <p:nvSpPr>
          <p:cNvPr id="2" name="Oval 1">
            <a:extLst>
              <a:ext uri="{FF2B5EF4-FFF2-40B4-BE49-F238E27FC236}">
                <a16:creationId xmlns:a16="http://schemas.microsoft.com/office/drawing/2014/main" id="{9E87DFB5-2EBB-BCDF-65DD-20E09B41E6A3}"/>
              </a:ext>
            </a:extLst>
          </p:cNvPr>
          <p:cNvSpPr/>
          <p:nvPr/>
        </p:nvSpPr>
        <p:spPr>
          <a:xfrm>
            <a:off x="8256240" y="1581104"/>
            <a:ext cx="1368152" cy="69576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03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uilding with solar panels and trees&#10;&#10;Description automatically generated">
            <a:extLst>
              <a:ext uri="{FF2B5EF4-FFF2-40B4-BE49-F238E27FC236}">
                <a16:creationId xmlns:a16="http://schemas.microsoft.com/office/drawing/2014/main" id="{594A53C1-99A6-6399-D656-8AA7D16F7358}"/>
              </a:ext>
            </a:extLst>
          </p:cNvPr>
          <p:cNvPicPr>
            <a:picLocks noChangeAspect="1"/>
          </p:cNvPicPr>
          <p:nvPr/>
        </p:nvPicPr>
        <p:blipFill>
          <a:blip r:embed="rId2"/>
          <a:srcRect t="11790" b="11418"/>
          <a:stretch/>
        </p:blipFill>
        <p:spPr>
          <a:xfrm>
            <a:off x="20" y="10"/>
            <a:ext cx="12191980" cy="6857990"/>
          </a:xfrm>
          <a:prstGeom prst="rect">
            <a:avLst/>
          </a:prstGeom>
          <a:noFill/>
        </p:spPr>
      </p:pic>
      <p:sp>
        <p:nvSpPr>
          <p:cNvPr id="3" name="Date Placeholder 2" hidden="1">
            <a:extLst>
              <a:ext uri="{FF2B5EF4-FFF2-40B4-BE49-F238E27FC236}">
                <a16:creationId xmlns:a16="http://schemas.microsoft.com/office/drawing/2014/main" id="{81AA8F63-7D34-2C01-B5E3-57AA1B0E1B39}"/>
              </a:ext>
            </a:extLst>
          </p:cNvPr>
          <p:cNvSpPr>
            <a:spLocks noGrp="1"/>
          </p:cNvSpPr>
          <p:nvPr>
            <p:ph type="dt" sz="half" idx="10"/>
          </p:nvPr>
        </p:nvSpPr>
        <p:spPr/>
        <p:txBody>
          <a:bodyPr/>
          <a:lstStyle/>
          <a:p>
            <a:pPr>
              <a:spcAft>
                <a:spcPts val="600"/>
              </a:spcAft>
            </a:pPr>
            <a:fld id="{6795D28C-D9FB-D84E-8771-15AE52B73C25}" type="datetime1">
              <a:rPr lang="de-CH" smtClean="0"/>
              <a:pPr>
                <a:spcAft>
                  <a:spcPts val="600"/>
                </a:spcAft>
              </a:pPr>
              <a:t>27.11.2024</a:t>
            </a:fld>
            <a:endParaRPr lang="en-US"/>
          </a:p>
        </p:txBody>
      </p:sp>
      <p:sp>
        <p:nvSpPr>
          <p:cNvPr id="4" name="Slide Number Placeholder 3" hidden="1">
            <a:extLst>
              <a:ext uri="{FF2B5EF4-FFF2-40B4-BE49-F238E27FC236}">
                <a16:creationId xmlns:a16="http://schemas.microsoft.com/office/drawing/2014/main" id="{4E76486C-5062-6283-009C-E670681ABD77}"/>
              </a:ext>
            </a:extLst>
          </p:cNvPr>
          <p:cNvSpPr>
            <a:spLocks noGrp="1"/>
          </p:cNvSpPr>
          <p:nvPr>
            <p:ph type="sldNum" sz="quarter" idx="4294967295"/>
          </p:nvPr>
        </p:nvSpPr>
        <p:spPr>
          <a:xfrm>
            <a:off x="11107546" y="6378349"/>
            <a:ext cx="681254" cy="365125"/>
          </a:xfrm>
        </p:spPr>
        <p:txBody>
          <a:bodyPr/>
          <a:lstStyle/>
          <a:p>
            <a:pPr>
              <a:spcAft>
                <a:spcPts val="600"/>
              </a:spcAft>
            </a:pPr>
            <a:fld id="{36B5EA5A-BC32-A742-B11B-8E7414D5B535}" type="slidenum">
              <a:rPr lang="en-US" smtClean="0"/>
              <a:pPr>
                <a:spcAft>
                  <a:spcPts val="600"/>
                </a:spcAft>
              </a:pPr>
              <a:t>5</a:t>
            </a:fld>
            <a:endParaRPr lang="en-US"/>
          </a:p>
        </p:txBody>
      </p:sp>
      <p:grpSp>
        <p:nvGrpSpPr>
          <p:cNvPr id="8" name="Group 7">
            <a:extLst>
              <a:ext uri="{FF2B5EF4-FFF2-40B4-BE49-F238E27FC236}">
                <a16:creationId xmlns:a16="http://schemas.microsoft.com/office/drawing/2014/main" id="{F35263AC-5ED7-D6E3-C39A-1813C09C66B3}"/>
              </a:ext>
            </a:extLst>
          </p:cNvPr>
          <p:cNvGrpSpPr/>
          <p:nvPr/>
        </p:nvGrpSpPr>
        <p:grpSpPr>
          <a:xfrm>
            <a:off x="5619972" y="116632"/>
            <a:ext cx="6388925" cy="4880757"/>
            <a:chOff x="5619972" y="712517"/>
            <a:chExt cx="6388925" cy="4880757"/>
          </a:xfrm>
        </p:grpSpPr>
        <p:grpSp>
          <p:nvGrpSpPr>
            <p:cNvPr id="9" name="Group 8">
              <a:extLst>
                <a:ext uri="{FF2B5EF4-FFF2-40B4-BE49-F238E27FC236}">
                  <a16:creationId xmlns:a16="http://schemas.microsoft.com/office/drawing/2014/main" id="{7864B96D-19BF-6A11-98A0-2D17BE234A02}"/>
                </a:ext>
              </a:extLst>
            </p:cNvPr>
            <p:cNvGrpSpPr/>
            <p:nvPr/>
          </p:nvGrpSpPr>
          <p:grpSpPr>
            <a:xfrm>
              <a:off x="5619972" y="712517"/>
              <a:ext cx="6388925" cy="4880757"/>
              <a:chOff x="2634344" y="1852552"/>
              <a:chExt cx="5702134" cy="4251366"/>
            </a:xfrm>
          </p:grpSpPr>
          <p:pic>
            <p:nvPicPr>
              <p:cNvPr id="11" name="Picture 10" descr="A pie chart with people and numbers&#10;&#10;Description automatically generated">
                <a:extLst>
                  <a:ext uri="{FF2B5EF4-FFF2-40B4-BE49-F238E27FC236}">
                    <a16:creationId xmlns:a16="http://schemas.microsoft.com/office/drawing/2014/main" id="{89084974-0DE4-427F-BDF5-94ED32496A92}"/>
                  </a:ext>
                </a:extLst>
              </p:cNvPr>
              <p:cNvPicPr>
                <a:picLocks noChangeAspect="1"/>
              </p:cNvPicPr>
              <p:nvPr/>
            </p:nvPicPr>
            <p:blipFill rotWithShape="1">
              <a:blip r:embed="rId3"/>
              <a:srcRect l="23411" t="15753" r="16629" b="3947"/>
              <a:stretch/>
            </p:blipFill>
            <p:spPr>
              <a:xfrm>
                <a:off x="2634344" y="1852552"/>
                <a:ext cx="5702134" cy="4251366"/>
              </a:xfrm>
              <a:prstGeom prst="rect">
                <a:avLst/>
              </a:prstGeom>
            </p:spPr>
          </p:pic>
          <p:pic>
            <p:nvPicPr>
              <p:cNvPr id="12" name="Picture 11" descr="A pie chart with people and numbers&#10;&#10;Description automatically generated">
                <a:extLst>
                  <a:ext uri="{FF2B5EF4-FFF2-40B4-BE49-F238E27FC236}">
                    <a16:creationId xmlns:a16="http://schemas.microsoft.com/office/drawing/2014/main" id="{03A54E80-F001-C071-B162-5E65BD841834}"/>
                  </a:ext>
                </a:extLst>
              </p:cNvPr>
              <p:cNvPicPr>
                <a:picLocks noChangeAspect="1"/>
              </p:cNvPicPr>
              <p:nvPr/>
            </p:nvPicPr>
            <p:blipFill rotWithShape="1">
              <a:blip r:embed="rId3"/>
              <a:srcRect l="13068" t="38669" r="73550" b="52808"/>
              <a:stretch/>
            </p:blipFill>
            <p:spPr>
              <a:xfrm>
                <a:off x="2634344" y="3099458"/>
                <a:ext cx="1272638" cy="451263"/>
              </a:xfrm>
              <a:prstGeom prst="rect">
                <a:avLst/>
              </a:prstGeom>
            </p:spPr>
          </p:pic>
        </p:grpSp>
        <p:sp>
          <p:nvSpPr>
            <p:cNvPr id="10" name="TextBox 9">
              <a:extLst>
                <a:ext uri="{FF2B5EF4-FFF2-40B4-BE49-F238E27FC236}">
                  <a16:creationId xmlns:a16="http://schemas.microsoft.com/office/drawing/2014/main" id="{D302E44A-D4AE-12CD-48F6-2A9579EC5B79}"/>
                </a:ext>
              </a:extLst>
            </p:cNvPr>
            <p:cNvSpPr txBox="1"/>
            <p:nvPr/>
          </p:nvSpPr>
          <p:spPr>
            <a:xfrm>
              <a:off x="9773392" y="4961600"/>
              <a:ext cx="2208810" cy="492443"/>
            </a:xfrm>
            <a:prstGeom prst="rect">
              <a:avLst/>
            </a:prstGeom>
            <a:noFill/>
          </p:spPr>
          <p:txBody>
            <a:bodyPr wrap="square" lIns="0" tIns="0" rIns="0" bIns="0" rtlCol="0">
              <a:spAutoFit/>
            </a:bodyPr>
            <a:lstStyle/>
            <a:p>
              <a:pPr algn="l"/>
              <a:r>
                <a:rPr lang="en-US" sz="3200" b="1" dirty="0">
                  <a:solidFill>
                    <a:schemeClr val="tx2"/>
                  </a:solidFill>
                </a:rPr>
                <a:t>~3000 staff</a:t>
              </a:r>
              <a:endParaRPr lang="en-GB" sz="3200" b="1" dirty="0">
                <a:solidFill>
                  <a:schemeClr val="tx2"/>
                </a:solidFill>
              </a:endParaRPr>
            </a:p>
          </p:txBody>
        </p:sp>
      </p:grpSp>
      <p:sp>
        <p:nvSpPr>
          <p:cNvPr id="2" name="TextBox 1">
            <a:extLst>
              <a:ext uri="{FF2B5EF4-FFF2-40B4-BE49-F238E27FC236}">
                <a16:creationId xmlns:a16="http://schemas.microsoft.com/office/drawing/2014/main" id="{0A600D4C-124D-DAE4-98DE-8764ACE4F80C}"/>
              </a:ext>
            </a:extLst>
          </p:cNvPr>
          <p:cNvSpPr txBox="1"/>
          <p:nvPr/>
        </p:nvSpPr>
        <p:spPr>
          <a:xfrm>
            <a:off x="5638426" y="5085184"/>
            <a:ext cx="6362230" cy="855958"/>
          </a:xfrm>
          <a:prstGeom prst="rect">
            <a:avLst/>
          </a:prstGeom>
          <a:solidFill>
            <a:schemeClr val="bg1">
              <a:lumMod val="85000"/>
            </a:schemeClr>
          </a:solidFill>
        </p:spPr>
        <p:txBody>
          <a:bodyPr wrap="square" lIns="180000" tIns="180000" rIns="180000" bIns="180000" rtlCol="0">
            <a:spAutoFit/>
          </a:bodyPr>
          <a:lstStyle/>
          <a:p>
            <a:pPr algn="l"/>
            <a:r>
              <a:rPr lang="en-US" sz="3200" dirty="0">
                <a:solidFill>
                  <a:schemeClr val="tx2"/>
                </a:solidFill>
              </a:rPr>
              <a:t>+2000 students and graduates</a:t>
            </a:r>
            <a:endParaRPr lang="en-US" sz="2800" dirty="0">
              <a:solidFill>
                <a:schemeClr val="tx2"/>
              </a:solidFill>
            </a:endParaRPr>
          </a:p>
        </p:txBody>
      </p:sp>
      <p:sp>
        <p:nvSpPr>
          <p:cNvPr id="6" name="TextBox 5">
            <a:extLst>
              <a:ext uri="{FF2B5EF4-FFF2-40B4-BE49-F238E27FC236}">
                <a16:creationId xmlns:a16="http://schemas.microsoft.com/office/drawing/2014/main" id="{E40E61D7-0EFA-5FB6-131E-BA8BB88178D8}"/>
              </a:ext>
            </a:extLst>
          </p:cNvPr>
          <p:cNvSpPr txBox="1"/>
          <p:nvPr/>
        </p:nvSpPr>
        <p:spPr>
          <a:xfrm>
            <a:off x="191344" y="4600879"/>
            <a:ext cx="5255738" cy="1348401"/>
          </a:xfrm>
          <a:prstGeom prst="rect">
            <a:avLst/>
          </a:prstGeom>
          <a:solidFill>
            <a:schemeClr val="bg1">
              <a:lumMod val="85000"/>
            </a:schemeClr>
          </a:solidFill>
        </p:spPr>
        <p:txBody>
          <a:bodyPr wrap="square" lIns="180000" tIns="180000" rIns="180000" bIns="180000" rtlCol="0">
            <a:spAutoFit/>
          </a:bodyPr>
          <a:lstStyle/>
          <a:p>
            <a:pPr algn="ctr"/>
            <a:r>
              <a:rPr lang="en-US" sz="3200" dirty="0">
                <a:solidFill>
                  <a:schemeClr val="tx2"/>
                </a:solidFill>
              </a:rPr>
              <a:t>+12,000 worldwide particle physicists</a:t>
            </a:r>
          </a:p>
        </p:txBody>
      </p:sp>
    </p:spTree>
    <p:extLst>
      <p:ext uri="{BB962C8B-B14F-4D97-AF65-F5344CB8AC3E}">
        <p14:creationId xmlns:p14="http://schemas.microsoft.com/office/powerpoint/2010/main" val="292225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people wearing safety vests&#10;&#10;Description automatically generated">
            <a:hlinkClick r:id="rId2"/>
            <a:extLst>
              <a:ext uri="{FF2B5EF4-FFF2-40B4-BE49-F238E27FC236}">
                <a16:creationId xmlns:a16="http://schemas.microsoft.com/office/drawing/2014/main" id="{397235D6-2034-5F98-EFD0-8BA51AB0891F}"/>
              </a:ext>
            </a:extLst>
          </p:cNvPr>
          <p:cNvPicPr>
            <a:picLocks noGrp="1" noChangeAspect="1"/>
          </p:cNvPicPr>
          <p:nvPr>
            <p:ph idx="1"/>
          </p:nvPr>
        </p:nvPicPr>
        <p:blipFill>
          <a:blip r:embed="rId3"/>
          <a:stretch>
            <a:fillRect/>
          </a:stretch>
        </p:blipFill>
        <p:spPr>
          <a:xfrm>
            <a:off x="8112224" y="1582190"/>
            <a:ext cx="3720612" cy="4686486"/>
          </a:xfrm>
        </p:spPr>
      </p:pic>
      <p:sp>
        <p:nvSpPr>
          <p:cNvPr id="3" name="Title 2">
            <a:extLst>
              <a:ext uri="{FF2B5EF4-FFF2-40B4-BE49-F238E27FC236}">
                <a16:creationId xmlns:a16="http://schemas.microsoft.com/office/drawing/2014/main" id="{2012CEC6-20B2-D724-CBAD-A7B2F77525B3}"/>
              </a:ext>
            </a:extLst>
          </p:cNvPr>
          <p:cNvSpPr>
            <a:spLocks noGrp="1"/>
          </p:cNvSpPr>
          <p:nvPr>
            <p:ph type="title"/>
          </p:nvPr>
        </p:nvSpPr>
        <p:spPr/>
        <p:txBody>
          <a:bodyPr/>
          <a:lstStyle/>
          <a:p>
            <a:r>
              <a:rPr lang="en-US" dirty="0"/>
              <a:t>Building momentum from 2020 onwards</a:t>
            </a:r>
            <a:endParaRPr lang="en-GB" dirty="0"/>
          </a:p>
        </p:txBody>
      </p:sp>
      <p:sp>
        <p:nvSpPr>
          <p:cNvPr id="6" name="Slide Number Placeholder 5">
            <a:extLst>
              <a:ext uri="{FF2B5EF4-FFF2-40B4-BE49-F238E27FC236}">
                <a16:creationId xmlns:a16="http://schemas.microsoft.com/office/drawing/2014/main" id="{E626EE1F-F759-E832-1CDF-1136A86CED03}"/>
              </a:ext>
            </a:extLst>
          </p:cNvPr>
          <p:cNvSpPr>
            <a:spLocks noGrp="1"/>
          </p:cNvSpPr>
          <p:nvPr>
            <p:ph type="sldNum" sz="quarter" idx="12"/>
          </p:nvPr>
        </p:nvSpPr>
        <p:spPr/>
        <p:txBody>
          <a:bodyPr/>
          <a:lstStyle/>
          <a:p>
            <a:fld id="{36B5EA5A-BC32-A742-B11B-8E7414D5B535}" type="slidenum">
              <a:rPr lang="en-US" smtClean="0"/>
              <a:pPr/>
              <a:t>6</a:t>
            </a:fld>
            <a:endParaRPr lang="en-US" dirty="0"/>
          </a:p>
        </p:txBody>
      </p:sp>
      <p:pic>
        <p:nvPicPr>
          <p:cNvPr id="4" name="Picture 3">
            <a:hlinkClick r:id="rId4"/>
            <a:extLst>
              <a:ext uri="{FF2B5EF4-FFF2-40B4-BE49-F238E27FC236}">
                <a16:creationId xmlns:a16="http://schemas.microsoft.com/office/drawing/2014/main" id="{5BC410E7-65E3-55D9-A8D0-BA629A7CFAD6}"/>
              </a:ext>
            </a:extLst>
          </p:cNvPr>
          <p:cNvPicPr>
            <a:picLocks noChangeAspect="1"/>
          </p:cNvPicPr>
          <p:nvPr/>
        </p:nvPicPr>
        <p:blipFill>
          <a:blip r:embed="rId5"/>
          <a:stretch>
            <a:fillRect/>
          </a:stretch>
        </p:blipFill>
        <p:spPr>
          <a:xfrm>
            <a:off x="389754" y="1582190"/>
            <a:ext cx="3690022" cy="4649656"/>
          </a:xfrm>
          <a:prstGeom prst="rect">
            <a:avLst/>
          </a:prstGeom>
        </p:spPr>
      </p:pic>
      <p:pic>
        <p:nvPicPr>
          <p:cNvPr id="7" name="Picture 6" descr="A screen shot of a magazine&#10;&#10;Description automatically generated">
            <a:hlinkClick r:id="rId2"/>
            <a:extLst>
              <a:ext uri="{FF2B5EF4-FFF2-40B4-BE49-F238E27FC236}">
                <a16:creationId xmlns:a16="http://schemas.microsoft.com/office/drawing/2014/main" id="{A158D644-E408-B7F6-63F6-D8E3FE3BD224}"/>
              </a:ext>
            </a:extLst>
          </p:cNvPr>
          <p:cNvPicPr>
            <a:picLocks noChangeAspect="1"/>
          </p:cNvPicPr>
          <p:nvPr/>
        </p:nvPicPr>
        <p:blipFill>
          <a:blip r:embed="rId6"/>
          <a:stretch>
            <a:fillRect/>
          </a:stretch>
        </p:blipFill>
        <p:spPr>
          <a:xfrm>
            <a:off x="4247596" y="1582190"/>
            <a:ext cx="3720612" cy="4675055"/>
          </a:xfrm>
          <a:prstGeom prst="rect">
            <a:avLst/>
          </a:prstGeom>
        </p:spPr>
      </p:pic>
    </p:spTree>
    <p:extLst>
      <p:ext uri="{BB962C8B-B14F-4D97-AF65-F5344CB8AC3E}">
        <p14:creationId xmlns:p14="http://schemas.microsoft.com/office/powerpoint/2010/main" val="169989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75D21D-5B6B-CBF6-CCC9-F9562EEFD9AB}"/>
              </a:ext>
            </a:extLst>
          </p:cNvPr>
          <p:cNvSpPr>
            <a:spLocks noGrp="1"/>
          </p:cNvSpPr>
          <p:nvPr>
            <p:ph type="sldNum" sz="quarter" idx="12"/>
          </p:nvPr>
        </p:nvSpPr>
        <p:spPr/>
        <p:txBody>
          <a:bodyPr/>
          <a:lstStyle/>
          <a:p>
            <a:fld id="{36B5EA5A-BC32-A742-B11B-8E7414D5B535}" type="slidenum">
              <a:rPr lang="en-US" smtClean="0"/>
              <a:pPr/>
              <a:t>7</a:t>
            </a:fld>
            <a:endParaRPr lang="en-US" dirty="0"/>
          </a:p>
        </p:txBody>
      </p:sp>
      <p:pic>
        <p:nvPicPr>
          <p:cNvPr id="24" name="Picture 23" descr="A screenshot of a website&#10;&#10;Description automatically generated">
            <a:hlinkClick r:id="rId2"/>
            <a:extLst>
              <a:ext uri="{FF2B5EF4-FFF2-40B4-BE49-F238E27FC236}">
                <a16:creationId xmlns:a16="http://schemas.microsoft.com/office/drawing/2014/main" id="{D773BE4B-891F-CFC1-1F9D-317B35DA174F}"/>
              </a:ext>
            </a:extLst>
          </p:cNvPr>
          <p:cNvPicPr>
            <a:picLocks noChangeAspect="1"/>
          </p:cNvPicPr>
          <p:nvPr/>
        </p:nvPicPr>
        <p:blipFill>
          <a:blip r:embed="rId3"/>
          <a:srcRect t="32609" b="33243"/>
          <a:stretch/>
        </p:blipFill>
        <p:spPr>
          <a:xfrm>
            <a:off x="263352" y="2764160"/>
            <a:ext cx="11110564" cy="1888976"/>
          </a:xfrm>
          <a:prstGeom prst="rect">
            <a:avLst/>
          </a:prstGeom>
        </p:spPr>
      </p:pic>
      <p:pic>
        <p:nvPicPr>
          <p:cNvPr id="2" name="Picture 1" descr="A screenshot of a website&#10;&#10;Description automatically generated">
            <a:hlinkClick r:id="rId4"/>
            <a:extLst>
              <a:ext uri="{FF2B5EF4-FFF2-40B4-BE49-F238E27FC236}">
                <a16:creationId xmlns:a16="http://schemas.microsoft.com/office/drawing/2014/main" id="{F0277CEA-20AD-D054-A6B0-E60CE8D2A56C}"/>
              </a:ext>
            </a:extLst>
          </p:cNvPr>
          <p:cNvPicPr>
            <a:picLocks noChangeAspect="1"/>
          </p:cNvPicPr>
          <p:nvPr/>
        </p:nvPicPr>
        <p:blipFill>
          <a:blip r:embed="rId3"/>
          <a:srcRect b="68456"/>
          <a:stretch/>
        </p:blipFill>
        <p:spPr>
          <a:xfrm>
            <a:off x="263352" y="4492352"/>
            <a:ext cx="11110564" cy="1744960"/>
          </a:xfrm>
          <a:prstGeom prst="rect">
            <a:avLst/>
          </a:prstGeom>
        </p:spPr>
      </p:pic>
      <p:pic>
        <p:nvPicPr>
          <p:cNvPr id="3" name="Picture 2" descr="A screenshot of a website&#10;&#10;Description automatically generated">
            <a:hlinkClick r:id="rId5"/>
            <a:extLst>
              <a:ext uri="{FF2B5EF4-FFF2-40B4-BE49-F238E27FC236}">
                <a16:creationId xmlns:a16="http://schemas.microsoft.com/office/drawing/2014/main" id="{C58E0E18-B5F2-B02A-E92F-683CEBC7AAEC}"/>
              </a:ext>
            </a:extLst>
          </p:cNvPr>
          <p:cNvPicPr>
            <a:picLocks noChangeAspect="1"/>
          </p:cNvPicPr>
          <p:nvPr/>
        </p:nvPicPr>
        <p:blipFill>
          <a:blip r:embed="rId3"/>
          <a:srcRect t="65852" b="2906"/>
          <a:stretch/>
        </p:blipFill>
        <p:spPr>
          <a:xfrm>
            <a:off x="263352" y="1052736"/>
            <a:ext cx="11110564" cy="1728192"/>
          </a:xfrm>
          <a:prstGeom prst="rect">
            <a:avLst/>
          </a:prstGeom>
        </p:spPr>
      </p:pic>
      <p:sp>
        <p:nvSpPr>
          <p:cNvPr id="5" name="Title 2">
            <a:extLst>
              <a:ext uri="{FF2B5EF4-FFF2-40B4-BE49-F238E27FC236}">
                <a16:creationId xmlns:a16="http://schemas.microsoft.com/office/drawing/2014/main" id="{24BA1997-0770-6C27-9933-67FD451DB20F}"/>
              </a:ext>
            </a:extLst>
          </p:cNvPr>
          <p:cNvSpPr txBox="1">
            <a:spLocks/>
          </p:cNvSpPr>
          <p:nvPr/>
        </p:nvSpPr>
        <p:spPr>
          <a:xfrm>
            <a:off x="407988" y="373593"/>
            <a:ext cx="11376025" cy="1065742"/>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Building momentum internally…</a:t>
            </a:r>
            <a:endParaRPr lang="en-GB" dirty="0"/>
          </a:p>
        </p:txBody>
      </p:sp>
    </p:spTree>
    <p:extLst>
      <p:ext uri="{BB962C8B-B14F-4D97-AF65-F5344CB8AC3E}">
        <p14:creationId xmlns:p14="http://schemas.microsoft.com/office/powerpoint/2010/main" val="397327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5F62A7-EA0D-5367-98B1-ED39EA8B3DA3}"/>
              </a:ext>
            </a:extLst>
          </p:cNvPr>
          <p:cNvSpPr>
            <a:spLocks noGrp="1"/>
          </p:cNvSpPr>
          <p:nvPr>
            <p:ph type="sldNum" sz="quarter" idx="12"/>
          </p:nvPr>
        </p:nvSpPr>
        <p:spPr/>
        <p:txBody>
          <a:bodyPr/>
          <a:lstStyle/>
          <a:p>
            <a:fld id="{36B5EA5A-BC32-A742-B11B-8E7414D5B535}" type="slidenum">
              <a:rPr lang="en-US" smtClean="0"/>
              <a:pPr/>
              <a:t>8</a:t>
            </a:fld>
            <a:endParaRPr lang="en-US" dirty="0"/>
          </a:p>
        </p:txBody>
      </p:sp>
      <p:pic>
        <p:nvPicPr>
          <p:cNvPr id="6" name="Picture 5" descr="A screenshot of a cell phone&#10;&#10;Description automatically generated">
            <a:hlinkClick r:id="rId2"/>
            <a:extLst>
              <a:ext uri="{FF2B5EF4-FFF2-40B4-BE49-F238E27FC236}">
                <a16:creationId xmlns:a16="http://schemas.microsoft.com/office/drawing/2014/main" id="{D5260D7C-8A6E-36F4-1FF2-AFD363A73795}"/>
              </a:ext>
            </a:extLst>
          </p:cNvPr>
          <p:cNvPicPr>
            <a:picLocks noChangeAspect="1"/>
          </p:cNvPicPr>
          <p:nvPr/>
        </p:nvPicPr>
        <p:blipFill>
          <a:blip r:embed="rId3"/>
          <a:stretch>
            <a:fillRect/>
          </a:stretch>
        </p:blipFill>
        <p:spPr>
          <a:xfrm>
            <a:off x="8112224" y="1405742"/>
            <a:ext cx="3714700" cy="4682010"/>
          </a:xfrm>
          <a:prstGeom prst="rect">
            <a:avLst/>
          </a:prstGeom>
        </p:spPr>
      </p:pic>
      <p:pic>
        <p:nvPicPr>
          <p:cNvPr id="9" name="Picture 8" descr="A group of people in a library&#10;&#10;Description automatically generated">
            <a:hlinkClick r:id="rId4"/>
            <a:extLst>
              <a:ext uri="{FF2B5EF4-FFF2-40B4-BE49-F238E27FC236}">
                <a16:creationId xmlns:a16="http://schemas.microsoft.com/office/drawing/2014/main" id="{4B1E0FEC-FC27-BBDE-8F7C-829DE11FF484}"/>
              </a:ext>
            </a:extLst>
          </p:cNvPr>
          <p:cNvPicPr>
            <a:picLocks noChangeAspect="1"/>
          </p:cNvPicPr>
          <p:nvPr/>
        </p:nvPicPr>
        <p:blipFill>
          <a:blip r:embed="rId5"/>
          <a:stretch>
            <a:fillRect/>
          </a:stretch>
        </p:blipFill>
        <p:spPr>
          <a:xfrm>
            <a:off x="4223792" y="1412776"/>
            <a:ext cx="3714699" cy="4688008"/>
          </a:xfrm>
          <a:prstGeom prst="rect">
            <a:avLst/>
          </a:prstGeom>
        </p:spPr>
      </p:pic>
      <p:pic>
        <p:nvPicPr>
          <p:cNvPr id="16" name="Picture 15" descr="A screenshot of a cell phone&#10;&#10;Description automatically generated">
            <a:hlinkClick r:id="rId6"/>
            <a:extLst>
              <a:ext uri="{FF2B5EF4-FFF2-40B4-BE49-F238E27FC236}">
                <a16:creationId xmlns:a16="http://schemas.microsoft.com/office/drawing/2014/main" id="{118094C6-4583-820A-2D19-2EE98CB41BC7}"/>
              </a:ext>
            </a:extLst>
          </p:cNvPr>
          <p:cNvPicPr>
            <a:picLocks noChangeAspect="1"/>
          </p:cNvPicPr>
          <p:nvPr/>
        </p:nvPicPr>
        <p:blipFill>
          <a:blip r:embed="rId7"/>
          <a:stretch>
            <a:fillRect/>
          </a:stretch>
        </p:blipFill>
        <p:spPr>
          <a:xfrm>
            <a:off x="327282" y="1412776"/>
            <a:ext cx="3714698" cy="4680520"/>
          </a:xfrm>
          <a:prstGeom prst="rect">
            <a:avLst/>
          </a:prstGeom>
        </p:spPr>
      </p:pic>
      <p:sp>
        <p:nvSpPr>
          <p:cNvPr id="2" name="Title 2">
            <a:extLst>
              <a:ext uri="{FF2B5EF4-FFF2-40B4-BE49-F238E27FC236}">
                <a16:creationId xmlns:a16="http://schemas.microsoft.com/office/drawing/2014/main" id="{F0782EB0-3F32-9CF0-09C0-4A5CF1F7E12C}"/>
              </a:ext>
            </a:extLst>
          </p:cNvPr>
          <p:cNvSpPr txBox="1">
            <a:spLocks/>
          </p:cNvSpPr>
          <p:nvPr/>
        </p:nvSpPr>
        <p:spPr>
          <a:xfrm>
            <a:off x="407988" y="373593"/>
            <a:ext cx="11376025" cy="1065742"/>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Building momentum internally</a:t>
            </a:r>
            <a:endParaRPr lang="en-GB" dirty="0"/>
          </a:p>
        </p:txBody>
      </p:sp>
    </p:spTree>
    <p:extLst>
      <p:ext uri="{BB962C8B-B14F-4D97-AF65-F5344CB8AC3E}">
        <p14:creationId xmlns:p14="http://schemas.microsoft.com/office/powerpoint/2010/main" val="425804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5F62A7-EA0D-5367-98B1-ED39EA8B3DA3}"/>
              </a:ext>
            </a:extLst>
          </p:cNvPr>
          <p:cNvSpPr>
            <a:spLocks noGrp="1"/>
          </p:cNvSpPr>
          <p:nvPr>
            <p:ph type="sldNum" sz="quarter" idx="12"/>
          </p:nvPr>
        </p:nvSpPr>
        <p:spPr/>
        <p:txBody>
          <a:bodyPr/>
          <a:lstStyle/>
          <a:p>
            <a:fld id="{36B5EA5A-BC32-A742-B11B-8E7414D5B535}" type="slidenum">
              <a:rPr lang="en-US" smtClean="0"/>
              <a:pPr/>
              <a:t>9</a:t>
            </a:fld>
            <a:endParaRPr lang="en-US" dirty="0"/>
          </a:p>
        </p:txBody>
      </p:sp>
      <p:pic>
        <p:nvPicPr>
          <p:cNvPr id="10" name="Picture 9" descr="A person in a red jacket&#10;&#10;Description automatically generated">
            <a:hlinkClick r:id="rId2"/>
            <a:extLst>
              <a:ext uri="{FF2B5EF4-FFF2-40B4-BE49-F238E27FC236}">
                <a16:creationId xmlns:a16="http://schemas.microsoft.com/office/drawing/2014/main" id="{EC9D77B9-5050-BA2C-F00A-A2AE3FD659FD}"/>
              </a:ext>
            </a:extLst>
          </p:cNvPr>
          <p:cNvPicPr>
            <a:picLocks noChangeAspect="1"/>
          </p:cNvPicPr>
          <p:nvPr/>
        </p:nvPicPr>
        <p:blipFill>
          <a:blip r:embed="rId3"/>
          <a:stretch>
            <a:fillRect/>
          </a:stretch>
        </p:blipFill>
        <p:spPr>
          <a:xfrm>
            <a:off x="8162248" y="1439335"/>
            <a:ext cx="3621764" cy="4581953"/>
          </a:xfrm>
          <a:prstGeom prst="rect">
            <a:avLst/>
          </a:prstGeom>
        </p:spPr>
      </p:pic>
      <p:pic>
        <p:nvPicPr>
          <p:cNvPr id="14" name="Picture 13" descr="A screenshot of a cellphone&#10;&#10;Description automatically generated">
            <a:hlinkClick r:id="rId4"/>
            <a:extLst>
              <a:ext uri="{FF2B5EF4-FFF2-40B4-BE49-F238E27FC236}">
                <a16:creationId xmlns:a16="http://schemas.microsoft.com/office/drawing/2014/main" id="{6033BCB1-F3C1-48EE-80D9-4A074482E60A}"/>
              </a:ext>
            </a:extLst>
          </p:cNvPr>
          <p:cNvPicPr>
            <a:picLocks noChangeAspect="1"/>
          </p:cNvPicPr>
          <p:nvPr/>
        </p:nvPicPr>
        <p:blipFill>
          <a:blip r:embed="rId5"/>
          <a:stretch>
            <a:fillRect/>
          </a:stretch>
        </p:blipFill>
        <p:spPr>
          <a:xfrm>
            <a:off x="4325659" y="1439335"/>
            <a:ext cx="3642549" cy="4582561"/>
          </a:xfrm>
          <a:prstGeom prst="rect">
            <a:avLst/>
          </a:prstGeom>
        </p:spPr>
      </p:pic>
      <p:sp>
        <p:nvSpPr>
          <p:cNvPr id="2" name="Title 2">
            <a:extLst>
              <a:ext uri="{FF2B5EF4-FFF2-40B4-BE49-F238E27FC236}">
                <a16:creationId xmlns:a16="http://schemas.microsoft.com/office/drawing/2014/main" id="{02CD0CD7-7D39-70D7-D974-6E59B636562F}"/>
              </a:ext>
            </a:extLst>
          </p:cNvPr>
          <p:cNvSpPr txBox="1">
            <a:spLocks/>
          </p:cNvSpPr>
          <p:nvPr/>
        </p:nvSpPr>
        <p:spPr>
          <a:xfrm>
            <a:off x="407988" y="373593"/>
            <a:ext cx="11376025" cy="1065742"/>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Building momentum internally</a:t>
            </a:r>
            <a:endParaRPr lang="en-GB" dirty="0"/>
          </a:p>
        </p:txBody>
      </p:sp>
      <p:pic>
        <p:nvPicPr>
          <p:cNvPr id="11" name="Picture 10" descr="A black and white website&#10;&#10;Description automatically generated">
            <a:hlinkClick r:id="rId6"/>
            <a:extLst>
              <a:ext uri="{FF2B5EF4-FFF2-40B4-BE49-F238E27FC236}">
                <a16:creationId xmlns:a16="http://schemas.microsoft.com/office/drawing/2014/main" id="{50967085-9604-A876-4D36-0421B8F9FADE}"/>
              </a:ext>
            </a:extLst>
          </p:cNvPr>
          <p:cNvPicPr>
            <a:picLocks noChangeAspect="1"/>
          </p:cNvPicPr>
          <p:nvPr/>
        </p:nvPicPr>
        <p:blipFill>
          <a:blip r:embed="rId7"/>
          <a:stretch>
            <a:fillRect/>
          </a:stretch>
        </p:blipFill>
        <p:spPr>
          <a:xfrm>
            <a:off x="289932" y="1439943"/>
            <a:ext cx="3809516" cy="4581953"/>
          </a:xfrm>
          <a:prstGeom prst="rect">
            <a:avLst/>
          </a:prstGeom>
        </p:spPr>
      </p:pic>
    </p:spTree>
    <p:extLst>
      <p:ext uri="{BB962C8B-B14F-4D97-AF65-F5344CB8AC3E}">
        <p14:creationId xmlns:p14="http://schemas.microsoft.com/office/powerpoint/2010/main" val="60740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d0eafb">
      <a:dk1>
        <a:srgbClr val="0033A0"/>
      </a:dk1>
      <a:lt1>
        <a:srgbClr val="FFFFFF"/>
      </a:lt1>
      <a:dk2>
        <a:srgbClr val="2F2F2F"/>
      </a:dk2>
      <a:lt2>
        <a:srgbClr val="F8F8F8"/>
      </a:lt2>
      <a:accent1>
        <a:srgbClr val="174190"/>
      </a:accent1>
      <a:accent2>
        <a:srgbClr val="04B9E3"/>
      </a:accent2>
      <a:accent3>
        <a:srgbClr val="D0EAFB"/>
      </a:accent3>
      <a:accent4>
        <a:srgbClr val="706F6F"/>
      </a:accent4>
      <a:accent5>
        <a:srgbClr val="B2D179"/>
      </a:accent5>
      <a:accent6>
        <a:srgbClr val="66A596"/>
      </a:accent6>
      <a:hlink>
        <a:srgbClr val="04B9E4"/>
      </a:hlink>
      <a:folHlink>
        <a:srgbClr val="706E6E"/>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3" id="{AFBFDFC5-CDE1-004A-96F2-B05E55780139}" vid="{0EDDEE9E-259F-0549-9FCC-61B6447954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70 years_presentation ppt</Template>
  <TotalTime>2237</TotalTime>
  <Words>437</Words>
  <Application>Microsoft Office PowerPoint</Application>
  <PresentationFormat>Widescreen</PresentationFormat>
  <Paragraphs>77</Paragraphs>
  <Slides>19</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Arial</vt:lpstr>
      <vt:lpstr>Calibri</vt:lpstr>
      <vt:lpstr>Source Sans Pro</vt:lpstr>
      <vt:lpstr>Office Theme</vt:lpstr>
      <vt:lpstr>Communicating Science Gateway</vt:lpstr>
      <vt:lpstr>CERN’s Main Objectives  2021–2025</vt:lpstr>
      <vt:lpstr>CERN Communications Strategy  2021–2025</vt:lpstr>
      <vt:lpstr>PowerPoint Presentation</vt:lpstr>
      <vt:lpstr>PowerPoint Presentation</vt:lpstr>
      <vt:lpstr>Building momentum from 2020 onwards</vt:lpstr>
      <vt:lpstr>PowerPoint Presentation</vt:lpstr>
      <vt:lpstr>PowerPoint Presentation</vt:lpstr>
      <vt:lpstr>PowerPoint Presentation</vt:lpstr>
      <vt:lpstr>PowerPoint Presentation</vt:lpstr>
      <vt:lpstr>Inauguration media relations</vt:lpstr>
      <vt:lpstr>Media coverage (Q4 2023)</vt:lpstr>
      <vt:lpstr>Social media: brand building #CERNScienceGateway </vt:lpstr>
      <vt:lpstr>Social media statistics (Q4 2023)</vt:lpstr>
      <vt:lpstr>Keeping momentum: internal &amp; external influencers</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Kate Kahle</dc:creator>
  <cp:lastModifiedBy>Kate Kahle</cp:lastModifiedBy>
  <cp:revision>96</cp:revision>
  <cp:lastPrinted>2020-01-30T13:49:18Z</cp:lastPrinted>
  <dcterms:created xsi:type="dcterms:W3CDTF">2024-11-10T12:21:06Z</dcterms:created>
  <dcterms:modified xsi:type="dcterms:W3CDTF">2024-11-27T14:15:41Z</dcterms:modified>
</cp:coreProperties>
</file>