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1C1215-B0BE-4075-830A-32B2CD3CE877}">
  <a:tblStyle styleId="{D01C1215-B0BE-4075-830A-32B2CD3CE87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40b9685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f40b968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d4b26b2e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d4b26b2e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8e427182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8e427182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f40b96858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f40b96858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e33ff20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e33ff20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bcea066e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bcea066e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6ddf60b4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6ddf60b4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08e427182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08e427182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8e427182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08e427182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8e4271824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08e4271824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hyperlink" Target="https://github.com/chrisfinlay/tabasca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Relationship Id="rId5" Type="http://schemas.openxmlformats.org/officeDocument/2006/relationships/image" Target="../media/image10.jpg"/><Relationship Id="rId6" Type="http://schemas.openxmlformats.org/officeDocument/2006/relationships/image" Target="../media/image7.jpg"/><Relationship Id="rId7" Type="http://schemas.openxmlformats.org/officeDocument/2006/relationships/image" Target="../media/image15.jpg"/><Relationship Id="rId8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093/mnras/stad1979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80725"/>
            <a:ext cx="8520600" cy="11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TABASCAL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879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1"/>
                </a:solidFill>
              </a:rPr>
              <a:t>Trajectory Based RFI Subtraction and Calibration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394650" y="2672563"/>
            <a:ext cx="23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Chris Finlay (UNIGE)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88650" y="3320750"/>
            <a:ext cx="5966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Bruce Bassett (UCT), Martin Kunz (UNIGE), Nadeem Oozeer (SARAO)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361" y="3811750"/>
            <a:ext cx="2630415" cy="11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811750"/>
            <a:ext cx="3744138" cy="11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197350" y="445025"/>
            <a:ext cx="79707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II - Scalable Uncertainty Estimation</a:t>
            </a:r>
            <a:endParaRPr sz="2420"/>
          </a:p>
        </p:txBody>
      </p:sp>
      <p:sp>
        <p:nvSpPr>
          <p:cNvPr id="158" name="Google Shape;158;p22"/>
          <p:cNvSpPr txBox="1"/>
          <p:nvPr/>
        </p:nvSpPr>
        <p:spPr>
          <a:xfrm>
            <a:off x="197350" y="1569150"/>
            <a:ext cx="48945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Sample the posterior covariance with chosen accuracy/performance trade-off.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TABASCAL uses a combination of autodiff, implicit definition of FIM and MVP, and conjugate gradient.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472" y="3657286"/>
            <a:ext cx="4352254" cy="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475" y="4381975"/>
            <a:ext cx="6671048" cy="6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2625" y="1737307"/>
            <a:ext cx="3486250" cy="552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2625" y="2544924"/>
            <a:ext cx="3570630" cy="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37953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Conclusion</a:t>
            </a:r>
            <a:endParaRPr sz="2820"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311700" y="1141800"/>
            <a:ext cx="8520600" cy="19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TABASCAL II can subtract RFI              recover astronomical visibilities.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the expense of more computation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800">
                <a:solidFill>
                  <a:schemeClr val="dk1"/>
                </a:solidFill>
              </a:rPr>
              <a:t>Stronger RFI is possible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Multiple RFI sources are possible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Uncertainty estimates with accuracy/speed trade-off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412350" y="3807925"/>
            <a:ext cx="85206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 the limits of TABASCAL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Testing SKA-Low experimental station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311700" y="3062025"/>
            <a:ext cx="433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Ongoing Work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4123100" y="1250100"/>
            <a:ext cx="638700" cy="24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Frequency Interference (RFI) - Motivation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30 % of the MeerKAT (SKA-Mid) L-band is contaminated.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Much of it is (reasonably) predictable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MeerKAT cost $ 330 M              $ 100 M is being wasted.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225" y="2354575"/>
            <a:ext cx="6302413" cy="26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3296675" y="1881350"/>
            <a:ext cx="7248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Dependence of RFI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RFI is stronger on shorter baselines due to fringe-washing.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361" y="1789075"/>
            <a:ext cx="4308677" cy="31573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950200" y="4490075"/>
            <a:ext cx="23436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Sihlangu et al 2020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950200" y="2761850"/>
            <a:ext cx="25953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RFI flagging of archival MeerKAT data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273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</a:t>
            </a:r>
            <a:endParaRPr sz="2820"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846400"/>
            <a:ext cx="8520600" cy="21087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Goals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Replace RFI flagging with RFI subtraction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  </a:t>
            </a:r>
            <a:endParaRPr sz="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                     </a:t>
            </a:r>
            <a:r>
              <a:rPr lang="en">
                <a:solidFill>
                  <a:schemeClr val="dk1"/>
                </a:solidFill>
              </a:rPr>
              <a:t>Recover astronomical visibilities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Fit into the current data reduction workflow - 1GC then 2GC (self-cal) and beyond.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2955175"/>
            <a:ext cx="8520600" cy="19503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Ideas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RFI trajectories to help estimate their visibility contribution.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Estimate antenna gains by using prior information.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baseline dependent smoothness of astronomical visibilities to help with estimation.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 rot="5400000">
            <a:off x="1070700" y="1638225"/>
            <a:ext cx="374700" cy="3747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Data Simulations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400" y="1307700"/>
            <a:ext cx="3579925" cy="25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5218963" y="4125775"/>
            <a:ext cx="38508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22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https://github.com/chrisfinlay/tabascal</a:t>
            </a:r>
            <a:endParaRPr sz="1100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307700"/>
            <a:ext cx="4907400" cy="3128700"/>
          </a:xfrm>
          <a:prstGeom prst="rect">
            <a:avLst/>
          </a:prstGeom>
        </p:spPr>
        <p:txBody>
          <a:bodyPr anchorCtr="0" anchor="t" bIns="18287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Features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Satellite and Ground-based RFI sources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Correlator averaging (Fringe loss)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Time &amp; direction dependent gains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Fast JAX implementation for CPU, GPU &amp; TPU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Scalable with Dask to multiple GPUs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 Interferometry Measurement Equation (RIME)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975" y="2265500"/>
            <a:ext cx="6574249" cy="11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304300" y="1163550"/>
            <a:ext cx="16383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Brightness Matrix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981075" y="1163550"/>
            <a:ext cx="12609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Phase Delay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701275" y="4099050"/>
            <a:ext cx="2540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 Independent Effects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228125" y="4294150"/>
            <a:ext cx="2540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Direction Dependent Effects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133475" y="1163550"/>
            <a:ext cx="22221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Correlator-like Averaging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-5033040">
            <a:off x="6824506" y="3506258"/>
            <a:ext cx="1227688" cy="1924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 rot="-2510053">
            <a:off x="3293453" y="3597900"/>
            <a:ext cx="1920605" cy="1924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 rot="-1536839">
            <a:off x="3533416" y="3730082"/>
            <a:ext cx="3394819" cy="19268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 rot="2343574">
            <a:off x="1091846" y="1996686"/>
            <a:ext cx="1920562" cy="19237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 rot="3708808">
            <a:off x="4817325" y="1994100"/>
            <a:ext cx="1294397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 rot="8848955">
            <a:off x="5307028" y="1994152"/>
            <a:ext cx="2081643" cy="192493"/>
          </a:xfrm>
          <a:prstGeom prst="rightArrow">
            <a:avLst>
              <a:gd fmla="val 53173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 rot="7876070">
            <a:off x="6380405" y="1994095"/>
            <a:ext cx="1381789" cy="19261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 rot="-8573845">
            <a:off x="3944167" y="3541779"/>
            <a:ext cx="1920616" cy="19254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 rot="-1951551">
            <a:off x="654812" y="3200228"/>
            <a:ext cx="868174" cy="19249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133475" y="3509800"/>
            <a:ext cx="9075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Visibility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775" y="1095252"/>
            <a:ext cx="1954452" cy="68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948" y="1017729"/>
            <a:ext cx="1559399" cy="109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7551" y="3504414"/>
            <a:ext cx="1612499" cy="155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1278" y="3781100"/>
            <a:ext cx="2083422" cy="12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275" y="1017732"/>
            <a:ext cx="1612502" cy="914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45025"/>
            <a:ext cx="43593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 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(Calibration Observation)</a:t>
            </a:r>
            <a:endParaRPr sz="2420"/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5338038" y="55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{D01C1215-B0BE-4075-830A-32B2CD3CE877}</a:tableStyleId>
              </a:tblPr>
              <a:tblGrid>
                <a:gridCol w="2936750"/>
              </a:tblGrid>
              <a:tr h="446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solidFill>
                            <a:schemeClr val="hlink"/>
                          </a:solidFill>
                          <a:hlinkClick r:id="rId3"/>
                        </a:rPr>
                        <a:t>DOI:10.1093/mnras/stad1979</a:t>
                      </a:r>
                      <a:endParaRPr sz="1600" u="sng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61925" marL="9142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273" y="2090125"/>
            <a:ext cx="3966326" cy="231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212700" y="1862925"/>
            <a:ext cx="44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Jointly estimate RFI signal/trajectory and antenna gains.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212700" y="2826725"/>
            <a:ext cx="435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Bayesian model to reliably  estimate parameter errors.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4861675" y="1548550"/>
            <a:ext cx="1156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RFI Signal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5971063" y="154855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RFI Trajectory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7377775" y="154855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Antenna Gains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4920475" y="4558600"/>
            <a:ext cx="11565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Likelihood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859275" y="4558600"/>
            <a:ext cx="14538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Forward Model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7479825" y="4111575"/>
            <a:ext cx="150000" cy="503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5364925" y="42293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 rot="10800000">
            <a:off x="5321950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 rot="10800000">
            <a:off x="6512950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rot="10800000">
            <a:off x="7821725" y="1852175"/>
            <a:ext cx="150000" cy="3855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6404288" y="1261100"/>
            <a:ext cx="7203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Prior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</a:t>
            </a:r>
            <a:endParaRPr sz="2820"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250" y="330640"/>
            <a:ext cx="3180767" cy="44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393449" cy="359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197350" y="445025"/>
            <a:ext cx="4065900" cy="11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TABASCAL II </a:t>
            </a:r>
            <a:endParaRPr sz="28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(Target Observation)</a:t>
            </a:r>
            <a:endParaRPr sz="2420"/>
          </a:p>
        </p:txBody>
      </p:sp>
      <p:sp>
        <p:nvSpPr>
          <p:cNvPr id="151" name="Google Shape;151;p21"/>
          <p:cNvSpPr txBox="1"/>
          <p:nvPr/>
        </p:nvSpPr>
        <p:spPr>
          <a:xfrm>
            <a:off x="197350" y="1569150"/>
            <a:ext cx="4894500" cy="2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TABASCAL I estimates as a prior for TABASCAL II.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Use Wiener filter to enforce smoothness by defining the power spectrum (in time) of the signal.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850" y="453550"/>
            <a:ext cx="3953023" cy="42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