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</p:sldMasterIdLst>
  <p:notesMasterIdLst>
    <p:notesMasterId r:id="rId32"/>
  </p:notesMasterIdLst>
  <p:sldIdLst>
    <p:sldId id="256" r:id="rId2"/>
    <p:sldId id="277" r:id="rId3"/>
    <p:sldId id="292" r:id="rId4"/>
    <p:sldId id="285" r:id="rId5"/>
    <p:sldId id="293" r:id="rId6"/>
    <p:sldId id="296" r:id="rId7"/>
    <p:sldId id="287" r:id="rId8"/>
    <p:sldId id="288" r:id="rId9"/>
    <p:sldId id="278" r:id="rId10"/>
    <p:sldId id="286" r:id="rId11"/>
    <p:sldId id="297" r:id="rId12"/>
    <p:sldId id="310" r:id="rId13"/>
    <p:sldId id="282" r:id="rId14"/>
    <p:sldId id="298" r:id="rId15"/>
    <p:sldId id="299" r:id="rId16"/>
    <p:sldId id="300" r:id="rId17"/>
    <p:sldId id="301" r:id="rId18"/>
    <p:sldId id="290" r:id="rId19"/>
    <p:sldId id="302" r:id="rId20"/>
    <p:sldId id="304" r:id="rId21"/>
    <p:sldId id="305" r:id="rId22"/>
    <p:sldId id="306" r:id="rId23"/>
    <p:sldId id="303" r:id="rId24"/>
    <p:sldId id="308" r:id="rId25"/>
    <p:sldId id="311" r:id="rId26"/>
    <p:sldId id="309" r:id="rId27"/>
    <p:sldId id="284" r:id="rId28"/>
    <p:sldId id="294" r:id="rId29"/>
    <p:sldId id="281" r:id="rId30"/>
    <p:sldId id="279" r:id="rId31"/>
  </p:sldIdLst>
  <p:sldSz cx="9144000" cy="5143500" type="screen16x9"/>
  <p:notesSz cx="6858000" cy="9144000"/>
  <p:embeddedFontLst>
    <p:embeddedFont>
      <p:font typeface="Average" panose="020B0604020202020204" charset="0"/>
      <p:regular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86D2C"/>
    <a:srgbClr val="4586AC"/>
    <a:srgbClr val="8FB6CD"/>
    <a:srgbClr val="BE5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82035C-06A4-4774-9589-1150B2A2DAD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D67D9F-E595-4264-BB34-E2764D6425D6}">
      <dgm:prSet/>
      <dgm:spPr>
        <a:solidFill>
          <a:schemeClr val="accent5"/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Training data can come straight from the data processing pipeline!</a:t>
          </a:r>
        </a:p>
      </dgm:t>
    </dgm:pt>
    <dgm:pt modelId="{FC749450-DCA9-4838-BB95-8E3DFCB3D36E}" type="parTrans" cxnId="{852122CB-35EF-4D60-89D4-51521F8676E8}">
      <dgm:prSet/>
      <dgm:spPr/>
      <dgm:t>
        <a:bodyPr/>
        <a:lstStyle/>
        <a:p>
          <a:endParaRPr lang="en-US"/>
        </a:p>
      </dgm:t>
    </dgm:pt>
    <dgm:pt modelId="{8D774123-5645-4002-BADB-8BA6BBB88104}" type="sibTrans" cxnId="{852122CB-35EF-4D60-89D4-51521F8676E8}">
      <dgm:prSet/>
      <dgm:spPr/>
      <dgm:t>
        <a:bodyPr/>
        <a:lstStyle/>
        <a:p>
          <a:endParaRPr lang="en-US"/>
        </a:p>
      </dgm:t>
    </dgm:pt>
    <dgm:pt modelId="{2B15F870-A5D8-4BAE-953B-511E0B687AE9}">
      <dgm:prSet/>
      <dgm:spPr>
        <a:solidFill>
          <a:schemeClr val="accent5"/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A mixture of source-rich and single-source?</a:t>
          </a:r>
        </a:p>
      </dgm:t>
    </dgm:pt>
    <dgm:pt modelId="{2691CCFE-C89D-48CA-9093-E4AD8766ED64}" type="parTrans" cxnId="{79838BD0-15FC-4201-B413-4AB90F0A5097}">
      <dgm:prSet/>
      <dgm:spPr/>
      <dgm:t>
        <a:bodyPr/>
        <a:lstStyle/>
        <a:p>
          <a:endParaRPr lang="en-US"/>
        </a:p>
      </dgm:t>
    </dgm:pt>
    <dgm:pt modelId="{6C1A23F7-7D16-4743-BA7A-2AF498F7E240}" type="sibTrans" cxnId="{79838BD0-15FC-4201-B413-4AB90F0A5097}">
      <dgm:prSet/>
      <dgm:spPr/>
      <dgm:t>
        <a:bodyPr/>
        <a:lstStyle/>
        <a:p>
          <a:endParaRPr lang="en-US"/>
        </a:p>
      </dgm:t>
    </dgm:pt>
    <dgm:pt modelId="{D04AC7C2-0773-485B-92D7-0070236AD8B8}">
      <dgm:prSet/>
      <dgm:spPr>
        <a:solidFill>
          <a:schemeClr val="accent5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Evaluated on multiple </a:t>
          </a:r>
          <a:r>
            <a:rPr lang="en-US" dirty="0">
              <a:solidFill>
                <a:schemeClr val="tx2"/>
              </a:solidFill>
            </a:rPr>
            <a:t>high-complexity tasks</a:t>
          </a:r>
        </a:p>
      </dgm:t>
    </dgm:pt>
    <dgm:pt modelId="{F3A039A1-C2F8-4FCF-99D2-84E015EC0221}" type="parTrans" cxnId="{0D0BAD30-890F-4C4E-A548-2E752524ED9F}">
      <dgm:prSet/>
      <dgm:spPr/>
      <dgm:t>
        <a:bodyPr/>
        <a:lstStyle/>
        <a:p>
          <a:endParaRPr lang="en-US"/>
        </a:p>
      </dgm:t>
    </dgm:pt>
    <dgm:pt modelId="{685B87C9-3034-4E9B-8665-01E990424E37}" type="sibTrans" cxnId="{0D0BAD30-890F-4C4E-A548-2E752524ED9F}">
      <dgm:prSet/>
      <dgm:spPr/>
      <dgm:t>
        <a:bodyPr/>
        <a:lstStyle/>
        <a:p>
          <a:endParaRPr lang="en-US"/>
        </a:p>
      </dgm:t>
    </dgm:pt>
    <dgm:pt modelId="{26D98BA1-9D92-4A9E-92A3-BCA044638CB2}" type="pres">
      <dgm:prSet presAssocID="{A682035C-06A4-4774-9589-1150B2A2DADB}" presName="linear" presStyleCnt="0">
        <dgm:presLayoutVars>
          <dgm:animLvl val="lvl"/>
          <dgm:resizeHandles val="exact"/>
        </dgm:presLayoutVars>
      </dgm:prSet>
      <dgm:spPr/>
    </dgm:pt>
    <dgm:pt modelId="{E284D086-2718-4273-9DC3-2B51B137ACDA}" type="pres">
      <dgm:prSet presAssocID="{C6D67D9F-E595-4264-BB34-E2764D6425D6}" presName="parentText" presStyleLbl="node1" presStyleIdx="0" presStyleCnt="3" custLinFactNeighborY="-41118">
        <dgm:presLayoutVars>
          <dgm:chMax val="0"/>
          <dgm:bulletEnabled val="1"/>
        </dgm:presLayoutVars>
      </dgm:prSet>
      <dgm:spPr/>
    </dgm:pt>
    <dgm:pt modelId="{D337694E-97BC-47F2-AACC-C850077F023B}" type="pres">
      <dgm:prSet presAssocID="{8D774123-5645-4002-BADB-8BA6BBB88104}" presName="spacer" presStyleCnt="0"/>
      <dgm:spPr/>
    </dgm:pt>
    <dgm:pt modelId="{5174D394-F79B-4343-9B9E-FE681063149C}" type="pres">
      <dgm:prSet presAssocID="{2B15F870-A5D8-4BAE-953B-511E0B687AE9}" presName="parentText" presStyleLbl="node1" presStyleIdx="1" presStyleCnt="3" custLinFactNeighborY="-48399">
        <dgm:presLayoutVars>
          <dgm:chMax val="0"/>
          <dgm:bulletEnabled val="1"/>
        </dgm:presLayoutVars>
      </dgm:prSet>
      <dgm:spPr/>
    </dgm:pt>
    <dgm:pt modelId="{00242B6E-5259-456E-931A-DB549C4CE60C}" type="pres">
      <dgm:prSet presAssocID="{6C1A23F7-7D16-4743-BA7A-2AF498F7E240}" presName="spacer" presStyleCnt="0"/>
      <dgm:spPr/>
    </dgm:pt>
    <dgm:pt modelId="{BD93D1CA-76B4-4D7F-864A-B84B6897C7DE}" type="pres">
      <dgm:prSet presAssocID="{D04AC7C2-0773-485B-92D7-0070236AD8B8}" presName="parentText" presStyleLbl="node1" presStyleIdx="2" presStyleCnt="3" custLinFactNeighborY="-48399">
        <dgm:presLayoutVars>
          <dgm:chMax val="0"/>
          <dgm:bulletEnabled val="1"/>
        </dgm:presLayoutVars>
      </dgm:prSet>
      <dgm:spPr/>
    </dgm:pt>
  </dgm:ptLst>
  <dgm:cxnLst>
    <dgm:cxn modelId="{629FE707-369C-45EE-9135-A7C24BD123E9}" type="presOf" srcId="{2B15F870-A5D8-4BAE-953B-511E0B687AE9}" destId="{5174D394-F79B-4343-9B9E-FE681063149C}" srcOrd="0" destOrd="0" presId="urn:microsoft.com/office/officeart/2005/8/layout/vList2"/>
    <dgm:cxn modelId="{85100D08-F939-45BC-9CBF-DDA0D6FB5854}" type="presOf" srcId="{D04AC7C2-0773-485B-92D7-0070236AD8B8}" destId="{BD93D1CA-76B4-4D7F-864A-B84B6897C7DE}" srcOrd="0" destOrd="0" presId="urn:microsoft.com/office/officeart/2005/8/layout/vList2"/>
    <dgm:cxn modelId="{0D0BAD30-890F-4C4E-A548-2E752524ED9F}" srcId="{A682035C-06A4-4774-9589-1150B2A2DADB}" destId="{D04AC7C2-0773-485B-92D7-0070236AD8B8}" srcOrd="2" destOrd="0" parTransId="{F3A039A1-C2F8-4FCF-99D2-84E015EC0221}" sibTransId="{685B87C9-3034-4E9B-8665-01E990424E37}"/>
    <dgm:cxn modelId="{852122CB-35EF-4D60-89D4-51521F8676E8}" srcId="{A682035C-06A4-4774-9589-1150B2A2DADB}" destId="{C6D67D9F-E595-4264-BB34-E2764D6425D6}" srcOrd="0" destOrd="0" parTransId="{FC749450-DCA9-4838-BB95-8E3DFCB3D36E}" sibTransId="{8D774123-5645-4002-BADB-8BA6BBB88104}"/>
    <dgm:cxn modelId="{79838BD0-15FC-4201-B413-4AB90F0A5097}" srcId="{A682035C-06A4-4774-9589-1150B2A2DADB}" destId="{2B15F870-A5D8-4BAE-953B-511E0B687AE9}" srcOrd="1" destOrd="0" parTransId="{2691CCFE-C89D-48CA-9093-E4AD8766ED64}" sibTransId="{6C1A23F7-7D16-4743-BA7A-2AF498F7E240}"/>
    <dgm:cxn modelId="{B9B44FD1-97F3-4425-B0A9-B9E875E361DB}" type="presOf" srcId="{A682035C-06A4-4774-9589-1150B2A2DADB}" destId="{26D98BA1-9D92-4A9E-92A3-BCA044638CB2}" srcOrd="0" destOrd="0" presId="urn:microsoft.com/office/officeart/2005/8/layout/vList2"/>
    <dgm:cxn modelId="{CA76D7DB-9742-4586-92C6-BF1058F8DA00}" type="presOf" srcId="{C6D67D9F-E595-4264-BB34-E2764D6425D6}" destId="{E284D086-2718-4273-9DC3-2B51B137ACDA}" srcOrd="0" destOrd="0" presId="urn:microsoft.com/office/officeart/2005/8/layout/vList2"/>
    <dgm:cxn modelId="{9C2EB803-F234-4865-9BD6-D0F33A33D645}" type="presParOf" srcId="{26D98BA1-9D92-4A9E-92A3-BCA044638CB2}" destId="{E284D086-2718-4273-9DC3-2B51B137ACDA}" srcOrd="0" destOrd="0" presId="urn:microsoft.com/office/officeart/2005/8/layout/vList2"/>
    <dgm:cxn modelId="{5AF04F37-E65D-45B1-8CDE-23FF93E49587}" type="presParOf" srcId="{26D98BA1-9D92-4A9E-92A3-BCA044638CB2}" destId="{D337694E-97BC-47F2-AACC-C850077F023B}" srcOrd="1" destOrd="0" presId="urn:microsoft.com/office/officeart/2005/8/layout/vList2"/>
    <dgm:cxn modelId="{588E0F3A-7E0F-4337-AB6E-7B31273DEBF4}" type="presParOf" srcId="{26D98BA1-9D92-4A9E-92A3-BCA044638CB2}" destId="{5174D394-F79B-4343-9B9E-FE681063149C}" srcOrd="2" destOrd="0" presId="urn:microsoft.com/office/officeart/2005/8/layout/vList2"/>
    <dgm:cxn modelId="{E3C4AC55-1463-427A-A765-E141D7D06DE2}" type="presParOf" srcId="{26D98BA1-9D92-4A9E-92A3-BCA044638CB2}" destId="{00242B6E-5259-456E-931A-DB549C4CE60C}" srcOrd="3" destOrd="0" presId="urn:microsoft.com/office/officeart/2005/8/layout/vList2"/>
    <dgm:cxn modelId="{FC5CA100-066E-4B71-8979-6A8E6F057C32}" type="presParOf" srcId="{26D98BA1-9D92-4A9E-92A3-BCA044638CB2}" destId="{BD93D1CA-76B4-4D7F-864A-B84B6897C7D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D086-2718-4273-9DC3-2B51B137ACDA}">
      <dsp:nvSpPr>
        <dsp:cNvPr id="0" name=""/>
        <dsp:cNvSpPr/>
      </dsp:nvSpPr>
      <dsp:spPr>
        <a:xfrm>
          <a:off x="0" y="29768"/>
          <a:ext cx="6447501" cy="888030"/>
        </a:xfrm>
        <a:prstGeom prst="round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2"/>
              </a:solidFill>
            </a:rPr>
            <a:t>Training data can come straight from the data processing pipeline!</a:t>
          </a:r>
        </a:p>
      </dsp:txBody>
      <dsp:txXfrm>
        <a:off x="43350" y="73118"/>
        <a:ext cx="6360801" cy="801330"/>
      </dsp:txXfrm>
    </dsp:sp>
    <dsp:sp modelId="{5174D394-F79B-4343-9B9E-FE681063149C}">
      <dsp:nvSpPr>
        <dsp:cNvPr id="0" name=""/>
        <dsp:cNvSpPr/>
      </dsp:nvSpPr>
      <dsp:spPr>
        <a:xfrm>
          <a:off x="0" y="979215"/>
          <a:ext cx="6447501" cy="888030"/>
        </a:xfrm>
        <a:prstGeom prst="round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2"/>
              </a:solidFill>
            </a:rPr>
            <a:t>A mixture of source-rich and single-source?</a:t>
          </a:r>
        </a:p>
      </dsp:txBody>
      <dsp:txXfrm>
        <a:off x="43350" y="1022565"/>
        <a:ext cx="6360801" cy="801330"/>
      </dsp:txXfrm>
    </dsp:sp>
    <dsp:sp modelId="{BD93D1CA-76B4-4D7F-864A-B84B6897C7DE}">
      <dsp:nvSpPr>
        <dsp:cNvPr id="0" name=""/>
        <dsp:cNvSpPr/>
      </dsp:nvSpPr>
      <dsp:spPr>
        <a:xfrm>
          <a:off x="0" y="1933485"/>
          <a:ext cx="6447501" cy="888030"/>
        </a:xfrm>
        <a:prstGeom prst="round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tx2"/>
              </a:solidFill>
            </a:rPr>
            <a:t>Evaluated on multiple </a:t>
          </a:r>
          <a:r>
            <a:rPr lang="en-US" sz="2300" kern="1200" dirty="0">
              <a:solidFill>
                <a:schemeClr val="tx2"/>
              </a:solidFill>
            </a:rPr>
            <a:t>high-complexity tasks</a:t>
          </a:r>
        </a:p>
      </dsp:txBody>
      <dsp:txXfrm>
        <a:off x="43350" y="1976835"/>
        <a:ext cx="6360801" cy="801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Figure:  https://link.springer.com/article/10.1007/s10509-019-3540-1  Zhu et al 2019</a:t>
            </a:r>
          </a:p>
          <a:p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424x424 pixel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GZ2 Scaled to 0.02*petroR90_r arcsec per pixel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11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MGCLS crop size about 5 arcmin</a:t>
            </a:r>
          </a:p>
        </p:txBody>
      </p:sp>
    </p:spTree>
    <p:extLst>
      <p:ext uri="{BB962C8B-B14F-4D97-AF65-F5344CB8AC3E}">
        <p14:creationId xmlns:p14="http://schemas.microsoft.com/office/powerpoint/2010/main" val="401950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https://www.google.com/url?sa=i&amp;url=https%3A%2F%2Ftowardsdatascience.com%2Fthe-annotated-resnet-50-a6c536034758&amp;psig=AOvVaw1Sba2c8EJxtmXISlLZPXZu&amp;ust=1705417884381000&amp;source=images&amp;cd=vfe&amp;opi=89978449&amp;ved=0CBUQjhxqFwoTCMDCs_PW34MDFQAAAAAdAAAAABAD</a:t>
            </a:r>
          </a:p>
          <a:p>
            <a:endParaRPr lang="en-US" dirty="0"/>
          </a:p>
          <a:p>
            <a:r>
              <a:rPr lang="en-US" dirty="0"/>
              <a:t>Vit source: https://paperswithcode.com/method/vision-transformer</a:t>
            </a:r>
          </a:p>
        </p:txBody>
      </p:sp>
    </p:spTree>
    <p:extLst>
      <p:ext uri="{BB962C8B-B14F-4D97-AF65-F5344CB8AC3E}">
        <p14:creationId xmlns:p14="http://schemas.microsoft.com/office/powerpoint/2010/main" val="3104640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no fine-tuning was done</a:t>
            </a:r>
          </a:p>
        </p:txBody>
      </p:sp>
    </p:spTree>
    <p:extLst>
      <p:ext uri="{BB962C8B-B14F-4D97-AF65-F5344CB8AC3E}">
        <p14:creationId xmlns:p14="http://schemas.microsoft.com/office/powerpoint/2010/main" val="545082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https://www.google.com/url?sa=i&amp;url=https%3A%2F%2Ftowardsdatascience.com%2Fthe-annotated-resnet-50-a6c536034758&amp;psig=AOvVaw1Sba2c8EJxtmXISlLZPXZu&amp;ust=1705417884381000&amp;source=images&amp;cd=vfe&amp;opi=89978449&amp;ved=0CBUQjhxqFwoTCMDCs_PW34MDFQAAAAAdAAAAABAD</a:t>
            </a:r>
          </a:p>
        </p:txBody>
      </p:sp>
    </p:spTree>
    <p:extLst>
      <p:ext uri="{BB962C8B-B14F-4D97-AF65-F5344CB8AC3E}">
        <p14:creationId xmlns:p14="http://schemas.microsoft.com/office/powerpoint/2010/main" val="2407892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13942D-1B1B-FDD3-C000-A2FB228E9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899"/>
            <a:ext cx="3562350" cy="1285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17A4A-F38F-2B27-692D-2A4796EF4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60" y="4512883"/>
            <a:ext cx="1239159" cy="5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613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0723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766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4930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907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9006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074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1672" y="4703664"/>
            <a:ext cx="683954" cy="2738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19 Mar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2151" y="4703664"/>
            <a:ext cx="4723209" cy="273844"/>
          </a:xfrm>
        </p:spPr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17148" y="4703664"/>
            <a:ext cx="512504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44F31-14DD-E278-EB4A-8637D72C9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638" y="4521509"/>
            <a:ext cx="1759789" cy="6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3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DCA94-25D4-54AF-5F71-F5631FE4B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638" y="4521509"/>
            <a:ext cx="1759789" cy="6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37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629AD-FAD5-5080-2826-D55590780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638" y="4521509"/>
            <a:ext cx="1759789" cy="6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1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DD00A-4849-B684-C7D3-98C17E70E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638" y="4521509"/>
            <a:ext cx="1759789" cy="6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0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78000" y="4713447"/>
            <a:ext cx="683954" cy="273844"/>
          </a:xfrm>
        </p:spPr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2151" y="4713447"/>
            <a:ext cx="4723209" cy="273844"/>
          </a:xfrm>
        </p:spPr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17148" y="4713447"/>
            <a:ext cx="512504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884D4-EB75-31D9-ECC1-BDB4316312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638" y="4521509"/>
            <a:ext cx="1759789" cy="6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pic>
        <p:nvPicPr>
          <p:cNvPr id="5" name="Picture 4" descr="A picture containing text">
            <a:extLst>
              <a:ext uri="{FF2B5EF4-FFF2-40B4-BE49-F238E27FC236}">
                <a16:creationId xmlns:a16="http://schemas.microsoft.com/office/drawing/2014/main" id="{500C0439-E8D5-33AF-3844-19FCFE604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42" y="4694490"/>
            <a:ext cx="1390493" cy="501916"/>
          </a:xfrm>
          <a:prstGeom prst="rect">
            <a:avLst/>
          </a:prstGeom>
        </p:spPr>
      </p:pic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19EBE530-2DBE-4174-8C27-D4A3D3917D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7970" y="4563497"/>
            <a:ext cx="1236322" cy="580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0A2A8-7E00-7352-F942-590868669435}"/>
              </a:ext>
            </a:extLst>
          </p:cNvPr>
          <p:cNvSpPr txBox="1"/>
          <p:nvPr userDrawn="1"/>
        </p:nvSpPr>
        <p:spPr>
          <a:xfrm>
            <a:off x="3279749" y="4787380"/>
            <a:ext cx="2320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verage" panose="020B0604020202020204" charset="0"/>
              </a:rPr>
              <a:t>26 May 2023 – E. Lastufka</a:t>
            </a:r>
          </a:p>
        </p:txBody>
      </p:sp>
    </p:spTree>
    <p:extLst>
      <p:ext uri="{BB962C8B-B14F-4D97-AF65-F5344CB8AC3E}">
        <p14:creationId xmlns:p14="http://schemas.microsoft.com/office/powerpoint/2010/main" val="260064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293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700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SKACH Winter Meeting – E. Lastufka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989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hf sldNum="0" hdr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arxiv.org/abs/2305.1110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3847/2041-8213/abf2c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ithub.com/floriangriese/RadioGalaxyDatase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312.00306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311.14157" TargetMode="External"/><Relationship Id="rId2" Type="http://schemas.openxmlformats.org/officeDocument/2006/relationships/hyperlink" Target="https://dx.doi.org/10.3847/2041-8213/abf2c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abs/2311.08331" TargetMode="External"/><Relationship Id="rId4" Type="http://schemas.openxmlformats.org/officeDocument/2006/relationships/hyperlink" Target="http://arxiv.org/abs/2305.1612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111.0567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s://github.com/facebookresearch/din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130299" y="1803400"/>
            <a:ext cx="6099659" cy="12347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Bringing Self-Supervised Learning to Radio Galaxy Surveys: A Novel Approach with </a:t>
            </a:r>
            <a:r>
              <a:rPr lang="en-US" sz="2800" dirty="0" err="1"/>
              <a:t>MeerKAT</a:t>
            </a:r>
            <a:r>
              <a:rPr lang="en-US" sz="2800" dirty="0"/>
              <a:t> MGCLS</a:t>
            </a:r>
            <a:endParaRPr sz="60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01561" y="3106501"/>
            <a:ext cx="7801500" cy="6060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j-lt"/>
              </a:rPr>
              <a:t>E. Lastufka</a:t>
            </a:r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612B1057-5C0E-6DF6-B318-F51586BA799E}"/>
              </a:ext>
            </a:extLst>
          </p:cNvPr>
          <p:cNvSpPr txBox="1">
            <a:spLocks/>
          </p:cNvSpPr>
          <p:nvPr/>
        </p:nvSpPr>
        <p:spPr>
          <a:xfrm>
            <a:off x="1222094" y="3780890"/>
            <a:ext cx="6216931" cy="60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/>
            <a:r>
              <a:rPr lang="en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M. Audard, O. Bait, M. Dessauges-Zavadsky, M. Drozdova, T. Holotyak, V. Kinakh, D. Piras, O. Taran, D. Schaerer, S.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Voloshynovskiy</a:t>
            </a:r>
            <a:endParaRPr lang="en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1EA0-1F08-61A4-C412-C68FD903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457200"/>
            <a:ext cx="8195733" cy="990600"/>
          </a:xfrm>
        </p:spPr>
        <p:txBody>
          <a:bodyPr>
            <a:noAutofit/>
          </a:bodyPr>
          <a:lstStyle/>
          <a:p>
            <a:r>
              <a:rPr lang="en-US" sz="1800" dirty="0"/>
              <a:t>Can SSL create representations that characterize source-rich </a:t>
            </a:r>
            <a:r>
              <a:rPr lang="en-US" sz="1800" dirty="0" err="1"/>
              <a:t>MeerKAT</a:t>
            </a:r>
            <a:r>
              <a:rPr lang="en-US" sz="1800" dirty="0"/>
              <a:t> data?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348F2-548E-629C-0CF0-B2277AC7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651E-7AEF-6AFA-26EE-76E6FFCC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430C1-9E79-CA79-176E-379C92CD05A3}"/>
              </a:ext>
            </a:extLst>
          </p:cNvPr>
          <p:cNvSpPr txBox="1"/>
          <p:nvPr/>
        </p:nvSpPr>
        <p:spPr>
          <a:xfrm>
            <a:off x="2286000" y="244537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03B1C1-97CD-AE25-A08E-9FC036992595}"/>
              </a:ext>
            </a:extLst>
          </p:cNvPr>
          <p:cNvSpPr/>
          <p:nvPr/>
        </p:nvSpPr>
        <p:spPr>
          <a:xfrm>
            <a:off x="465667" y="1744133"/>
            <a:ext cx="1651000" cy="2777067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(continuum CLEAN images)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28D2FE-BDAB-2CCE-527C-87B898E36610}"/>
              </a:ext>
            </a:extLst>
          </p:cNvPr>
          <p:cNvSpPr/>
          <p:nvPr/>
        </p:nvSpPr>
        <p:spPr>
          <a:xfrm>
            <a:off x="2184400" y="1744132"/>
            <a:ext cx="889000" cy="2777067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SSL network (DINO)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251F0B-8F66-78B6-85CB-DFC9CF8E3EAD}"/>
              </a:ext>
            </a:extLst>
          </p:cNvPr>
          <p:cNvGrpSpPr/>
          <p:nvPr/>
        </p:nvGrpSpPr>
        <p:grpSpPr>
          <a:xfrm>
            <a:off x="465665" y="1020977"/>
            <a:ext cx="2607734" cy="629138"/>
            <a:chOff x="465665" y="1020977"/>
            <a:chExt cx="2607734" cy="629138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CBA680BA-BC1E-03D0-93FE-78F8AE86411A}"/>
                </a:ext>
              </a:extLst>
            </p:cNvPr>
            <p:cNvSpPr/>
            <p:nvPr/>
          </p:nvSpPr>
          <p:spPr>
            <a:xfrm rot="5400000">
              <a:off x="1639629" y="216345"/>
              <a:ext cx="259806" cy="260773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ED372D-771C-D560-8CA4-67E0EDEFF221}"/>
                </a:ext>
              </a:extLst>
            </p:cNvPr>
            <p:cNvSpPr txBox="1"/>
            <p:nvPr/>
          </p:nvSpPr>
          <p:spPr>
            <a:xfrm>
              <a:off x="1406216" y="102097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Train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1E2159-DEF0-6450-FBCC-615892DF30A5}"/>
              </a:ext>
            </a:extLst>
          </p:cNvPr>
          <p:cNvGrpSpPr/>
          <p:nvPr/>
        </p:nvGrpSpPr>
        <p:grpSpPr>
          <a:xfrm>
            <a:off x="5950375" y="947413"/>
            <a:ext cx="2727960" cy="629138"/>
            <a:chOff x="465665" y="1020977"/>
            <a:chExt cx="2607734" cy="629138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A8AEB38-434B-C5AD-3257-BB84AA54B59A}"/>
                </a:ext>
              </a:extLst>
            </p:cNvPr>
            <p:cNvSpPr/>
            <p:nvPr/>
          </p:nvSpPr>
          <p:spPr>
            <a:xfrm rot="5400000">
              <a:off x="1639629" y="216345"/>
              <a:ext cx="259806" cy="260773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DA0240-6195-44DC-E3B3-E3A8CD86E99D}"/>
                </a:ext>
              </a:extLst>
            </p:cNvPr>
            <p:cNvSpPr txBox="1"/>
            <p:nvPr/>
          </p:nvSpPr>
          <p:spPr>
            <a:xfrm>
              <a:off x="1253064" y="1020977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Evaluate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476E0F-9512-361B-6910-8F3AC3DA0002}"/>
              </a:ext>
            </a:extLst>
          </p:cNvPr>
          <p:cNvSpPr/>
          <p:nvPr/>
        </p:nvSpPr>
        <p:spPr>
          <a:xfrm>
            <a:off x="5950375" y="1688900"/>
            <a:ext cx="1195492" cy="1359100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Source catalogs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39B5F6C-724B-58AA-401F-C1DC7ACCADAD}"/>
              </a:ext>
            </a:extLst>
          </p:cNvPr>
          <p:cNvSpPr/>
          <p:nvPr/>
        </p:nvSpPr>
        <p:spPr>
          <a:xfrm>
            <a:off x="7611533" y="1686060"/>
            <a:ext cx="1092201" cy="1359100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Compact source count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99DDF8-6361-1D23-B7E8-BD591D16B003}"/>
              </a:ext>
            </a:extLst>
          </p:cNvPr>
          <p:cNvSpPr/>
          <p:nvPr/>
        </p:nvSpPr>
        <p:spPr>
          <a:xfrm>
            <a:off x="7611533" y="3132962"/>
            <a:ext cx="1092201" cy="1359782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morphology</a:t>
            </a:r>
            <a:r>
              <a:rPr lang="en-US" sz="1100" dirty="0" err="1"/>
              <a:t>classification</a:t>
            </a:r>
            <a:endParaRPr lang="en-US" sz="1200" dirty="0"/>
          </a:p>
        </p:txBody>
      </p:sp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6FE06DCA-5909-C634-8714-D89653C86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363" y="1517689"/>
            <a:ext cx="2696831" cy="2909887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D651A8-3692-8A45-68B1-823B51D826E9}"/>
              </a:ext>
            </a:extLst>
          </p:cNvPr>
          <p:cNvSpPr/>
          <p:nvPr/>
        </p:nvSpPr>
        <p:spPr>
          <a:xfrm>
            <a:off x="5939829" y="3132962"/>
            <a:ext cx="1195492" cy="1359100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MIGHTEE and </a:t>
            </a:r>
            <a:r>
              <a:rPr lang="en-US" sz="1600" dirty="0" err="1"/>
              <a:t>MiraBest</a:t>
            </a:r>
            <a:r>
              <a:rPr lang="en-US" sz="1600" dirty="0"/>
              <a:t> hand-labelled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252CF-FF92-D625-0CB8-9CA503CBB696}"/>
              </a:ext>
            </a:extLst>
          </p:cNvPr>
          <p:cNvGrpSpPr/>
          <p:nvPr/>
        </p:nvGrpSpPr>
        <p:grpSpPr>
          <a:xfrm>
            <a:off x="7186406" y="3510496"/>
            <a:ext cx="354377" cy="604032"/>
            <a:chOff x="6205519" y="650669"/>
            <a:chExt cx="568952" cy="9697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B3393E-72C1-F319-03CF-358DCB32AE87}"/>
                </a:ext>
              </a:extLst>
            </p:cNvPr>
            <p:cNvGrpSpPr/>
            <p:nvPr/>
          </p:nvGrpSpPr>
          <p:grpSpPr>
            <a:xfrm>
              <a:off x="6205519" y="650669"/>
              <a:ext cx="196474" cy="969773"/>
              <a:chOff x="6205519" y="650669"/>
              <a:chExt cx="196474" cy="96977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EC8E6E9-161D-A4AD-B9B4-16C73A7741C9}"/>
                  </a:ext>
                </a:extLst>
              </p:cNvPr>
              <p:cNvGrpSpPr/>
              <p:nvPr/>
            </p:nvGrpSpPr>
            <p:grpSpPr>
              <a:xfrm>
                <a:off x="6205519" y="650669"/>
                <a:ext cx="196474" cy="969773"/>
                <a:chOff x="6205519" y="650669"/>
                <a:chExt cx="196474" cy="969773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8AF81F8-9561-5EFA-6FCA-EF8216ECB139}"/>
                    </a:ext>
                  </a:extLst>
                </p:cNvPr>
                <p:cNvSpPr/>
                <p:nvPr/>
              </p:nvSpPr>
              <p:spPr>
                <a:xfrm>
                  <a:off x="6205519" y="650669"/>
                  <a:ext cx="196471" cy="1964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2467DED5-1D98-516B-B299-CA5B066627EB}"/>
                    </a:ext>
                  </a:extLst>
                </p:cNvPr>
                <p:cNvSpPr/>
                <p:nvPr/>
              </p:nvSpPr>
              <p:spPr>
                <a:xfrm>
                  <a:off x="6205522" y="1423971"/>
                  <a:ext cx="196471" cy="1964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2DB1EE8-2525-E427-D80D-B3B8167E64CC}"/>
                  </a:ext>
                </a:extLst>
              </p:cNvPr>
              <p:cNvGrpSpPr/>
              <p:nvPr/>
            </p:nvGrpSpPr>
            <p:grpSpPr>
              <a:xfrm>
                <a:off x="6205520" y="920043"/>
                <a:ext cx="196472" cy="448435"/>
                <a:chOff x="6205520" y="920043"/>
                <a:chExt cx="196472" cy="448435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D40FD196-6C18-FCD1-5F6F-0E3F3716A9A4}"/>
                    </a:ext>
                  </a:extLst>
                </p:cNvPr>
                <p:cNvSpPr/>
                <p:nvPr/>
              </p:nvSpPr>
              <p:spPr>
                <a:xfrm>
                  <a:off x="6205521" y="1172007"/>
                  <a:ext cx="196471" cy="1964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3E055D16-B985-60D3-C9F4-D19D4BD0DDD1}"/>
                    </a:ext>
                  </a:extLst>
                </p:cNvPr>
                <p:cNvSpPr/>
                <p:nvPr/>
              </p:nvSpPr>
              <p:spPr>
                <a:xfrm>
                  <a:off x="6205520" y="920043"/>
                  <a:ext cx="196471" cy="1964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234A231-3E96-D097-5EB7-A3645F812269}"/>
                </a:ext>
              </a:extLst>
            </p:cNvPr>
            <p:cNvSpPr/>
            <p:nvPr/>
          </p:nvSpPr>
          <p:spPr>
            <a:xfrm>
              <a:off x="6578000" y="821807"/>
              <a:ext cx="196471" cy="19647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A53F357-6E67-AA2D-86DD-51A8D46C2C0A}"/>
                </a:ext>
              </a:extLst>
            </p:cNvPr>
            <p:cNvSpPr/>
            <p:nvPr/>
          </p:nvSpPr>
          <p:spPr>
            <a:xfrm>
              <a:off x="6577999" y="1190920"/>
              <a:ext cx="196471" cy="19647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CCEDC5-DA43-94AE-BAF7-1F66D67A9780}"/>
                </a:ext>
              </a:extLst>
            </p:cNvPr>
            <p:cNvCxnSpPr>
              <a:cxnSpLocks/>
              <a:stCxn id="38" idx="6"/>
              <a:endCxn id="24" idx="1"/>
            </p:cNvCxnSpPr>
            <p:nvPr/>
          </p:nvCxnSpPr>
          <p:spPr>
            <a:xfrm>
              <a:off x="6401990" y="748905"/>
              <a:ext cx="204783" cy="10167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9A7AEE7-02AF-7556-E167-9A668F6030EC}"/>
                </a:ext>
              </a:extLst>
            </p:cNvPr>
            <p:cNvCxnSpPr>
              <a:cxnSpLocks/>
            </p:cNvCxnSpPr>
            <p:nvPr/>
          </p:nvCxnSpPr>
          <p:spPr>
            <a:xfrm>
              <a:off x="6405360" y="757959"/>
              <a:ext cx="170994" cy="473360"/>
            </a:xfrm>
            <a:prstGeom prst="straightConnector1">
              <a:avLst/>
            </a:prstGeom>
            <a:ln>
              <a:solidFill>
                <a:schemeClr val="tx2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82422D5-25E5-ACD2-AD58-B7E2BB284522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6403637" y="920043"/>
              <a:ext cx="174363" cy="10289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915EA8-762F-B25B-7D12-253C05724499}"/>
                </a:ext>
              </a:extLst>
            </p:cNvPr>
            <p:cNvCxnSpPr>
              <a:cxnSpLocks/>
            </p:cNvCxnSpPr>
            <p:nvPr/>
          </p:nvCxnSpPr>
          <p:spPr>
            <a:xfrm>
              <a:off x="6408353" y="1014746"/>
              <a:ext cx="156125" cy="21252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ECE9F28-7810-E287-0791-7DDF27BDEF2A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>
              <a:off x="6415513" y="1278052"/>
              <a:ext cx="162486" cy="1110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CA98BF2-0506-371D-9634-C21F036F1520}"/>
                </a:ext>
              </a:extLst>
            </p:cNvPr>
            <p:cNvCxnSpPr>
              <a:cxnSpLocks/>
              <a:stCxn id="36" idx="6"/>
            </p:cNvCxnSpPr>
            <p:nvPr/>
          </p:nvCxnSpPr>
          <p:spPr>
            <a:xfrm flipV="1">
              <a:off x="6401992" y="990112"/>
              <a:ext cx="162486" cy="28013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7AEB49A-A027-2507-B9AC-49D6644E9B5F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V="1">
              <a:off x="6415513" y="1358618"/>
              <a:ext cx="191259" cy="174987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7A3499B-A060-C0B0-93F6-B126D9E1F69B}"/>
                </a:ext>
              </a:extLst>
            </p:cNvPr>
            <p:cNvCxnSpPr>
              <a:cxnSpLocks/>
              <a:endCxn id="24" idx="3"/>
            </p:cNvCxnSpPr>
            <p:nvPr/>
          </p:nvCxnSpPr>
          <p:spPr>
            <a:xfrm flipV="1">
              <a:off x="6415513" y="989505"/>
              <a:ext cx="191260" cy="548032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254FFFF-F4C6-424A-9E09-28B75DE51FFB}"/>
              </a:ext>
            </a:extLst>
          </p:cNvPr>
          <p:cNvGrpSpPr/>
          <p:nvPr/>
        </p:nvGrpSpPr>
        <p:grpSpPr>
          <a:xfrm>
            <a:off x="7190617" y="2085894"/>
            <a:ext cx="354377" cy="604032"/>
            <a:chOff x="6205519" y="650669"/>
            <a:chExt cx="568952" cy="96977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B3E0158-CCB4-736C-A9A1-6BBE41CCC94A}"/>
                </a:ext>
              </a:extLst>
            </p:cNvPr>
            <p:cNvGrpSpPr/>
            <p:nvPr/>
          </p:nvGrpSpPr>
          <p:grpSpPr>
            <a:xfrm>
              <a:off x="6205519" y="650669"/>
              <a:ext cx="196474" cy="969773"/>
              <a:chOff x="6205519" y="650669"/>
              <a:chExt cx="196474" cy="969773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36FE1AB-96D3-4E90-B9AB-273B27269D5F}"/>
                  </a:ext>
                </a:extLst>
              </p:cNvPr>
              <p:cNvGrpSpPr/>
              <p:nvPr/>
            </p:nvGrpSpPr>
            <p:grpSpPr>
              <a:xfrm>
                <a:off x="6205519" y="650669"/>
                <a:ext cx="196474" cy="969773"/>
                <a:chOff x="6205519" y="650669"/>
                <a:chExt cx="196474" cy="969773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07DDF76D-0442-3FE0-A8DD-ABEC8AF51AC3}"/>
                    </a:ext>
                  </a:extLst>
                </p:cNvPr>
                <p:cNvSpPr/>
                <p:nvPr/>
              </p:nvSpPr>
              <p:spPr>
                <a:xfrm>
                  <a:off x="6205519" y="650669"/>
                  <a:ext cx="196471" cy="1964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EE63776-5871-C703-3C8C-2FBFE935FBDD}"/>
                    </a:ext>
                  </a:extLst>
                </p:cNvPr>
                <p:cNvSpPr/>
                <p:nvPr/>
              </p:nvSpPr>
              <p:spPr>
                <a:xfrm>
                  <a:off x="6205522" y="1423971"/>
                  <a:ext cx="196471" cy="1964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2E3D2A1-5E19-0ADD-D8BF-6DDBFF5B0CF2}"/>
                  </a:ext>
                </a:extLst>
              </p:cNvPr>
              <p:cNvGrpSpPr/>
              <p:nvPr/>
            </p:nvGrpSpPr>
            <p:grpSpPr>
              <a:xfrm>
                <a:off x="6205520" y="920043"/>
                <a:ext cx="196472" cy="448435"/>
                <a:chOff x="6205520" y="920043"/>
                <a:chExt cx="196472" cy="448435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AC9644C-07AA-A3B0-563F-30D18040A633}"/>
                    </a:ext>
                  </a:extLst>
                </p:cNvPr>
                <p:cNvSpPr/>
                <p:nvPr/>
              </p:nvSpPr>
              <p:spPr>
                <a:xfrm>
                  <a:off x="6205521" y="1172007"/>
                  <a:ext cx="196471" cy="1964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D07F8658-3C82-0058-FD45-E8E256E234F2}"/>
                    </a:ext>
                  </a:extLst>
                </p:cNvPr>
                <p:cNvSpPr/>
                <p:nvPr/>
              </p:nvSpPr>
              <p:spPr>
                <a:xfrm>
                  <a:off x="6205520" y="920043"/>
                  <a:ext cx="196471" cy="1964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A76F543-FD0C-138F-CB46-0F5F1000154B}"/>
                </a:ext>
              </a:extLst>
            </p:cNvPr>
            <p:cNvSpPr/>
            <p:nvPr/>
          </p:nvSpPr>
          <p:spPr>
            <a:xfrm>
              <a:off x="6578000" y="821807"/>
              <a:ext cx="196471" cy="19647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D64CEA0-F043-B558-3418-186868B7A141}"/>
                </a:ext>
              </a:extLst>
            </p:cNvPr>
            <p:cNvSpPr/>
            <p:nvPr/>
          </p:nvSpPr>
          <p:spPr>
            <a:xfrm>
              <a:off x="6577999" y="1190920"/>
              <a:ext cx="196471" cy="19647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1952510-4882-AC53-EB6C-B7407E65A40C}"/>
                </a:ext>
              </a:extLst>
            </p:cNvPr>
            <p:cNvCxnSpPr>
              <a:cxnSpLocks/>
              <a:stCxn id="74" idx="6"/>
              <a:endCxn id="60" idx="1"/>
            </p:cNvCxnSpPr>
            <p:nvPr/>
          </p:nvCxnSpPr>
          <p:spPr>
            <a:xfrm>
              <a:off x="6401990" y="748905"/>
              <a:ext cx="204783" cy="10167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E0224F4-7C74-4A14-4B02-CA7A32C19CCA}"/>
                </a:ext>
              </a:extLst>
            </p:cNvPr>
            <p:cNvCxnSpPr>
              <a:cxnSpLocks/>
            </p:cNvCxnSpPr>
            <p:nvPr/>
          </p:nvCxnSpPr>
          <p:spPr>
            <a:xfrm>
              <a:off x="6405360" y="757959"/>
              <a:ext cx="170994" cy="473360"/>
            </a:xfrm>
            <a:prstGeom prst="straightConnector1">
              <a:avLst/>
            </a:prstGeom>
            <a:ln>
              <a:solidFill>
                <a:schemeClr val="tx2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78D6B08-3EE5-20AD-2C3E-03FDA05E3992}"/>
                </a:ext>
              </a:extLst>
            </p:cNvPr>
            <p:cNvCxnSpPr>
              <a:cxnSpLocks/>
              <a:endCxn id="60" idx="2"/>
            </p:cNvCxnSpPr>
            <p:nvPr/>
          </p:nvCxnSpPr>
          <p:spPr>
            <a:xfrm flipV="1">
              <a:off x="6403637" y="920043"/>
              <a:ext cx="174363" cy="10289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AB08A73-0051-FE01-697D-7AC99E6941A1}"/>
                </a:ext>
              </a:extLst>
            </p:cNvPr>
            <p:cNvCxnSpPr>
              <a:cxnSpLocks/>
            </p:cNvCxnSpPr>
            <p:nvPr/>
          </p:nvCxnSpPr>
          <p:spPr>
            <a:xfrm>
              <a:off x="6408353" y="1014746"/>
              <a:ext cx="156125" cy="21252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385993B-4BCA-067D-266B-58BA3B1F098C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6415513" y="1278052"/>
              <a:ext cx="162486" cy="1110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E999401-CD47-5F5F-FB9D-E5598C6C4628}"/>
                </a:ext>
              </a:extLst>
            </p:cNvPr>
            <p:cNvCxnSpPr>
              <a:cxnSpLocks/>
              <a:stCxn id="72" idx="6"/>
            </p:cNvCxnSpPr>
            <p:nvPr/>
          </p:nvCxnSpPr>
          <p:spPr>
            <a:xfrm flipV="1">
              <a:off x="6401992" y="990112"/>
              <a:ext cx="162486" cy="28013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EB72966-D193-FFE2-134C-F7A76FA2BFD6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 flipV="1">
              <a:off x="6415513" y="1358618"/>
              <a:ext cx="191259" cy="174987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E73B573-7909-1DC9-2115-0048AAC09C0B}"/>
                </a:ext>
              </a:extLst>
            </p:cNvPr>
            <p:cNvCxnSpPr>
              <a:cxnSpLocks/>
              <a:endCxn id="60" idx="3"/>
            </p:cNvCxnSpPr>
            <p:nvPr/>
          </p:nvCxnSpPr>
          <p:spPr>
            <a:xfrm flipV="1">
              <a:off x="6415513" y="989505"/>
              <a:ext cx="191260" cy="548032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972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CC33B2B-B475-4189-BA8F-3CF8248D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59AAC92-4932-4D74-A545-BA3EEE56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8446528-FA87-4017-B061-CF7EE79FA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4D4B4D0-2493-42A2-AEEB-9970A64E8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676E13B7-7CB7-4489-914B-4012EE6EB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F2159841-C096-430C-B748-E8D2A5C99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4F167EF-5A0C-487E-8776-97310E39E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9D8C053F-F025-4CB6-94C4-2841A20D6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78581BD0-3E75-48CB-A2A3-44DB1ACB6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90D466A-AB95-4676-82CB-3BEC98AFF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AFED863-874C-49D9-AE2F-B9DFF00D5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6FA365-41B8-F563-3A6D-1A524320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78" y="1472344"/>
            <a:ext cx="2384695" cy="17463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800" dirty="0">
                <a:solidFill>
                  <a:schemeClr val="accent1"/>
                </a:solidFill>
              </a:rPr>
              <a:t>Backbone networks</a:t>
            </a:r>
          </a:p>
        </p:txBody>
      </p:sp>
      <p:pic>
        <p:nvPicPr>
          <p:cNvPr id="3" name="Content Placeholder 6" descr="A group of blue rectangular objects with black text&#10;&#10;Description automatically generated">
            <a:extLst>
              <a:ext uri="{FF2B5EF4-FFF2-40B4-BE49-F238E27FC236}">
                <a16:creationId xmlns:a16="http://schemas.microsoft.com/office/drawing/2014/main" id="{4A7933C7-5E16-C890-3A14-F8CF447AE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645" y="570616"/>
            <a:ext cx="4141599" cy="133566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0BCEA-7678-CB85-B081-A3748E05C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0808" y="4531021"/>
            <a:ext cx="1516996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/>
              <a:t>22-Jan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D0708-EF8B-5789-1CB5-47430DAD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461" y="4626257"/>
            <a:ext cx="4062807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000" dirty="0"/>
              <a:t>Cosmology in the Alps </a:t>
            </a:r>
            <a:r>
              <a: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– E. Lastufka</a:t>
            </a:r>
          </a:p>
        </p:txBody>
      </p:sp>
      <p:pic>
        <p:nvPicPr>
          <p:cNvPr id="1026" name="Picture 2" descr="Vision Transformer Explained | Papers With Code">
            <a:extLst>
              <a:ext uri="{FF2B5EF4-FFF2-40B4-BE49-F238E27FC236}">
                <a16:creationId xmlns:a16="http://schemas.microsoft.com/office/drawing/2014/main" id="{8A3040BE-D240-E78C-67B2-DC5A7339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48" y="2285999"/>
            <a:ext cx="3564333" cy="2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8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1EA0-1F08-61A4-C412-C68FD903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457200"/>
            <a:ext cx="8195733" cy="990600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Visualizing emerging properties: what does the network see?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348F2-548E-629C-0CF0-B2277AC7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651E-7AEF-6AFA-26EE-76E6FFCC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pic>
        <p:nvPicPr>
          <p:cNvPr id="40" name="Content Placeholder 39" descr="A collage of images of stars&#10;&#10;Description automatically generated">
            <a:extLst>
              <a:ext uri="{FF2B5EF4-FFF2-40B4-BE49-F238E27FC236}">
                <a16:creationId xmlns:a16="http://schemas.microsoft.com/office/drawing/2014/main" id="{CAD8B134-4CBC-6A4D-9F12-79E46153D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088684"/>
            <a:ext cx="3165869" cy="3237989"/>
          </a:xfr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78399A8-BDA9-FEF7-5D73-867789941DC0}"/>
              </a:ext>
            </a:extLst>
          </p:cNvPr>
          <p:cNvSpPr txBox="1">
            <a:spLocks/>
          </p:cNvSpPr>
          <p:nvPr/>
        </p:nvSpPr>
        <p:spPr>
          <a:xfrm>
            <a:off x="508001" y="1620442"/>
            <a:ext cx="4063999" cy="2706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Attention mechanism of Vision Transformers allows us to inspect which features in an image are important to different attention heads</a:t>
            </a:r>
          </a:p>
          <a:p>
            <a:r>
              <a:rPr lang="en-US" sz="1600" dirty="0"/>
              <a:t>Our model has 6 attention heads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D021BD-4A7F-DF18-163B-AB09C32CB85F}"/>
              </a:ext>
            </a:extLst>
          </p:cNvPr>
          <p:cNvSpPr txBox="1"/>
          <p:nvPr/>
        </p:nvSpPr>
        <p:spPr>
          <a:xfrm>
            <a:off x="4982705" y="816827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Head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D0C0D2-D5D5-1D24-7CB6-2E1749D88622}"/>
              </a:ext>
            </a:extLst>
          </p:cNvPr>
          <p:cNvSpPr txBox="1"/>
          <p:nvPr/>
        </p:nvSpPr>
        <p:spPr>
          <a:xfrm>
            <a:off x="6472243" y="808432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Head 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DD70E6-C7E5-19D9-DA52-347977425175}"/>
              </a:ext>
            </a:extLst>
          </p:cNvPr>
          <p:cNvSpPr txBox="1"/>
          <p:nvPr/>
        </p:nvSpPr>
        <p:spPr>
          <a:xfrm>
            <a:off x="7769396" y="1829383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</a:t>
            </a:r>
            <a:r>
              <a:rPr lang="en-US" dirty="0"/>
              <a:t>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C17BE4-D1BF-8E61-2040-83FC5E13BD6F}"/>
              </a:ext>
            </a:extLst>
          </p:cNvPr>
          <p:cNvSpPr txBox="1"/>
          <p:nvPr/>
        </p:nvSpPr>
        <p:spPr>
          <a:xfrm>
            <a:off x="7786330" y="333788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</a:t>
            </a:r>
            <a:r>
              <a:rPr lang="en-US" dirty="0"/>
              <a:t>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4897051-92FB-14BB-F096-6D863106BAD6}"/>
              </a:ext>
            </a:extLst>
          </p:cNvPr>
          <p:cNvSpPr txBox="1"/>
          <p:nvPr/>
        </p:nvSpPr>
        <p:spPr>
          <a:xfrm>
            <a:off x="4523539" y="4245399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721306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Evaluation: compact source count prediction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B81383-8F19-E143-201B-131DF9A0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15" y="1620442"/>
            <a:ext cx="3196109" cy="25800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Labels are from compact source catalog (</a:t>
            </a:r>
            <a:r>
              <a:rPr lang="en-US" dirty="0" err="1">
                <a:solidFill>
                  <a:schemeClr val="bg1"/>
                </a:solidFill>
              </a:rPr>
              <a:t>pyBDSF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Task: predict source count with image as input</a:t>
            </a:r>
          </a:p>
          <a:p>
            <a:r>
              <a:rPr lang="en-US" dirty="0">
                <a:solidFill>
                  <a:schemeClr val="bg1"/>
                </a:solidFill>
              </a:rPr>
              <a:t>Metric: mean squared error (MSE), the lower the better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19-Mar</a:t>
            </a:r>
            <a:r>
              <a:rPr lang="en-US" dirty="0">
                <a:solidFill>
                  <a:schemeClr val="bg1"/>
                </a:solidFill>
              </a:rPr>
              <a:t>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/>
              <a:t>Cosmology in the Alps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66F6814-3A7B-6209-535E-998361B3244F}"/>
              </a:ext>
            </a:extLst>
          </p:cNvPr>
          <p:cNvSpPr/>
          <p:nvPr/>
        </p:nvSpPr>
        <p:spPr>
          <a:xfrm>
            <a:off x="4902438" y="535004"/>
            <a:ext cx="2250255" cy="4136216"/>
          </a:xfrm>
          <a:prstGeom prst="roundRect">
            <a:avLst>
              <a:gd name="adj" fmla="val 80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ollage of images of stars&#10;&#10;Description automatically generated">
            <a:extLst>
              <a:ext uri="{FF2B5EF4-FFF2-40B4-BE49-F238E27FC236}">
                <a16:creationId xmlns:a16="http://schemas.microsoft.com/office/drawing/2014/main" id="{0D9138F9-F504-61D3-1B4D-F734DA84D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53" t="3494" r="11155" b="3955"/>
          <a:stretch/>
        </p:blipFill>
        <p:spPr>
          <a:xfrm>
            <a:off x="5108768" y="680224"/>
            <a:ext cx="1836975" cy="384717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1FA738-A668-951E-66B9-C6B2EC890807}"/>
              </a:ext>
            </a:extLst>
          </p:cNvPr>
          <p:cNvSpPr/>
          <p:nvPr/>
        </p:nvSpPr>
        <p:spPr>
          <a:xfrm>
            <a:off x="7420899" y="535004"/>
            <a:ext cx="919043" cy="41362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CEA6D-5358-ABDB-3527-96B715E14DF7}"/>
              </a:ext>
            </a:extLst>
          </p:cNvPr>
          <p:cNvSpPr txBox="1"/>
          <p:nvPr/>
        </p:nvSpPr>
        <p:spPr>
          <a:xfrm>
            <a:off x="7667096" y="143577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F7A5E-D074-D920-7325-9C72F57AB451}"/>
              </a:ext>
            </a:extLst>
          </p:cNvPr>
          <p:cNvSpPr txBox="1"/>
          <p:nvPr/>
        </p:nvSpPr>
        <p:spPr>
          <a:xfrm>
            <a:off x="7667096" y="346947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D5AD4A-7E73-B1F7-0A2F-7ECCE4336B4D}"/>
              </a:ext>
            </a:extLst>
          </p:cNvPr>
          <p:cNvSpPr/>
          <p:nvPr/>
        </p:nvSpPr>
        <p:spPr>
          <a:xfrm>
            <a:off x="5108768" y="2515995"/>
            <a:ext cx="1836975" cy="2383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40307-00AF-6447-1BC5-547710BC3428}"/>
              </a:ext>
            </a:extLst>
          </p:cNvPr>
          <p:cNvSpPr txBox="1"/>
          <p:nvPr/>
        </p:nvSpPr>
        <p:spPr>
          <a:xfrm>
            <a:off x="5714405" y="19904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23264A-3E99-54C3-268E-F15B3CE1B937}"/>
              </a:ext>
            </a:extLst>
          </p:cNvPr>
          <p:cNvSpPr txBox="1"/>
          <p:nvPr/>
        </p:nvSpPr>
        <p:spPr>
          <a:xfrm>
            <a:off x="7507561" y="19904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FE9D4D4-2409-B94B-FF99-ADD7A2CA09E6}"/>
              </a:ext>
            </a:extLst>
          </p:cNvPr>
          <p:cNvCxnSpPr/>
          <p:nvPr/>
        </p:nvCxnSpPr>
        <p:spPr>
          <a:xfrm>
            <a:off x="6501161" y="383713"/>
            <a:ext cx="9197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914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F2EB3B-D3F2-2C7C-9223-982B3598E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8" t="7778" b="1252"/>
          <a:stretch/>
        </p:blipFill>
        <p:spPr>
          <a:xfrm>
            <a:off x="4162914" y="780836"/>
            <a:ext cx="4696537" cy="39932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6067B25-071B-5EFC-950E-A550808D2AA1}"/>
              </a:ext>
            </a:extLst>
          </p:cNvPr>
          <p:cNvSpPr/>
          <p:nvPr/>
        </p:nvSpPr>
        <p:spPr>
          <a:xfrm>
            <a:off x="4329698" y="588752"/>
            <a:ext cx="3970339" cy="159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Evaluation: compact source count prediction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19-Mar</a:t>
            </a:r>
            <a:r>
              <a:rPr lang="en-US" dirty="0">
                <a:solidFill>
                  <a:schemeClr val="bg1"/>
                </a:solidFill>
              </a:rPr>
              <a:t>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/>
              <a:t>Cosmology in the Alps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36B0F-0A46-9CFE-24B5-011A1DB08111}"/>
              </a:ext>
            </a:extLst>
          </p:cNvPr>
          <p:cNvGrpSpPr/>
          <p:nvPr/>
        </p:nvGrpSpPr>
        <p:grpSpPr>
          <a:xfrm>
            <a:off x="4364885" y="171431"/>
            <a:ext cx="4429585" cy="663387"/>
            <a:chOff x="4364885" y="171431"/>
            <a:chExt cx="4429585" cy="66338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348851-BE72-4CB3-D6D2-D67085F6EC97}"/>
                </a:ext>
              </a:extLst>
            </p:cNvPr>
            <p:cNvGrpSpPr/>
            <p:nvPr/>
          </p:nvGrpSpPr>
          <p:grpSpPr>
            <a:xfrm>
              <a:off x="4707683" y="403931"/>
              <a:ext cx="908824" cy="430887"/>
              <a:chOff x="4572000" y="381743"/>
              <a:chExt cx="908824" cy="43088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CB04C0-ABCC-A32D-506F-C87A1F5BB770}"/>
                  </a:ext>
                </a:extLst>
              </p:cNvPr>
              <p:cNvSpPr/>
              <p:nvPr/>
            </p:nvSpPr>
            <p:spPr>
              <a:xfrm>
                <a:off x="4572000" y="482600"/>
                <a:ext cx="192484" cy="103745"/>
              </a:xfrm>
              <a:prstGeom prst="rect">
                <a:avLst/>
              </a:prstGeom>
              <a:solidFill>
                <a:srgbClr val="BE55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212B06-730C-9846-2A76-EC69AB475E57}"/>
                  </a:ext>
                </a:extLst>
              </p:cNvPr>
              <p:cNvSpPr txBox="1"/>
              <p:nvPr/>
            </p:nvSpPr>
            <p:spPr>
              <a:xfrm>
                <a:off x="4739076" y="381743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Web images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51730F7-54CA-DEAB-0504-86A7C414088E}"/>
                </a:ext>
              </a:extLst>
            </p:cNvPr>
            <p:cNvGrpSpPr/>
            <p:nvPr/>
          </p:nvGrpSpPr>
          <p:grpSpPr>
            <a:xfrm>
              <a:off x="5696221" y="391910"/>
              <a:ext cx="882606" cy="430887"/>
              <a:chOff x="5729674" y="391910"/>
              <a:chExt cx="882606" cy="43088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7D65A21-7CFE-87E3-DCF6-BF89E883C9D5}"/>
                  </a:ext>
                </a:extLst>
              </p:cNvPr>
              <p:cNvSpPr/>
              <p:nvPr/>
            </p:nvSpPr>
            <p:spPr>
              <a:xfrm>
                <a:off x="5729674" y="481995"/>
                <a:ext cx="192484" cy="103745"/>
              </a:xfrm>
              <a:prstGeom prst="rect">
                <a:avLst/>
              </a:prstGeom>
              <a:solidFill>
                <a:srgbClr val="8FB6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3F4BBB-B845-3DF4-17E8-26C1FE7555A7}"/>
                  </a:ext>
                </a:extLst>
              </p:cNvPr>
              <p:cNvSpPr txBox="1"/>
              <p:nvPr/>
            </p:nvSpPr>
            <p:spPr>
              <a:xfrm>
                <a:off x="5870532" y="3919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Optical galaxies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A580C03-0ECB-4B0F-8B63-8042E5DC3B61}"/>
                </a:ext>
              </a:extLst>
            </p:cNvPr>
            <p:cNvGrpSpPr/>
            <p:nvPr/>
          </p:nvGrpSpPr>
          <p:grpSpPr>
            <a:xfrm>
              <a:off x="6647378" y="389810"/>
              <a:ext cx="909036" cy="430887"/>
              <a:chOff x="6647378" y="389810"/>
              <a:chExt cx="909036" cy="43088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163FC01-4B43-F9DF-DD34-BBA88177351C}"/>
                  </a:ext>
                </a:extLst>
              </p:cNvPr>
              <p:cNvSpPr/>
              <p:nvPr/>
            </p:nvSpPr>
            <p:spPr>
              <a:xfrm>
                <a:off x="6647378" y="481995"/>
                <a:ext cx="192484" cy="103745"/>
              </a:xfrm>
              <a:prstGeom prst="rect">
                <a:avLst/>
              </a:prstGeom>
              <a:solidFill>
                <a:srgbClr val="4586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80C23B-0991-FEDE-E4EA-BBDFFEA4EEA5}"/>
                  </a:ext>
                </a:extLst>
              </p:cNvPr>
              <p:cNvSpPr txBox="1"/>
              <p:nvPr/>
            </p:nvSpPr>
            <p:spPr>
              <a:xfrm>
                <a:off x="6814666" y="3898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Radio galaxies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6639B6-2B16-39C9-29B3-F455AFC8A71B}"/>
                </a:ext>
              </a:extLst>
            </p:cNvPr>
            <p:cNvGrpSpPr/>
            <p:nvPr/>
          </p:nvGrpSpPr>
          <p:grpSpPr>
            <a:xfrm>
              <a:off x="7577038" y="386777"/>
              <a:ext cx="1217432" cy="430887"/>
              <a:chOff x="7599340" y="386777"/>
              <a:chExt cx="1217432" cy="43088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F32A71-DCDA-DEBF-59C6-392748D3F982}"/>
                  </a:ext>
                </a:extLst>
              </p:cNvPr>
              <p:cNvSpPr/>
              <p:nvPr/>
            </p:nvSpPr>
            <p:spPr>
              <a:xfrm>
                <a:off x="7599340" y="481997"/>
                <a:ext cx="192484" cy="103745"/>
              </a:xfrm>
              <a:prstGeom prst="rect">
                <a:avLst/>
              </a:prstGeom>
              <a:solidFill>
                <a:srgbClr val="486D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F1A20C-69F2-5BDF-3201-2C49B7A16B6A}"/>
                  </a:ext>
                </a:extLst>
              </p:cNvPr>
              <p:cNvSpPr txBox="1"/>
              <p:nvPr/>
            </p:nvSpPr>
            <p:spPr>
              <a:xfrm>
                <a:off x="7782748" y="386777"/>
                <a:ext cx="10340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Multi-source radio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8698A1-2483-F84F-52BF-823C60152AEA}"/>
                </a:ext>
              </a:extLst>
            </p:cNvPr>
            <p:cNvSpPr txBox="1"/>
            <p:nvPr/>
          </p:nvSpPr>
          <p:spPr>
            <a:xfrm>
              <a:off x="4364885" y="171431"/>
              <a:ext cx="1235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Training data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C3FE173-CC1F-7495-8E9D-1B4A4647C6E9}"/>
              </a:ext>
            </a:extLst>
          </p:cNvPr>
          <p:cNvSpPr/>
          <p:nvPr/>
        </p:nvSpPr>
        <p:spPr>
          <a:xfrm>
            <a:off x="4562475" y="808139"/>
            <a:ext cx="3770081" cy="143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627CD21C-9715-7112-AD56-783528F73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8" t="9404" r="7662" b="7766"/>
          <a:stretch/>
        </p:blipFill>
        <p:spPr>
          <a:xfrm>
            <a:off x="4162914" y="879765"/>
            <a:ext cx="4548773" cy="30290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28725E7-7C47-91B6-0B43-FF0DD1696808}"/>
              </a:ext>
            </a:extLst>
          </p:cNvPr>
          <p:cNvSpPr txBox="1"/>
          <p:nvPr/>
        </p:nvSpPr>
        <p:spPr>
          <a:xfrm>
            <a:off x="7308789" y="4604987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91744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886763-7868-7F2A-21E3-1E1E801B7387}"/>
              </a:ext>
            </a:extLst>
          </p:cNvPr>
          <p:cNvGrpSpPr/>
          <p:nvPr/>
        </p:nvGrpSpPr>
        <p:grpSpPr>
          <a:xfrm>
            <a:off x="4162914" y="752271"/>
            <a:ext cx="4696537" cy="3993252"/>
            <a:chOff x="4414137" y="994439"/>
            <a:chExt cx="4445314" cy="3779639"/>
          </a:xfrm>
        </p:grpSpPr>
        <p:pic>
          <p:nvPicPr>
            <p:cNvPr id="30" name="Content Placeholder 6">
              <a:extLst>
                <a:ext uri="{FF2B5EF4-FFF2-40B4-BE49-F238E27FC236}">
                  <a16:creationId xmlns:a16="http://schemas.microsoft.com/office/drawing/2014/main" id="{4B1CB9AF-489A-BF97-8080-66DE3FAA5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98" t="7778" b="1252"/>
            <a:stretch/>
          </p:blipFill>
          <p:spPr>
            <a:xfrm>
              <a:off x="4414137" y="994439"/>
              <a:ext cx="4445314" cy="3779639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FF1C410-F2C1-9BDC-D1FB-948085F6081D}"/>
                </a:ext>
              </a:extLst>
            </p:cNvPr>
            <p:cNvSpPr/>
            <p:nvPr/>
          </p:nvSpPr>
          <p:spPr>
            <a:xfrm>
              <a:off x="4761326" y="1010960"/>
              <a:ext cx="3757961" cy="151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Evaluation: compact source count prediction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Cosmology in the Alps 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36B0F-0A46-9CFE-24B5-011A1DB08111}"/>
              </a:ext>
            </a:extLst>
          </p:cNvPr>
          <p:cNvGrpSpPr/>
          <p:nvPr/>
        </p:nvGrpSpPr>
        <p:grpSpPr>
          <a:xfrm>
            <a:off x="4364885" y="171431"/>
            <a:ext cx="4429585" cy="663387"/>
            <a:chOff x="4364885" y="171431"/>
            <a:chExt cx="4429585" cy="66338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348851-BE72-4CB3-D6D2-D67085F6EC97}"/>
                </a:ext>
              </a:extLst>
            </p:cNvPr>
            <p:cNvGrpSpPr/>
            <p:nvPr/>
          </p:nvGrpSpPr>
          <p:grpSpPr>
            <a:xfrm>
              <a:off x="4707683" y="403931"/>
              <a:ext cx="908824" cy="430887"/>
              <a:chOff x="4572000" y="381743"/>
              <a:chExt cx="908824" cy="43088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CB04C0-ABCC-A32D-506F-C87A1F5BB770}"/>
                  </a:ext>
                </a:extLst>
              </p:cNvPr>
              <p:cNvSpPr/>
              <p:nvPr/>
            </p:nvSpPr>
            <p:spPr>
              <a:xfrm>
                <a:off x="4572000" y="482600"/>
                <a:ext cx="192484" cy="103745"/>
              </a:xfrm>
              <a:prstGeom prst="rect">
                <a:avLst/>
              </a:prstGeom>
              <a:solidFill>
                <a:srgbClr val="BE55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212B06-730C-9846-2A76-EC69AB475E57}"/>
                  </a:ext>
                </a:extLst>
              </p:cNvPr>
              <p:cNvSpPr txBox="1"/>
              <p:nvPr/>
            </p:nvSpPr>
            <p:spPr>
              <a:xfrm>
                <a:off x="4739076" y="381743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Web images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51730F7-54CA-DEAB-0504-86A7C414088E}"/>
                </a:ext>
              </a:extLst>
            </p:cNvPr>
            <p:cNvGrpSpPr/>
            <p:nvPr/>
          </p:nvGrpSpPr>
          <p:grpSpPr>
            <a:xfrm>
              <a:off x="5696221" y="391910"/>
              <a:ext cx="882606" cy="430887"/>
              <a:chOff x="5729674" y="391910"/>
              <a:chExt cx="882606" cy="43088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7D65A21-7CFE-87E3-DCF6-BF89E883C9D5}"/>
                  </a:ext>
                </a:extLst>
              </p:cNvPr>
              <p:cNvSpPr/>
              <p:nvPr/>
            </p:nvSpPr>
            <p:spPr>
              <a:xfrm>
                <a:off x="5729674" y="481995"/>
                <a:ext cx="192484" cy="103745"/>
              </a:xfrm>
              <a:prstGeom prst="rect">
                <a:avLst/>
              </a:prstGeom>
              <a:solidFill>
                <a:srgbClr val="8FB6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3F4BBB-B845-3DF4-17E8-26C1FE7555A7}"/>
                  </a:ext>
                </a:extLst>
              </p:cNvPr>
              <p:cNvSpPr txBox="1"/>
              <p:nvPr/>
            </p:nvSpPr>
            <p:spPr>
              <a:xfrm>
                <a:off x="5870532" y="3919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Optical galaxies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A580C03-0ECB-4B0F-8B63-8042E5DC3B61}"/>
                </a:ext>
              </a:extLst>
            </p:cNvPr>
            <p:cNvGrpSpPr/>
            <p:nvPr/>
          </p:nvGrpSpPr>
          <p:grpSpPr>
            <a:xfrm>
              <a:off x="6647378" y="389810"/>
              <a:ext cx="909036" cy="430887"/>
              <a:chOff x="6647378" y="389810"/>
              <a:chExt cx="909036" cy="43088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163FC01-4B43-F9DF-DD34-BBA88177351C}"/>
                  </a:ext>
                </a:extLst>
              </p:cNvPr>
              <p:cNvSpPr/>
              <p:nvPr/>
            </p:nvSpPr>
            <p:spPr>
              <a:xfrm>
                <a:off x="6647378" y="481995"/>
                <a:ext cx="192484" cy="103745"/>
              </a:xfrm>
              <a:prstGeom prst="rect">
                <a:avLst/>
              </a:prstGeom>
              <a:solidFill>
                <a:srgbClr val="4586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80C23B-0991-FEDE-E4EA-BBDFFEA4EEA5}"/>
                  </a:ext>
                </a:extLst>
              </p:cNvPr>
              <p:cNvSpPr txBox="1"/>
              <p:nvPr/>
            </p:nvSpPr>
            <p:spPr>
              <a:xfrm>
                <a:off x="6814666" y="3898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Radio galaxies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6639B6-2B16-39C9-29B3-F455AFC8A71B}"/>
                </a:ext>
              </a:extLst>
            </p:cNvPr>
            <p:cNvGrpSpPr/>
            <p:nvPr/>
          </p:nvGrpSpPr>
          <p:grpSpPr>
            <a:xfrm>
              <a:off x="7577038" y="386777"/>
              <a:ext cx="1217432" cy="430887"/>
              <a:chOff x="7599340" y="386777"/>
              <a:chExt cx="1217432" cy="43088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F32A71-DCDA-DEBF-59C6-392748D3F982}"/>
                  </a:ext>
                </a:extLst>
              </p:cNvPr>
              <p:cNvSpPr/>
              <p:nvPr/>
            </p:nvSpPr>
            <p:spPr>
              <a:xfrm>
                <a:off x="7599340" y="481997"/>
                <a:ext cx="192484" cy="103745"/>
              </a:xfrm>
              <a:prstGeom prst="rect">
                <a:avLst/>
              </a:prstGeom>
              <a:solidFill>
                <a:srgbClr val="486D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F1A20C-69F2-5BDF-3201-2C49B7A16B6A}"/>
                  </a:ext>
                </a:extLst>
              </p:cNvPr>
              <p:cNvSpPr txBox="1"/>
              <p:nvPr/>
            </p:nvSpPr>
            <p:spPr>
              <a:xfrm>
                <a:off x="7782748" y="386777"/>
                <a:ext cx="10340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Multi-source radio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8698A1-2483-F84F-52BF-823C60152AEA}"/>
                </a:ext>
              </a:extLst>
            </p:cNvPr>
            <p:cNvSpPr txBox="1"/>
            <p:nvPr/>
          </p:nvSpPr>
          <p:spPr>
            <a:xfrm>
              <a:off x="4364885" y="171431"/>
              <a:ext cx="1235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Training data</a:t>
              </a:r>
            </a:p>
          </p:txBody>
        </p:sp>
      </p:grp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DD53E211-AB07-9EA0-6C6F-D75E2C575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15" y="1620442"/>
            <a:ext cx="3180769" cy="258008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Backbones trained on curated, single-galaxy images cannot perform this task!</a:t>
            </a:r>
          </a:p>
        </p:txBody>
      </p:sp>
      <p:pic>
        <p:nvPicPr>
          <p:cNvPr id="7" name="Picture 6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21565373-496A-69A2-8B9D-31C9001F3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8" t="9405" r="7662" b="9731"/>
          <a:stretch/>
        </p:blipFill>
        <p:spPr>
          <a:xfrm>
            <a:off x="4162914" y="879766"/>
            <a:ext cx="4548773" cy="2957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AC57D0-A7FE-84F5-A7AE-4A4705F1FD6E}"/>
              </a:ext>
            </a:extLst>
          </p:cNvPr>
          <p:cNvSpPr/>
          <p:nvPr/>
        </p:nvSpPr>
        <p:spPr>
          <a:xfrm>
            <a:off x="4597239" y="964899"/>
            <a:ext cx="1316705" cy="28720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E4285-34EA-DF8C-95E0-9D3319F0CCD1}"/>
              </a:ext>
            </a:extLst>
          </p:cNvPr>
          <p:cNvSpPr/>
          <p:nvPr/>
        </p:nvSpPr>
        <p:spPr>
          <a:xfrm>
            <a:off x="7185540" y="983215"/>
            <a:ext cx="1286959" cy="28720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533366-A437-2101-32A7-68719414F075}"/>
              </a:ext>
            </a:extLst>
          </p:cNvPr>
          <p:cNvSpPr txBox="1"/>
          <p:nvPr/>
        </p:nvSpPr>
        <p:spPr>
          <a:xfrm>
            <a:off x="7308789" y="4604987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4283752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4B92B-77F8-0A27-F595-02B639487547}"/>
              </a:ext>
            </a:extLst>
          </p:cNvPr>
          <p:cNvGrpSpPr/>
          <p:nvPr/>
        </p:nvGrpSpPr>
        <p:grpSpPr>
          <a:xfrm>
            <a:off x="4162914" y="588752"/>
            <a:ext cx="4696537" cy="4147226"/>
            <a:chOff x="4414137" y="812630"/>
            <a:chExt cx="4445314" cy="3925386"/>
          </a:xfrm>
        </p:grpSpPr>
        <p:pic>
          <p:nvPicPr>
            <p:cNvPr id="29" name="Content Placeholder 6">
              <a:extLst>
                <a:ext uri="{FF2B5EF4-FFF2-40B4-BE49-F238E27FC236}">
                  <a16:creationId xmlns:a16="http://schemas.microsoft.com/office/drawing/2014/main" id="{EDD6A208-8B4B-BF14-4FF9-C2C10DB49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98" t="7778" b="1252"/>
            <a:stretch/>
          </p:blipFill>
          <p:spPr>
            <a:xfrm>
              <a:off x="4414137" y="958377"/>
              <a:ext cx="4445314" cy="377963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60C024B-36E4-E5F7-D275-72289FEBA50B}"/>
                </a:ext>
              </a:extLst>
            </p:cNvPr>
            <p:cNvSpPr/>
            <p:nvPr/>
          </p:nvSpPr>
          <p:spPr>
            <a:xfrm>
              <a:off x="4572000" y="812630"/>
              <a:ext cx="3757961" cy="151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Evaluation: compact source count prediction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Cosmology in the Alps 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36B0F-0A46-9CFE-24B5-011A1DB08111}"/>
              </a:ext>
            </a:extLst>
          </p:cNvPr>
          <p:cNvGrpSpPr/>
          <p:nvPr/>
        </p:nvGrpSpPr>
        <p:grpSpPr>
          <a:xfrm>
            <a:off x="4364885" y="171431"/>
            <a:ext cx="4429585" cy="663387"/>
            <a:chOff x="4364885" y="171431"/>
            <a:chExt cx="4429585" cy="66338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348851-BE72-4CB3-D6D2-D67085F6EC97}"/>
                </a:ext>
              </a:extLst>
            </p:cNvPr>
            <p:cNvGrpSpPr/>
            <p:nvPr/>
          </p:nvGrpSpPr>
          <p:grpSpPr>
            <a:xfrm>
              <a:off x="4707683" y="403931"/>
              <a:ext cx="908824" cy="430887"/>
              <a:chOff x="4572000" y="381743"/>
              <a:chExt cx="908824" cy="43088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CB04C0-ABCC-A32D-506F-C87A1F5BB770}"/>
                  </a:ext>
                </a:extLst>
              </p:cNvPr>
              <p:cNvSpPr/>
              <p:nvPr/>
            </p:nvSpPr>
            <p:spPr>
              <a:xfrm>
                <a:off x="4572000" y="482600"/>
                <a:ext cx="192484" cy="103745"/>
              </a:xfrm>
              <a:prstGeom prst="rect">
                <a:avLst/>
              </a:prstGeom>
              <a:solidFill>
                <a:srgbClr val="BE55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212B06-730C-9846-2A76-EC69AB475E57}"/>
                  </a:ext>
                </a:extLst>
              </p:cNvPr>
              <p:cNvSpPr txBox="1"/>
              <p:nvPr/>
            </p:nvSpPr>
            <p:spPr>
              <a:xfrm>
                <a:off x="4739076" y="381743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Web images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51730F7-54CA-DEAB-0504-86A7C414088E}"/>
                </a:ext>
              </a:extLst>
            </p:cNvPr>
            <p:cNvGrpSpPr/>
            <p:nvPr/>
          </p:nvGrpSpPr>
          <p:grpSpPr>
            <a:xfrm>
              <a:off x="5696221" y="391910"/>
              <a:ext cx="882606" cy="430887"/>
              <a:chOff x="5729674" y="391910"/>
              <a:chExt cx="882606" cy="43088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7D65A21-7CFE-87E3-DCF6-BF89E883C9D5}"/>
                  </a:ext>
                </a:extLst>
              </p:cNvPr>
              <p:cNvSpPr/>
              <p:nvPr/>
            </p:nvSpPr>
            <p:spPr>
              <a:xfrm>
                <a:off x="5729674" y="481995"/>
                <a:ext cx="192484" cy="103745"/>
              </a:xfrm>
              <a:prstGeom prst="rect">
                <a:avLst/>
              </a:prstGeom>
              <a:solidFill>
                <a:srgbClr val="8FB6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3F4BBB-B845-3DF4-17E8-26C1FE7555A7}"/>
                  </a:ext>
                </a:extLst>
              </p:cNvPr>
              <p:cNvSpPr txBox="1"/>
              <p:nvPr/>
            </p:nvSpPr>
            <p:spPr>
              <a:xfrm>
                <a:off x="5870532" y="3919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Optical galaxies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A580C03-0ECB-4B0F-8B63-8042E5DC3B61}"/>
                </a:ext>
              </a:extLst>
            </p:cNvPr>
            <p:cNvGrpSpPr/>
            <p:nvPr/>
          </p:nvGrpSpPr>
          <p:grpSpPr>
            <a:xfrm>
              <a:off x="6647378" y="389810"/>
              <a:ext cx="909036" cy="430887"/>
              <a:chOff x="6647378" y="389810"/>
              <a:chExt cx="909036" cy="43088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163FC01-4B43-F9DF-DD34-BBA88177351C}"/>
                  </a:ext>
                </a:extLst>
              </p:cNvPr>
              <p:cNvSpPr/>
              <p:nvPr/>
            </p:nvSpPr>
            <p:spPr>
              <a:xfrm>
                <a:off x="6647378" y="481995"/>
                <a:ext cx="192484" cy="103745"/>
              </a:xfrm>
              <a:prstGeom prst="rect">
                <a:avLst/>
              </a:prstGeom>
              <a:solidFill>
                <a:srgbClr val="4586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80C23B-0991-FEDE-E4EA-BBDFFEA4EEA5}"/>
                  </a:ext>
                </a:extLst>
              </p:cNvPr>
              <p:cNvSpPr txBox="1"/>
              <p:nvPr/>
            </p:nvSpPr>
            <p:spPr>
              <a:xfrm>
                <a:off x="6814666" y="3898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Radio galaxies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6639B6-2B16-39C9-29B3-F455AFC8A71B}"/>
                </a:ext>
              </a:extLst>
            </p:cNvPr>
            <p:cNvGrpSpPr/>
            <p:nvPr/>
          </p:nvGrpSpPr>
          <p:grpSpPr>
            <a:xfrm>
              <a:off x="7577038" y="386777"/>
              <a:ext cx="1217432" cy="430887"/>
              <a:chOff x="7599340" y="386777"/>
              <a:chExt cx="1217432" cy="43088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F32A71-DCDA-DEBF-59C6-392748D3F982}"/>
                  </a:ext>
                </a:extLst>
              </p:cNvPr>
              <p:cNvSpPr/>
              <p:nvPr/>
            </p:nvSpPr>
            <p:spPr>
              <a:xfrm>
                <a:off x="7599340" y="481997"/>
                <a:ext cx="192484" cy="103745"/>
              </a:xfrm>
              <a:prstGeom prst="rect">
                <a:avLst/>
              </a:prstGeom>
              <a:solidFill>
                <a:srgbClr val="486D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F1A20C-69F2-5BDF-3201-2C49B7A16B6A}"/>
                  </a:ext>
                </a:extLst>
              </p:cNvPr>
              <p:cNvSpPr txBox="1"/>
              <p:nvPr/>
            </p:nvSpPr>
            <p:spPr>
              <a:xfrm>
                <a:off x="7782748" y="386777"/>
                <a:ext cx="10340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Multi-source radio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8698A1-2483-F84F-52BF-823C60152AEA}"/>
                </a:ext>
              </a:extLst>
            </p:cNvPr>
            <p:cNvSpPr txBox="1"/>
            <p:nvPr/>
          </p:nvSpPr>
          <p:spPr>
            <a:xfrm>
              <a:off x="4364885" y="171431"/>
              <a:ext cx="1235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Training data</a:t>
              </a:r>
            </a:p>
          </p:txBody>
        </p:sp>
      </p:grp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DD53E211-AB07-9EA0-6C6F-D75E2C575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15" y="1620442"/>
            <a:ext cx="2980457" cy="258008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Domain-specific training data is best for this task</a:t>
            </a:r>
          </a:p>
        </p:txBody>
      </p:sp>
      <p:pic>
        <p:nvPicPr>
          <p:cNvPr id="7" name="Picture 6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800AE646-EB95-9B7C-858A-4628D68CC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8" t="9404" r="7662" b="9913"/>
          <a:stretch/>
        </p:blipFill>
        <p:spPr>
          <a:xfrm>
            <a:off x="4162914" y="879766"/>
            <a:ext cx="4548773" cy="2950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AC57D0-A7FE-84F5-A7AE-4A4705F1FD6E}"/>
              </a:ext>
            </a:extLst>
          </p:cNvPr>
          <p:cNvSpPr/>
          <p:nvPr/>
        </p:nvSpPr>
        <p:spPr>
          <a:xfrm>
            <a:off x="4707683" y="958277"/>
            <a:ext cx="2445010" cy="28720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16623A-30E1-6A3E-9B82-4A84787139F0}"/>
              </a:ext>
            </a:extLst>
          </p:cNvPr>
          <p:cNvSpPr/>
          <p:nvPr/>
        </p:nvSpPr>
        <p:spPr>
          <a:xfrm>
            <a:off x="4572000" y="779564"/>
            <a:ext cx="3770081" cy="143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C1828F-15B7-720D-10BE-5CE3549B73FD}"/>
              </a:ext>
            </a:extLst>
          </p:cNvPr>
          <p:cNvSpPr txBox="1"/>
          <p:nvPr/>
        </p:nvSpPr>
        <p:spPr>
          <a:xfrm>
            <a:off x="7308789" y="4604987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17114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172B-CAFF-6884-AEA5-5E71350E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16" y="2438246"/>
            <a:ext cx="7364760" cy="1369936"/>
          </a:xfrm>
        </p:spPr>
        <p:txBody>
          <a:bodyPr anchor="ctr"/>
          <a:lstStyle/>
          <a:p>
            <a:r>
              <a:rPr lang="en-US" dirty="0">
                <a:solidFill>
                  <a:schemeClr val="tx2"/>
                </a:solidFill>
              </a:rPr>
              <a:t>Can the network do more than one thing?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6FB51-06D6-1A72-FC42-AE170BA3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B6C99-F2C4-DBDD-2633-52AC079C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3134" y="4537784"/>
            <a:ext cx="4723209" cy="273844"/>
          </a:xfrm>
        </p:spPr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</p:spTree>
    <p:extLst>
      <p:ext uri="{BB962C8B-B14F-4D97-AF65-F5344CB8AC3E}">
        <p14:creationId xmlns:p14="http://schemas.microsoft.com/office/powerpoint/2010/main" val="2803638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>
                <a:solidFill>
                  <a:schemeClr val="bg1"/>
                </a:solidFill>
              </a:rPr>
              <a:t>Evaluation: FRI/FRII galaxy morphology classification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B81383-8F19-E143-201B-131DF9A0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15" y="1620442"/>
            <a:ext cx="3257985" cy="25800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Public </a:t>
            </a:r>
            <a:r>
              <a:rPr lang="en-US" dirty="0" err="1">
                <a:solidFill>
                  <a:schemeClr val="bg1"/>
                </a:solidFill>
                <a:hlinkClick r:id="rId2"/>
              </a:rPr>
              <a:t>MiraBest</a:t>
            </a:r>
            <a:r>
              <a:rPr lang="en-US" dirty="0">
                <a:solidFill>
                  <a:schemeClr val="bg1"/>
                </a:solidFill>
              </a:rPr>
              <a:t> dataset from VLA images</a:t>
            </a:r>
          </a:p>
          <a:p>
            <a:r>
              <a:rPr lang="en-US" dirty="0">
                <a:solidFill>
                  <a:schemeClr val="bg1"/>
                </a:solidFill>
              </a:rPr>
              <a:t>Metric: Test set error (1-accuracy), lower is better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Cosmology in the Alps 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4E8000-E434-30CE-12AB-F02B2BD2D109}"/>
              </a:ext>
            </a:extLst>
          </p:cNvPr>
          <p:cNvSpPr/>
          <p:nvPr/>
        </p:nvSpPr>
        <p:spPr>
          <a:xfrm>
            <a:off x="4902438" y="535004"/>
            <a:ext cx="2250255" cy="4136216"/>
          </a:xfrm>
          <a:prstGeom prst="roundRect">
            <a:avLst>
              <a:gd name="adj" fmla="val 80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78ECAB0-68AB-F620-FA85-783D9F3E1099}"/>
              </a:ext>
            </a:extLst>
          </p:cNvPr>
          <p:cNvSpPr/>
          <p:nvPr/>
        </p:nvSpPr>
        <p:spPr>
          <a:xfrm>
            <a:off x="7420899" y="535004"/>
            <a:ext cx="919043" cy="41362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30CF28-BB51-0DDC-1127-266F46ECDE89}"/>
              </a:ext>
            </a:extLst>
          </p:cNvPr>
          <p:cNvSpPr txBox="1"/>
          <p:nvPr/>
        </p:nvSpPr>
        <p:spPr>
          <a:xfrm>
            <a:off x="7667096" y="143577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5E7864-D46B-0520-0243-4AF1A6E464FE}"/>
              </a:ext>
            </a:extLst>
          </p:cNvPr>
          <p:cNvSpPr txBox="1"/>
          <p:nvPr/>
        </p:nvSpPr>
        <p:spPr>
          <a:xfrm>
            <a:off x="7667096" y="34694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7208E7-55E4-01DB-C206-5D22A8734DFC}"/>
              </a:ext>
            </a:extLst>
          </p:cNvPr>
          <p:cNvSpPr/>
          <p:nvPr/>
        </p:nvSpPr>
        <p:spPr>
          <a:xfrm>
            <a:off x="5108768" y="2515995"/>
            <a:ext cx="1836975" cy="2383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84BB92-F47F-3841-BDFD-BCA77A9554F2}"/>
              </a:ext>
            </a:extLst>
          </p:cNvPr>
          <p:cNvSpPr txBox="1"/>
          <p:nvPr/>
        </p:nvSpPr>
        <p:spPr>
          <a:xfrm>
            <a:off x="5714405" y="19904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E4A4FA-4C4E-20D9-EBF0-AAD4F15B9DB9}"/>
              </a:ext>
            </a:extLst>
          </p:cNvPr>
          <p:cNvSpPr txBox="1"/>
          <p:nvPr/>
        </p:nvSpPr>
        <p:spPr>
          <a:xfrm>
            <a:off x="7507561" y="19904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0710AE-E0DB-5586-ED85-F21E38961B67}"/>
              </a:ext>
            </a:extLst>
          </p:cNvPr>
          <p:cNvCxnSpPr/>
          <p:nvPr/>
        </p:nvCxnSpPr>
        <p:spPr>
          <a:xfrm>
            <a:off x="6501161" y="383713"/>
            <a:ext cx="9197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5F32B81-7C4A-7434-67CE-2A9D101F4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29"/>
          <a:stretch/>
        </p:blipFill>
        <p:spPr>
          <a:xfrm>
            <a:off x="5056318" y="2597852"/>
            <a:ext cx="1933870" cy="1989762"/>
          </a:xfrm>
          <a:prstGeom prst="rect">
            <a:avLst/>
          </a:prstGeom>
        </p:spPr>
      </p:pic>
      <p:pic>
        <p:nvPicPr>
          <p:cNvPr id="31" name="Picture 30" descr="A red and black image&#10;&#10;Description automatically generated">
            <a:extLst>
              <a:ext uri="{FF2B5EF4-FFF2-40B4-BE49-F238E27FC236}">
                <a16:creationId xmlns:a16="http://schemas.microsoft.com/office/drawing/2014/main" id="{9CDD5356-3617-50FE-84AE-9B2B40E6C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21" t="12446" r="20182" b="11242"/>
          <a:stretch/>
        </p:blipFill>
        <p:spPr>
          <a:xfrm>
            <a:off x="5046885" y="608199"/>
            <a:ext cx="1943303" cy="19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6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>
                <a:solidFill>
                  <a:schemeClr val="bg1"/>
                </a:solidFill>
              </a:rPr>
              <a:t>Evaluation: FRI/FRII galaxy morphology classification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F2EB3B-D3F2-2C7C-9223-982B3598E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3" t="7174" b="893"/>
          <a:stretch/>
        </p:blipFill>
        <p:spPr>
          <a:xfrm>
            <a:off x="4224617" y="753468"/>
            <a:ext cx="4614580" cy="39981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Cosmology in the Alps 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3B01D4-7C9E-9E00-34FE-62F0C63E8490}"/>
              </a:ext>
            </a:extLst>
          </p:cNvPr>
          <p:cNvSpPr/>
          <p:nvPr/>
        </p:nvSpPr>
        <p:spPr>
          <a:xfrm>
            <a:off x="4856348" y="753470"/>
            <a:ext cx="3261740" cy="19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9F79CD77-8142-7C5F-1C50-501E13631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7" b="20757"/>
          <a:stretch/>
        </p:blipFill>
        <p:spPr>
          <a:xfrm>
            <a:off x="4213741" y="232500"/>
            <a:ext cx="4867273" cy="36068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A7210B-B912-AB35-81DA-A841C25AC5B1}"/>
              </a:ext>
            </a:extLst>
          </p:cNvPr>
          <p:cNvGrpSpPr/>
          <p:nvPr/>
        </p:nvGrpSpPr>
        <p:grpSpPr>
          <a:xfrm>
            <a:off x="4364885" y="171431"/>
            <a:ext cx="4429585" cy="663387"/>
            <a:chOff x="4364885" y="171431"/>
            <a:chExt cx="4429585" cy="6633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D48304-6C9F-BA03-C92A-D6ED2B6C3868}"/>
                </a:ext>
              </a:extLst>
            </p:cNvPr>
            <p:cNvGrpSpPr/>
            <p:nvPr/>
          </p:nvGrpSpPr>
          <p:grpSpPr>
            <a:xfrm>
              <a:off x="4707683" y="403931"/>
              <a:ext cx="908824" cy="430887"/>
              <a:chOff x="4572000" y="381743"/>
              <a:chExt cx="908824" cy="43088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8F0831-270E-02FC-7EF1-00ED1D5EE611}"/>
                  </a:ext>
                </a:extLst>
              </p:cNvPr>
              <p:cNvSpPr/>
              <p:nvPr/>
            </p:nvSpPr>
            <p:spPr>
              <a:xfrm>
                <a:off x="4572000" y="482600"/>
                <a:ext cx="192484" cy="103745"/>
              </a:xfrm>
              <a:prstGeom prst="rect">
                <a:avLst/>
              </a:prstGeom>
              <a:solidFill>
                <a:srgbClr val="BE55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3F637E-FCF9-7109-A959-1F8FB72EABBA}"/>
                  </a:ext>
                </a:extLst>
              </p:cNvPr>
              <p:cNvSpPr txBox="1"/>
              <p:nvPr/>
            </p:nvSpPr>
            <p:spPr>
              <a:xfrm>
                <a:off x="4739076" y="381743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Web images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B70736-7162-0E32-8A81-79B31AFC575F}"/>
                </a:ext>
              </a:extLst>
            </p:cNvPr>
            <p:cNvGrpSpPr/>
            <p:nvPr/>
          </p:nvGrpSpPr>
          <p:grpSpPr>
            <a:xfrm>
              <a:off x="5696221" y="391910"/>
              <a:ext cx="882606" cy="430887"/>
              <a:chOff x="5729674" y="391910"/>
              <a:chExt cx="882606" cy="43088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1C92FD-8768-6A01-868A-43A361192901}"/>
                  </a:ext>
                </a:extLst>
              </p:cNvPr>
              <p:cNvSpPr/>
              <p:nvPr/>
            </p:nvSpPr>
            <p:spPr>
              <a:xfrm>
                <a:off x="5729674" y="481995"/>
                <a:ext cx="192484" cy="103745"/>
              </a:xfrm>
              <a:prstGeom prst="rect">
                <a:avLst/>
              </a:prstGeom>
              <a:solidFill>
                <a:srgbClr val="8FB6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49F0BB-5689-AE70-1C18-00371B63A6BA}"/>
                  </a:ext>
                </a:extLst>
              </p:cNvPr>
              <p:cNvSpPr txBox="1"/>
              <p:nvPr/>
            </p:nvSpPr>
            <p:spPr>
              <a:xfrm>
                <a:off x="5870532" y="3919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Optical galaxies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71AF601-0658-FAA9-7125-299BBFA5BB20}"/>
                </a:ext>
              </a:extLst>
            </p:cNvPr>
            <p:cNvGrpSpPr/>
            <p:nvPr/>
          </p:nvGrpSpPr>
          <p:grpSpPr>
            <a:xfrm>
              <a:off x="6647378" y="389810"/>
              <a:ext cx="909036" cy="430887"/>
              <a:chOff x="6647378" y="389810"/>
              <a:chExt cx="909036" cy="43088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A92CDD-CC93-C330-9D5A-3AA9F72A93A4}"/>
                  </a:ext>
                </a:extLst>
              </p:cNvPr>
              <p:cNvSpPr/>
              <p:nvPr/>
            </p:nvSpPr>
            <p:spPr>
              <a:xfrm>
                <a:off x="6647378" y="481995"/>
                <a:ext cx="192484" cy="103745"/>
              </a:xfrm>
              <a:prstGeom prst="rect">
                <a:avLst/>
              </a:prstGeom>
              <a:solidFill>
                <a:srgbClr val="4586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B40D7E-A721-8AB2-3891-0D8FE816082F}"/>
                  </a:ext>
                </a:extLst>
              </p:cNvPr>
              <p:cNvSpPr txBox="1"/>
              <p:nvPr/>
            </p:nvSpPr>
            <p:spPr>
              <a:xfrm>
                <a:off x="6814666" y="3898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Radio galaxies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0E5758-7ED8-6B91-CEBD-13D7746527B1}"/>
                </a:ext>
              </a:extLst>
            </p:cNvPr>
            <p:cNvGrpSpPr/>
            <p:nvPr/>
          </p:nvGrpSpPr>
          <p:grpSpPr>
            <a:xfrm>
              <a:off x="7577038" y="386777"/>
              <a:ext cx="1217432" cy="430887"/>
              <a:chOff x="7599340" y="386777"/>
              <a:chExt cx="1217432" cy="43088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C90C1D-84BC-5715-1442-75F44C37C0BC}"/>
                  </a:ext>
                </a:extLst>
              </p:cNvPr>
              <p:cNvSpPr/>
              <p:nvPr/>
            </p:nvSpPr>
            <p:spPr>
              <a:xfrm>
                <a:off x="7599340" y="481997"/>
                <a:ext cx="192484" cy="103745"/>
              </a:xfrm>
              <a:prstGeom prst="rect">
                <a:avLst/>
              </a:prstGeom>
              <a:solidFill>
                <a:srgbClr val="486D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144EDF-1019-066C-EAF6-D05EB7CE6AA9}"/>
                  </a:ext>
                </a:extLst>
              </p:cNvPr>
              <p:cNvSpPr txBox="1"/>
              <p:nvPr/>
            </p:nvSpPr>
            <p:spPr>
              <a:xfrm>
                <a:off x="7782748" y="386777"/>
                <a:ext cx="10340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Multi-source radio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4F42E1-9C63-5EBE-F1CD-ED3E8283C7C5}"/>
                </a:ext>
              </a:extLst>
            </p:cNvPr>
            <p:cNvSpPr txBox="1"/>
            <p:nvPr/>
          </p:nvSpPr>
          <p:spPr>
            <a:xfrm>
              <a:off x="4364885" y="171431"/>
              <a:ext cx="1235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Training data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628DDD7-6C85-36AF-895F-A57015D91CEA}"/>
              </a:ext>
            </a:extLst>
          </p:cNvPr>
          <p:cNvSpPr txBox="1"/>
          <p:nvPr/>
        </p:nvSpPr>
        <p:spPr>
          <a:xfrm>
            <a:off x="7308789" y="4604987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151358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1EA0-1F08-61A4-C412-C68FD903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457200"/>
            <a:ext cx="8195733" cy="990600"/>
          </a:xfrm>
        </p:spPr>
        <p:txBody>
          <a:bodyPr>
            <a:noAutofit/>
          </a:bodyPr>
          <a:lstStyle/>
          <a:p>
            <a:r>
              <a:rPr lang="en-US" sz="2000" dirty="0"/>
              <a:t>Self-supervised learning is crucial for training foundation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348F2-548E-629C-0CF0-B2277AC7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651E-7AEF-6AFA-26EE-76E6FFCC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430C1-9E79-CA79-176E-379C92CD05A3}"/>
              </a:ext>
            </a:extLst>
          </p:cNvPr>
          <p:cNvSpPr txBox="1"/>
          <p:nvPr/>
        </p:nvSpPr>
        <p:spPr>
          <a:xfrm>
            <a:off x="2286000" y="244537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03B1C1-97CD-AE25-A08E-9FC036992595}"/>
              </a:ext>
            </a:extLst>
          </p:cNvPr>
          <p:cNvSpPr/>
          <p:nvPr/>
        </p:nvSpPr>
        <p:spPr>
          <a:xfrm>
            <a:off x="465667" y="1744133"/>
            <a:ext cx="1651000" cy="2777067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(images)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28D2FE-BDAB-2CCE-527C-87B898E36610}"/>
              </a:ext>
            </a:extLst>
          </p:cNvPr>
          <p:cNvSpPr/>
          <p:nvPr/>
        </p:nvSpPr>
        <p:spPr>
          <a:xfrm>
            <a:off x="2184400" y="1744132"/>
            <a:ext cx="889000" cy="2777067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SSL network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251F0B-8F66-78B6-85CB-DFC9CF8E3EAD}"/>
              </a:ext>
            </a:extLst>
          </p:cNvPr>
          <p:cNvGrpSpPr/>
          <p:nvPr/>
        </p:nvGrpSpPr>
        <p:grpSpPr>
          <a:xfrm>
            <a:off x="465665" y="1020977"/>
            <a:ext cx="2607734" cy="629138"/>
            <a:chOff x="465665" y="1020977"/>
            <a:chExt cx="2607734" cy="629138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CBA680BA-BC1E-03D0-93FE-78F8AE86411A}"/>
                </a:ext>
              </a:extLst>
            </p:cNvPr>
            <p:cNvSpPr/>
            <p:nvPr/>
          </p:nvSpPr>
          <p:spPr>
            <a:xfrm rot="5400000">
              <a:off x="1639629" y="216345"/>
              <a:ext cx="259806" cy="260773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ED372D-771C-D560-8CA4-67E0EDEFF221}"/>
                </a:ext>
              </a:extLst>
            </p:cNvPr>
            <p:cNvSpPr txBox="1"/>
            <p:nvPr/>
          </p:nvSpPr>
          <p:spPr>
            <a:xfrm>
              <a:off x="1406216" y="102097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Train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1E2159-DEF0-6450-FBCC-615892DF30A5}"/>
              </a:ext>
            </a:extLst>
          </p:cNvPr>
          <p:cNvGrpSpPr/>
          <p:nvPr/>
        </p:nvGrpSpPr>
        <p:grpSpPr>
          <a:xfrm>
            <a:off x="6070601" y="947413"/>
            <a:ext cx="2607734" cy="629138"/>
            <a:chOff x="465665" y="1020977"/>
            <a:chExt cx="2607734" cy="629138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A8AEB38-434B-C5AD-3257-BB84AA54B59A}"/>
                </a:ext>
              </a:extLst>
            </p:cNvPr>
            <p:cNvSpPr/>
            <p:nvPr/>
          </p:nvSpPr>
          <p:spPr>
            <a:xfrm rot="5400000">
              <a:off x="1639629" y="216345"/>
              <a:ext cx="259806" cy="260773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DA0240-6195-44DC-E3B3-E3A8CD86E99D}"/>
                </a:ext>
              </a:extLst>
            </p:cNvPr>
            <p:cNvSpPr txBox="1"/>
            <p:nvPr/>
          </p:nvSpPr>
          <p:spPr>
            <a:xfrm>
              <a:off x="1253064" y="1020977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Evaluate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39B5F6C-724B-58AA-401F-C1DC7ACCADAD}"/>
              </a:ext>
            </a:extLst>
          </p:cNvPr>
          <p:cNvSpPr/>
          <p:nvPr/>
        </p:nvSpPr>
        <p:spPr>
          <a:xfrm>
            <a:off x="6095817" y="1710499"/>
            <a:ext cx="2607918" cy="651600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Morphology classification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99DDF8-6361-1D23-B7E8-BD591D16B003}"/>
              </a:ext>
            </a:extLst>
          </p:cNvPr>
          <p:cNvSpPr/>
          <p:nvPr/>
        </p:nvSpPr>
        <p:spPr>
          <a:xfrm>
            <a:off x="6095816" y="3120699"/>
            <a:ext cx="2607918" cy="632658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Redshift prediction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94BD5C-8ADB-4580-E314-316B6B2D71F0}"/>
              </a:ext>
            </a:extLst>
          </p:cNvPr>
          <p:cNvSpPr/>
          <p:nvPr/>
        </p:nvSpPr>
        <p:spPr>
          <a:xfrm>
            <a:off x="6095816" y="2420756"/>
            <a:ext cx="2607918" cy="632658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Similarity search</a:t>
            </a:r>
          </a:p>
        </p:txBody>
      </p:sp>
      <p:pic>
        <p:nvPicPr>
          <p:cNvPr id="27" name="Content Placeholder 26" descr="A close-up of a map&#10;&#10;Description automatically generated">
            <a:extLst>
              <a:ext uri="{FF2B5EF4-FFF2-40B4-BE49-F238E27FC236}">
                <a16:creationId xmlns:a16="http://schemas.microsoft.com/office/drawing/2014/main" id="{D3636BF9-B857-958E-F7F0-816A14750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3188" y="1591461"/>
            <a:ext cx="2872628" cy="2929738"/>
          </a:xfr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BDEFFE-9BEA-6739-6DA6-22932186DA88}"/>
              </a:ext>
            </a:extLst>
          </p:cNvPr>
          <p:cNvSpPr/>
          <p:nvPr/>
        </p:nvSpPr>
        <p:spPr>
          <a:xfrm>
            <a:off x="6095816" y="3820643"/>
            <a:ext cx="2607918" cy="632658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Anomaly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32DC5-CF12-63D6-DD46-336C9A55ABD5}"/>
              </a:ext>
            </a:extLst>
          </p:cNvPr>
          <p:cNvSpPr txBox="1"/>
          <p:nvPr/>
        </p:nvSpPr>
        <p:spPr>
          <a:xfrm>
            <a:off x="3194891" y="4521199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3"/>
              </a:rPr>
              <a:t>Hayat et al 2021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76408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Content Placeholder 6">
            <a:extLst>
              <a:ext uri="{FF2B5EF4-FFF2-40B4-BE49-F238E27FC236}">
                <a16:creationId xmlns:a16="http://schemas.microsoft.com/office/drawing/2014/main" id="{3602AAB3-F70D-560F-98F3-BE2E81BB6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3" t="7174" b="893"/>
          <a:stretch/>
        </p:blipFill>
        <p:spPr>
          <a:xfrm>
            <a:off x="4224617" y="753468"/>
            <a:ext cx="4614580" cy="39981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>
                <a:solidFill>
                  <a:schemeClr val="bg1"/>
                </a:solidFill>
              </a:rPr>
              <a:t>Evaluation: FRI/FRII galaxy morphology classification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B81383-8F19-E143-201B-131DF9A0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16" y="1620443"/>
            <a:ext cx="2912548" cy="86628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Big training datasets gives good performance!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Cosmology in the Alps 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3B01D4-7C9E-9E00-34FE-62F0C63E8490}"/>
              </a:ext>
            </a:extLst>
          </p:cNvPr>
          <p:cNvSpPr/>
          <p:nvPr/>
        </p:nvSpPr>
        <p:spPr>
          <a:xfrm>
            <a:off x="4856348" y="753470"/>
            <a:ext cx="3261740" cy="19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C0AC544-1A29-9A22-4D1D-8C836C5B3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7" b="20757"/>
          <a:stretch/>
        </p:blipFill>
        <p:spPr>
          <a:xfrm>
            <a:off x="4213741" y="232500"/>
            <a:ext cx="4867273" cy="36068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A7210B-B912-AB35-81DA-A841C25AC5B1}"/>
              </a:ext>
            </a:extLst>
          </p:cNvPr>
          <p:cNvGrpSpPr/>
          <p:nvPr/>
        </p:nvGrpSpPr>
        <p:grpSpPr>
          <a:xfrm>
            <a:off x="4364885" y="171431"/>
            <a:ext cx="4429585" cy="663387"/>
            <a:chOff x="4364885" y="171431"/>
            <a:chExt cx="4429585" cy="6633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D48304-6C9F-BA03-C92A-D6ED2B6C3868}"/>
                </a:ext>
              </a:extLst>
            </p:cNvPr>
            <p:cNvGrpSpPr/>
            <p:nvPr/>
          </p:nvGrpSpPr>
          <p:grpSpPr>
            <a:xfrm>
              <a:off x="4707683" y="403931"/>
              <a:ext cx="908824" cy="430887"/>
              <a:chOff x="4572000" y="381743"/>
              <a:chExt cx="908824" cy="43088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8F0831-270E-02FC-7EF1-00ED1D5EE611}"/>
                  </a:ext>
                </a:extLst>
              </p:cNvPr>
              <p:cNvSpPr/>
              <p:nvPr/>
            </p:nvSpPr>
            <p:spPr>
              <a:xfrm>
                <a:off x="4572000" y="482600"/>
                <a:ext cx="192484" cy="103745"/>
              </a:xfrm>
              <a:prstGeom prst="rect">
                <a:avLst/>
              </a:prstGeom>
              <a:solidFill>
                <a:srgbClr val="BE55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3F637E-FCF9-7109-A959-1F8FB72EABBA}"/>
                  </a:ext>
                </a:extLst>
              </p:cNvPr>
              <p:cNvSpPr txBox="1"/>
              <p:nvPr/>
            </p:nvSpPr>
            <p:spPr>
              <a:xfrm>
                <a:off x="4739076" y="381743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Web images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B70736-7162-0E32-8A81-79B31AFC575F}"/>
                </a:ext>
              </a:extLst>
            </p:cNvPr>
            <p:cNvGrpSpPr/>
            <p:nvPr/>
          </p:nvGrpSpPr>
          <p:grpSpPr>
            <a:xfrm>
              <a:off x="5696221" y="391910"/>
              <a:ext cx="882606" cy="430887"/>
              <a:chOff x="5729674" y="391910"/>
              <a:chExt cx="882606" cy="43088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1C92FD-8768-6A01-868A-43A361192901}"/>
                  </a:ext>
                </a:extLst>
              </p:cNvPr>
              <p:cNvSpPr/>
              <p:nvPr/>
            </p:nvSpPr>
            <p:spPr>
              <a:xfrm>
                <a:off x="5729674" y="481995"/>
                <a:ext cx="192484" cy="103745"/>
              </a:xfrm>
              <a:prstGeom prst="rect">
                <a:avLst/>
              </a:prstGeom>
              <a:solidFill>
                <a:srgbClr val="8FB6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49F0BB-5689-AE70-1C18-00371B63A6BA}"/>
                  </a:ext>
                </a:extLst>
              </p:cNvPr>
              <p:cNvSpPr txBox="1"/>
              <p:nvPr/>
            </p:nvSpPr>
            <p:spPr>
              <a:xfrm>
                <a:off x="5870532" y="3919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Optical galaxies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71AF601-0658-FAA9-7125-299BBFA5BB20}"/>
                </a:ext>
              </a:extLst>
            </p:cNvPr>
            <p:cNvGrpSpPr/>
            <p:nvPr/>
          </p:nvGrpSpPr>
          <p:grpSpPr>
            <a:xfrm>
              <a:off x="6647378" y="389810"/>
              <a:ext cx="909036" cy="430887"/>
              <a:chOff x="6647378" y="389810"/>
              <a:chExt cx="909036" cy="43088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A92CDD-CC93-C330-9D5A-3AA9F72A93A4}"/>
                  </a:ext>
                </a:extLst>
              </p:cNvPr>
              <p:cNvSpPr/>
              <p:nvPr/>
            </p:nvSpPr>
            <p:spPr>
              <a:xfrm>
                <a:off x="6647378" y="481995"/>
                <a:ext cx="192484" cy="103745"/>
              </a:xfrm>
              <a:prstGeom prst="rect">
                <a:avLst/>
              </a:prstGeom>
              <a:solidFill>
                <a:srgbClr val="4586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B40D7E-A721-8AB2-3891-0D8FE816082F}"/>
                  </a:ext>
                </a:extLst>
              </p:cNvPr>
              <p:cNvSpPr txBox="1"/>
              <p:nvPr/>
            </p:nvSpPr>
            <p:spPr>
              <a:xfrm>
                <a:off x="6814666" y="3898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Radio galaxies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0E5758-7ED8-6B91-CEBD-13D7746527B1}"/>
                </a:ext>
              </a:extLst>
            </p:cNvPr>
            <p:cNvGrpSpPr/>
            <p:nvPr/>
          </p:nvGrpSpPr>
          <p:grpSpPr>
            <a:xfrm>
              <a:off x="7577038" y="386777"/>
              <a:ext cx="1217432" cy="430887"/>
              <a:chOff x="7599340" y="386777"/>
              <a:chExt cx="1217432" cy="43088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C90C1D-84BC-5715-1442-75F44C37C0BC}"/>
                  </a:ext>
                </a:extLst>
              </p:cNvPr>
              <p:cNvSpPr/>
              <p:nvPr/>
            </p:nvSpPr>
            <p:spPr>
              <a:xfrm>
                <a:off x="7599340" y="481997"/>
                <a:ext cx="192484" cy="103745"/>
              </a:xfrm>
              <a:prstGeom prst="rect">
                <a:avLst/>
              </a:prstGeom>
              <a:solidFill>
                <a:srgbClr val="486D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144EDF-1019-066C-EAF6-D05EB7CE6AA9}"/>
                  </a:ext>
                </a:extLst>
              </p:cNvPr>
              <p:cNvSpPr txBox="1"/>
              <p:nvPr/>
            </p:nvSpPr>
            <p:spPr>
              <a:xfrm>
                <a:off x="7782748" y="386777"/>
                <a:ext cx="10340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Multi-source radio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4F42E1-9C63-5EBE-F1CD-ED3E8283C7C5}"/>
                </a:ext>
              </a:extLst>
            </p:cNvPr>
            <p:cNvSpPr txBox="1"/>
            <p:nvPr/>
          </p:nvSpPr>
          <p:spPr>
            <a:xfrm>
              <a:off x="4364885" y="171431"/>
              <a:ext cx="1235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Training data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E59130-1648-E4B4-405C-57F507A05D80}"/>
              </a:ext>
            </a:extLst>
          </p:cNvPr>
          <p:cNvSpPr/>
          <p:nvPr/>
        </p:nvSpPr>
        <p:spPr>
          <a:xfrm>
            <a:off x="6102956" y="954822"/>
            <a:ext cx="2307912" cy="28720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91B8C35-BC3C-F4BD-BE75-8D0127913042}"/>
              </a:ext>
            </a:extLst>
          </p:cNvPr>
          <p:cNvSpPr/>
          <p:nvPr/>
        </p:nvSpPr>
        <p:spPr>
          <a:xfrm>
            <a:off x="470626" y="2425123"/>
            <a:ext cx="2273635" cy="2273635"/>
          </a:xfrm>
          <a:prstGeom prst="ellipse">
            <a:avLst/>
          </a:prstGeom>
          <a:solidFill>
            <a:srgbClr val="BE55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142 million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DE4F8D-12E0-D5B4-C90E-CC8697E3BBF0}"/>
              </a:ext>
            </a:extLst>
          </p:cNvPr>
          <p:cNvSpPr/>
          <p:nvPr/>
        </p:nvSpPr>
        <p:spPr>
          <a:xfrm>
            <a:off x="2656092" y="2323010"/>
            <a:ext cx="676792" cy="708842"/>
          </a:xfrm>
          <a:prstGeom prst="ellipse">
            <a:avLst/>
          </a:prstGeom>
          <a:solidFill>
            <a:srgbClr val="8FB6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471E998-7C2F-9734-F1B4-28EF0E283FD3}"/>
              </a:ext>
            </a:extLst>
          </p:cNvPr>
          <p:cNvSpPr/>
          <p:nvPr/>
        </p:nvSpPr>
        <p:spPr>
          <a:xfrm>
            <a:off x="3135690" y="3341732"/>
            <a:ext cx="217490" cy="217490"/>
          </a:xfrm>
          <a:prstGeom prst="ellipse">
            <a:avLst/>
          </a:prstGeom>
          <a:solidFill>
            <a:srgbClr val="4586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FA589F6-8282-3CC1-1F95-83D00653D1D0}"/>
              </a:ext>
            </a:extLst>
          </p:cNvPr>
          <p:cNvSpPr/>
          <p:nvPr/>
        </p:nvSpPr>
        <p:spPr>
          <a:xfrm>
            <a:off x="3068974" y="4092497"/>
            <a:ext cx="101699" cy="101699"/>
          </a:xfrm>
          <a:prstGeom prst="ellipse">
            <a:avLst/>
          </a:prstGeom>
          <a:solidFill>
            <a:srgbClr val="486D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455A90-B0A4-74A9-185D-E6A756B543CF}"/>
              </a:ext>
            </a:extLst>
          </p:cNvPr>
          <p:cNvSpPr txBox="1"/>
          <p:nvPr/>
        </p:nvSpPr>
        <p:spPr>
          <a:xfrm>
            <a:off x="2982737" y="3559222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108k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AFFBBB-852A-D456-9E1E-B8BF31FBB0C1}"/>
              </a:ext>
            </a:extLst>
          </p:cNvPr>
          <p:cNvSpPr txBox="1"/>
          <p:nvPr/>
        </p:nvSpPr>
        <p:spPr>
          <a:xfrm>
            <a:off x="2894405" y="4217636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20k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0B05B7-94A2-FE90-0DD6-38B81F3FD094}"/>
              </a:ext>
            </a:extLst>
          </p:cNvPr>
          <p:cNvSpPr txBox="1"/>
          <p:nvPr/>
        </p:nvSpPr>
        <p:spPr>
          <a:xfrm>
            <a:off x="2660366" y="2445669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1.2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million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DA9248-0958-5C92-5425-BEC70224D63F}"/>
              </a:ext>
            </a:extLst>
          </p:cNvPr>
          <p:cNvSpPr txBox="1"/>
          <p:nvPr/>
        </p:nvSpPr>
        <p:spPr>
          <a:xfrm>
            <a:off x="7308789" y="4604987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1746933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5B70AC58-7480-A956-2B43-C8CFBDEB6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3" t="7174" b="893"/>
          <a:stretch/>
        </p:blipFill>
        <p:spPr>
          <a:xfrm>
            <a:off x="4224617" y="753468"/>
            <a:ext cx="4614580" cy="39981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>
                <a:solidFill>
                  <a:schemeClr val="bg1"/>
                </a:solidFill>
              </a:rPr>
              <a:t>Evaluation: FRI/FRII galaxy morphology classification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B81383-8F19-E143-201B-131DF9A0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15" y="1620442"/>
            <a:ext cx="2980457" cy="258008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Big model makes up for lack of domain-specific training data?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Cosmology in the Alps 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3B01D4-7C9E-9E00-34FE-62F0C63E8490}"/>
              </a:ext>
            </a:extLst>
          </p:cNvPr>
          <p:cNvSpPr/>
          <p:nvPr/>
        </p:nvSpPr>
        <p:spPr>
          <a:xfrm>
            <a:off x="4856348" y="753470"/>
            <a:ext cx="3261740" cy="19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4F13FF68-B7F1-E884-DBFE-88669F02B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7" b="20757"/>
          <a:stretch/>
        </p:blipFill>
        <p:spPr>
          <a:xfrm>
            <a:off x="4213741" y="232500"/>
            <a:ext cx="4867273" cy="36068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A7210B-B912-AB35-81DA-A841C25AC5B1}"/>
              </a:ext>
            </a:extLst>
          </p:cNvPr>
          <p:cNvGrpSpPr/>
          <p:nvPr/>
        </p:nvGrpSpPr>
        <p:grpSpPr>
          <a:xfrm>
            <a:off x="4364885" y="171431"/>
            <a:ext cx="4429585" cy="663387"/>
            <a:chOff x="4364885" y="171431"/>
            <a:chExt cx="4429585" cy="6633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D48304-6C9F-BA03-C92A-D6ED2B6C3868}"/>
                </a:ext>
              </a:extLst>
            </p:cNvPr>
            <p:cNvGrpSpPr/>
            <p:nvPr/>
          </p:nvGrpSpPr>
          <p:grpSpPr>
            <a:xfrm>
              <a:off x="4707683" y="403931"/>
              <a:ext cx="908824" cy="430887"/>
              <a:chOff x="4572000" y="381743"/>
              <a:chExt cx="908824" cy="43088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8F0831-270E-02FC-7EF1-00ED1D5EE611}"/>
                  </a:ext>
                </a:extLst>
              </p:cNvPr>
              <p:cNvSpPr/>
              <p:nvPr/>
            </p:nvSpPr>
            <p:spPr>
              <a:xfrm>
                <a:off x="4572000" y="482600"/>
                <a:ext cx="192484" cy="103745"/>
              </a:xfrm>
              <a:prstGeom prst="rect">
                <a:avLst/>
              </a:prstGeom>
              <a:solidFill>
                <a:srgbClr val="BE55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3F637E-FCF9-7109-A959-1F8FB72EABBA}"/>
                  </a:ext>
                </a:extLst>
              </p:cNvPr>
              <p:cNvSpPr txBox="1"/>
              <p:nvPr/>
            </p:nvSpPr>
            <p:spPr>
              <a:xfrm>
                <a:off x="4739076" y="381743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Web images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B70736-7162-0E32-8A81-79B31AFC575F}"/>
                </a:ext>
              </a:extLst>
            </p:cNvPr>
            <p:cNvGrpSpPr/>
            <p:nvPr/>
          </p:nvGrpSpPr>
          <p:grpSpPr>
            <a:xfrm>
              <a:off x="5696221" y="391910"/>
              <a:ext cx="882606" cy="430887"/>
              <a:chOff x="5729674" y="391910"/>
              <a:chExt cx="882606" cy="43088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1C92FD-8768-6A01-868A-43A361192901}"/>
                  </a:ext>
                </a:extLst>
              </p:cNvPr>
              <p:cNvSpPr/>
              <p:nvPr/>
            </p:nvSpPr>
            <p:spPr>
              <a:xfrm>
                <a:off x="5729674" y="481995"/>
                <a:ext cx="192484" cy="103745"/>
              </a:xfrm>
              <a:prstGeom prst="rect">
                <a:avLst/>
              </a:prstGeom>
              <a:solidFill>
                <a:srgbClr val="8FB6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49F0BB-5689-AE70-1C18-00371B63A6BA}"/>
                  </a:ext>
                </a:extLst>
              </p:cNvPr>
              <p:cNvSpPr txBox="1"/>
              <p:nvPr/>
            </p:nvSpPr>
            <p:spPr>
              <a:xfrm>
                <a:off x="5870532" y="3919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Optical galaxies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71AF601-0658-FAA9-7125-299BBFA5BB20}"/>
                </a:ext>
              </a:extLst>
            </p:cNvPr>
            <p:cNvGrpSpPr/>
            <p:nvPr/>
          </p:nvGrpSpPr>
          <p:grpSpPr>
            <a:xfrm>
              <a:off x="6647378" y="389810"/>
              <a:ext cx="909036" cy="430887"/>
              <a:chOff x="6647378" y="389810"/>
              <a:chExt cx="909036" cy="43088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A92CDD-CC93-C330-9D5A-3AA9F72A93A4}"/>
                  </a:ext>
                </a:extLst>
              </p:cNvPr>
              <p:cNvSpPr/>
              <p:nvPr/>
            </p:nvSpPr>
            <p:spPr>
              <a:xfrm>
                <a:off x="6647378" y="481995"/>
                <a:ext cx="192484" cy="103745"/>
              </a:xfrm>
              <a:prstGeom prst="rect">
                <a:avLst/>
              </a:prstGeom>
              <a:solidFill>
                <a:srgbClr val="4586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B40D7E-A721-8AB2-3891-0D8FE816082F}"/>
                  </a:ext>
                </a:extLst>
              </p:cNvPr>
              <p:cNvSpPr txBox="1"/>
              <p:nvPr/>
            </p:nvSpPr>
            <p:spPr>
              <a:xfrm>
                <a:off x="6814666" y="3898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Radio galaxies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0E5758-7ED8-6B91-CEBD-13D7746527B1}"/>
                </a:ext>
              </a:extLst>
            </p:cNvPr>
            <p:cNvGrpSpPr/>
            <p:nvPr/>
          </p:nvGrpSpPr>
          <p:grpSpPr>
            <a:xfrm>
              <a:off x="7577038" y="386777"/>
              <a:ext cx="1217432" cy="430887"/>
              <a:chOff x="7599340" y="386777"/>
              <a:chExt cx="1217432" cy="43088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C90C1D-84BC-5715-1442-75F44C37C0BC}"/>
                  </a:ext>
                </a:extLst>
              </p:cNvPr>
              <p:cNvSpPr/>
              <p:nvPr/>
            </p:nvSpPr>
            <p:spPr>
              <a:xfrm>
                <a:off x="7599340" y="481997"/>
                <a:ext cx="192484" cy="103745"/>
              </a:xfrm>
              <a:prstGeom prst="rect">
                <a:avLst/>
              </a:prstGeom>
              <a:solidFill>
                <a:srgbClr val="486D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144EDF-1019-066C-EAF6-D05EB7CE6AA9}"/>
                  </a:ext>
                </a:extLst>
              </p:cNvPr>
              <p:cNvSpPr txBox="1"/>
              <p:nvPr/>
            </p:nvSpPr>
            <p:spPr>
              <a:xfrm>
                <a:off x="7782748" y="386777"/>
                <a:ext cx="10340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Multi-source radio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4F42E1-9C63-5EBE-F1CD-ED3E8283C7C5}"/>
                </a:ext>
              </a:extLst>
            </p:cNvPr>
            <p:cNvSpPr txBox="1"/>
            <p:nvPr/>
          </p:nvSpPr>
          <p:spPr>
            <a:xfrm>
              <a:off x="4364885" y="171431"/>
              <a:ext cx="1235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Training data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3D6A015-617C-4A22-FF2E-4A95B550F65E}"/>
              </a:ext>
            </a:extLst>
          </p:cNvPr>
          <p:cNvSpPr/>
          <p:nvPr/>
        </p:nvSpPr>
        <p:spPr>
          <a:xfrm>
            <a:off x="5226087" y="962382"/>
            <a:ext cx="3164853" cy="28720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E83C16-FD91-F2B0-E566-5DDB34B2618B}"/>
              </a:ext>
            </a:extLst>
          </p:cNvPr>
          <p:cNvSpPr txBox="1"/>
          <p:nvPr/>
        </p:nvSpPr>
        <p:spPr>
          <a:xfrm>
            <a:off x="7308789" y="4604987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628459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9A018419-2DE6-14F0-DA8B-1CC0B6926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7" b="20757"/>
          <a:stretch/>
        </p:blipFill>
        <p:spPr>
          <a:xfrm>
            <a:off x="4213741" y="232500"/>
            <a:ext cx="4867273" cy="3606841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ontent Placeholder 6">
            <a:extLst>
              <a:ext uri="{FF2B5EF4-FFF2-40B4-BE49-F238E27FC236}">
                <a16:creationId xmlns:a16="http://schemas.microsoft.com/office/drawing/2014/main" id="{E573506D-5F0A-A18A-A16B-7D201151F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3" t="7174" b="893"/>
          <a:stretch/>
        </p:blipFill>
        <p:spPr>
          <a:xfrm>
            <a:off x="4224617" y="753468"/>
            <a:ext cx="4614580" cy="39981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3495094" cy="5143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2"/>
            <a:ext cx="792559" cy="5143500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482600"/>
            <a:ext cx="3152284" cy="10317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>
                <a:solidFill>
                  <a:schemeClr val="bg1"/>
                </a:solidFill>
              </a:rPr>
              <a:t>Evaluation: FRI/FRII galaxy morphology classification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B81383-8F19-E143-201B-131DF9A0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15" y="1620442"/>
            <a:ext cx="2980457" cy="258008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Our model trained on source-rich data can perform as well as academic state-of-the-art trained on highly curated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5316" y="4637157"/>
            <a:ext cx="2512948" cy="27384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4" y="4637157"/>
            <a:ext cx="3448975" cy="2738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Cosmology in the Alps – E. Lastufka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3009900"/>
            <a:ext cx="336549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3B01D4-7C9E-9E00-34FE-62F0C63E8490}"/>
              </a:ext>
            </a:extLst>
          </p:cNvPr>
          <p:cNvSpPr/>
          <p:nvPr/>
        </p:nvSpPr>
        <p:spPr>
          <a:xfrm>
            <a:off x="4856348" y="753470"/>
            <a:ext cx="3261740" cy="19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A7210B-B912-AB35-81DA-A841C25AC5B1}"/>
              </a:ext>
            </a:extLst>
          </p:cNvPr>
          <p:cNvGrpSpPr/>
          <p:nvPr/>
        </p:nvGrpSpPr>
        <p:grpSpPr>
          <a:xfrm>
            <a:off x="4364885" y="171431"/>
            <a:ext cx="4429585" cy="663387"/>
            <a:chOff x="4364885" y="171431"/>
            <a:chExt cx="4429585" cy="6633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D48304-6C9F-BA03-C92A-D6ED2B6C3868}"/>
                </a:ext>
              </a:extLst>
            </p:cNvPr>
            <p:cNvGrpSpPr/>
            <p:nvPr/>
          </p:nvGrpSpPr>
          <p:grpSpPr>
            <a:xfrm>
              <a:off x="4707683" y="403931"/>
              <a:ext cx="908824" cy="430887"/>
              <a:chOff x="4572000" y="381743"/>
              <a:chExt cx="908824" cy="43088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8F0831-270E-02FC-7EF1-00ED1D5EE611}"/>
                  </a:ext>
                </a:extLst>
              </p:cNvPr>
              <p:cNvSpPr/>
              <p:nvPr/>
            </p:nvSpPr>
            <p:spPr>
              <a:xfrm>
                <a:off x="4572000" y="482600"/>
                <a:ext cx="192484" cy="103745"/>
              </a:xfrm>
              <a:prstGeom prst="rect">
                <a:avLst/>
              </a:prstGeom>
              <a:solidFill>
                <a:srgbClr val="BE55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3F637E-FCF9-7109-A959-1F8FB72EABBA}"/>
                  </a:ext>
                </a:extLst>
              </p:cNvPr>
              <p:cNvSpPr txBox="1"/>
              <p:nvPr/>
            </p:nvSpPr>
            <p:spPr>
              <a:xfrm>
                <a:off x="4739076" y="381743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Web images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B70736-7162-0E32-8A81-79B31AFC575F}"/>
                </a:ext>
              </a:extLst>
            </p:cNvPr>
            <p:cNvGrpSpPr/>
            <p:nvPr/>
          </p:nvGrpSpPr>
          <p:grpSpPr>
            <a:xfrm>
              <a:off x="5696221" y="391910"/>
              <a:ext cx="882606" cy="430887"/>
              <a:chOff x="5729674" y="391910"/>
              <a:chExt cx="882606" cy="43088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1C92FD-8768-6A01-868A-43A361192901}"/>
                  </a:ext>
                </a:extLst>
              </p:cNvPr>
              <p:cNvSpPr/>
              <p:nvPr/>
            </p:nvSpPr>
            <p:spPr>
              <a:xfrm>
                <a:off x="5729674" y="481995"/>
                <a:ext cx="192484" cy="103745"/>
              </a:xfrm>
              <a:prstGeom prst="rect">
                <a:avLst/>
              </a:prstGeom>
              <a:solidFill>
                <a:srgbClr val="8FB6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49F0BB-5689-AE70-1C18-00371B63A6BA}"/>
                  </a:ext>
                </a:extLst>
              </p:cNvPr>
              <p:cNvSpPr txBox="1"/>
              <p:nvPr/>
            </p:nvSpPr>
            <p:spPr>
              <a:xfrm>
                <a:off x="5870532" y="3919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Optical galaxies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71AF601-0658-FAA9-7125-299BBFA5BB20}"/>
                </a:ext>
              </a:extLst>
            </p:cNvPr>
            <p:cNvGrpSpPr/>
            <p:nvPr/>
          </p:nvGrpSpPr>
          <p:grpSpPr>
            <a:xfrm>
              <a:off x="6647378" y="389810"/>
              <a:ext cx="909036" cy="430887"/>
              <a:chOff x="6647378" y="389810"/>
              <a:chExt cx="909036" cy="43088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A92CDD-CC93-C330-9D5A-3AA9F72A93A4}"/>
                  </a:ext>
                </a:extLst>
              </p:cNvPr>
              <p:cNvSpPr/>
              <p:nvPr/>
            </p:nvSpPr>
            <p:spPr>
              <a:xfrm>
                <a:off x="6647378" y="481995"/>
                <a:ext cx="192484" cy="103745"/>
              </a:xfrm>
              <a:prstGeom prst="rect">
                <a:avLst/>
              </a:prstGeom>
              <a:solidFill>
                <a:srgbClr val="4586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B40D7E-A721-8AB2-3891-0D8FE816082F}"/>
                  </a:ext>
                </a:extLst>
              </p:cNvPr>
              <p:cNvSpPr txBox="1"/>
              <p:nvPr/>
            </p:nvSpPr>
            <p:spPr>
              <a:xfrm>
                <a:off x="6814666" y="389810"/>
                <a:ext cx="74174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Radio galaxies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0E5758-7ED8-6B91-CEBD-13D7746527B1}"/>
                </a:ext>
              </a:extLst>
            </p:cNvPr>
            <p:cNvGrpSpPr/>
            <p:nvPr/>
          </p:nvGrpSpPr>
          <p:grpSpPr>
            <a:xfrm>
              <a:off x="7577038" y="386777"/>
              <a:ext cx="1217432" cy="430887"/>
              <a:chOff x="7599340" y="386777"/>
              <a:chExt cx="1217432" cy="43088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C90C1D-84BC-5715-1442-75F44C37C0BC}"/>
                  </a:ext>
                </a:extLst>
              </p:cNvPr>
              <p:cNvSpPr/>
              <p:nvPr/>
            </p:nvSpPr>
            <p:spPr>
              <a:xfrm>
                <a:off x="7599340" y="481997"/>
                <a:ext cx="192484" cy="103745"/>
              </a:xfrm>
              <a:prstGeom prst="rect">
                <a:avLst/>
              </a:prstGeom>
              <a:solidFill>
                <a:srgbClr val="486D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144EDF-1019-066C-EAF6-D05EB7CE6AA9}"/>
                  </a:ext>
                </a:extLst>
              </p:cNvPr>
              <p:cNvSpPr txBox="1"/>
              <p:nvPr/>
            </p:nvSpPr>
            <p:spPr>
              <a:xfrm>
                <a:off x="7782748" y="386777"/>
                <a:ext cx="10340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Multi-source radio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4F42E1-9C63-5EBE-F1CD-ED3E8283C7C5}"/>
                </a:ext>
              </a:extLst>
            </p:cNvPr>
            <p:cNvSpPr txBox="1"/>
            <p:nvPr/>
          </p:nvSpPr>
          <p:spPr>
            <a:xfrm>
              <a:off x="4364885" y="171431"/>
              <a:ext cx="1235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Training data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3C18B80-7259-3F43-18CC-A4E92F20ED0A}"/>
              </a:ext>
            </a:extLst>
          </p:cNvPr>
          <p:cNvSpPr/>
          <p:nvPr/>
        </p:nvSpPr>
        <p:spPr>
          <a:xfrm>
            <a:off x="4707683" y="979753"/>
            <a:ext cx="1767868" cy="28720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37AAFE-6112-22DD-4DE8-0F5BD5E860E0}"/>
              </a:ext>
            </a:extLst>
          </p:cNvPr>
          <p:cNvSpPr/>
          <p:nvPr/>
        </p:nvSpPr>
        <p:spPr>
          <a:xfrm>
            <a:off x="6895580" y="966545"/>
            <a:ext cx="428534" cy="28720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00EB7D-57A3-2619-3870-00F731EED9FD}"/>
              </a:ext>
            </a:extLst>
          </p:cNvPr>
          <p:cNvSpPr txBox="1"/>
          <p:nvPr/>
        </p:nvSpPr>
        <p:spPr>
          <a:xfrm>
            <a:off x="7308789" y="4604987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1238111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172B-CAFF-6884-AEA5-5E71350E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16" y="2438246"/>
            <a:ext cx="7364760" cy="1369936"/>
          </a:xfrm>
        </p:spPr>
        <p:txBody>
          <a:bodyPr anchor="ctr"/>
          <a:lstStyle/>
          <a:p>
            <a:r>
              <a:rPr lang="en-US" dirty="0">
                <a:solidFill>
                  <a:schemeClr val="tx2"/>
                </a:solidFill>
              </a:rPr>
              <a:t>Can the network do complex things?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6FB51-06D6-1A72-FC42-AE170BA3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B6C99-F2C4-DBDD-2633-52AC079C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2739" y="4530439"/>
            <a:ext cx="4723209" cy="27384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Cosmology in the Alps </a:t>
            </a:r>
            <a:r>
              <a:rPr lang="en-US" dirty="0"/>
              <a:t>– E. Lastufka</a:t>
            </a:r>
          </a:p>
        </p:txBody>
      </p:sp>
    </p:spTree>
    <p:extLst>
      <p:ext uri="{BB962C8B-B14F-4D97-AF65-F5344CB8AC3E}">
        <p14:creationId xmlns:p14="http://schemas.microsoft.com/office/powerpoint/2010/main" val="3217017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2761059"/>
            <a:ext cx="3572668" cy="238244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6350"/>
            <a:ext cx="2255511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635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2286000"/>
            <a:ext cx="2444751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6350"/>
            <a:ext cx="2140744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2692400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6350"/>
            <a:ext cx="4495777" cy="5149850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CBE9A-72AE-95D4-C2F6-414C51E5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292" y="457200"/>
            <a:ext cx="3384742" cy="167079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Multi-class morphology classification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B4B559-7EB8-F91B-C493-E4BD359D0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2127996"/>
            <a:ext cx="3384741" cy="2488454"/>
          </a:xfrm>
        </p:spPr>
        <p:txBody>
          <a:bodyPr anchor="t">
            <a:normAutofit/>
          </a:bodyPr>
          <a:lstStyle/>
          <a:p>
            <a:r>
              <a:rPr lang="en-US" sz="1800" dirty="0" err="1">
                <a:solidFill>
                  <a:srgbClr val="FFFFFF"/>
                </a:solidFill>
                <a:hlinkClick r:id="rId2"/>
              </a:rPr>
              <a:t>RadioGalaxyDataset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 VLA images of four morphology classes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6CC31-4768-5CD0-8264-4FF502EF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5186" y="4531021"/>
            <a:ext cx="249699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Cosmology in the Alps – E. Lastufka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F9B7E-B4F3-554E-E954-43CFD820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7868" y="4531021"/>
            <a:ext cx="683955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19-Mar 2024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DE7626E-3B88-2D2D-E6DF-ADB23C211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79" y="553788"/>
            <a:ext cx="4684603" cy="4088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641CE0-893B-457B-894E-B82446435F8E}"/>
              </a:ext>
            </a:extLst>
          </p:cNvPr>
          <p:cNvSpPr txBox="1"/>
          <p:nvPr/>
        </p:nvSpPr>
        <p:spPr>
          <a:xfrm>
            <a:off x="517732" y="4667943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accent6"/>
                </a:solidFill>
              </a:rPr>
              <a:t>Griese</a:t>
            </a:r>
            <a:r>
              <a:rPr lang="en-US" sz="1050" dirty="0">
                <a:solidFill>
                  <a:schemeClr val="accent6"/>
                </a:solidFill>
              </a:rPr>
              <a:t> et al. 2022</a:t>
            </a:r>
          </a:p>
        </p:txBody>
      </p:sp>
    </p:spTree>
    <p:extLst>
      <p:ext uri="{BB962C8B-B14F-4D97-AF65-F5344CB8AC3E}">
        <p14:creationId xmlns:p14="http://schemas.microsoft.com/office/powerpoint/2010/main" val="3278185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2761059"/>
            <a:ext cx="3572668" cy="238244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6350"/>
            <a:ext cx="2255511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635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2286000"/>
            <a:ext cx="2444751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6350"/>
            <a:ext cx="2140744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2692400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6350"/>
            <a:ext cx="4495777" cy="5149850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CBE9A-72AE-95D4-C2F6-414C51E5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292" y="457200"/>
            <a:ext cx="3384742" cy="167079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Multi-class morphology classification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B4B559-7EB8-F91B-C493-E4BD359D0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2127996"/>
            <a:ext cx="3384741" cy="2488454"/>
          </a:xfrm>
        </p:spPr>
        <p:txBody>
          <a:bodyPr anchor="t">
            <a:normAutofit/>
          </a:bodyPr>
          <a:lstStyle/>
          <a:p>
            <a:pPr lvl="1"/>
            <a:r>
              <a:rPr lang="en-US" sz="1600" dirty="0">
                <a:solidFill>
                  <a:srgbClr val="FFFFFF"/>
                </a:solidFill>
              </a:rPr>
              <a:t>With fine-tuning, results are similar for most backbones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Easiest to start with pre-trained weights for common computer vision models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6CC31-4768-5CD0-8264-4FF502EF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5186" y="4531021"/>
            <a:ext cx="249699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Cosmology in the Alps – E. Lastufka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F9B7E-B4F3-554E-E954-43CFD820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7868" y="4531021"/>
            <a:ext cx="683955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19-Mar 2024</a:t>
            </a: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8DA56880-6589-7873-2812-A192235A0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" r="7070"/>
          <a:stretch/>
        </p:blipFill>
        <p:spPr>
          <a:xfrm>
            <a:off x="325479" y="768485"/>
            <a:ext cx="4583178" cy="3847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136044-011E-2623-514E-3039AFD516F3}"/>
              </a:ext>
            </a:extLst>
          </p:cNvPr>
          <p:cNvSpPr txBox="1"/>
          <p:nvPr/>
        </p:nvSpPr>
        <p:spPr>
          <a:xfrm>
            <a:off x="301640" y="4550949"/>
            <a:ext cx="1382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Lastufka et al. 2024</a:t>
            </a:r>
          </a:p>
        </p:txBody>
      </p:sp>
    </p:spTree>
    <p:extLst>
      <p:ext uri="{BB962C8B-B14F-4D97-AF65-F5344CB8AC3E}">
        <p14:creationId xmlns:p14="http://schemas.microsoft.com/office/powerpoint/2010/main" val="2581142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2761059"/>
            <a:ext cx="3572668" cy="238244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6350"/>
            <a:ext cx="2255511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635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2286000"/>
            <a:ext cx="2444751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6350"/>
            <a:ext cx="2140744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2692400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6350"/>
            <a:ext cx="4495777" cy="5149850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CBE9A-72AE-95D4-C2F6-414C51E5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292" y="457200"/>
            <a:ext cx="3384742" cy="167079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Source detection and segmentation</a:t>
            </a:r>
          </a:p>
        </p:txBody>
      </p:sp>
      <p:pic>
        <p:nvPicPr>
          <p:cNvPr id="7" name="Content Placeholder 6" descr="A group of stars and planets&#10;&#10;Description automatically generated with medium confidence">
            <a:extLst>
              <a:ext uri="{FF2B5EF4-FFF2-40B4-BE49-F238E27FC236}">
                <a16:creationId xmlns:a16="http://schemas.microsoft.com/office/drawing/2014/main" id="{D3D3DB7D-507F-8DB6-6567-3FAE53E6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09" y="-6350"/>
            <a:ext cx="3846589" cy="518059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B4B559-7EB8-F91B-C493-E4BD359D0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2127996"/>
            <a:ext cx="3384741" cy="2488454"/>
          </a:xfrm>
        </p:spPr>
        <p:txBody>
          <a:bodyPr anchor="t">
            <a:normAutofit/>
          </a:bodyPr>
          <a:lstStyle/>
          <a:p>
            <a:r>
              <a:rPr lang="en-US" sz="1800" dirty="0" err="1">
                <a:solidFill>
                  <a:srgbClr val="FFFFFF"/>
                </a:solidFill>
                <a:hlinkClick r:id="rId3"/>
              </a:rPr>
              <a:t>RadioGalaxyNET</a:t>
            </a:r>
            <a:endParaRPr lang="en-US" sz="1800" dirty="0">
              <a:solidFill>
                <a:srgbClr val="FFFFFF"/>
              </a:solidFill>
            </a:endParaRP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 ASKAP + WISE radio/infrared dataset for object detection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6CC31-4768-5CD0-8264-4FF502EF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5186" y="4531021"/>
            <a:ext cx="249699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Cosmology in the Alps – E. Lastufka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F9B7E-B4F3-554E-E954-43CFD820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7868" y="4531021"/>
            <a:ext cx="683955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19-Mar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F2875-49E4-1418-3C68-7AC4A74B8EC9}"/>
              </a:ext>
            </a:extLst>
          </p:cNvPr>
          <p:cNvSpPr txBox="1"/>
          <p:nvPr/>
        </p:nvSpPr>
        <p:spPr>
          <a:xfrm>
            <a:off x="1212193" y="4935697"/>
            <a:ext cx="12378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Gupta et al. 2023</a:t>
            </a:r>
          </a:p>
        </p:txBody>
      </p:sp>
    </p:spTree>
    <p:extLst>
      <p:ext uri="{BB962C8B-B14F-4D97-AF65-F5344CB8AC3E}">
        <p14:creationId xmlns:p14="http://schemas.microsoft.com/office/powerpoint/2010/main" val="1488255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4292-A58A-0F86-6976-03D42B03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foundation models in astronomy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B909ECB-6B43-DAF2-CF2C-4EBA5AF11D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988884"/>
              </p:ext>
            </p:extLst>
          </p:nvPr>
        </p:nvGraphicFramePr>
        <p:xfrm>
          <a:off x="630664" y="1330510"/>
          <a:ext cx="6447501" cy="2910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7ECA-7F0E-F92F-0427-D40594B7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ECFD-F7AB-403E-81A9-5B7450A0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Cosmology in the Alps </a:t>
            </a:r>
            <a:r>
              <a:rPr lang="en-US" dirty="0"/>
              <a:t>– E. Lastufka</a:t>
            </a:r>
          </a:p>
        </p:txBody>
      </p:sp>
    </p:spTree>
    <p:extLst>
      <p:ext uri="{BB962C8B-B14F-4D97-AF65-F5344CB8AC3E}">
        <p14:creationId xmlns:p14="http://schemas.microsoft.com/office/powerpoint/2010/main" val="2182476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6A91-5163-1A41-9813-7EAED10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DE93B-E696-13B5-6FE2-AFAEABC72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18C73-AB08-3411-262E-7176232B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D235D-EEB6-C6D4-BD71-03B15796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90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1183E7-215F-CCC8-B2D7-E153B9E88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1" y="1312333"/>
            <a:ext cx="2909887" cy="29098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BE6A-393E-A8DC-2CBB-4D6B45C9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E8200-6C2E-06E8-9741-65C75DC6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E6C94-F677-38A0-687D-D780D1685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100" y="722534"/>
            <a:ext cx="4931241" cy="3698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9C0FD-67A7-6DA1-B6C4-484F1B0D9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Pre-processing</a:t>
            </a:r>
          </a:p>
        </p:txBody>
      </p:sp>
    </p:spTree>
    <p:extLst>
      <p:ext uri="{BB962C8B-B14F-4D97-AF65-F5344CB8AC3E}">
        <p14:creationId xmlns:p14="http://schemas.microsoft.com/office/powerpoint/2010/main" val="158816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1EA0-1F08-61A4-C412-C68FD903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457200"/>
            <a:ext cx="8195733" cy="990600"/>
          </a:xfrm>
        </p:spPr>
        <p:txBody>
          <a:bodyPr>
            <a:noAutofit/>
          </a:bodyPr>
          <a:lstStyle/>
          <a:p>
            <a:r>
              <a:rPr lang="en-US" sz="2400" dirty="0"/>
              <a:t>What is a foundation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348F2-548E-629C-0CF0-B2277AC7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651E-7AEF-6AFA-26EE-76E6FFCC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430C1-9E79-CA79-176E-379C92CD05A3}"/>
              </a:ext>
            </a:extLst>
          </p:cNvPr>
          <p:cNvSpPr txBox="1"/>
          <p:nvPr/>
        </p:nvSpPr>
        <p:spPr>
          <a:xfrm>
            <a:off x="2286000" y="244537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03B1C1-97CD-AE25-A08E-9FC036992595}"/>
              </a:ext>
            </a:extLst>
          </p:cNvPr>
          <p:cNvSpPr/>
          <p:nvPr/>
        </p:nvSpPr>
        <p:spPr>
          <a:xfrm>
            <a:off x="465667" y="1744133"/>
            <a:ext cx="1651000" cy="2777067"/>
          </a:xfrm>
          <a:prstGeom prst="roundRect">
            <a:avLst>
              <a:gd name="adj" fmla="val 897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(images)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28D2FE-BDAB-2CCE-527C-87B898E36610}"/>
              </a:ext>
            </a:extLst>
          </p:cNvPr>
          <p:cNvSpPr/>
          <p:nvPr/>
        </p:nvSpPr>
        <p:spPr>
          <a:xfrm>
            <a:off x="2184400" y="1744132"/>
            <a:ext cx="889000" cy="2777067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SSL network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251F0B-8F66-78B6-85CB-DFC9CF8E3EAD}"/>
              </a:ext>
            </a:extLst>
          </p:cNvPr>
          <p:cNvGrpSpPr/>
          <p:nvPr/>
        </p:nvGrpSpPr>
        <p:grpSpPr>
          <a:xfrm>
            <a:off x="465665" y="1020977"/>
            <a:ext cx="2607734" cy="629138"/>
            <a:chOff x="465665" y="1020977"/>
            <a:chExt cx="2607734" cy="629138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CBA680BA-BC1E-03D0-93FE-78F8AE86411A}"/>
                </a:ext>
              </a:extLst>
            </p:cNvPr>
            <p:cNvSpPr/>
            <p:nvPr/>
          </p:nvSpPr>
          <p:spPr>
            <a:xfrm rot="5400000">
              <a:off x="1639629" y="216345"/>
              <a:ext cx="259806" cy="260773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ED372D-771C-D560-8CA4-67E0EDEFF221}"/>
                </a:ext>
              </a:extLst>
            </p:cNvPr>
            <p:cNvSpPr txBox="1"/>
            <p:nvPr/>
          </p:nvSpPr>
          <p:spPr>
            <a:xfrm>
              <a:off x="1406216" y="102097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Train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1E2159-DEF0-6450-FBCC-615892DF30A5}"/>
              </a:ext>
            </a:extLst>
          </p:cNvPr>
          <p:cNvGrpSpPr/>
          <p:nvPr/>
        </p:nvGrpSpPr>
        <p:grpSpPr>
          <a:xfrm>
            <a:off x="6070601" y="947413"/>
            <a:ext cx="2607734" cy="629138"/>
            <a:chOff x="465665" y="1020977"/>
            <a:chExt cx="2607734" cy="629138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A8AEB38-434B-C5AD-3257-BB84AA54B59A}"/>
                </a:ext>
              </a:extLst>
            </p:cNvPr>
            <p:cNvSpPr/>
            <p:nvPr/>
          </p:nvSpPr>
          <p:spPr>
            <a:xfrm rot="5400000">
              <a:off x="1639629" y="216345"/>
              <a:ext cx="259806" cy="260773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DA0240-6195-44DC-E3B3-E3A8CD86E99D}"/>
                </a:ext>
              </a:extLst>
            </p:cNvPr>
            <p:cNvSpPr txBox="1"/>
            <p:nvPr/>
          </p:nvSpPr>
          <p:spPr>
            <a:xfrm>
              <a:off x="1253064" y="1020977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Evaluate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39B5F6C-724B-58AA-401F-C1DC7ACCADAD}"/>
              </a:ext>
            </a:extLst>
          </p:cNvPr>
          <p:cNvSpPr/>
          <p:nvPr/>
        </p:nvSpPr>
        <p:spPr>
          <a:xfrm>
            <a:off x="6095817" y="1710499"/>
            <a:ext cx="2607918" cy="651600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Morphology classification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99DDF8-6361-1D23-B7E8-BD591D16B003}"/>
              </a:ext>
            </a:extLst>
          </p:cNvPr>
          <p:cNvSpPr/>
          <p:nvPr/>
        </p:nvSpPr>
        <p:spPr>
          <a:xfrm>
            <a:off x="6095816" y="3120699"/>
            <a:ext cx="2607918" cy="632658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Redshift prediction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94BD5C-8ADB-4580-E314-316B6B2D71F0}"/>
              </a:ext>
            </a:extLst>
          </p:cNvPr>
          <p:cNvSpPr/>
          <p:nvPr/>
        </p:nvSpPr>
        <p:spPr>
          <a:xfrm>
            <a:off x="6095816" y="2420756"/>
            <a:ext cx="2607918" cy="632658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Similarity search</a:t>
            </a:r>
          </a:p>
        </p:txBody>
      </p:sp>
      <p:pic>
        <p:nvPicPr>
          <p:cNvPr id="27" name="Content Placeholder 26" descr="A close-up of a map&#10;&#10;Description automatically generated">
            <a:extLst>
              <a:ext uri="{FF2B5EF4-FFF2-40B4-BE49-F238E27FC236}">
                <a16:creationId xmlns:a16="http://schemas.microsoft.com/office/drawing/2014/main" id="{D3636BF9-B857-958E-F7F0-816A14750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3188" y="1591461"/>
            <a:ext cx="2872628" cy="2929738"/>
          </a:xfr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BDEFFE-9BEA-6739-6DA6-22932186DA88}"/>
              </a:ext>
            </a:extLst>
          </p:cNvPr>
          <p:cNvSpPr/>
          <p:nvPr/>
        </p:nvSpPr>
        <p:spPr>
          <a:xfrm>
            <a:off x="6095816" y="3820643"/>
            <a:ext cx="2607918" cy="632658"/>
          </a:xfrm>
          <a:prstGeom prst="roundRect">
            <a:avLst>
              <a:gd name="adj" fmla="val 897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Anomaly detection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B56DCF-8CF0-4DA5-CCB9-DFDF4FC32A7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pic>
        <p:nvPicPr>
          <p:cNvPr id="6" name="Picture 5" descr="A collage of images of galaxies&#10;&#10;Description automatically generated">
            <a:extLst>
              <a:ext uri="{FF2B5EF4-FFF2-40B4-BE49-F238E27FC236}">
                <a16:creationId xmlns:a16="http://schemas.microsoft.com/office/drawing/2014/main" id="{AA442E59-5F57-9730-F2F8-BF13B060A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811" y="622301"/>
            <a:ext cx="4077347" cy="40485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BCC66C-232D-0A83-6743-8A295D294DA6}"/>
              </a:ext>
            </a:extLst>
          </p:cNvPr>
          <p:cNvSpPr txBox="1"/>
          <p:nvPr/>
        </p:nvSpPr>
        <p:spPr>
          <a:xfrm>
            <a:off x="2706134" y="334463"/>
            <a:ext cx="21192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Galaxy Zoo SDSS (scales vary)</a:t>
            </a:r>
          </a:p>
        </p:txBody>
      </p:sp>
    </p:spTree>
    <p:extLst>
      <p:ext uri="{BB962C8B-B14F-4D97-AF65-F5344CB8AC3E}">
        <p14:creationId xmlns:p14="http://schemas.microsoft.com/office/powerpoint/2010/main" val="409702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A365-41B8-F563-3A6D-1A524320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and training</a:t>
            </a:r>
          </a:p>
        </p:txBody>
      </p:sp>
      <p:pic>
        <p:nvPicPr>
          <p:cNvPr id="7" name="Content Placeholder 6" descr="A group of blue rectangular objects with black text&#10;&#10;Description automatically generated">
            <a:extLst>
              <a:ext uri="{FF2B5EF4-FFF2-40B4-BE49-F238E27FC236}">
                <a16:creationId xmlns:a16="http://schemas.microsoft.com/office/drawing/2014/main" id="{3E3C46A2-BF11-CAE6-770B-6217CEE0C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5601030" y="1812440"/>
            <a:ext cx="4714122" cy="151862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0BCEA-7678-CB85-B081-A3748E05C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22-Jan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D0708-EF8B-5789-1CB5-47430DAD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SKACH Winter Meeting – E. Lastufka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3C7708-4D60-F462-95AB-49A154B73F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0641" y="1329321"/>
            <a:ext cx="5897358" cy="29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8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F817-157E-D2BB-0F62-1695A739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foundation models in astronomy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B3DA-30E8-608D-03C4-BE918CB36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17FE3-8E05-87AF-3868-B2ED9A01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3855B1B-27B8-9EC5-F68B-6E2F6C1C42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363329"/>
              </p:ext>
            </p:extLst>
          </p:nvPr>
        </p:nvGraphicFramePr>
        <p:xfrm>
          <a:off x="508666" y="1517321"/>
          <a:ext cx="6446836" cy="2324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887">
                  <a:extLst>
                    <a:ext uri="{9D8B030D-6E8A-4147-A177-3AD203B41FA5}">
                      <a16:colId xmlns:a16="http://schemas.microsoft.com/office/drawing/2014/main" val="3580799756"/>
                    </a:ext>
                  </a:extLst>
                </a:gridCol>
                <a:gridCol w="2001328">
                  <a:extLst>
                    <a:ext uri="{9D8B030D-6E8A-4147-A177-3AD203B41FA5}">
                      <a16:colId xmlns:a16="http://schemas.microsoft.com/office/drawing/2014/main" val="938607687"/>
                    </a:ext>
                  </a:extLst>
                </a:gridCol>
                <a:gridCol w="1745912">
                  <a:extLst>
                    <a:ext uri="{9D8B030D-6E8A-4147-A177-3AD203B41FA5}">
                      <a16:colId xmlns:a16="http://schemas.microsoft.com/office/drawing/2014/main" val="2288114349"/>
                    </a:ext>
                  </a:extLst>
                </a:gridCol>
                <a:gridCol w="1611709">
                  <a:extLst>
                    <a:ext uri="{9D8B030D-6E8A-4147-A177-3AD203B41FA5}">
                      <a16:colId xmlns:a16="http://schemas.microsoft.com/office/drawing/2014/main" val="3786740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Regime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Dataset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Network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879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Optical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2"/>
                        </a:rPr>
                        <a:t>Hayat et al 2021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Galaxy Zoo 2 (SDSS)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MoCo</a:t>
                      </a:r>
                      <a:r>
                        <a:rPr lang="en-US" dirty="0"/>
                        <a:t> v2, Resnet50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056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Optical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Mohale &amp; Lochner 2023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Galaxy Zoo </a:t>
                      </a:r>
                      <a:r>
                        <a:rPr lang="en-US" dirty="0" err="1"/>
                        <a:t>DECaLS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BYOL, Resnet50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134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Radio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4"/>
                        </a:rPr>
                        <a:t>Slijepcevic</a:t>
                      </a:r>
                      <a:r>
                        <a:rPr lang="en-US" dirty="0">
                          <a:hlinkClick r:id="rId4"/>
                        </a:rPr>
                        <a:t> et al 2023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Radio Galaxy Zoo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BYOL, Resnet18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04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5"/>
                        </a:rPr>
                        <a:t>Andrianomena</a:t>
                      </a:r>
                      <a:r>
                        <a:rPr lang="en-US" dirty="0">
                          <a:hlinkClick r:id="rId5"/>
                        </a:rPr>
                        <a:t> &amp; Tang 2023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Radio Galaxy Zoo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VDVAE, </a:t>
                      </a:r>
                      <a:r>
                        <a:rPr lang="en-US" dirty="0" err="1"/>
                        <a:t>SimCLR</a:t>
                      </a:r>
                      <a:r>
                        <a:rPr lang="en-US" dirty="0"/>
                        <a:t> BYOL, </a:t>
                      </a:r>
                      <a:r>
                        <a:rPr lang="en-US" dirty="0" err="1"/>
                        <a:t>SimSiam</a:t>
                      </a:r>
                      <a:r>
                        <a:rPr lang="en-US" dirty="0"/>
                        <a:t> Resnet34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905012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72225A8D-1491-90FE-5EAE-057072C5A2F6}"/>
              </a:ext>
            </a:extLst>
          </p:cNvPr>
          <p:cNvSpPr/>
          <p:nvPr/>
        </p:nvSpPr>
        <p:spPr>
          <a:xfrm>
            <a:off x="3452216" y="1113885"/>
            <a:ext cx="1880558" cy="291572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3447C-2DC1-D609-0B41-3FC869FA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64C0B-FB43-46C5-583E-6E29AE17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pic>
        <p:nvPicPr>
          <p:cNvPr id="38" name="Picture 37" descr="A collage of images of galaxies&#10;&#10;Description automatically generated">
            <a:extLst>
              <a:ext uri="{FF2B5EF4-FFF2-40B4-BE49-F238E27FC236}">
                <a16:creationId xmlns:a16="http://schemas.microsoft.com/office/drawing/2014/main" id="{9AD66708-B664-EA08-2358-1C883DB21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53" y="547467"/>
            <a:ext cx="4077347" cy="4048566"/>
          </a:xfrm>
          <a:prstGeom prst="rect">
            <a:avLst/>
          </a:prstGeom>
        </p:spPr>
      </p:pic>
      <p:pic>
        <p:nvPicPr>
          <p:cNvPr id="39" name="Picture 38" descr="A collage of images of red dots&#10;&#10;Description automatically generated">
            <a:extLst>
              <a:ext uri="{FF2B5EF4-FFF2-40B4-BE49-F238E27FC236}">
                <a16:creationId xmlns:a16="http://schemas.microsoft.com/office/drawing/2014/main" id="{A113F44C-AED4-74DB-6354-B0C84C8E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258" y="495822"/>
            <a:ext cx="4116609" cy="411660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281F98-546A-BA5B-3F19-257DCE8C29F1}"/>
              </a:ext>
            </a:extLst>
          </p:cNvPr>
          <p:cNvCxnSpPr/>
          <p:nvPr/>
        </p:nvCxnSpPr>
        <p:spPr>
          <a:xfrm>
            <a:off x="4906537" y="457200"/>
            <a:ext cx="73598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BAC9788-D40E-7AAA-E7B7-E11581ABEDFD}"/>
              </a:ext>
            </a:extLst>
          </p:cNvPr>
          <p:cNvSpPr txBox="1"/>
          <p:nvPr/>
        </p:nvSpPr>
        <p:spPr>
          <a:xfrm>
            <a:off x="4818409" y="195589"/>
            <a:ext cx="479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180”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938324-8385-D2FF-A98F-A171A0623DA0}"/>
              </a:ext>
            </a:extLst>
          </p:cNvPr>
          <p:cNvSpPr txBox="1"/>
          <p:nvPr/>
        </p:nvSpPr>
        <p:spPr>
          <a:xfrm>
            <a:off x="488977" y="259629"/>
            <a:ext cx="20926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Galaxy Zoo SDSS (scales vary)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ACE247-51C6-A859-D254-F4E4D16BCFE7}"/>
              </a:ext>
            </a:extLst>
          </p:cNvPr>
          <p:cNvSpPr txBox="1"/>
          <p:nvPr/>
        </p:nvSpPr>
        <p:spPr>
          <a:xfrm>
            <a:off x="6172775" y="236952"/>
            <a:ext cx="21192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Radio Galaxy Zoo (VLA)</a:t>
            </a:r>
          </a:p>
        </p:txBody>
      </p:sp>
    </p:spTree>
    <p:extLst>
      <p:ext uri="{BB962C8B-B14F-4D97-AF65-F5344CB8AC3E}">
        <p14:creationId xmlns:p14="http://schemas.microsoft.com/office/powerpoint/2010/main" val="8833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3447C-2DC1-D609-0B41-3FC869FA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64C0B-FB43-46C5-583E-6E29AE17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2DA9FD20-3E61-3286-6BF4-D19E10E00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82" b="8128"/>
          <a:stretch/>
        </p:blipFill>
        <p:spPr>
          <a:xfrm>
            <a:off x="1882046" y="268527"/>
            <a:ext cx="5463710" cy="45179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4A8D65-69B6-8AA8-CC03-726E4D2D6E5C}"/>
              </a:ext>
            </a:extLst>
          </p:cNvPr>
          <p:cNvSpPr txBox="1"/>
          <p:nvPr/>
        </p:nvSpPr>
        <p:spPr>
          <a:xfrm>
            <a:off x="2987800" y="360683"/>
            <a:ext cx="21192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MeerKAT</a:t>
            </a:r>
            <a:r>
              <a:rPr lang="en-US" sz="1100" dirty="0"/>
              <a:t> L-band</a:t>
            </a:r>
          </a:p>
        </p:txBody>
      </p:sp>
    </p:spTree>
    <p:extLst>
      <p:ext uri="{BB962C8B-B14F-4D97-AF65-F5344CB8AC3E}">
        <p14:creationId xmlns:p14="http://schemas.microsoft.com/office/powerpoint/2010/main" val="11183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2D1CBBC-6E9F-4212-9806-7A638C82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9144000" cy="1714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C26330-6D02-4C84-B89F-C5A8CF2B5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68955" y="-6350"/>
            <a:ext cx="3575053" cy="5149849"/>
            <a:chOff x="7425267" y="-8467"/>
            <a:chExt cx="4766733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A5297F0-74D7-4E56-8C85-DD608539D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424313-B840-4A19-A378-B1D1774B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872B411D-D18B-488A-B22A-9F139EED8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9519FBF2-9C9F-49B5-AE1A-AB5049D50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30DE6B7-51C9-49A9-9B80-91E1A8D60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EDFE8946-BACE-4C56-9B6E-85E11C099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90A658F-D524-467C-BDFC-D37A227BF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F01FE87-3030-45CD-B330-DBA287297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A89C2E5F-7F20-475D-88BE-29D4128DD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8EC6EDD-78EB-4A50-85CB-7C3CE363A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F99CD-2561-133D-DD1C-2A9D4763E8C8}"/>
              </a:ext>
            </a:extLst>
          </p:cNvPr>
          <p:cNvSpPr txBox="1"/>
          <p:nvPr/>
        </p:nvSpPr>
        <p:spPr>
          <a:xfrm>
            <a:off x="563957" y="500291"/>
            <a:ext cx="8334075" cy="1841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we train multi-purpose foundation models with pipeline data?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76608-80FA-F517-11F9-16D6182E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4531021"/>
            <a:ext cx="4723209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Cosmology in the Alps </a:t>
            </a:r>
            <a:r>
              <a: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 E. Lastufka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5A664-B61F-61D1-03B5-EA0BC44B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49" y="4531021"/>
            <a:ext cx="683955" cy="27384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FFFFFF"/>
                </a:solidFill>
              </a:rPr>
              <a:t>19-Mar</a:t>
            </a:r>
            <a:r>
              <a:rPr lang="en-US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2024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E218F01-C845-F536-A68C-17512267F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29"/>
          <a:stretch/>
        </p:blipFill>
        <p:spPr>
          <a:xfrm>
            <a:off x="674292" y="2187871"/>
            <a:ext cx="2073668" cy="2133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126B42-7C8F-5CC2-CDC3-019B7CE4D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702" y="2197682"/>
            <a:ext cx="2123789" cy="21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B580B-7681-82EC-857E-7262F1CB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6AB-969C-8960-085C-A4D82667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pic>
        <p:nvPicPr>
          <p:cNvPr id="40" name="Content Placeholder 39">
            <a:hlinkClick r:id="rId3"/>
            <a:extLst>
              <a:ext uri="{FF2B5EF4-FFF2-40B4-BE49-F238E27FC236}">
                <a16:creationId xmlns:a16="http://schemas.microsoft.com/office/drawing/2014/main" id="{AE5C2BB1-5D05-9A2B-524E-3B828C4C3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6048" y="496111"/>
            <a:ext cx="2064312" cy="894535"/>
          </a:xfrm>
        </p:spPr>
      </p:pic>
      <p:pic>
        <p:nvPicPr>
          <p:cNvPr id="43" name="Content Placeholder 34">
            <a:extLst>
              <a:ext uri="{FF2B5EF4-FFF2-40B4-BE49-F238E27FC236}">
                <a16:creationId xmlns:a16="http://schemas.microsoft.com/office/drawing/2014/main" id="{7090B90D-408F-41BA-3DB6-78C4375394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53" t="25901" r="22397" b="14503"/>
          <a:stretch/>
        </p:blipFill>
        <p:spPr>
          <a:xfrm>
            <a:off x="4655623" y="1070517"/>
            <a:ext cx="3499474" cy="3256156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A62C7C1-D159-0764-0E90-687711A5EC38}"/>
              </a:ext>
            </a:extLst>
          </p:cNvPr>
          <p:cNvSpPr txBox="1">
            <a:spLocks/>
          </p:cNvSpPr>
          <p:nvPr/>
        </p:nvSpPr>
        <p:spPr>
          <a:xfrm>
            <a:off x="508001" y="1620442"/>
            <a:ext cx="4063999" cy="2706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MeerKAT</a:t>
            </a:r>
            <a:r>
              <a:rPr lang="en-US" sz="1600" dirty="0"/>
              <a:t> observations of 115 galactic clusters</a:t>
            </a:r>
          </a:p>
          <a:p>
            <a:r>
              <a:rPr lang="en-US" sz="1600" dirty="0"/>
              <a:t>Wide-field 1.2 degree images</a:t>
            </a:r>
          </a:p>
          <a:p>
            <a:pPr lvl="1"/>
            <a:r>
              <a:rPr lang="en-US" sz="1600" dirty="0"/>
              <a:t>~20,000 crops of pixel size 256 x 256 </a:t>
            </a:r>
          </a:p>
          <a:p>
            <a:r>
              <a:rPr lang="en-US" sz="1750" dirty="0"/>
              <a:t>Continuum CLEAN images</a:t>
            </a:r>
          </a:p>
        </p:txBody>
      </p:sp>
    </p:spTree>
    <p:extLst>
      <p:ext uri="{BB962C8B-B14F-4D97-AF65-F5344CB8AC3E}">
        <p14:creationId xmlns:p14="http://schemas.microsoft.com/office/powerpoint/2010/main" val="601922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C559-8322-E482-F30F-B7A1DCCD2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distillation with no labels: </a:t>
            </a:r>
            <a:r>
              <a:rPr lang="en-US" dirty="0">
                <a:hlinkClick r:id="rId2"/>
              </a:rPr>
              <a:t>DINO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B9987-F249-3FDF-B8A5-0C7E0363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19-Mar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9854-3DDF-FD51-B3EC-84C18CA6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Cosmology in the Alps – E. Lastufka</a:t>
            </a:r>
          </a:p>
        </p:txBody>
      </p:sp>
      <p:pic>
        <p:nvPicPr>
          <p:cNvPr id="12" name="Content Placeholder 11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5A6382C9-3AFA-1309-655A-B8ADC4C58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6980" y="1620838"/>
            <a:ext cx="5168878" cy="2909887"/>
          </a:xfrm>
        </p:spPr>
      </p:pic>
    </p:spTree>
    <p:extLst>
      <p:ext uri="{BB962C8B-B14F-4D97-AF65-F5344CB8AC3E}">
        <p14:creationId xmlns:p14="http://schemas.microsoft.com/office/powerpoint/2010/main" val="13269113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0</TotalTime>
  <Words>1170</Words>
  <Application>Microsoft Office PowerPoint</Application>
  <PresentationFormat>On-screen Show (16:9)</PresentationFormat>
  <Paragraphs>239</Paragraphs>
  <Slides>30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Average</vt:lpstr>
      <vt:lpstr>Arial</vt:lpstr>
      <vt:lpstr>Wingdings 3</vt:lpstr>
      <vt:lpstr>Calibri</vt:lpstr>
      <vt:lpstr>Trebuchet MS</vt:lpstr>
      <vt:lpstr>Facet</vt:lpstr>
      <vt:lpstr>Bringing Self-Supervised Learning to Radio Galaxy Surveys: A Novel Approach with MeerKAT MGCLS</vt:lpstr>
      <vt:lpstr>Self-supervised learning is crucial for training foundation models</vt:lpstr>
      <vt:lpstr>What is a foundation model</vt:lpstr>
      <vt:lpstr>Current foundation models in astronomy</vt:lpstr>
      <vt:lpstr>PowerPoint Presentation</vt:lpstr>
      <vt:lpstr>PowerPoint Presentation</vt:lpstr>
      <vt:lpstr>PowerPoint Presentation</vt:lpstr>
      <vt:lpstr>PowerPoint Presentation</vt:lpstr>
      <vt:lpstr>Knowledge distillation with no labels: DINO</vt:lpstr>
      <vt:lpstr>Can SSL create representations that characterize source-rich MeerKAT data? </vt:lpstr>
      <vt:lpstr>Backbone networks</vt:lpstr>
      <vt:lpstr>Visualizing emerging properties: what does the network see?</vt:lpstr>
      <vt:lpstr>Evaluation: compact source count prediction</vt:lpstr>
      <vt:lpstr>Evaluation: compact source count prediction</vt:lpstr>
      <vt:lpstr>Evaluation: compact source count prediction</vt:lpstr>
      <vt:lpstr>Evaluation: compact source count prediction</vt:lpstr>
      <vt:lpstr>Can the network do more than one thing?</vt:lpstr>
      <vt:lpstr>Evaluation: FRI/FRII galaxy morphology classification</vt:lpstr>
      <vt:lpstr>Evaluation: FRI/FRII galaxy morphology classification</vt:lpstr>
      <vt:lpstr>Evaluation: FRI/FRII galaxy morphology classification</vt:lpstr>
      <vt:lpstr>Evaluation: FRI/FRII galaxy morphology classification</vt:lpstr>
      <vt:lpstr>Evaluation: FRI/FRII galaxy morphology classification</vt:lpstr>
      <vt:lpstr>Can the network do complex things?</vt:lpstr>
      <vt:lpstr>Multi-class morphology classification</vt:lpstr>
      <vt:lpstr>Multi-class morphology classification</vt:lpstr>
      <vt:lpstr>Source detection and segmentation</vt:lpstr>
      <vt:lpstr>Future foundation models in astronomy</vt:lpstr>
      <vt:lpstr>Extra slides</vt:lpstr>
      <vt:lpstr>Image Pre-processing</vt:lpstr>
      <vt:lpstr>Networks and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 Data Analysis Tools</dc:title>
  <cp:lastModifiedBy>Erica Lastufka</cp:lastModifiedBy>
  <cp:revision>170</cp:revision>
  <dcterms:modified xsi:type="dcterms:W3CDTF">2024-03-13T15:37:54Z</dcterms:modified>
</cp:coreProperties>
</file>