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2" r:id="rId2"/>
    <p:sldId id="257" r:id="rId3"/>
    <p:sldId id="279" r:id="rId4"/>
    <p:sldId id="313" r:id="rId5"/>
    <p:sldId id="273" r:id="rId6"/>
    <p:sldId id="285" r:id="rId7"/>
    <p:sldId id="312" r:id="rId8"/>
    <p:sldId id="314" r:id="rId9"/>
    <p:sldId id="267" r:id="rId10"/>
    <p:sldId id="281" r:id="rId11"/>
    <p:sldId id="282" r:id="rId12"/>
    <p:sldId id="286" r:id="rId13"/>
    <p:sldId id="294" r:id="rId14"/>
    <p:sldId id="284" r:id="rId15"/>
    <p:sldId id="315" r:id="rId16"/>
    <p:sldId id="293" r:id="rId17"/>
    <p:sldId id="304" r:id="rId18"/>
    <p:sldId id="316" r:id="rId19"/>
    <p:sldId id="283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DE"/>
    <a:srgbClr val="008891"/>
    <a:srgbClr val="0F3057"/>
    <a:srgbClr val="005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/>
    <p:restoredTop sz="96208"/>
  </p:normalViewPr>
  <p:slideViewPr>
    <p:cSldViewPr snapToGrid="0" snapToObjects="1">
      <p:cViewPr varScale="1">
        <p:scale>
          <a:sx n="119" d="100"/>
          <a:sy n="119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11569-F1C0-3243-8236-463851E34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A6089-B821-554A-98DA-4336742B6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A72D9-F569-B441-B51F-2B49674E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26179-4A4D-B742-9CE3-8E1D7423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E2B76-7068-5545-8B11-88C54F23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6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09EF-7992-3948-B244-86985028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16606-8F90-924D-B600-2D1818A21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2A318-E925-2A42-9AE2-C47C2B2E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EF689-DEDA-A04B-B23A-D9A065E5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F39F2-0AE6-D644-99F7-DEB5DF68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0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9AFB8-5F20-8F4F-A82F-A292CD7C9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25D8-6D96-5644-A69C-8A8485F41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0ACB-2680-7F42-83DB-F2CB37B5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844BE-17F8-D046-AA51-6B012DB6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A25B9-26E9-264B-AB78-F0CBC09E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12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221B-E737-6F4F-8711-43EDA26D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05B3-D193-C847-9AA4-6A34F9B8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2F1FF-B821-3C4C-ACEA-13B31D88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6A31-02C3-564D-AEAF-27EC71EB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74152-C92B-AE4B-AD42-ADA484AAE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5353-DDA6-6741-9120-BEEFF3F1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794E0-BF17-E84F-BDB4-F2185D8FE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746F7-0F8E-8147-9AFB-5E228EF2A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0CD33-151B-C54A-874D-A1CF76AF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A1FD4-7EE0-6745-9D66-575F936A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5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6E11-52F8-0B47-898B-A1D52C9C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100A9-FA8D-6447-A474-7BCBC5AC5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A552F-3242-7C4B-B4A4-44A9C67AA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0A563-8108-A444-9C28-53187731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D93A1-8F56-2F4A-934C-E547E9EF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9E7AA-1608-824A-AE7D-D0873DCF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1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E399-FFD4-FB41-A0B7-D0C199E7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0D2E7-997C-324A-9217-45E43457D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FD3DD-E1A0-B340-9E97-4E40D2051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F5AAE-B657-FC4B-B19E-9C020E06A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B2716-96DD-8A46-978A-3228426C9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37376-B8E3-C543-B9E2-3326E5B8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BEF6A6-4491-1148-BEFC-4873174F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BF2FB5-451C-484F-A973-795BBC29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5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2DD9-E2C2-F740-B52C-4F87366EA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2A061-76EE-C049-913A-B26EAC8E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7F7FD-E9F4-8245-B3C6-C64CDE92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29E40-F4B0-F348-AE21-8D719D39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F7E171-2445-E24B-8420-89683236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29DB5-6613-5044-8CC4-D56DC08C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326D4-E0F6-734B-B33C-50F909DC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784D-03B6-8A43-9891-C3D29100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C287-1650-8A47-A79F-59AFAF641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B1D91-4204-8140-89C6-978525A77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745D1-98ED-9344-9035-F8B175A5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75E0C-F665-7940-A29A-62AF7A44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6584D-4767-214B-AE46-33E661AD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F244-AF01-C341-BC0E-69B982D2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9581EC-F5B9-B344-B134-4AA631B74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9856-341D-A649-84F6-D6D66FD1D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738D4-C550-1B46-ADE3-99CF7520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A4754-6359-C349-B89E-97BBCD6B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35FAD-9283-3E42-8DDE-C97B57E5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7A1348-274C-D545-BE34-52A1CF37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D6322-5D27-C441-8E02-263863147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C2CF8-81EA-8D42-A5C1-96849B43A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F2B09-A519-CC44-86CC-7C21E47928D9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3CE85-6C78-C641-9B06-3926D7F3F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4B47D-0C94-7B4E-9D74-5D8D77A1F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265FD-B984-E447-B072-AF95FD1EB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hexagon pattern with a few small hexagons&#10;&#10;Description automatically generated">
            <a:extLst>
              <a:ext uri="{FF2B5EF4-FFF2-40B4-BE49-F238E27FC236}">
                <a16:creationId xmlns:a16="http://schemas.microsoft.com/office/drawing/2014/main" id="{06409D50-21DE-AD43-9E5C-44CB4B73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2550"/>
            <a:ext cx="11887200" cy="6692900"/>
          </a:xfrm>
          <a:prstGeom prst="rect">
            <a:avLst/>
          </a:prstGeom>
        </p:spPr>
      </p:pic>
      <p:pic>
        <p:nvPicPr>
          <p:cNvPr id="9" name="Picture 8" descr="A white and grey pattern&#10;&#10;Description automatically generated with medium confidence">
            <a:extLst>
              <a:ext uri="{FF2B5EF4-FFF2-40B4-BE49-F238E27FC236}">
                <a16:creationId xmlns:a16="http://schemas.microsoft.com/office/drawing/2014/main" id="{31A2AF4D-0A40-8343-98FA-D63624E3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2550"/>
            <a:ext cx="11887200" cy="6692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878" y="1091627"/>
            <a:ext cx="10720552" cy="135583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AU" sz="4400" b="1" i="1" dirty="0">
                <a:solidFill>
                  <a:srgbClr val="008891"/>
                </a:solidFill>
                <a:effectLst/>
                <a:latin typeface="Abolition Round" pitchFamily="2" charset="0"/>
              </a:rPr>
              <a:t>Each Station IS AS Unique as A Snowflake :</a:t>
            </a:r>
            <a:br>
              <a:rPr lang="en-AU" sz="4400" b="1" i="1" dirty="0">
                <a:solidFill>
                  <a:srgbClr val="008891"/>
                </a:solidFill>
                <a:effectLst/>
                <a:latin typeface="Abolition Round" pitchFamily="2" charset="0"/>
              </a:rPr>
            </a:br>
            <a:r>
              <a:rPr lang="en-AU" sz="4400" b="1" i="1" dirty="0">
                <a:solidFill>
                  <a:srgbClr val="008891"/>
                </a:solidFill>
                <a:effectLst/>
                <a:latin typeface="Abolition Round" pitchFamily="2" charset="0"/>
              </a:rPr>
              <a:t>The Consequences of Assuming Uniformity for EOR Science</a:t>
            </a:r>
            <a:endParaRPr lang="en-US" sz="4400" i="1" spc="300" dirty="0">
              <a:solidFill>
                <a:srgbClr val="008891"/>
              </a:solidFill>
              <a:latin typeface="Abolition Round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837127" y="2542713"/>
            <a:ext cx="10496282" cy="0"/>
          </a:xfrm>
          <a:prstGeom prst="line">
            <a:avLst/>
          </a:prstGeom>
          <a:ln w="53975"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A8649E-49A9-3D40-8B1C-E8A4453C4547}"/>
              </a:ext>
            </a:extLst>
          </p:cNvPr>
          <p:cNvSpPr txBox="1"/>
          <p:nvPr/>
        </p:nvSpPr>
        <p:spPr>
          <a:xfrm>
            <a:off x="790150" y="2828611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587A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AMAN CHOKSHI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B190B-818B-E04E-8958-55B594323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0" y="5851921"/>
            <a:ext cx="2375338" cy="583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6716D6-3F63-F24F-9983-37664DFC2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83" y="5181286"/>
            <a:ext cx="2375338" cy="561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0B2221-BEA7-0347-97E6-995EBA6D99C4}"/>
              </a:ext>
            </a:extLst>
          </p:cNvPr>
          <p:cNvSpPr txBox="1"/>
          <p:nvPr/>
        </p:nvSpPr>
        <p:spPr>
          <a:xfrm>
            <a:off x="790150" y="3290276"/>
            <a:ext cx="6099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587A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NICHOLE BARRY, BART PINDOR </a:t>
            </a:r>
          </a:p>
          <a:p>
            <a:r>
              <a:rPr lang="en-US" i="1" dirty="0">
                <a:solidFill>
                  <a:srgbClr val="00587A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JACK LINE, RACHEL WEBSTER</a:t>
            </a:r>
            <a:endParaRPr lang="en-US" sz="1800" i="1" dirty="0">
              <a:solidFill>
                <a:srgbClr val="00587A"/>
              </a:solidFill>
              <a:latin typeface="Proxima Nova Rg" panose="02000506030000020004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2864EC3-FE60-D14C-9A2E-B44A38FC3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03" y="3885628"/>
            <a:ext cx="3598342" cy="11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3E8FA3-CD9F-3C40-B655-2198EC9A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2" y="170411"/>
            <a:ext cx="5983868" cy="5999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C1EF96-901D-4B49-9D65-12036117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9921"/>
            <a:ext cx="5983868" cy="5999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AA8F3-8FBB-B24C-856E-2FF7304BBAB6}"/>
              </a:ext>
            </a:extLst>
          </p:cNvPr>
          <p:cNvSpPr txBox="1"/>
          <p:nvPr/>
        </p:nvSpPr>
        <p:spPr>
          <a:xfrm>
            <a:off x="4967207" y="6393210"/>
            <a:ext cx="9914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Inter ExtraLight" panose="02000303000000020004" pitchFamily="2" charset="0"/>
                <a:ea typeface="Inter ExtraLight" panose="02000303000000020004" pitchFamily="2" charset="0"/>
                <a:cs typeface="Inter ExtraLight" panose="02000303000000020004" pitchFamily="2" charset="0"/>
              </a:rPr>
              <a:t>[ MWA </a:t>
            </a:r>
            <a:r>
              <a:rPr lang="en-US" i="1" dirty="0">
                <a:latin typeface="Inter ExtraLight" panose="02000303000000020004" pitchFamily="2" charset="0"/>
                <a:ea typeface="Inter ExtraLight" panose="02000303000000020004" pitchFamily="2" charset="0"/>
                <a:cs typeface="Inter ExtraLight" panose="02000303000000020004" pitchFamily="2" charset="0"/>
              </a:rPr>
              <a:t>Satellite Beam Measurements - </a:t>
            </a:r>
            <a:r>
              <a:rPr lang="en-US" sz="1800" i="1" dirty="0">
                <a:latin typeface="Inter ExtraLight" panose="02000303000000020004" pitchFamily="2" charset="0"/>
                <a:ea typeface="Inter ExtraLight" panose="02000303000000020004" pitchFamily="2" charset="0"/>
                <a:cs typeface="Inter ExtraLight" panose="02000303000000020004" pitchFamily="2" charset="0"/>
              </a:rPr>
              <a:t>Chokshi et al. 2020, 2021 ]</a:t>
            </a:r>
          </a:p>
        </p:txBody>
      </p:sp>
    </p:spTree>
    <p:extLst>
      <p:ext uri="{BB962C8B-B14F-4D97-AF65-F5344CB8AC3E}">
        <p14:creationId xmlns:p14="http://schemas.microsoft.com/office/powerpoint/2010/main" val="494810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26F18E-10C5-4843-A3C8-723D52200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6" r="14834"/>
          <a:stretch/>
        </p:blipFill>
        <p:spPr>
          <a:xfrm>
            <a:off x="216568" y="1388637"/>
            <a:ext cx="11758864" cy="5226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C7330-256E-7443-8C4F-4D747B591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15" y="2193238"/>
            <a:ext cx="10392769" cy="33126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BE4FE9-D317-8A43-A6F1-0311FB84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Try it with your Telescope!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FDF035-782A-0D48-9763-7475DA05F834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5648688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89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4BE4FE9-D317-8A43-A6F1-0311FB84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903576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Deformed Beam &amp; </a:t>
            </a:r>
            <a:r>
              <a:rPr lang="en-US" sz="4400" i="1" spc="300" dirty="0" err="1">
                <a:solidFill>
                  <a:srgbClr val="008891"/>
                </a:solidFill>
                <a:latin typeface="Abolition Round" pitchFamily="2" charset="0"/>
              </a:rPr>
              <a:t>EoR</a:t>
            </a:r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 SCIENCE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FDF035-782A-0D48-9763-7475DA05F834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5937446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06CB8C-C906-0342-9916-E5ADED309260}"/>
              </a:ext>
            </a:extLst>
          </p:cNvPr>
          <p:cNvSpPr txBox="1"/>
          <p:nvPr/>
        </p:nvSpPr>
        <p:spPr>
          <a:xfrm>
            <a:off x="944617" y="1407895"/>
            <a:ext cx="9964015" cy="44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Deformed beams encoded within observed data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Perfect beam model used for calibration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Simulate 30,000 complex foreground sources w/ deformed beams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Calibrate with prefect &amp; deformed set of beams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Power spectrum &amp; spectral leakage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Subtract models of brightest sources</a:t>
            </a:r>
          </a:p>
        </p:txBody>
      </p:sp>
    </p:spTree>
    <p:extLst>
      <p:ext uri="{BB962C8B-B14F-4D97-AF65-F5344CB8AC3E}">
        <p14:creationId xmlns:p14="http://schemas.microsoft.com/office/powerpoint/2010/main" val="131898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4BE4FE9-D317-8A43-A6F1-0311FB84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903576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 err="1">
                <a:solidFill>
                  <a:srgbClr val="008891"/>
                </a:solidFill>
                <a:latin typeface="Abolition Round" pitchFamily="2" charset="0"/>
              </a:rPr>
              <a:t>DEFORmED</a:t>
            </a:r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 BEAMS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FDF035-782A-0D48-9763-7475DA05F834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3274457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3E797F-200F-9F4E-8FC2-A04AE953D2CE}"/>
              </a:ext>
            </a:extLst>
          </p:cNvPr>
          <p:cNvSpPr txBox="1"/>
          <p:nvPr/>
        </p:nvSpPr>
        <p:spPr>
          <a:xfrm>
            <a:off x="850024" y="1407896"/>
            <a:ext cx="5347939" cy="2583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Modulate 16 dipole gain amps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Emulate realistically deformed </a:t>
            </a:r>
          </a:p>
          <a:p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    MWA beam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Simulation fun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49C2E-1124-154E-9117-F35C944F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569" y="215900"/>
            <a:ext cx="6477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46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686460-C4D2-224E-9E59-AA32B44F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68" y="158456"/>
            <a:ext cx="9930063" cy="65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4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comparison of a calibration graph&#10;&#10;Description automatically generated">
            <a:extLst>
              <a:ext uri="{FF2B5EF4-FFF2-40B4-BE49-F238E27FC236}">
                <a16:creationId xmlns:a16="http://schemas.microsoft.com/office/drawing/2014/main" id="{0B293A31-48AC-5541-9FC4-B1AAF5D6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7299"/>
          </a:xfrm>
          <a:prstGeom prst="rect">
            <a:avLst/>
          </a:prstGeom>
        </p:spPr>
      </p:pic>
      <p:pic>
        <p:nvPicPr>
          <p:cNvPr id="13" name="Picture 12" descr="A comparison of calibration graph&#10;&#10;Description automatically generated">
            <a:extLst>
              <a:ext uri="{FF2B5EF4-FFF2-40B4-BE49-F238E27FC236}">
                <a16:creationId xmlns:a16="http://schemas.microsoft.com/office/drawing/2014/main" id="{95B59A2B-2571-4947-8BA1-91582869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785602"/>
          </a:xfrm>
          <a:prstGeom prst="rect">
            <a:avLst/>
          </a:prstGeom>
        </p:spPr>
      </p:pic>
      <p:pic>
        <p:nvPicPr>
          <p:cNvPr id="15" name="Picture 14" descr="A comparison of calibration graph&#10;&#10;Description automatically generated">
            <a:extLst>
              <a:ext uri="{FF2B5EF4-FFF2-40B4-BE49-F238E27FC236}">
                <a16:creationId xmlns:a16="http://schemas.microsoft.com/office/drawing/2014/main" id="{5F0DC114-7B80-7C4A-8AB6-2404EFE14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97"/>
            <a:ext cx="12192000" cy="6787299"/>
          </a:xfrm>
          <a:prstGeom prst="rect">
            <a:avLst/>
          </a:prstGeom>
        </p:spPr>
      </p:pic>
      <p:pic>
        <p:nvPicPr>
          <p:cNvPr id="17" name="Picture 16" descr="A comparison of calibration graph&#10;&#10;Description automatically generated">
            <a:extLst>
              <a:ext uri="{FF2B5EF4-FFF2-40B4-BE49-F238E27FC236}">
                <a16:creationId xmlns:a16="http://schemas.microsoft.com/office/drawing/2014/main" id="{2A5BC7FB-551B-D247-AEDB-E42409314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93"/>
            <a:ext cx="12188952" cy="6785602"/>
          </a:xfrm>
          <a:prstGeom prst="rect">
            <a:avLst/>
          </a:prstGeom>
        </p:spPr>
      </p:pic>
      <p:pic>
        <p:nvPicPr>
          <p:cNvPr id="19" name="Picture 18" descr="A comparison of calibration graph&#10;&#10;Description automatically generated">
            <a:extLst>
              <a:ext uri="{FF2B5EF4-FFF2-40B4-BE49-F238E27FC236}">
                <a16:creationId xmlns:a16="http://schemas.microsoft.com/office/drawing/2014/main" id="{BD7E2C03-DC59-2440-BC08-3779609C2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88952" cy="6785602"/>
          </a:xfrm>
          <a:prstGeom prst="rect">
            <a:avLst/>
          </a:prstGeom>
        </p:spPr>
      </p:pic>
      <p:pic>
        <p:nvPicPr>
          <p:cNvPr id="21" name="Picture 20" descr="A graph of calibration&#10;&#10;Description automatically generated">
            <a:extLst>
              <a:ext uri="{FF2B5EF4-FFF2-40B4-BE49-F238E27FC236}">
                <a16:creationId xmlns:a16="http://schemas.microsoft.com/office/drawing/2014/main" id="{4CD761F4-E830-4E4C-933D-3B24174BF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88952" cy="67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alibration&#10;&#10;Description automatically generated with medium confidence">
            <a:extLst>
              <a:ext uri="{FF2B5EF4-FFF2-40B4-BE49-F238E27FC236}">
                <a16:creationId xmlns:a16="http://schemas.microsoft.com/office/drawing/2014/main" id="{279F478A-A293-174E-B491-3D413F9D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7299"/>
          </a:xfrm>
          <a:prstGeom prst="rect">
            <a:avLst/>
          </a:prstGeom>
        </p:spPr>
      </p:pic>
      <p:pic>
        <p:nvPicPr>
          <p:cNvPr id="5" name="Picture 4" descr="A graph of a calibration&#10;&#10;Description automatically generated">
            <a:extLst>
              <a:ext uri="{FF2B5EF4-FFF2-40B4-BE49-F238E27FC236}">
                <a16:creationId xmlns:a16="http://schemas.microsoft.com/office/drawing/2014/main" id="{B69777D1-176D-094C-8A63-94CC973D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787299"/>
          </a:xfrm>
          <a:prstGeom prst="rect">
            <a:avLst/>
          </a:prstGeom>
        </p:spPr>
      </p:pic>
      <p:pic>
        <p:nvPicPr>
          <p:cNvPr id="8" name="Picture 7" descr="A graph of a calibration&#10;&#10;Description automatically generated">
            <a:extLst>
              <a:ext uri="{FF2B5EF4-FFF2-40B4-BE49-F238E27FC236}">
                <a16:creationId xmlns:a16="http://schemas.microsoft.com/office/drawing/2014/main" id="{DCE70FC5-D5EC-3442-97BD-CC6CBF541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"/>
            <a:ext cx="12192000" cy="6787299"/>
          </a:xfrm>
          <a:prstGeom prst="rect">
            <a:avLst/>
          </a:prstGeom>
        </p:spPr>
      </p:pic>
      <p:pic>
        <p:nvPicPr>
          <p:cNvPr id="10" name="Picture 9" descr="A graph of a calibration&#10;&#10;Description automatically generated with medium confidence">
            <a:extLst>
              <a:ext uri="{FF2B5EF4-FFF2-40B4-BE49-F238E27FC236}">
                <a16:creationId xmlns:a16="http://schemas.microsoft.com/office/drawing/2014/main" id="{EA0E9FBD-0072-E645-89F3-4600C3267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"/>
            <a:ext cx="12192000" cy="6787299"/>
          </a:xfrm>
          <a:prstGeom prst="rect">
            <a:avLst/>
          </a:prstGeom>
        </p:spPr>
      </p:pic>
      <p:pic>
        <p:nvPicPr>
          <p:cNvPr id="12" name="Picture 11" descr="A graph of different calories&#10;&#10;Description automatically generated">
            <a:extLst>
              <a:ext uri="{FF2B5EF4-FFF2-40B4-BE49-F238E27FC236}">
                <a16:creationId xmlns:a16="http://schemas.microsoft.com/office/drawing/2014/main" id="{06872E0D-E54D-7642-95F5-7DA051C04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1999" cy="6787298"/>
          </a:xfrm>
          <a:prstGeom prst="rect">
            <a:avLst/>
          </a:prstGeom>
        </p:spPr>
      </p:pic>
      <p:pic>
        <p:nvPicPr>
          <p:cNvPr id="14" name="Picture 13" descr="A graph of different calories&#10;&#10;Description automatically generated">
            <a:extLst>
              <a:ext uri="{FF2B5EF4-FFF2-40B4-BE49-F238E27FC236}">
                <a16:creationId xmlns:a16="http://schemas.microsoft.com/office/drawing/2014/main" id="{2030E136-1150-9F48-8066-3E5826B8A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"/>
            <a:ext cx="12191998" cy="67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5B0611AE-F390-F74A-A345-F600EDB7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27" y="32896"/>
            <a:ext cx="5536573" cy="6455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76321-198B-914C-93D4-ECE09937EC33}"/>
              </a:ext>
            </a:extLst>
          </p:cNvPr>
          <p:cNvSpPr txBox="1"/>
          <p:nvPr/>
        </p:nvSpPr>
        <p:spPr>
          <a:xfrm>
            <a:off x="8781585" y="6393210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Inter ExtraLight" panose="02000303000000020004" pitchFamily="2" charset="0"/>
                <a:ea typeface="Inter ExtraLight" panose="02000303000000020004" pitchFamily="2" charset="0"/>
                <a:cs typeface="Inter ExtraLight" panose="02000303000000020004" pitchFamily="2" charset="0"/>
              </a:rPr>
              <a:t>[ Chokshi et al. in prep 2024]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BECF0-67DC-384E-8A39-F6FAE87349E6}"/>
              </a:ext>
            </a:extLst>
          </p:cNvPr>
          <p:cNvSpPr txBox="1"/>
          <p:nvPr/>
        </p:nvSpPr>
        <p:spPr>
          <a:xfrm>
            <a:off x="714466" y="2038480"/>
            <a:ext cx="3038259" cy="47672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76301"/>
                      <a:gd name="connsiteY0" fmla="*/ 0 h 369332"/>
                      <a:gd name="connsiteX1" fmla="*/ 522312 w 2176301"/>
                      <a:gd name="connsiteY1" fmla="*/ 0 h 369332"/>
                      <a:gd name="connsiteX2" fmla="*/ 1001098 w 2176301"/>
                      <a:gd name="connsiteY2" fmla="*/ 0 h 369332"/>
                      <a:gd name="connsiteX3" fmla="*/ 1588700 w 2176301"/>
                      <a:gd name="connsiteY3" fmla="*/ 0 h 369332"/>
                      <a:gd name="connsiteX4" fmla="*/ 2176301 w 2176301"/>
                      <a:gd name="connsiteY4" fmla="*/ 0 h 369332"/>
                      <a:gd name="connsiteX5" fmla="*/ 2176301 w 2176301"/>
                      <a:gd name="connsiteY5" fmla="*/ 369332 h 369332"/>
                      <a:gd name="connsiteX6" fmla="*/ 1675752 w 2176301"/>
                      <a:gd name="connsiteY6" fmla="*/ 369332 h 369332"/>
                      <a:gd name="connsiteX7" fmla="*/ 1175203 w 2176301"/>
                      <a:gd name="connsiteY7" fmla="*/ 369332 h 369332"/>
                      <a:gd name="connsiteX8" fmla="*/ 587601 w 2176301"/>
                      <a:gd name="connsiteY8" fmla="*/ 369332 h 369332"/>
                      <a:gd name="connsiteX9" fmla="*/ 0 w 2176301"/>
                      <a:gd name="connsiteY9" fmla="*/ 369332 h 369332"/>
                      <a:gd name="connsiteX10" fmla="*/ 0 w 2176301"/>
                      <a:gd name="connsiteY10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76301" h="369332" extrusionOk="0">
                        <a:moveTo>
                          <a:pt x="0" y="0"/>
                        </a:moveTo>
                        <a:cubicBezTo>
                          <a:pt x="250702" y="-5010"/>
                          <a:pt x="265339" y="11112"/>
                          <a:pt x="522312" y="0"/>
                        </a:cubicBezTo>
                        <a:cubicBezTo>
                          <a:pt x="779285" y="-11112"/>
                          <a:pt x="822797" y="25543"/>
                          <a:pt x="1001098" y="0"/>
                        </a:cubicBezTo>
                        <a:cubicBezTo>
                          <a:pt x="1179399" y="-25543"/>
                          <a:pt x="1357166" y="7602"/>
                          <a:pt x="1588700" y="0"/>
                        </a:cubicBezTo>
                        <a:cubicBezTo>
                          <a:pt x="1820234" y="-7602"/>
                          <a:pt x="1930594" y="42483"/>
                          <a:pt x="2176301" y="0"/>
                        </a:cubicBezTo>
                        <a:cubicBezTo>
                          <a:pt x="2197100" y="91456"/>
                          <a:pt x="2161221" y="211595"/>
                          <a:pt x="2176301" y="369332"/>
                        </a:cubicBezTo>
                        <a:cubicBezTo>
                          <a:pt x="2030956" y="410090"/>
                          <a:pt x="1865709" y="346368"/>
                          <a:pt x="1675752" y="369332"/>
                        </a:cubicBezTo>
                        <a:cubicBezTo>
                          <a:pt x="1485795" y="392296"/>
                          <a:pt x="1388340" y="327124"/>
                          <a:pt x="1175203" y="369332"/>
                        </a:cubicBezTo>
                        <a:cubicBezTo>
                          <a:pt x="962066" y="411540"/>
                          <a:pt x="798261" y="358295"/>
                          <a:pt x="587601" y="369332"/>
                        </a:cubicBezTo>
                        <a:cubicBezTo>
                          <a:pt x="376941" y="380369"/>
                          <a:pt x="187141" y="343872"/>
                          <a:pt x="0" y="369332"/>
                        </a:cubicBezTo>
                        <a:cubicBezTo>
                          <a:pt x="-29239" y="231265"/>
                          <a:pt x="21229" y="1757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Imperfect Calibration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C74DD-809E-8047-AA23-2B386E252C2D}"/>
              </a:ext>
            </a:extLst>
          </p:cNvPr>
          <p:cNvSpPr txBox="1"/>
          <p:nvPr/>
        </p:nvSpPr>
        <p:spPr>
          <a:xfrm>
            <a:off x="2289196" y="5933472"/>
            <a:ext cx="2866698" cy="47672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76301"/>
                      <a:gd name="connsiteY0" fmla="*/ 0 h 369332"/>
                      <a:gd name="connsiteX1" fmla="*/ 522312 w 2176301"/>
                      <a:gd name="connsiteY1" fmla="*/ 0 h 369332"/>
                      <a:gd name="connsiteX2" fmla="*/ 1001098 w 2176301"/>
                      <a:gd name="connsiteY2" fmla="*/ 0 h 369332"/>
                      <a:gd name="connsiteX3" fmla="*/ 1588700 w 2176301"/>
                      <a:gd name="connsiteY3" fmla="*/ 0 h 369332"/>
                      <a:gd name="connsiteX4" fmla="*/ 2176301 w 2176301"/>
                      <a:gd name="connsiteY4" fmla="*/ 0 h 369332"/>
                      <a:gd name="connsiteX5" fmla="*/ 2176301 w 2176301"/>
                      <a:gd name="connsiteY5" fmla="*/ 369332 h 369332"/>
                      <a:gd name="connsiteX6" fmla="*/ 1675752 w 2176301"/>
                      <a:gd name="connsiteY6" fmla="*/ 369332 h 369332"/>
                      <a:gd name="connsiteX7" fmla="*/ 1175203 w 2176301"/>
                      <a:gd name="connsiteY7" fmla="*/ 369332 h 369332"/>
                      <a:gd name="connsiteX8" fmla="*/ 587601 w 2176301"/>
                      <a:gd name="connsiteY8" fmla="*/ 369332 h 369332"/>
                      <a:gd name="connsiteX9" fmla="*/ 0 w 2176301"/>
                      <a:gd name="connsiteY9" fmla="*/ 369332 h 369332"/>
                      <a:gd name="connsiteX10" fmla="*/ 0 w 2176301"/>
                      <a:gd name="connsiteY10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76301" h="369332" extrusionOk="0">
                        <a:moveTo>
                          <a:pt x="0" y="0"/>
                        </a:moveTo>
                        <a:cubicBezTo>
                          <a:pt x="250702" y="-5010"/>
                          <a:pt x="265339" y="11112"/>
                          <a:pt x="522312" y="0"/>
                        </a:cubicBezTo>
                        <a:cubicBezTo>
                          <a:pt x="779285" y="-11112"/>
                          <a:pt x="822797" y="25543"/>
                          <a:pt x="1001098" y="0"/>
                        </a:cubicBezTo>
                        <a:cubicBezTo>
                          <a:pt x="1179399" y="-25543"/>
                          <a:pt x="1357166" y="7602"/>
                          <a:pt x="1588700" y="0"/>
                        </a:cubicBezTo>
                        <a:cubicBezTo>
                          <a:pt x="1820234" y="-7602"/>
                          <a:pt x="1930594" y="42483"/>
                          <a:pt x="2176301" y="0"/>
                        </a:cubicBezTo>
                        <a:cubicBezTo>
                          <a:pt x="2197100" y="91456"/>
                          <a:pt x="2161221" y="211595"/>
                          <a:pt x="2176301" y="369332"/>
                        </a:cubicBezTo>
                        <a:cubicBezTo>
                          <a:pt x="2030956" y="410090"/>
                          <a:pt x="1865709" y="346368"/>
                          <a:pt x="1675752" y="369332"/>
                        </a:cubicBezTo>
                        <a:cubicBezTo>
                          <a:pt x="1485795" y="392296"/>
                          <a:pt x="1388340" y="327124"/>
                          <a:pt x="1175203" y="369332"/>
                        </a:cubicBezTo>
                        <a:cubicBezTo>
                          <a:pt x="962066" y="411540"/>
                          <a:pt x="798261" y="358295"/>
                          <a:pt x="587601" y="369332"/>
                        </a:cubicBezTo>
                        <a:cubicBezTo>
                          <a:pt x="376941" y="380369"/>
                          <a:pt x="187141" y="343872"/>
                          <a:pt x="0" y="369332"/>
                        </a:cubicBezTo>
                        <a:cubicBezTo>
                          <a:pt x="-29239" y="231265"/>
                          <a:pt x="21229" y="1757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Expected </a:t>
            </a:r>
            <a:r>
              <a:rPr lang="en-US" sz="22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EoR</a:t>
            </a:r>
            <a:r>
              <a:rPr lang="en-US" sz="2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5CBC1-F6E7-8C4C-A9A0-BAAAFA77CC4D}"/>
              </a:ext>
            </a:extLst>
          </p:cNvPr>
          <p:cNvSpPr txBox="1"/>
          <p:nvPr/>
        </p:nvSpPr>
        <p:spPr>
          <a:xfrm>
            <a:off x="1398790" y="3961642"/>
            <a:ext cx="2704847" cy="47672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704847"/>
                      <a:gd name="connsiteY0" fmla="*/ 79456 h 476726"/>
                      <a:gd name="connsiteX1" fmla="*/ 79456 w 2704847"/>
                      <a:gd name="connsiteY1" fmla="*/ 0 h 476726"/>
                      <a:gd name="connsiteX2" fmla="*/ 2625391 w 2704847"/>
                      <a:gd name="connsiteY2" fmla="*/ 0 h 476726"/>
                      <a:gd name="connsiteX3" fmla="*/ 2704847 w 2704847"/>
                      <a:gd name="connsiteY3" fmla="*/ 79456 h 476726"/>
                      <a:gd name="connsiteX4" fmla="*/ 2704847 w 2704847"/>
                      <a:gd name="connsiteY4" fmla="*/ 397270 h 476726"/>
                      <a:gd name="connsiteX5" fmla="*/ 2625391 w 2704847"/>
                      <a:gd name="connsiteY5" fmla="*/ 476726 h 476726"/>
                      <a:gd name="connsiteX6" fmla="*/ 79456 w 2704847"/>
                      <a:gd name="connsiteY6" fmla="*/ 476726 h 476726"/>
                      <a:gd name="connsiteX7" fmla="*/ 0 w 2704847"/>
                      <a:gd name="connsiteY7" fmla="*/ 397270 h 476726"/>
                      <a:gd name="connsiteX8" fmla="*/ 0 w 2704847"/>
                      <a:gd name="connsiteY8" fmla="*/ 79456 h 476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04847" h="476726" extrusionOk="0">
                        <a:moveTo>
                          <a:pt x="0" y="79456"/>
                        </a:moveTo>
                        <a:cubicBezTo>
                          <a:pt x="-6772" y="31397"/>
                          <a:pt x="31634" y="1479"/>
                          <a:pt x="79456" y="0"/>
                        </a:cubicBezTo>
                        <a:cubicBezTo>
                          <a:pt x="1101807" y="132882"/>
                          <a:pt x="1463342" y="-84951"/>
                          <a:pt x="2625391" y="0"/>
                        </a:cubicBezTo>
                        <a:cubicBezTo>
                          <a:pt x="2668677" y="582"/>
                          <a:pt x="2703801" y="41355"/>
                          <a:pt x="2704847" y="79456"/>
                        </a:cubicBezTo>
                        <a:cubicBezTo>
                          <a:pt x="2684050" y="153545"/>
                          <a:pt x="2721138" y="250471"/>
                          <a:pt x="2704847" y="397270"/>
                        </a:cubicBezTo>
                        <a:cubicBezTo>
                          <a:pt x="2713473" y="442175"/>
                          <a:pt x="2670147" y="474928"/>
                          <a:pt x="2625391" y="476726"/>
                        </a:cubicBezTo>
                        <a:cubicBezTo>
                          <a:pt x="2014220" y="564365"/>
                          <a:pt x="1291597" y="404047"/>
                          <a:pt x="79456" y="476726"/>
                        </a:cubicBezTo>
                        <a:cubicBezTo>
                          <a:pt x="35351" y="474600"/>
                          <a:pt x="-2831" y="445086"/>
                          <a:pt x="0" y="397270"/>
                        </a:cubicBezTo>
                        <a:cubicBezTo>
                          <a:pt x="26024" y="319137"/>
                          <a:pt x="5711" y="125235"/>
                          <a:pt x="0" y="794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Perfect 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D4F4D-D2D6-C748-9A18-D4CA21FDCEDD}"/>
              </a:ext>
            </a:extLst>
          </p:cNvPr>
          <p:cNvSpPr txBox="1"/>
          <p:nvPr/>
        </p:nvSpPr>
        <p:spPr>
          <a:xfrm>
            <a:off x="5595265" y="2745215"/>
            <a:ext cx="825867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00" dirty="0">
                <a:solidFill>
                  <a:schemeClr val="accent1"/>
                </a:solidFill>
                <a:latin typeface="Aileron UltraLight" pitchFamily="2" charset="77"/>
                <a:ea typeface="Inter" panose="02000503000000020004" pitchFamily="2" charset="0"/>
                <a:cs typeface="Inter" panose="02000503000000020004" pitchFamily="2" charset="0"/>
              </a:rPr>
              <a:t>{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BBF157-31D6-5B45-AD47-17B4564FE020}"/>
              </a:ext>
            </a:extLst>
          </p:cNvPr>
          <p:cNvCxnSpPr>
            <a:cxnSpLocks/>
          </p:cNvCxnSpPr>
          <p:nvPr/>
        </p:nvCxnSpPr>
        <p:spPr>
          <a:xfrm flipV="1">
            <a:off x="4103637" y="4123648"/>
            <a:ext cx="1706148" cy="49060"/>
          </a:xfrm>
          <a:prstGeom prst="straightConnector1">
            <a:avLst/>
          </a:prstGeom>
          <a:ln w="38100" cap="flat">
            <a:headEnd type="none"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7981B9-9431-FC44-B9E2-0BE9328098E6}"/>
              </a:ext>
            </a:extLst>
          </p:cNvPr>
          <p:cNvCxnSpPr>
            <a:cxnSpLocks/>
          </p:cNvCxnSpPr>
          <p:nvPr/>
        </p:nvCxnSpPr>
        <p:spPr>
          <a:xfrm flipV="1">
            <a:off x="5155894" y="4796073"/>
            <a:ext cx="1930706" cy="1336914"/>
          </a:xfrm>
          <a:prstGeom prst="straightConnector1">
            <a:avLst/>
          </a:prstGeom>
          <a:ln w="38100" cap="flat">
            <a:solidFill>
              <a:schemeClr val="tx2">
                <a:lumMod val="60000"/>
                <a:lumOff val="40000"/>
              </a:schemeClr>
            </a:solidFill>
            <a:headEnd type="none"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F8D04F-9766-B04C-AAB5-9CC7F773477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752725" y="1925215"/>
            <a:ext cx="3333875" cy="351628"/>
          </a:xfrm>
          <a:prstGeom prst="straightConnector1">
            <a:avLst/>
          </a:prstGeom>
          <a:ln w="38100" cap="flat">
            <a:solidFill>
              <a:srgbClr val="C00000"/>
            </a:solidFill>
            <a:headEnd type="none"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A91331C-5CD7-D548-A0F0-00CD7623B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75" y="331326"/>
            <a:ext cx="8903576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Deformed BEAMS AND THE </a:t>
            </a:r>
            <a:r>
              <a:rPr lang="en-US" sz="4400" i="1" spc="300" dirty="0" err="1">
                <a:solidFill>
                  <a:srgbClr val="008891"/>
                </a:solidFill>
                <a:latin typeface="Abolition Round" pitchFamily="2" charset="0"/>
              </a:rPr>
              <a:t>EoR</a:t>
            </a:r>
            <a:endParaRPr lang="en-US" sz="4400" i="1" spc="300" dirty="0">
              <a:solidFill>
                <a:srgbClr val="008891"/>
              </a:solidFill>
              <a:latin typeface="Abolition Round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F4863A-25CF-A743-A06C-627049E046D4}"/>
              </a:ext>
            </a:extLst>
          </p:cNvPr>
          <p:cNvCxnSpPr>
            <a:cxnSpLocks/>
          </p:cNvCxnSpPr>
          <p:nvPr/>
        </p:nvCxnSpPr>
        <p:spPr>
          <a:xfrm>
            <a:off x="498568" y="1223555"/>
            <a:ext cx="5879929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2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A91331C-5CD7-D548-A0F0-00CD7623B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75" y="331326"/>
            <a:ext cx="8903576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Deformed BEAMS AND Calibration Errors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F4863A-25CF-A743-A06C-627049E046D4}"/>
              </a:ext>
            </a:extLst>
          </p:cNvPr>
          <p:cNvCxnSpPr>
            <a:cxnSpLocks/>
          </p:cNvCxnSpPr>
          <p:nvPr/>
        </p:nvCxnSpPr>
        <p:spPr>
          <a:xfrm>
            <a:off x="498568" y="1223555"/>
            <a:ext cx="8224646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a screen&#10;&#10;Description automatically generated">
            <a:extLst>
              <a:ext uri="{FF2B5EF4-FFF2-40B4-BE49-F238E27FC236}">
                <a16:creationId xmlns:a16="http://schemas.microsoft.com/office/drawing/2014/main" id="{3E7B6C56-A4D9-F746-8678-BF1E1CEB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5" y="1511559"/>
            <a:ext cx="11291529" cy="50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What does this mean?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4458656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8B0409-1C32-0645-888E-9168E8510775}"/>
              </a:ext>
            </a:extLst>
          </p:cNvPr>
          <p:cNvSpPr txBox="1"/>
          <p:nvPr/>
        </p:nvSpPr>
        <p:spPr>
          <a:xfrm>
            <a:off x="984665" y="1700492"/>
            <a:ext cx="9813905" cy="3691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At </a:t>
            </a:r>
            <a:r>
              <a:rPr lang="en-US" sz="2400" dirty="0" err="1">
                <a:solidFill>
                  <a:srgbClr val="0F3057"/>
                </a:solidFill>
                <a:latin typeface="Proxima Nova Rg" panose="02000506030000020004" pitchFamily="2" charset="0"/>
              </a:rPr>
              <a:t>EoR</a:t>
            </a: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 precisions, various faint systematics can dominate a detection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Hope isn’t lost, we need to measure &amp; monitor individual beams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Explore hybrid drone-satellite beam mapping methods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We need to start thinking about it as new telescope start getting built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Chokshi et. al. 2024 (in prep)</a:t>
            </a:r>
          </a:p>
        </p:txBody>
      </p:sp>
    </p:spTree>
    <p:extLst>
      <p:ext uri="{BB962C8B-B14F-4D97-AF65-F5344CB8AC3E}">
        <p14:creationId xmlns:p14="http://schemas.microsoft.com/office/powerpoint/2010/main" val="336095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514" y="350949"/>
            <a:ext cx="4855779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EPOCH OF REIONIZATION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34107" y="1243178"/>
            <a:ext cx="4384127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782C5C-DD1A-0B41-9733-CC9998203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07" y="1658433"/>
            <a:ext cx="10975395" cy="46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3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0316" y="439387"/>
            <a:ext cx="2942896" cy="757235"/>
          </a:xfrm>
        </p:spPr>
        <p:txBody>
          <a:bodyPr>
            <a:normAutofit/>
          </a:bodyPr>
          <a:lstStyle/>
          <a:p>
            <a:r>
              <a:rPr lang="en-US" sz="4400" i="1" spc="300" dirty="0">
                <a:solidFill>
                  <a:srgbClr val="E7E7DE"/>
                </a:solidFill>
                <a:latin typeface="Abolition Round" pitchFamily="2" charset="0"/>
              </a:rPr>
              <a:t>THANK YOU</a:t>
            </a:r>
          </a:p>
        </p:txBody>
      </p:sp>
      <p:pic>
        <p:nvPicPr>
          <p:cNvPr id="3" name="Storm" descr="Storm">
            <a:hlinkClick r:id="" action="ppaction://media"/>
            <a:extLst>
              <a:ext uri="{FF2B5EF4-FFF2-40B4-BE49-F238E27FC236}">
                <a16:creationId xmlns:a16="http://schemas.microsoft.com/office/drawing/2014/main" id="{51BECF18-FD24-5C45-B34C-4E6529D43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453"/>
          <a:stretch/>
        </p:blipFill>
        <p:spPr>
          <a:xfrm>
            <a:off x="195573" y="225631"/>
            <a:ext cx="6442733" cy="640619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D2D75D-A228-3E48-A4C3-CC50DF3606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 flipH="1">
            <a:off x="9462548" y="6317865"/>
            <a:ext cx="232475" cy="232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EBD1D-22F8-7446-801B-23FE235F626B}"/>
              </a:ext>
            </a:extLst>
          </p:cNvPr>
          <p:cNvSpPr txBox="1"/>
          <p:nvPr/>
        </p:nvSpPr>
        <p:spPr>
          <a:xfrm>
            <a:off x="9753505" y="6200936"/>
            <a:ext cx="2242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@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aman_chokshi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Proxima Nova Rg" panose="0200050603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1BC51-F524-444F-B974-2CC809FE8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003" y="6314405"/>
            <a:ext cx="284603" cy="2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FOREGROUNDS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2502776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969097D3-EBF7-3149-804F-8104C72F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582" y="258602"/>
            <a:ext cx="8304834" cy="63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9588084" cy="751490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Foreground – Instrument Systematic Coupling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8881308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EE65A1-0795-8E44-BF59-696B22FC600E}"/>
              </a:ext>
            </a:extLst>
          </p:cNvPr>
          <p:cNvSpPr txBox="1"/>
          <p:nvPr/>
        </p:nvSpPr>
        <p:spPr>
          <a:xfrm>
            <a:off x="944617" y="1513091"/>
            <a:ext cx="1037976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Spectral characteristics - discriminate </a:t>
            </a:r>
            <a:r>
              <a:rPr lang="en-US" sz="2400" dirty="0" err="1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EoR</a:t>
            </a: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 vs foregrounds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Massive dynamic range – absolute precision on all levels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Instrumental systematics – beam, bandpass and more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Foreground model – A-team, galactic plane, polarization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Necessitate large and detailed instrumental characterization &amp; simulations</a:t>
            </a:r>
          </a:p>
          <a:p>
            <a:endParaRPr lang="en-US" sz="2400" dirty="0">
              <a:solidFill>
                <a:srgbClr val="0F3057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3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Radio Beams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2450224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9D84814-6C4E-3C4B-8562-924E9F33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39" y="1243178"/>
            <a:ext cx="8115299" cy="3256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5CCB96-63AC-064A-B12D-9D916D0AB212}"/>
              </a:ext>
            </a:extLst>
          </p:cNvPr>
          <p:cNvSpPr txBox="1"/>
          <p:nvPr/>
        </p:nvSpPr>
        <p:spPr>
          <a:xfrm>
            <a:off x="289316" y="2502965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Antenna Radiation</a:t>
            </a:r>
          </a:p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Pattern (Beam)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B0210CBC-DEFA-FD49-B1D9-77FBE4CA7582}"/>
              </a:ext>
            </a:extLst>
          </p:cNvPr>
          <p:cNvCxnSpPr>
            <a:cxnSpLocks/>
          </p:cNvCxnSpPr>
          <p:nvPr/>
        </p:nvCxnSpPr>
        <p:spPr>
          <a:xfrm rot="5400000">
            <a:off x="3878320" y="1681656"/>
            <a:ext cx="493985" cy="220715"/>
          </a:xfrm>
          <a:prstGeom prst="bentConnector3">
            <a:avLst>
              <a:gd name="adj1" fmla="val 3191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10707E7-9BC9-CC44-9398-DF8C6C4D995D}"/>
              </a:ext>
            </a:extLst>
          </p:cNvPr>
          <p:cNvSpPr txBox="1"/>
          <p:nvPr/>
        </p:nvSpPr>
        <p:spPr>
          <a:xfrm>
            <a:off x="4476750" y="136257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First Sidelobe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7DE470-BDC5-7A45-AF63-EEAFE785FDC8}"/>
              </a:ext>
            </a:extLst>
          </p:cNvPr>
          <p:cNvCxnSpPr/>
          <p:nvPr/>
        </p:nvCxnSpPr>
        <p:spPr>
          <a:xfrm flipH="1">
            <a:off x="8597462" y="2871196"/>
            <a:ext cx="84082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98703A3-3446-F841-BAE6-E330190FE75D}"/>
              </a:ext>
            </a:extLst>
          </p:cNvPr>
          <p:cNvSpPr txBox="1"/>
          <p:nvPr/>
        </p:nvSpPr>
        <p:spPr>
          <a:xfrm>
            <a:off x="9560298" y="2686530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Primary Beam</a:t>
            </a:r>
          </a:p>
        </p:txBody>
      </p:sp>
      <p:pic>
        <p:nvPicPr>
          <p:cNvPr id="57" name="Picture 56" descr="A picture containing shape&#10;&#10;Description automatically generated">
            <a:extLst>
              <a:ext uri="{FF2B5EF4-FFF2-40B4-BE49-F238E27FC236}">
                <a16:creationId xmlns:a16="http://schemas.microsoft.com/office/drawing/2014/main" id="{CBD72DDE-D92D-BC40-BB29-9B112D698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80" y="3690907"/>
            <a:ext cx="8115299" cy="325603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E65D0F4-94E9-474E-8E9D-EB281C43F17A}"/>
              </a:ext>
            </a:extLst>
          </p:cNvPr>
          <p:cNvSpPr txBox="1"/>
          <p:nvPr/>
        </p:nvSpPr>
        <p:spPr>
          <a:xfrm>
            <a:off x="489806" y="5055681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2" charset="0"/>
              </a:rPr>
              <a:t>Synthesized Beam</a:t>
            </a:r>
          </a:p>
        </p:txBody>
      </p:sp>
    </p:spTree>
    <p:extLst>
      <p:ext uri="{BB962C8B-B14F-4D97-AF65-F5344CB8AC3E}">
        <p14:creationId xmlns:p14="http://schemas.microsoft.com/office/powerpoint/2010/main" val="10458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Van CITTERT-Zernike Theorem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5903702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FDCDB5-3390-2344-AD9E-C5304A26CEDA}"/>
                  </a:ext>
                </a:extLst>
              </p:cNvPr>
              <p:cNvSpPr txBox="1"/>
              <p:nvPr/>
            </p:nvSpPr>
            <p:spPr>
              <a:xfrm>
                <a:off x="1194172" y="2987381"/>
                <a:ext cx="5426037" cy="1291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rgbClr val="0F3057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AU" sz="3200" b="0" i="1" smtClean="0">
                          <a:solidFill>
                            <a:srgbClr val="0F305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AU" sz="3200" i="1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3200" i="1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AU" sz="3200" b="0" i="1" smtClean="0">
                              <a:solidFill>
                                <a:srgbClr val="0F3057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sSup>
                            <m:sSupPr>
                              <m:ctrlP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⃑"/>
                                  <m:ctrlPr>
                                    <a:rPr lang="en-AU" sz="3200" b="0" i="1" smtClean="0">
                                      <a:solidFill>
                                        <a:srgbClr val="0F305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3200" b="0" i="1" smtClean="0">
                                      <a:solidFill>
                                        <a:srgbClr val="0F3057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AU" sz="3200" b="0" i="1" smtClean="0">
                                      <a:solidFill>
                                        <a:srgbClr val="0F305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3200" b="0" i="1" smtClean="0">
                                      <a:solidFill>
                                        <a:srgbClr val="0F3057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AU" sz="3200" b="0" i="1" smtClean="0">
                                  <a:solidFill>
                                    <a:srgbClr val="0F305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e>
                      </m:nary>
                      <m:r>
                        <a:rPr lang="en-AU" sz="3200" b="0" i="1" smtClean="0">
                          <a:solidFill>
                            <a:srgbClr val="0F3057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solidFill>
                            <a:srgbClr val="0F305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3200" dirty="0">
                  <a:solidFill>
                    <a:srgbClr val="0F3057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FDCDB5-3390-2344-AD9E-C5304A26C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72" y="2987381"/>
                <a:ext cx="5426037" cy="1291572"/>
              </a:xfrm>
              <a:prstGeom prst="rect">
                <a:avLst/>
              </a:prstGeom>
              <a:blipFill>
                <a:blip r:embed="rId2"/>
                <a:stretch>
                  <a:fillRect l="-16355" t="-156863" r="-1168" b="-21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9B642FD-0BC2-E943-87CC-32571A244355}"/>
              </a:ext>
            </a:extLst>
          </p:cNvPr>
          <p:cNvSpPr/>
          <p:nvPr/>
        </p:nvSpPr>
        <p:spPr>
          <a:xfrm>
            <a:off x="944617" y="2846641"/>
            <a:ext cx="5903702" cy="1432282"/>
          </a:xfrm>
          <a:prstGeom prst="rect">
            <a:avLst/>
          </a:prstGeom>
          <a:noFill/>
          <a:ln w="34925">
            <a:solidFill>
              <a:srgbClr val="00587A">
                <a:alpha val="23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8A215-679E-D54F-9D39-0FC34195A57E}"/>
              </a:ext>
            </a:extLst>
          </p:cNvPr>
          <p:cNvSpPr txBox="1"/>
          <p:nvPr/>
        </p:nvSpPr>
        <p:spPr>
          <a:xfrm>
            <a:off x="850024" y="1585110"/>
            <a:ext cx="7906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The mutual coherence function of an infinitely distance source can be used to reconstruct its image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533859C9-8599-0F41-8388-FF5642303364}"/>
              </a:ext>
            </a:extLst>
          </p:cNvPr>
          <p:cNvCxnSpPr>
            <a:cxnSpLocks/>
          </p:cNvCxnSpPr>
          <p:nvPr/>
        </p:nvCxnSpPr>
        <p:spPr>
          <a:xfrm rot="5400000">
            <a:off x="894394" y="4231149"/>
            <a:ext cx="2132549" cy="1532991"/>
          </a:xfrm>
          <a:prstGeom prst="bentConnector3">
            <a:avLst>
              <a:gd name="adj1" fmla="val 50000"/>
            </a:avLst>
          </a:prstGeom>
          <a:ln w="44450" cap="rnd">
            <a:solidFill>
              <a:srgbClr val="00587A"/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2DC0A49-D864-6F47-BE42-E6E3A0670C6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74527" y="3967058"/>
            <a:ext cx="1556174" cy="1484796"/>
          </a:xfrm>
          <a:prstGeom prst="bentConnector3">
            <a:avLst>
              <a:gd name="adj1" fmla="val 50000"/>
            </a:avLst>
          </a:prstGeom>
          <a:ln w="44450" cap="rnd">
            <a:solidFill>
              <a:srgbClr val="00587A"/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95D6A7D0-291B-8B4A-BEF2-87574D137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08212" y="4388381"/>
            <a:ext cx="1341525" cy="427495"/>
          </a:xfrm>
          <a:prstGeom prst="bentConnector3">
            <a:avLst>
              <a:gd name="adj1" fmla="val 50000"/>
            </a:avLst>
          </a:prstGeom>
          <a:ln w="44450" cap="rnd">
            <a:solidFill>
              <a:srgbClr val="00587A"/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585ECEA-C9B2-A84E-AD50-2BD80C56E82F}"/>
              </a:ext>
            </a:extLst>
          </p:cNvPr>
          <p:cNvSpPr txBox="1"/>
          <p:nvPr/>
        </p:nvSpPr>
        <p:spPr>
          <a:xfrm>
            <a:off x="166715" y="6063919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Beam Response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5D2103-7B4C-FF42-A55F-1947EB97C496}"/>
              </a:ext>
            </a:extLst>
          </p:cNvPr>
          <p:cNvSpPr txBox="1"/>
          <p:nvPr/>
        </p:nvSpPr>
        <p:spPr>
          <a:xfrm>
            <a:off x="2976720" y="5272890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Sky Intensity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78C90-C1A4-4D4F-8F57-D123EFAC8583}"/>
              </a:ext>
            </a:extLst>
          </p:cNvPr>
          <p:cNvSpPr txBox="1"/>
          <p:nvPr/>
        </p:nvSpPr>
        <p:spPr>
          <a:xfrm>
            <a:off x="5211492" y="5632006"/>
            <a:ext cx="3273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Geometric Phase Term</a:t>
            </a:r>
          </a:p>
          <a:p>
            <a:pPr algn="ctr"/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(Sampled Mode)</a:t>
            </a:r>
          </a:p>
        </p:txBody>
      </p:sp>
    </p:spTree>
    <p:extLst>
      <p:ext uri="{BB962C8B-B14F-4D97-AF65-F5344CB8AC3E}">
        <p14:creationId xmlns:p14="http://schemas.microsoft.com/office/powerpoint/2010/main" val="3811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THE MURCHISON WIDEFIELD ARRAY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6275990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6D3F64C-C128-364B-9427-BD32BC29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38" y="2219881"/>
            <a:ext cx="6275991" cy="38049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A7CA65-71E4-C246-8AA4-6565356D6F75}"/>
              </a:ext>
            </a:extLst>
          </p:cNvPr>
          <p:cNvSpPr txBox="1"/>
          <p:nvPr/>
        </p:nvSpPr>
        <p:spPr>
          <a:xfrm>
            <a:off x="10720551" y="6401018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[©️ CAASTRO]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38CB3-4EBC-9A45-B0E7-875E8ABF0E02}"/>
              </a:ext>
            </a:extLst>
          </p:cNvPr>
          <p:cNvSpPr txBox="1"/>
          <p:nvPr/>
        </p:nvSpPr>
        <p:spPr>
          <a:xfrm>
            <a:off x="850024" y="1689341"/>
            <a:ext cx="5929828" cy="4565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128 tiles (stations), pseudo-random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4 x 4 array of bow-tie dipoles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Frequency band: 70 – 300 MHz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Field of View at 150 MHz </a:t>
            </a:r>
            <a:r>
              <a:rPr lang="en-IN" sz="2400" dirty="0">
                <a:solidFill>
                  <a:srgbClr val="0F3057"/>
                </a:solidFill>
                <a:latin typeface="Proxima Nova Rg" panose="02000506030000020004" pitchFamily="2" charset="0"/>
              </a:rPr>
              <a:t>≈ 25 ° [FWHM] 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IN" sz="2400" dirty="0">
                <a:solidFill>
                  <a:srgbClr val="0F3057"/>
                </a:solidFill>
                <a:latin typeface="Lora" pitchFamily="2" charset="77"/>
                <a:ea typeface="CMU Serif Roman" panose="02000603000000000000" pitchFamily="2" charset="0"/>
                <a:cs typeface="CMU Serif Roman" panose="02000603000000000000" pitchFamily="2" charset="0"/>
              </a:rPr>
              <a:t>~</a:t>
            </a:r>
            <a:r>
              <a:rPr lang="en-IN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 1 arcminute resolution</a:t>
            </a:r>
            <a:endParaRPr lang="en-US" sz="2400" dirty="0">
              <a:solidFill>
                <a:srgbClr val="0F3057"/>
              </a:solidFill>
              <a:latin typeface="Proxima Nova Rg" panose="02000506030000020004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4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6225" y="335514"/>
            <a:ext cx="7511206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Satellite BEAM EXPERIMENT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6499214" y="1159096"/>
            <a:ext cx="5432424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1C625F-D8F0-0742-A6BD-55A4523434CB}"/>
              </a:ext>
            </a:extLst>
          </p:cNvPr>
          <p:cNvSpPr txBox="1"/>
          <p:nvPr/>
        </p:nvSpPr>
        <p:spPr>
          <a:xfrm>
            <a:off x="6700094" y="1303282"/>
            <a:ext cx="508985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Two reference antennas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Record modulation in RF signals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Single dipoles on 5 x 5 m mesh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Each pass probes a cross section </a:t>
            </a:r>
          </a:p>
          <a:p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    of the beam response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Gradually build up an all sky </a:t>
            </a:r>
          </a:p>
          <a:p>
            <a:r>
              <a:rPr lang="en-US" sz="2400" dirty="0">
                <a:solidFill>
                  <a:srgbClr val="0F3057"/>
                </a:solidFill>
                <a:latin typeface="Proxima Nova Rg" panose="02000506030000020004" pitchFamily="2" charset="0"/>
                <a:ea typeface="Lato" panose="020F0502020204030203" pitchFamily="34" charset="0"/>
                <a:cs typeface="Lato" panose="020F0502020204030203" pitchFamily="34" charset="0"/>
              </a:rPr>
              <a:t>     beam pattern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solidFill>
                <a:srgbClr val="0F3057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" name="Picture 3" descr="A map of a desert&#10;&#10;Description automatically generated">
            <a:extLst>
              <a:ext uri="{FF2B5EF4-FFF2-40B4-BE49-F238E27FC236}">
                <a16:creationId xmlns:a16="http://schemas.microsoft.com/office/drawing/2014/main" id="{9D81AD78-88CF-364E-8750-7F27532A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252"/>
            <a:ext cx="6547766" cy="620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4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CCF43DD-7F9C-5B42-99BC-45267792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9" y="139868"/>
            <a:ext cx="11929240" cy="657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272DE-E6E7-C942-8AE7-7D983DD5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024" y="350949"/>
            <a:ext cx="8115300" cy="751490"/>
          </a:xfrm>
        </p:spPr>
        <p:txBody>
          <a:bodyPr>
            <a:normAutofit/>
          </a:bodyPr>
          <a:lstStyle/>
          <a:p>
            <a:pPr algn="l"/>
            <a:r>
              <a:rPr lang="en-US" sz="4400" i="1" spc="300" dirty="0">
                <a:solidFill>
                  <a:srgbClr val="008891"/>
                </a:solidFill>
                <a:latin typeface="Abolition Round" pitchFamily="2" charset="0"/>
              </a:rPr>
              <a:t>SATELLITE BEAM EXPERIMENT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9F1448-CCD7-C940-9600-9FA805A933E1}"/>
              </a:ext>
            </a:extLst>
          </p:cNvPr>
          <p:cNvCxnSpPr>
            <a:cxnSpLocks/>
          </p:cNvCxnSpPr>
          <p:nvPr/>
        </p:nvCxnSpPr>
        <p:spPr>
          <a:xfrm>
            <a:off x="944617" y="1243178"/>
            <a:ext cx="5435162" cy="0"/>
          </a:xfrm>
          <a:prstGeom prst="line">
            <a:avLst/>
          </a:prstGeom>
          <a:ln>
            <a:solidFill>
              <a:srgbClr val="0F3057">
                <a:alpha val="40113"/>
              </a:srgb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3F7A0E-387A-5E42-8DFF-1B6269F3304C}"/>
              </a:ext>
            </a:extLst>
          </p:cNvPr>
          <p:cNvSpPr txBox="1"/>
          <p:nvPr/>
        </p:nvSpPr>
        <p:spPr>
          <a:xfrm>
            <a:off x="1260880" y="5271713"/>
            <a:ext cx="160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2400" i="1" baseline="-25000" dirty="0">
                <a:solidFill>
                  <a:srgbClr val="00587A"/>
                </a:solidFill>
                <a:ea typeface="Anaktoria" panose="02020602090805090A03" pitchFamily="18" charset="0"/>
              </a:rPr>
              <a:t>ref </a:t>
            </a:r>
            <a:r>
              <a:rPr lang="en-US" sz="2400" dirty="0">
                <a:solidFill>
                  <a:srgbClr val="00587A"/>
                </a:solidFill>
                <a:ea typeface="Anaktoria" panose="02020602090805090A03" pitchFamily="18" charset="0"/>
              </a:rPr>
              <a:t> = </a:t>
            </a:r>
            <a:r>
              <a:rPr lang="en-US" sz="2400" i="1" dirty="0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F. </a:t>
            </a:r>
            <a:r>
              <a:rPr lang="en-US" sz="2400" i="1" dirty="0" err="1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sz="2400" i="1" baseline="-25000" dirty="0" err="1">
                <a:solidFill>
                  <a:srgbClr val="00587A"/>
                </a:solidFill>
                <a:ea typeface="Anaktoria" panose="02020602090805090A03" pitchFamily="18" charset="0"/>
              </a:rPr>
              <a:t>ref</a:t>
            </a:r>
            <a:endParaRPr lang="en-US" sz="2400" baseline="-25000" dirty="0">
              <a:solidFill>
                <a:srgbClr val="00587A"/>
              </a:solidFill>
              <a:latin typeface="Athelas" panose="02000503000000020003" pitchFamily="2" charset="77"/>
              <a:ea typeface="Anaktoria" panose="02020602090805090A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781205-4B6C-3E49-A0FB-3518C9ADE8C0}"/>
              </a:ext>
            </a:extLst>
          </p:cNvPr>
          <p:cNvSpPr/>
          <p:nvPr/>
        </p:nvSpPr>
        <p:spPr>
          <a:xfrm>
            <a:off x="1018451" y="2209209"/>
            <a:ext cx="3117883" cy="1022020"/>
          </a:xfrm>
          <a:prstGeom prst="rect">
            <a:avLst/>
          </a:prstGeom>
          <a:noFill/>
          <a:ln w="34925">
            <a:solidFill>
              <a:srgbClr val="00587A">
                <a:alpha val="23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EBA250-A7BD-3449-A2A3-5A16EBD9A571}"/>
                  </a:ext>
                </a:extLst>
              </p:cNvPr>
              <p:cNvSpPr/>
              <p:nvPr/>
            </p:nvSpPr>
            <p:spPr>
              <a:xfrm>
                <a:off x="1018451" y="2298225"/>
                <a:ext cx="2881623" cy="887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  <m:t>𝐴𝑈𝑇</m:t>
                          </m:r>
                          <m:r>
                            <a:rPr lang="en-US" sz="2400" i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i="0">
                          <a:solidFill>
                            <a:srgbClr val="00587A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587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00587A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587A"/>
                                  </a:solidFill>
                                  <a:latin typeface="Cambria Math" panose="02040503050406030204" pitchFamily="18" charset="0"/>
                                </a:rPr>
                                <m:t>𝐴𝑈𝑇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587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00587A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587A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587A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587A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EBA250-A7BD-3449-A2A3-5A16EBD9A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51" y="2298225"/>
                <a:ext cx="2881623" cy="887872"/>
              </a:xfrm>
              <a:prstGeom prst="rect">
                <a:avLst/>
              </a:prstGeom>
              <a:blipFill>
                <a:blip r:embed="rId5"/>
                <a:stretch>
                  <a:fillRect l="-87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7B8F575-F1DD-CB49-A085-A65FDC049E0E}"/>
              </a:ext>
            </a:extLst>
          </p:cNvPr>
          <p:cNvSpPr txBox="1"/>
          <p:nvPr/>
        </p:nvSpPr>
        <p:spPr>
          <a:xfrm>
            <a:off x="5587247" y="5271712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2400" i="1" baseline="-25000" dirty="0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AUT</a:t>
            </a:r>
            <a:r>
              <a:rPr lang="en-US" sz="2400" i="1" baseline="-25000" dirty="0">
                <a:solidFill>
                  <a:srgbClr val="00587A"/>
                </a:solidFill>
                <a:ea typeface="Anaktoria" panose="02020602090805090A03" pitchFamily="18" charset="0"/>
              </a:rPr>
              <a:t> </a:t>
            </a:r>
            <a:r>
              <a:rPr lang="en-US" sz="2400" dirty="0">
                <a:solidFill>
                  <a:srgbClr val="00587A"/>
                </a:solidFill>
                <a:ea typeface="Anaktoria" panose="02020602090805090A03" pitchFamily="18" charset="0"/>
              </a:rPr>
              <a:t> = </a:t>
            </a:r>
            <a:r>
              <a:rPr lang="en-US" sz="2400" i="1" dirty="0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F. B</a:t>
            </a:r>
            <a:r>
              <a:rPr lang="en-US" sz="2400" i="1" baseline="-25000" dirty="0">
                <a:solidFill>
                  <a:srgbClr val="00587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AUT</a:t>
            </a:r>
            <a:endParaRPr lang="en-US" sz="2400" baseline="-25000" dirty="0">
              <a:solidFill>
                <a:srgbClr val="00587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82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8350</TotalTime>
  <Words>397</Words>
  <Application>Microsoft Macintosh PowerPoint</Application>
  <PresentationFormat>Widescreen</PresentationFormat>
  <Paragraphs>73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Abolition Round</vt:lpstr>
      <vt:lpstr>Aileron UltraLight</vt:lpstr>
      <vt:lpstr>Arial</vt:lpstr>
      <vt:lpstr>Athelas</vt:lpstr>
      <vt:lpstr>Calibri</vt:lpstr>
      <vt:lpstr>Calibri Light</vt:lpstr>
      <vt:lpstr>Cambria Math</vt:lpstr>
      <vt:lpstr>Inter</vt:lpstr>
      <vt:lpstr>Inter ExtraLight</vt:lpstr>
      <vt:lpstr>Lora</vt:lpstr>
      <vt:lpstr>Proxima Nova Rg</vt:lpstr>
      <vt:lpstr>Wingdings</vt:lpstr>
      <vt:lpstr>Office Theme</vt:lpstr>
      <vt:lpstr>Each Station IS AS Unique as A Snowflake : The Consequences of Assuming Uniformity for EOR Science</vt:lpstr>
      <vt:lpstr>EPOCH OF REIONIZATION</vt:lpstr>
      <vt:lpstr>FOREGROUNDS</vt:lpstr>
      <vt:lpstr>Foreground – Instrument Systematic Coupling</vt:lpstr>
      <vt:lpstr>Radio Beams</vt:lpstr>
      <vt:lpstr>Van CITTERT-Zernike Theorem</vt:lpstr>
      <vt:lpstr>THE MURCHISON WIDEFIELD ARRAY</vt:lpstr>
      <vt:lpstr>Satellite BEAM EXPERIMENT</vt:lpstr>
      <vt:lpstr>SATELLITE BEAM EXPERIMENT</vt:lpstr>
      <vt:lpstr>PowerPoint Presentation</vt:lpstr>
      <vt:lpstr>Try it with your Telescope!</vt:lpstr>
      <vt:lpstr>Deformed Beam &amp; EoR SCIENCE</vt:lpstr>
      <vt:lpstr>DEFORmED BEAMS</vt:lpstr>
      <vt:lpstr>PowerPoint Presentation</vt:lpstr>
      <vt:lpstr>PowerPoint Presentation</vt:lpstr>
      <vt:lpstr>PowerPoint Presentation</vt:lpstr>
      <vt:lpstr>Deformed BEAMS AND THE EoR</vt:lpstr>
      <vt:lpstr>Deformed BEAMS AND Calibration Errors</vt:lpstr>
      <vt:lpstr>What does this mean?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 Chokshi</dc:creator>
  <cp:lastModifiedBy>Aman Chokshi</cp:lastModifiedBy>
  <cp:revision>132</cp:revision>
  <dcterms:created xsi:type="dcterms:W3CDTF">2021-05-13T05:18:17Z</dcterms:created>
  <dcterms:modified xsi:type="dcterms:W3CDTF">2024-03-21T15:22:56Z</dcterms:modified>
</cp:coreProperties>
</file>