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9"/>
  </p:notesMasterIdLst>
  <p:sldIdLst>
    <p:sldId id="304" r:id="rId2"/>
    <p:sldId id="370" r:id="rId3"/>
    <p:sldId id="259" r:id="rId4"/>
    <p:sldId id="359" r:id="rId5"/>
    <p:sldId id="371" r:id="rId6"/>
    <p:sldId id="372" r:id="rId7"/>
    <p:sldId id="360" r:id="rId8"/>
    <p:sldId id="373" r:id="rId9"/>
    <p:sldId id="374" r:id="rId10"/>
    <p:sldId id="375" r:id="rId11"/>
    <p:sldId id="376" r:id="rId12"/>
    <p:sldId id="379" r:id="rId13"/>
    <p:sldId id="378" r:id="rId14"/>
    <p:sldId id="380" r:id="rId15"/>
    <p:sldId id="363" r:id="rId16"/>
    <p:sldId id="267" r:id="rId17"/>
    <p:sldId id="269" r:id="rId18"/>
    <p:sldId id="361" r:id="rId19"/>
    <p:sldId id="364" r:id="rId20"/>
    <p:sldId id="365" r:id="rId21"/>
    <p:sldId id="366" r:id="rId22"/>
    <p:sldId id="274" r:id="rId23"/>
    <p:sldId id="377" r:id="rId24"/>
    <p:sldId id="367" r:id="rId25"/>
    <p:sldId id="369" r:id="rId26"/>
    <p:sldId id="368" r:id="rId27"/>
    <p:sldId id="289" r:id="rId2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Source Sans Pro SemiBold" panose="020B0603030403020204" pitchFamily="34" charset="0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28c/WjLe8yuiBIhFPl6f5Tdz5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5BC2B1-DEF9-4448-BD09-C48C2C60F94C}">
  <a:tblStyle styleId="{BC5BC2B1-DEF9-4448-BD09-C48C2C60F94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D"/>
          </a:solidFill>
        </a:fill>
      </a:tcStyle>
    </a:wholeTbl>
    <a:band1H>
      <a:tcTxStyle b="off" i="off"/>
      <a:tcStyle>
        <a:tcBdr/>
        <a:fill>
          <a:solidFill>
            <a:srgbClr val="CDD8F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8F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6433"/>
  </p:normalViewPr>
  <p:slideViewPr>
    <p:cSldViewPr snapToGrid="0">
      <p:cViewPr varScale="1">
        <p:scale>
          <a:sx n="125" d="100"/>
          <a:sy n="125" d="100"/>
        </p:scale>
        <p:origin x="111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907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900">
              <a:solidFill>
                <a:schemeClr val="dk1"/>
              </a:solidFill>
            </a:endParaRPr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9639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900">
              <a:solidFill>
                <a:schemeClr val="dk1"/>
              </a:solidFill>
            </a:endParaRPr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4968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900">
              <a:solidFill>
                <a:schemeClr val="dk1"/>
              </a:solidFill>
            </a:endParaRPr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3591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900">
              <a:solidFill>
                <a:schemeClr val="dk1"/>
              </a:solidFill>
            </a:endParaRPr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464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62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130727d10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2130727d10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362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130727d10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2130727d10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28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7666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130727d10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2130727d10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600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1" name="Google Shape;3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3128e769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213128e769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685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999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2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89f55d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c989f55d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752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6620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179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2 Up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88028" y="883045"/>
            <a:ext cx="4472513" cy="3840037"/>
          </a:xfrm>
          <a:prstGeom prst="rect">
            <a:avLst/>
          </a:prstGeo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 marL="571500" indent="-190500">
              <a:spcBef>
                <a:spcPts val="1350"/>
              </a:spcBef>
              <a:buClr>
                <a:schemeClr val="accent1"/>
              </a:buClr>
              <a:defRPr sz="2175">
                <a:solidFill>
                  <a:schemeClr val="bg1"/>
                </a:solidFill>
              </a:defRPr>
            </a:lvl2pPr>
            <a:lvl3pPr marL="762000" indent="-190500">
              <a:spcBef>
                <a:spcPts val="1200"/>
              </a:spcBef>
              <a:buClr>
                <a:schemeClr val="accent1"/>
              </a:buClr>
              <a:defRPr sz="1950">
                <a:solidFill>
                  <a:schemeClr val="bg1"/>
                </a:solidFill>
              </a:defRPr>
            </a:lvl3pPr>
            <a:lvl4pPr marL="952500" indent="-190500">
              <a:spcBef>
                <a:spcPts val="1050"/>
              </a:spcBef>
              <a:buClr>
                <a:schemeClr val="accent1"/>
              </a:buClr>
              <a:defRPr sz="1650">
                <a:solidFill>
                  <a:schemeClr val="bg1"/>
                </a:solidFill>
              </a:defRPr>
            </a:lvl4pPr>
            <a:lvl5pPr marL="1143000" indent="-190500">
              <a:spcBef>
                <a:spcPts val="900"/>
              </a:spcBef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85750" y="131795"/>
            <a:ext cx="4474790" cy="7117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80" name="Caption for image above, Lorem ipsum dolor sit amet, consectetur adipiscing elit. Morbi dapibus lorem nec tincidunt dapibus.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26310" y="2077287"/>
            <a:ext cx="3851586" cy="2693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Clr>
                <a:srgbClr val="E50869"/>
              </a:buClr>
              <a:buSzTx/>
              <a:buNone/>
              <a:defRPr sz="750">
                <a:solidFill>
                  <a:srgbClr val="535353"/>
                </a:solidFill>
              </a:defRPr>
            </a:lvl1pPr>
          </a:lstStyle>
          <a:p>
            <a:r>
              <a:rPr lang="en-GB" dirty="0"/>
              <a:t>Caption for image above, Lorem ipsum dolor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Morbi </a:t>
            </a:r>
            <a:r>
              <a:rPr lang="en-GB" dirty="0" err="1"/>
              <a:t>dapibus</a:t>
            </a:r>
            <a:r>
              <a:rPr lang="en-GB" dirty="0"/>
              <a:t> lorem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.</a:t>
            </a:r>
          </a:p>
        </p:txBody>
      </p:sp>
      <p:sp>
        <p:nvSpPr>
          <p:cNvPr id="81" name="Caption for image above, Lorem ipsum dolor sit amet, consectetur adipiscing elit. Morbi dapibus lorem nec tincidunt dapibus.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5026310" y="4553655"/>
            <a:ext cx="3851586" cy="2693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Clr>
                <a:srgbClr val="E50869"/>
              </a:buClr>
              <a:buSzTx/>
              <a:buNone/>
              <a:defRPr sz="750">
                <a:solidFill>
                  <a:srgbClr val="535353"/>
                </a:solidFill>
              </a:defRPr>
            </a:lvl1pPr>
          </a:lstStyle>
          <a:p>
            <a:r>
              <a:rPr lang="en-GB" dirty="0"/>
              <a:t>Caption for image above, Lorem ipsum dolor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Morbi </a:t>
            </a:r>
            <a:r>
              <a:rPr lang="en-GB" dirty="0" err="1"/>
              <a:t>dapibus</a:t>
            </a:r>
            <a:r>
              <a:rPr lang="en-GB" dirty="0"/>
              <a:t> lorem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B417AD-8007-6341-8077-C8AB782B84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026310" y="2612010"/>
            <a:ext cx="3851586" cy="1950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A9D0A4-E9AA-714D-A021-5001D46C5DF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026310" y="123603"/>
            <a:ext cx="3851586" cy="1950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035F91-433E-4F10-A6E2-96D2B47BBDB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44151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80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body" idx="1"/>
          </p:nvPr>
        </p:nvSpPr>
        <p:spPr>
          <a:xfrm>
            <a:off x="183363" y="1132271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8000"/>
                    </a14:imgEffect>
                    <a14:imgEffect>
                      <a14:brightnessContrast bright="-52000" contrast="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" name="Google Shape;10;p24"/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72458" y="46325"/>
            <a:ext cx="576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4"/>
          <p:cNvSpPr txBox="1"/>
          <p:nvPr/>
        </p:nvSpPr>
        <p:spPr>
          <a:xfrm>
            <a:off x="0" y="4789500"/>
            <a:ext cx="4800601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dirty="0">
                <a:solidFill>
                  <a:srgbClr val="D9D9D9"/>
                </a:solidFill>
              </a:rPr>
              <a:t>Cosmology in the Alps, 18-22 March 2024</a:t>
            </a:r>
            <a:endParaRPr sz="1100" b="0" i="0" u="none" strike="noStrike" cap="none" dirty="0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anda.org/articles/aa/full_html/2023/08/aa46374-23/aa46374-23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ps.iau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atchecker.readthedocs.io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twitter.com/Link4Universe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oi.org/10.3847/1538-3881/ac341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mnrasl/slab03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>
            <a:spLocks noGrp="1"/>
          </p:cNvSpPr>
          <p:nvPr>
            <p:ph type="ctrTitle"/>
          </p:nvPr>
        </p:nvSpPr>
        <p:spPr>
          <a:xfrm>
            <a:off x="-2343180" y="979867"/>
            <a:ext cx="10305098" cy="241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7200" b="1" dirty="0">
                <a:ln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DARK &amp; </a:t>
            </a:r>
            <a:endParaRPr sz="7200" b="1" dirty="0">
              <a:ln>
                <a:solidFill>
                  <a:schemeClr val="bg1"/>
                </a:solidFill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sp>
        <p:nvSpPr>
          <p:cNvPr id="60" name="Google Shape;60;p1"/>
          <p:cNvSpPr txBox="1">
            <a:spLocks noGrp="1"/>
          </p:cNvSpPr>
          <p:nvPr>
            <p:ph type="subTitle" idx="1"/>
          </p:nvPr>
        </p:nvSpPr>
        <p:spPr>
          <a:xfrm>
            <a:off x="6648651" y="3660022"/>
            <a:ext cx="2278378" cy="144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Bonaldi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Federico Di Vruno</a:t>
            </a:r>
          </a:p>
        </p:txBody>
      </p:sp>
      <p:sp>
        <p:nvSpPr>
          <p:cNvPr id="61" name="Google Shape;61;p1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4" name="Google Shape;59;p1">
            <a:extLst>
              <a:ext uri="{FF2B5EF4-FFF2-40B4-BE49-F238E27FC236}">
                <a16:creationId xmlns:a16="http://schemas.microsoft.com/office/drawing/2014/main" id="{707D54BB-01DF-F682-81DC-A8CC105E8DC8}"/>
              </a:ext>
            </a:extLst>
          </p:cNvPr>
          <p:cNvSpPr txBox="1">
            <a:spLocks/>
          </p:cNvSpPr>
          <p:nvPr/>
        </p:nvSpPr>
        <p:spPr>
          <a:xfrm>
            <a:off x="-571120" y="2955017"/>
            <a:ext cx="741426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7200" b="1" dirty="0">
                <a:ln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Arial Black" panose="020B0A04020102020204" pitchFamily="34" charset="0"/>
              </a:rPr>
              <a:t>SKIES</a:t>
            </a:r>
          </a:p>
        </p:txBody>
      </p:sp>
      <p:sp>
        <p:nvSpPr>
          <p:cNvPr id="5" name="Google Shape;59;p1">
            <a:extLst>
              <a:ext uri="{FF2B5EF4-FFF2-40B4-BE49-F238E27FC236}">
                <a16:creationId xmlns:a16="http://schemas.microsoft.com/office/drawing/2014/main" id="{96BA7D21-AC4B-0F4B-440B-5CD9796AC59A}"/>
              </a:ext>
            </a:extLst>
          </p:cNvPr>
          <p:cNvSpPr txBox="1">
            <a:spLocks/>
          </p:cNvSpPr>
          <p:nvPr/>
        </p:nvSpPr>
        <p:spPr>
          <a:xfrm>
            <a:off x="1745677" y="2794230"/>
            <a:ext cx="5304472" cy="119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7200" b="1" dirty="0">
                <a:ln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Arial Black" panose="020B0A04020102020204" pitchFamily="34" charset="0"/>
              </a:rPr>
              <a:t>QUIET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46477-1A73-5C8C-CD57-EAD22D711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750" y="4248150"/>
            <a:ext cx="2351149" cy="742468"/>
          </a:xfrm>
          <a:prstGeom prst="rect">
            <a:avLst/>
          </a:prstGeom>
        </p:spPr>
      </p:pic>
      <p:sp>
        <p:nvSpPr>
          <p:cNvPr id="8" name="Google Shape;60;p1">
            <a:extLst>
              <a:ext uri="{FF2B5EF4-FFF2-40B4-BE49-F238E27FC236}">
                <a16:creationId xmlns:a16="http://schemas.microsoft.com/office/drawing/2014/main" id="{E47FE238-248B-F832-3FEF-C15CB354742D}"/>
              </a:ext>
            </a:extLst>
          </p:cNvPr>
          <p:cNvSpPr txBox="1">
            <a:spLocks/>
          </p:cNvSpPr>
          <p:nvPr/>
        </p:nvSpPr>
        <p:spPr>
          <a:xfrm>
            <a:off x="115222" y="1573756"/>
            <a:ext cx="1837463" cy="2461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endParaRPr lang="it-IT" sz="700" dirty="0">
              <a:solidFill>
                <a:schemeClr val="bg1"/>
              </a:solidFill>
            </a:endParaRPr>
          </a:p>
        </p:txBody>
      </p:sp>
      <p:sp>
        <p:nvSpPr>
          <p:cNvPr id="2" name="Google Shape;176;p7">
            <a:extLst>
              <a:ext uri="{FF2B5EF4-FFF2-40B4-BE49-F238E27FC236}">
                <a16:creationId xmlns:a16="http://schemas.microsoft.com/office/drawing/2014/main" id="{8BF38EA2-7127-BF8A-76E1-75F7640DFAFF}"/>
              </a:ext>
            </a:extLst>
          </p:cNvPr>
          <p:cNvSpPr txBox="1">
            <a:spLocks/>
          </p:cNvSpPr>
          <p:nvPr/>
        </p:nvSpPr>
        <p:spPr>
          <a:xfrm>
            <a:off x="-1130182" y="702554"/>
            <a:ext cx="9527422" cy="163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impact of large satellite </a:t>
            </a:r>
          </a:p>
          <a:p>
            <a:pPr>
              <a:buSzPts val="4000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constellations on the</a:t>
            </a:r>
          </a:p>
        </p:txBody>
      </p:sp>
    </p:spTree>
    <p:extLst>
      <p:ext uri="{BB962C8B-B14F-4D97-AF65-F5344CB8AC3E}">
        <p14:creationId xmlns:p14="http://schemas.microsoft.com/office/powerpoint/2010/main" val="4040912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c989f55d2_0_31"/>
          <p:cNvSpPr txBox="1"/>
          <p:nvPr/>
        </p:nvSpPr>
        <p:spPr>
          <a:xfrm>
            <a:off x="204806" y="223167"/>
            <a:ext cx="6396750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2625" dirty="0">
                <a:solidFill>
                  <a:schemeClr val="bg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Threats to radio astronomy</a:t>
            </a:r>
            <a:endParaRPr sz="975" dirty="0">
              <a:solidFill>
                <a:schemeClr val="bg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1F229F-C4DB-487B-5A81-4C157BECF740}"/>
              </a:ext>
            </a:extLst>
          </p:cNvPr>
          <p:cNvGrpSpPr/>
          <p:nvPr/>
        </p:nvGrpSpPr>
        <p:grpSpPr>
          <a:xfrm>
            <a:off x="3622698" y="3272746"/>
            <a:ext cx="5417820" cy="1649817"/>
            <a:chOff x="2606040" y="1368187"/>
            <a:chExt cx="5417820" cy="1649817"/>
          </a:xfrm>
        </p:grpSpPr>
        <p:pic>
          <p:nvPicPr>
            <p:cNvPr id="137" name="Google Shape;137;g12c989f55d2_0_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06040" y="1368187"/>
              <a:ext cx="3686984" cy="132683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cxnSp>
          <p:nvCxnSpPr>
            <p:cNvPr id="142" name="Google Shape;142;g12c989f55d2_0_31"/>
            <p:cNvCxnSpPr>
              <a:cxnSpLocks/>
            </p:cNvCxnSpPr>
            <p:nvPr/>
          </p:nvCxnSpPr>
          <p:spPr>
            <a:xfrm>
              <a:off x="5570220" y="1890541"/>
              <a:ext cx="483494" cy="69263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g12c989f55d2_0_31"/>
            <p:cNvCxnSpPr>
              <a:cxnSpLocks/>
            </p:cNvCxnSpPr>
            <p:nvPr/>
          </p:nvCxnSpPr>
          <p:spPr>
            <a:xfrm flipH="1" flipV="1">
              <a:off x="5745480" y="1890541"/>
              <a:ext cx="2270760" cy="69263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44" name="Google Shape;144;g12c989f55d2_0_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53714" y="2011047"/>
              <a:ext cx="1970146" cy="10069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g12c989f55d2_0_31"/>
          <p:cNvSpPr txBox="1">
            <a:spLocks noGrp="1"/>
          </p:cNvSpPr>
          <p:nvPr>
            <p:ph type="sldNum" idx="12"/>
          </p:nvPr>
        </p:nvSpPr>
        <p:spPr>
          <a:xfrm>
            <a:off x="8472458" y="4777342"/>
            <a:ext cx="548775" cy="39352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GB">
                <a:solidFill>
                  <a:schemeClr val="bg1"/>
                </a:solidFill>
              </a:rPr>
              <a:pPr/>
              <a:t>10</a:t>
            </a:fld>
            <a:endParaRPr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2DF97-6D3A-7F25-1096-2C49E19D6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726" y="2358044"/>
            <a:ext cx="4216823" cy="80286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81C185-28DE-DA99-E769-7BDDF29ECE7E}"/>
              </a:ext>
            </a:extLst>
          </p:cNvPr>
          <p:cNvGrpSpPr/>
          <p:nvPr/>
        </p:nvGrpSpPr>
        <p:grpSpPr>
          <a:xfrm flipH="1">
            <a:off x="204806" y="891540"/>
            <a:ext cx="3431200" cy="3116614"/>
            <a:chOff x="4690798" y="1221554"/>
            <a:chExt cx="4330360" cy="38352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AB64DE-11D4-F0C4-39FA-F84797D40699}"/>
                </a:ext>
              </a:extLst>
            </p:cNvPr>
            <p:cNvSpPr/>
            <p:nvPr/>
          </p:nvSpPr>
          <p:spPr>
            <a:xfrm>
              <a:off x="4690798" y="1221554"/>
              <a:ext cx="4330360" cy="383526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Onsala Space Observatory | Chalmers">
              <a:extLst>
                <a:ext uri="{FF2B5EF4-FFF2-40B4-BE49-F238E27FC236}">
                  <a16:creationId xmlns:a16="http://schemas.microsoft.com/office/drawing/2014/main" id="{CD77E62D-5C07-7AA2-E7AE-A9A8159F75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38" b="91130" l="53125" r="87656">
                          <a14:foregroundMark x1="75208" y1="31106" x2="75208" y2="31106"/>
                          <a14:foregroundMark x1="70313" y1="27947" x2="80000" y2="63062"/>
                          <a14:foregroundMark x1="80000" y1="63062" x2="81823" y2="20049"/>
                          <a14:foregroundMark x1="81823" y1="20049" x2="68333" y2="7898"/>
                          <a14:foregroundMark x1="68333" y1="7898" x2="68333" y2="7898"/>
                          <a14:foregroundMark x1="72604" y1="3038" x2="77552" y2="3281"/>
                          <a14:foregroundMark x1="84271" y1="53706" x2="84427" y2="35601"/>
                          <a14:foregroundMark x1="87708" y1="60267" x2="87708" y2="60267"/>
                          <a14:foregroundMark x1="87604" y1="52734" x2="87604" y2="52734"/>
                          <a14:foregroundMark x1="60833" y1="85662" x2="60833" y2="85662"/>
                          <a14:foregroundMark x1="63542" y1="72175" x2="60208" y2="88214"/>
                          <a14:foregroundMark x1="60938" y1="88821" x2="69948" y2="91130"/>
                          <a14:foregroundMark x1="72760" y1="89915" x2="59010" y2="89064"/>
                          <a14:foregroundMark x1="59219" y1="45322" x2="59219" y2="45322"/>
                          <a14:foregroundMark x1="55677" y1="52248" x2="61198" y2="37667"/>
                          <a14:foregroundMark x1="64375" y1="22479" x2="64375" y2="31106"/>
                          <a14:foregroundMark x1="64375" y1="14216" x2="63281" y2="351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77" t="2406" r="9575" b="-2406"/>
            <a:stretch/>
          </p:blipFill>
          <p:spPr bwMode="auto">
            <a:xfrm>
              <a:off x="6410751" y="3934078"/>
              <a:ext cx="418296" cy="435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79B0A4C-8592-E8C7-1C9F-5167E9BB7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94817">
              <a:off x="5510145" y="2085965"/>
              <a:ext cx="2988919" cy="2751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Content Placeholder 8">
              <a:extLst>
                <a:ext uri="{FF2B5EF4-FFF2-40B4-BE49-F238E27FC236}">
                  <a16:creationId xmlns:a16="http://schemas.microsoft.com/office/drawing/2014/main" id="{47ECA20C-1252-5B64-B2BA-BA2D10808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89803" l="4167" r="93958">
                          <a14:foregroundMark x1="7917" y1="25164" x2="7917" y2="25164"/>
                          <a14:foregroundMark x1="15521" y1="8059" x2="15521" y2="8059"/>
                          <a14:foregroundMark x1="4167" y1="21217" x2="4167" y2="21217"/>
                          <a14:foregroundMark x1="51042" y1="55263" x2="51042" y2="55263"/>
                          <a14:foregroundMark x1="45833" y1="39145" x2="47917" y2="54934"/>
                          <a14:foregroundMark x1="47917" y1="54934" x2="53750" y2="52303"/>
                          <a14:foregroundMark x1="53750" y1="52303" x2="53958" y2="38980"/>
                          <a14:foregroundMark x1="53958" y1="38980" x2="43854" y2="40296"/>
                          <a14:foregroundMark x1="43854" y1="40296" x2="42500" y2="52467"/>
                          <a14:foregroundMark x1="42500" y1="52467" x2="53958" y2="54934"/>
                          <a14:foregroundMark x1="53958" y1="54934" x2="58958" y2="41283"/>
                          <a14:foregroundMark x1="58958" y1="41283" x2="55104" y2="32237"/>
                          <a14:foregroundMark x1="55104" y1="32237" x2="46667" y2="32566"/>
                          <a14:foregroundMark x1="46667" y1="32566" x2="40104" y2="40296"/>
                          <a14:foregroundMark x1="56458" y1="55099" x2="51250" y2="62171"/>
                          <a14:foregroundMark x1="51250" y1="62171" x2="43958" y2="57895"/>
                          <a14:foregroundMark x1="43958" y1="57895" x2="40833" y2="50164"/>
                          <a14:foregroundMark x1="40833" y1="50164" x2="47708" y2="35691"/>
                          <a14:foregroundMark x1="47708" y1="35691" x2="56667" y2="34046"/>
                          <a14:foregroundMark x1="56667" y1="34046" x2="60417" y2="41941"/>
                          <a14:foregroundMark x1="60417" y1="41941" x2="61458" y2="51480"/>
                          <a14:foregroundMark x1="61458" y1="51480" x2="46875" y2="61020"/>
                          <a14:foregroundMark x1="46875" y1="61020" x2="40729" y2="54770"/>
                          <a14:foregroundMark x1="40729" y1="54770" x2="42188" y2="44408"/>
                          <a14:foregroundMark x1="42188" y1="44408" x2="50313" y2="43750"/>
                          <a14:foregroundMark x1="50313" y1="43750" x2="51458" y2="50000"/>
                          <a14:foregroundMark x1="49063" y1="28947" x2="49063" y2="28947"/>
                          <a14:foregroundMark x1="52188" y1="46217" x2="52188" y2="46217"/>
                          <a14:foregroundMark x1="60938" y1="36020" x2="60938" y2="36020"/>
                          <a14:foregroundMark x1="64688" y1="61842" x2="64688" y2="61842"/>
                          <a14:foregroundMark x1="93958" y1="77961" x2="93958" y2="77961"/>
                          <a14:foregroundMark x1="55000" y1="38980" x2="55000" y2="389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14432">
              <a:off x="7189550" y="2092347"/>
              <a:ext cx="806690" cy="51090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</p:pic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77A0A7D-61A8-7A1B-2394-BE87910F28A7}"/>
              </a:ext>
            </a:extLst>
          </p:cNvPr>
          <p:cNvSpPr txBox="1">
            <a:spLocks/>
          </p:cNvSpPr>
          <p:nvPr/>
        </p:nvSpPr>
        <p:spPr>
          <a:xfrm>
            <a:off x="4293498" y="606986"/>
            <a:ext cx="4366493" cy="306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Satellite visible 24/7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Main transmissions close to protected bands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Steerable beams, fixed beams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Radio Quiet Zones affected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Many planned frequencies close to protected bands: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100" dirty="0"/>
          </a:p>
          <a:p>
            <a:pPr>
              <a:buFont typeface="Arial" panose="020B0604020202020204" pitchFamily="34" charset="0"/>
              <a:buChar char="•"/>
            </a:pPr>
            <a:endParaRPr lang="en-GB" sz="1100" dirty="0"/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803425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8474-F304-17C9-A3D6-A8713792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30" y="110114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dirty="0"/>
              <a:t>Threats to radio astronomy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DF31C-27F0-2CDE-BF2E-F43DAD9D32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84270D92-3E6C-6D8F-0714-FA3F2D6BC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4224" r="15704"/>
          <a:stretch/>
        </p:blipFill>
        <p:spPr>
          <a:xfrm>
            <a:off x="83496" y="1429897"/>
            <a:ext cx="4218779" cy="2812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D2512-64F4-8384-9E1C-7E9601639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199" y="1554203"/>
            <a:ext cx="4371976" cy="246120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BD87CF0-EA97-E1A5-723A-23A1C4D944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7230" y="4032731"/>
            <a:ext cx="4299260" cy="79598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35000" tIns="0" rIns="13500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7175" marR="0" lvl="0" indent="-257175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557213" marR="0" lvl="1" indent="-214313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05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857250" marR="0" lvl="2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200150" marR="0" lvl="3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543050" marR="0" lvl="4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825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885950" marR="0" lvl="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228850" marR="0" lvl="6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571750" marR="0" lvl="7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914650" marR="0" lvl="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1000" dirty="0">
                <a:solidFill>
                  <a:schemeClr val="bg1"/>
                </a:solidFill>
              </a:rPr>
              <a:t>Unintended Electromagnetic Radiation (110 – 180 MHz)</a:t>
            </a:r>
          </a:p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1000" dirty="0">
                <a:solidFill>
                  <a:schemeClr val="bg1"/>
                </a:solidFill>
                <a:hlinkClick r:id="rId4"/>
              </a:rPr>
              <a:t>https://www.aanda.org/articles/aa/full_html/2023/08/aa46374-23/aa46374-23.html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EB1E5DF-2B8A-82C3-74EF-061CABB74EED}"/>
              </a:ext>
            </a:extLst>
          </p:cNvPr>
          <p:cNvSpPr txBox="1">
            <a:spLocks/>
          </p:cNvSpPr>
          <p:nvPr/>
        </p:nvSpPr>
        <p:spPr>
          <a:xfrm>
            <a:off x="0" y="4268203"/>
            <a:ext cx="4299260" cy="65934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spcFirstLastPara="1" vert="horz" wrap="square" lIns="135000" tIns="0" rIns="13500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57175" marR="0" lvl="0" indent="-257175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557213" marR="0" lvl="1" indent="-214313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05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857250" marR="0" lvl="2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200150" marR="0" lvl="3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543050" marR="0" lvl="4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825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885950" marR="0" lvl="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228850" marR="0" lvl="6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571750" marR="0" lvl="7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914650" marR="0" lvl="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Satellite downlinks in Ku band (10.7 – 12.7 GHz)</a:t>
            </a:r>
          </a:p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1050" dirty="0">
                <a:solidFill>
                  <a:schemeClr val="bg1"/>
                </a:solidFill>
              </a:rPr>
              <a:t>F. Di Vruno, G. Hovey, </a:t>
            </a:r>
            <a:r>
              <a:rPr lang="en-US" sz="1050" dirty="0" err="1">
                <a:solidFill>
                  <a:schemeClr val="bg1"/>
                </a:solidFill>
              </a:rPr>
              <a:t>Onsala</a:t>
            </a:r>
            <a:r>
              <a:rPr lang="en-US" sz="1050" dirty="0">
                <a:solidFill>
                  <a:schemeClr val="bg1"/>
                </a:solidFill>
              </a:rPr>
              <a:t> Space Observatory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0536BAC-27C0-29CF-0FA7-FA96904B33A1}"/>
              </a:ext>
            </a:extLst>
          </p:cNvPr>
          <p:cNvSpPr txBox="1">
            <a:spLocks/>
          </p:cNvSpPr>
          <p:nvPr/>
        </p:nvSpPr>
        <p:spPr>
          <a:xfrm>
            <a:off x="237669" y="788834"/>
            <a:ext cx="3629482" cy="65934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spcFirstLastPara="1" vert="horz" wrap="square" lIns="135000" tIns="0" rIns="13500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57175" marR="0" lvl="0" indent="-257175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557213" marR="0" lvl="1" indent="-214313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05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857250" marR="0" lvl="2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200150" marR="0" lvl="3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543050" marR="0" lvl="4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825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885950" marR="0" lvl="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228850" marR="0" lvl="6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571750" marR="0" lvl="7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914650" marR="0" lvl="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1400" b="1" dirty="0">
                <a:solidFill>
                  <a:schemeClr val="bg1"/>
                </a:solidFill>
              </a:rPr>
              <a:t>Very strong signals in downlink bands (10e6 Jy)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9669FC8-33AB-2D35-8A59-579E1809D11E}"/>
              </a:ext>
            </a:extLst>
          </p:cNvPr>
          <p:cNvSpPr txBox="1">
            <a:spLocks/>
          </p:cNvSpPr>
          <p:nvPr/>
        </p:nvSpPr>
        <p:spPr>
          <a:xfrm>
            <a:off x="5276850" y="910916"/>
            <a:ext cx="3469640" cy="65934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spcFirstLastPara="1" vert="horz" wrap="square" lIns="135000" tIns="0" rIns="13500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57175" marR="0" lvl="0" indent="-257175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557213" marR="0" lvl="1" indent="-214313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05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857250" marR="0" lvl="2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200150" marR="0" lvl="3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543050" marR="0" lvl="4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825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885950" marR="0" lvl="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228850" marR="0" lvl="6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571750" marR="0" lvl="7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914650" marR="0" lvl="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algn="ctr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1400" b="1" dirty="0">
                <a:solidFill>
                  <a:schemeClr val="bg1"/>
                </a:solidFill>
              </a:rPr>
              <a:t>Weak signals in unintended radiation (~10s Jy) </a:t>
            </a:r>
          </a:p>
        </p:txBody>
      </p:sp>
    </p:spTree>
    <p:extLst>
      <p:ext uri="{BB962C8B-B14F-4D97-AF65-F5344CB8AC3E}">
        <p14:creationId xmlns:p14="http://schemas.microsoft.com/office/powerpoint/2010/main" val="3531145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6024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Possible mitigation measures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08DE4D4-9815-A363-5B55-5C5F1FD1ED67}"/>
              </a:ext>
            </a:extLst>
          </p:cNvPr>
          <p:cNvSpPr/>
          <p:nvPr/>
        </p:nvSpPr>
        <p:spPr>
          <a:xfrm rot="4830290">
            <a:off x="1948221" y="-363978"/>
            <a:ext cx="3989813" cy="6601755"/>
          </a:xfrm>
          <a:custGeom>
            <a:avLst/>
            <a:gdLst>
              <a:gd name="connsiteX0" fmla="*/ 1958340 w 1958340"/>
              <a:gd name="connsiteY0" fmla="*/ 0 h 3406140"/>
              <a:gd name="connsiteX1" fmla="*/ 0 w 1958340"/>
              <a:gd name="connsiteY1" fmla="*/ 3406140 h 34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8340" h="3406140">
                <a:moveTo>
                  <a:pt x="1958340" y="0"/>
                </a:moveTo>
                <a:cubicBezTo>
                  <a:pt x="1129030" y="1407795"/>
                  <a:pt x="299720" y="2815590"/>
                  <a:pt x="0" y="3406140"/>
                </a:cubicBezTo>
              </a:path>
            </a:pathLst>
          </a:custGeom>
          <a:noFill/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62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75971-65FF-4BAF-6F5D-1D3061695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On Satellite operator’s side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97A3C-A0F6-48D2-901C-67DCC4782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/>
              <a:t>Minimize the number of satellites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/>
              <a:t>Design satellites with low reflectivity  (optical)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/>
              <a:t>Minimize the production of space debris (optical)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/>
              <a:t>Use steerable beams for downlinks (radio)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/>
              <a:t>Minimize the Unintended Electromagnetic Radiation (UEMR)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/>
              <a:t>Share high precision location of the satellites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23CEC-3B3E-3CFE-1228-30477672D1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382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C6E8-7E2E-7F2E-19FB-80B086480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On astronomy side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5A823-5A09-D5E4-8D92-E6ACA750D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Work on software for: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Scheduling (needs good satellite information)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Post processing mitigation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Making receivers more resilient to strong signals (easier said than done)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Possible coordination satellite operator-telescope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Share telescope pointing information to operators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4E4E4-3CB0-2E5A-9DC9-11A9D901AB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30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226208" y="554568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IAU Centre for the Protection </a:t>
            </a:r>
            <a:b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 the Dark and Quiet Sky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3FA1697-42BE-50D8-1269-08BFC74CD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993" y="1761907"/>
            <a:ext cx="2487030" cy="309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51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>
            <a:spLocks noGrp="1"/>
          </p:cNvSpPr>
          <p:nvPr>
            <p:ph type="title"/>
          </p:nvPr>
        </p:nvSpPr>
        <p:spPr>
          <a:xfrm>
            <a:off x="392430" y="6810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200" b="0" dirty="0">
                <a:solidFill>
                  <a:schemeClr val="lt1"/>
                </a:solidFill>
              </a:rPr>
              <a:t>IAU CPS - A brief summary</a:t>
            </a:r>
            <a:br>
              <a:rPr lang="en-GB" sz="3200" b="0" dirty="0">
                <a:solidFill>
                  <a:schemeClr val="lt1"/>
                </a:solidFill>
              </a:rPr>
            </a:br>
            <a:r>
              <a:rPr lang="en-GB" sz="3200" b="0" u="sng" dirty="0">
                <a:solidFill>
                  <a:srgbClr val="8CB5F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https://cps.iau.org</a:t>
            </a:r>
            <a:r>
              <a:rPr lang="en-GB" sz="3200" b="0" dirty="0">
                <a:solidFill>
                  <a:srgbClr val="8CB5F8"/>
                </a:solidFill>
              </a:rPr>
              <a:t> </a:t>
            </a:r>
            <a:endParaRPr sz="3200" b="0" dirty="0">
              <a:solidFill>
                <a:srgbClr val="8CB5F8"/>
              </a:solidFill>
            </a:endParaRPr>
          </a:p>
        </p:txBody>
      </p:sp>
      <p:sp>
        <p:nvSpPr>
          <p:cNvPr id="163" name="Google Shape;163;p5"/>
          <p:cNvSpPr txBox="1">
            <a:spLocks noGrp="1"/>
          </p:cNvSpPr>
          <p:nvPr>
            <p:ph type="body" idx="1"/>
          </p:nvPr>
        </p:nvSpPr>
        <p:spPr>
          <a:xfrm>
            <a:off x="95305" y="1461505"/>
            <a:ext cx="3912815" cy="3262895"/>
          </a:xfrm>
          <a:prstGeom prst="round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1800"/>
              <a:buChar char="•"/>
            </a:pPr>
            <a:r>
              <a:rPr lang="en-GB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Coordinate efforts and unify voices</a:t>
            </a:r>
            <a:endParaRPr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1800"/>
              <a:buChar char="•"/>
            </a:pPr>
            <a:r>
              <a:rPr lang="en-GB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Bringing together different communities</a:t>
            </a:r>
            <a:endParaRPr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1800"/>
              <a:buChar char="•"/>
            </a:pPr>
            <a:r>
              <a:rPr lang="en-GB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Collect, produce and disseminate information and resources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1800"/>
              <a:buChar char="•"/>
            </a:pPr>
            <a:r>
              <a:rPr lang="en-GB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and free products</a:t>
            </a:r>
            <a:endParaRPr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3FC6B-6B22-E540-1998-3F45293C1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785" y="986076"/>
            <a:ext cx="4736804" cy="2356077"/>
          </a:xfrm>
          <a:prstGeom prst="rect">
            <a:avLst/>
          </a:prstGeom>
        </p:spPr>
      </p:pic>
      <p:sp>
        <p:nvSpPr>
          <p:cNvPr id="4" name="Google Shape;163;p5">
            <a:extLst>
              <a:ext uri="{FF2B5EF4-FFF2-40B4-BE49-F238E27FC236}">
                <a16:creationId xmlns:a16="http://schemas.microsoft.com/office/drawing/2014/main" id="{AB053B4B-5A7A-9832-5F08-A314664E4926}"/>
              </a:ext>
            </a:extLst>
          </p:cNvPr>
          <p:cNvSpPr txBox="1">
            <a:spLocks/>
          </p:cNvSpPr>
          <p:nvPr/>
        </p:nvSpPr>
        <p:spPr>
          <a:xfrm>
            <a:off x="4657779" y="3564800"/>
            <a:ext cx="3912815" cy="1390650"/>
          </a:xfrm>
          <a:prstGeom prst="round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txBody>
          <a:bodyPr spcFirstLastPara="1" wrap="square" lIns="68550" tIns="34275" rIns="68550" bIns="3427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257175">
              <a:buClr>
                <a:schemeClr val="bg1"/>
              </a:buClr>
            </a:pPr>
            <a:r>
              <a:rPr lang="en-GB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Hubs</a:t>
            </a:r>
          </a:p>
          <a:p>
            <a:pPr marL="342900" indent="-257175">
              <a:buClr>
                <a:schemeClr val="bg1"/>
              </a:buClr>
            </a:pPr>
            <a:r>
              <a:rPr lang="en-GB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200 members (astronomers, amateur astro, Astro-photography, communications, policy, etc)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113580" y="129554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IAU CPS Hubs </a:t>
            </a: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ctivit</a:t>
            </a: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ies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08DE4D4-9815-A363-5B55-5C5F1FD1ED67}"/>
              </a:ext>
            </a:extLst>
          </p:cNvPr>
          <p:cNvSpPr/>
          <p:nvPr/>
        </p:nvSpPr>
        <p:spPr>
          <a:xfrm rot="3344440">
            <a:off x="2900720" y="-1240278"/>
            <a:ext cx="3989813" cy="6601755"/>
          </a:xfrm>
          <a:custGeom>
            <a:avLst/>
            <a:gdLst>
              <a:gd name="connsiteX0" fmla="*/ 1958340 w 1958340"/>
              <a:gd name="connsiteY0" fmla="*/ 0 h 3406140"/>
              <a:gd name="connsiteX1" fmla="*/ 0 w 1958340"/>
              <a:gd name="connsiteY1" fmla="*/ 3406140 h 34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8340" h="3406140">
                <a:moveTo>
                  <a:pt x="1958340" y="0"/>
                </a:moveTo>
                <a:cubicBezTo>
                  <a:pt x="1129030" y="1407795"/>
                  <a:pt x="299720" y="2815590"/>
                  <a:pt x="0" y="3406140"/>
                </a:cubicBezTo>
              </a:path>
            </a:pathLst>
          </a:custGeom>
          <a:noFill/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6F370F-3ADF-810D-7D06-DCA08CBFBD8A}"/>
              </a:ext>
            </a:extLst>
          </p:cNvPr>
          <p:cNvGrpSpPr/>
          <p:nvPr/>
        </p:nvGrpSpPr>
        <p:grpSpPr>
          <a:xfrm>
            <a:off x="1044445" y="914399"/>
            <a:ext cx="6660008" cy="4142417"/>
            <a:chOff x="1400600" y="1547063"/>
            <a:chExt cx="7934028" cy="4862513"/>
          </a:xfrm>
        </p:grpSpPr>
        <p:pic>
          <p:nvPicPr>
            <p:cNvPr id="3" name="Google Shape;168;p21">
              <a:extLst>
                <a:ext uri="{FF2B5EF4-FFF2-40B4-BE49-F238E27FC236}">
                  <a16:creationId xmlns:a16="http://schemas.microsoft.com/office/drawing/2014/main" id="{8285A817-706B-16F5-E2E9-A6A5EEA2672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00600" y="1547063"/>
              <a:ext cx="7934028" cy="4862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78;p22">
              <a:extLst>
                <a:ext uri="{FF2B5EF4-FFF2-40B4-BE49-F238E27FC236}">
                  <a16:creationId xmlns:a16="http://schemas.microsoft.com/office/drawing/2014/main" id="{3E3C43B5-2A3C-0697-6390-F11D5F65A9CA}"/>
                </a:ext>
              </a:extLst>
            </p:cNvPr>
            <p:cNvSpPr txBox="1"/>
            <p:nvPr/>
          </p:nvSpPr>
          <p:spPr>
            <a:xfrm>
              <a:off x="2969721" y="5526360"/>
              <a:ext cx="1266998" cy="541870"/>
            </a:xfrm>
            <a:prstGeom prst="rect">
              <a:avLst/>
            </a:prstGeom>
            <a:solidFill>
              <a:schemeClr val="accent5"/>
            </a:solidFill>
            <a:ln w="9525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Meredith Rawls </a:t>
              </a:r>
              <a:b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Mike Peel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800" b="1" dirty="0">
                  <a:solidFill>
                    <a:schemeClr val="lt1"/>
                  </a:solidFill>
                </a:rPr>
                <a:t>Siegfried </a:t>
              </a:r>
              <a:r>
                <a:rPr lang="en-GB" sz="800" b="1" dirty="0" err="1">
                  <a:solidFill>
                    <a:schemeClr val="lt1"/>
                  </a:solidFill>
                </a:rPr>
                <a:t>Eggl</a:t>
              </a:r>
              <a:endParaRPr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79;p22">
              <a:extLst>
                <a:ext uri="{FF2B5EF4-FFF2-40B4-BE49-F238E27FC236}">
                  <a16:creationId xmlns:a16="http://schemas.microsoft.com/office/drawing/2014/main" id="{F08B5DE5-D2A3-3458-E078-A13CB4466D0D}"/>
                </a:ext>
              </a:extLst>
            </p:cNvPr>
            <p:cNvSpPr txBox="1"/>
            <p:nvPr/>
          </p:nvSpPr>
          <p:spPr>
            <a:xfrm>
              <a:off x="4067586" y="4314114"/>
              <a:ext cx="1478015" cy="440709"/>
            </a:xfrm>
            <a:prstGeom prst="rect">
              <a:avLst/>
            </a:pr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Richard Green </a:t>
              </a:r>
              <a:endParaRPr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Andrew Williams</a:t>
              </a:r>
              <a:endParaRPr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80;p22">
              <a:extLst>
                <a:ext uri="{FF2B5EF4-FFF2-40B4-BE49-F238E27FC236}">
                  <a16:creationId xmlns:a16="http://schemas.microsoft.com/office/drawing/2014/main" id="{788D9DD7-6576-9879-1933-1D22A5F0DD26}"/>
                </a:ext>
              </a:extLst>
            </p:cNvPr>
            <p:cNvSpPr txBox="1"/>
            <p:nvPr/>
          </p:nvSpPr>
          <p:spPr>
            <a:xfrm>
              <a:off x="6427384" y="4364905"/>
              <a:ext cx="1266998" cy="440709"/>
            </a:xfrm>
            <a:prstGeom prst="rect">
              <a:avLst/>
            </a:pr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John Barentine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Jessica Heim </a:t>
              </a:r>
              <a:endParaRPr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81;p22">
              <a:extLst>
                <a:ext uri="{FF2B5EF4-FFF2-40B4-BE49-F238E27FC236}">
                  <a16:creationId xmlns:a16="http://schemas.microsoft.com/office/drawing/2014/main" id="{76711E4F-6B3A-BF9D-D51E-9876F8C9FD87}"/>
                </a:ext>
              </a:extLst>
            </p:cNvPr>
            <p:cNvSpPr txBox="1"/>
            <p:nvPr/>
          </p:nvSpPr>
          <p:spPr>
            <a:xfrm>
              <a:off x="5270780" y="5310937"/>
              <a:ext cx="1342470" cy="440709"/>
            </a:xfrm>
            <a:prstGeom prst="rect">
              <a:avLst/>
            </a:pr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Chris Hofer</a:t>
              </a:r>
              <a:endParaRPr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8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Tim Stevenson</a:t>
              </a:r>
              <a:endParaRPr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179;p22">
            <a:extLst>
              <a:ext uri="{FF2B5EF4-FFF2-40B4-BE49-F238E27FC236}">
                <a16:creationId xmlns:a16="http://schemas.microsoft.com/office/drawing/2014/main" id="{A3752822-05D3-9694-43E3-DD3AA7DF437A}"/>
              </a:ext>
            </a:extLst>
          </p:cNvPr>
          <p:cNvSpPr txBox="1"/>
          <p:nvPr/>
        </p:nvSpPr>
        <p:spPr>
          <a:xfrm>
            <a:off x="3651250" y="1445112"/>
            <a:ext cx="1445259" cy="338514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Piero </a:t>
            </a:r>
            <a:r>
              <a:rPr lang="en-GB" sz="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Benvenuti</a:t>
            </a:r>
            <a:endParaRPr lang="en-GB" sz="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800" b="1" dirty="0">
                <a:solidFill>
                  <a:schemeClr val="lt1"/>
                </a:solidFill>
              </a:rPr>
              <a:t>Richard Green (interim)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79;p22">
            <a:extLst>
              <a:ext uri="{FF2B5EF4-FFF2-40B4-BE49-F238E27FC236}">
                <a16:creationId xmlns:a16="http://schemas.microsoft.com/office/drawing/2014/main" id="{46FF8030-AD81-DFEF-887E-5DEAFF7F8733}"/>
              </a:ext>
            </a:extLst>
          </p:cNvPr>
          <p:cNvSpPr txBox="1"/>
          <p:nvPr/>
        </p:nvSpPr>
        <p:spPr>
          <a:xfrm>
            <a:off x="2262305" y="2369715"/>
            <a:ext cx="1445259" cy="215403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Connie Walker (</a:t>
            </a:r>
            <a:r>
              <a:rPr lang="en-GB" sz="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NOIRLab</a:t>
            </a:r>
            <a:r>
              <a:rPr lang="en-GB" sz="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79;p22">
            <a:extLst>
              <a:ext uri="{FF2B5EF4-FFF2-40B4-BE49-F238E27FC236}">
                <a16:creationId xmlns:a16="http://schemas.microsoft.com/office/drawing/2014/main" id="{41786F2A-2D6C-6A53-211A-B63DA13F68E1}"/>
              </a:ext>
            </a:extLst>
          </p:cNvPr>
          <p:cNvSpPr txBox="1"/>
          <p:nvPr/>
        </p:nvSpPr>
        <p:spPr>
          <a:xfrm>
            <a:off x="4895626" y="2368507"/>
            <a:ext cx="1515107" cy="215403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Federico Di Vruno (SKAO)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>
            <a:spLocks noGrp="1"/>
          </p:cNvSpPr>
          <p:nvPr>
            <p:ph type="title"/>
          </p:nvPr>
        </p:nvSpPr>
        <p:spPr>
          <a:xfrm>
            <a:off x="271875" y="151893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 &amp; Technology Hub</a:t>
            </a:r>
          </a:p>
        </p:txBody>
      </p:sp>
      <p:grpSp>
        <p:nvGrpSpPr>
          <p:cNvPr id="322" name="Google Shape;322;p20"/>
          <p:cNvGrpSpPr/>
          <p:nvPr/>
        </p:nvGrpSpPr>
        <p:grpSpPr>
          <a:xfrm>
            <a:off x="5923148" y="686874"/>
            <a:ext cx="5091578" cy="400200"/>
            <a:chOff x="390572" y="1041900"/>
            <a:chExt cx="5091578" cy="400200"/>
          </a:xfrm>
        </p:grpSpPr>
        <p:pic>
          <p:nvPicPr>
            <p:cNvPr id="323" name="Google Shape;323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0572" y="1119322"/>
              <a:ext cx="320040" cy="245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20"/>
            <p:cNvSpPr txBox="1"/>
            <p:nvPr/>
          </p:nvSpPr>
          <p:spPr>
            <a:xfrm>
              <a:off x="787150" y="1041900"/>
              <a:ext cx="469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industry@cps.iau.org</a:t>
              </a:r>
              <a:endParaRPr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25" name="Google Shape;325;p20"/>
          <p:cNvSpPr txBox="1"/>
          <p:nvPr/>
        </p:nvSpPr>
        <p:spPr>
          <a:xfrm>
            <a:off x="342675" y="667600"/>
            <a:ext cx="599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Co-leads: Chris Hofer and Tim Stevenson; Advisor: Patricia Cooper</a:t>
            </a: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5" name="Google Shape;328;p20">
            <a:extLst>
              <a:ext uri="{FF2B5EF4-FFF2-40B4-BE49-F238E27FC236}">
                <a16:creationId xmlns:a16="http://schemas.microsoft.com/office/drawing/2014/main" id="{CC2FF027-BA14-7381-1FC0-74C1668E1E56}"/>
              </a:ext>
            </a:extLst>
          </p:cNvPr>
          <p:cNvSpPr/>
          <p:nvPr/>
        </p:nvSpPr>
        <p:spPr>
          <a:xfrm>
            <a:off x="688861" y="1268283"/>
            <a:ext cx="7978365" cy="3375660"/>
          </a:xfrm>
          <a:prstGeom prst="roundRect">
            <a:avLst>
              <a:gd name="adj" fmla="val 5000"/>
            </a:avLst>
          </a:prstGeom>
          <a:solidFill>
            <a:schemeClr val="accent1">
              <a:lumMod val="50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Technical Advisory Committee (TAC)</a:t>
            </a:r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12 members from Industry</a:t>
            </a:r>
            <a:endParaRPr lang="en-GB" sz="1800" i="0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Astronomy Guides programme: open search for astronomers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GSOA published position paper on space sustainability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0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Briefing to Satellite Industry Association (SIA) in 2023. Planning more briefings in 2024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Promoting test labs for bi-directional reflectivity, observation campaigns in collab with SatHub</a:t>
            </a:r>
            <a:endParaRPr sz="1800" i="0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16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>
            <a:spLocks noGrp="1"/>
          </p:cNvSpPr>
          <p:nvPr>
            <p:ph type="title"/>
          </p:nvPr>
        </p:nvSpPr>
        <p:spPr>
          <a:xfrm>
            <a:off x="271875" y="151893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 Hub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5" name="Google Shape;328;p20">
            <a:extLst>
              <a:ext uri="{FF2B5EF4-FFF2-40B4-BE49-F238E27FC236}">
                <a16:creationId xmlns:a16="http://schemas.microsoft.com/office/drawing/2014/main" id="{CC2FF027-BA14-7381-1FC0-74C1668E1E56}"/>
              </a:ext>
            </a:extLst>
          </p:cNvPr>
          <p:cNvSpPr/>
          <p:nvPr/>
        </p:nvSpPr>
        <p:spPr>
          <a:xfrm>
            <a:off x="673621" y="1112520"/>
            <a:ext cx="7978365" cy="3657600"/>
          </a:xfrm>
          <a:prstGeom prst="roundRect">
            <a:avLst>
              <a:gd name="adj" fmla="val 5000"/>
            </a:avLst>
          </a:prstGeom>
          <a:solidFill>
            <a:schemeClr val="accent1">
              <a:lumMod val="50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Publishing stage of </a:t>
            </a:r>
            <a:r>
              <a:rPr lang="en-GB" sz="1800" b="1" i="1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IAU CPS Position Document </a:t>
            </a:r>
            <a:r>
              <a:rPr lang="en-GB" sz="1800" i="1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1800" i="1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 overview of the problem and summary of core position from astronomy community</a:t>
            </a:r>
            <a:r>
              <a:rPr lang="en-GB" sz="1800" i="1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Advancing National and International space policy analysis, used as basis for IAU input to the Legal Sub Committee of COPUOS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SSR astronomy module: models developed, need feedback, need resources for the SSR.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Spectrum Management (see ITU developments)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Consolidated set of technical recommendations to be published soon</a:t>
            </a:r>
            <a:endParaRPr lang="en-GB" sz="1800" i="1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sz="1800" b="1" i="1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200;p8">
            <a:extLst>
              <a:ext uri="{FF2B5EF4-FFF2-40B4-BE49-F238E27FC236}">
                <a16:creationId xmlns:a16="http://schemas.microsoft.com/office/drawing/2014/main" id="{3B523092-6432-0FA4-1253-D30856A0633D}"/>
              </a:ext>
            </a:extLst>
          </p:cNvPr>
          <p:cNvSpPr txBox="1"/>
          <p:nvPr/>
        </p:nvSpPr>
        <p:spPr>
          <a:xfrm>
            <a:off x="233775" y="621994"/>
            <a:ext cx="599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Co-leads: Andy Williams and Aaron </a:t>
            </a:r>
            <a:r>
              <a:rPr lang="en-GB" sz="1400" b="0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Booley</a:t>
            </a: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oogle Shape;197;p8">
            <a:extLst>
              <a:ext uri="{FF2B5EF4-FFF2-40B4-BE49-F238E27FC236}">
                <a16:creationId xmlns:a16="http://schemas.microsoft.com/office/drawing/2014/main" id="{49F074EE-4FD0-AAEE-A2B3-5FCFDA02360D}"/>
              </a:ext>
            </a:extLst>
          </p:cNvPr>
          <p:cNvGrpSpPr/>
          <p:nvPr/>
        </p:nvGrpSpPr>
        <p:grpSpPr>
          <a:xfrm>
            <a:off x="4198069" y="586075"/>
            <a:ext cx="5091578" cy="400200"/>
            <a:chOff x="390572" y="965700"/>
            <a:chExt cx="5091578" cy="400200"/>
          </a:xfrm>
        </p:grpSpPr>
        <p:pic>
          <p:nvPicPr>
            <p:cNvPr id="4" name="Google Shape;198;p8">
              <a:extLst>
                <a:ext uri="{FF2B5EF4-FFF2-40B4-BE49-F238E27FC236}">
                  <a16:creationId xmlns:a16="http://schemas.microsoft.com/office/drawing/2014/main" id="{C0580503-2CBD-34DE-2E56-2198530BE4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0572" y="1043122"/>
              <a:ext cx="320040" cy="245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99;p8">
              <a:extLst>
                <a:ext uri="{FF2B5EF4-FFF2-40B4-BE49-F238E27FC236}">
                  <a16:creationId xmlns:a16="http://schemas.microsoft.com/office/drawing/2014/main" id="{B4D4245B-21FA-2786-9F0E-E7F678B5E96A}"/>
                </a:ext>
              </a:extLst>
            </p:cNvPr>
            <p:cNvSpPr txBox="1"/>
            <p:nvPr/>
          </p:nvSpPr>
          <p:spPr>
            <a:xfrm>
              <a:off x="787150" y="965700"/>
              <a:ext cx="469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policy@cps.iau.org</a:t>
              </a:r>
              <a:endParaRPr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76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9072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Activity in Low Earth Orbit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08DE4D4-9815-A363-5B55-5C5F1FD1ED67}"/>
              </a:ext>
            </a:extLst>
          </p:cNvPr>
          <p:cNvSpPr/>
          <p:nvPr/>
        </p:nvSpPr>
        <p:spPr>
          <a:xfrm rot="3344440">
            <a:off x="2900720" y="-1240278"/>
            <a:ext cx="3989813" cy="6601755"/>
          </a:xfrm>
          <a:custGeom>
            <a:avLst/>
            <a:gdLst>
              <a:gd name="connsiteX0" fmla="*/ 1958340 w 1958340"/>
              <a:gd name="connsiteY0" fmla="*/ 0 h 3406140"/>
              <a:gd name="connsiteX1" fmla="*/ 0 w 1958340"/>
              <a:gd name="connsiteY1" fmla="*/ 3406140 h 34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8340" h="3406140">
                <a:moveTo>
                  <a:pt x="1958340" y="0"/>
                </a:moveTo>
                <a:cubicBezTo>
                  <a:pt x="1129030" y="1407795"/>
                  <a:pt x="299720" y="2815590"/>
                  <a:pt x="0" y="3406140"/>
                </a:cubicBezTo>
              </a:path>
            </a:pathLst>
          </a:custGeom>
          <a:noFill/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9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>
            <a:spLocks noGrp="1"/>
          </p:cNvSpPr>
          <p:nvPr>
            <p:ph type="title"/>
          </p:nvPr>
        </p:nvSpPr>
        <p:spPr>
          <a:xfrm>
            <a:off x="271875" y="151893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 Hub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5" name="Google Shape;328;p20">
            <a:extLst>
              <a:ext uri="{FF2B5EF4-FFF2-40B4-BE49-F238E27FC236}">
                <a16:creationId xmlns:a16="http://schemas.microsoft.com/office/drawing/2014/main" id="{CC2FF027-BA14-7381-1FC0-74C1668E1E56}"/>
              </a:ext>
            </a:extLst>
          </p:cNvPr>
          <p:cNvSpPr/>
          <p:nvPr/>
        </p:nvSpPr>
        <p:spPr>
          <a:xfrm>
            <a:off x="673621" y="1112520"/>
            <a:ext cx="7978365" cy="3657600"/>
          </a:xfrm>
          <a:prstGeom prst="roundRect">
            <a:avLst>
              <a:gd name="adj" fmla="val 5000"/>
            </a:avLst>
          </a:prstGeom>
          <a:solidFill>
            <a:schemeClr val="accent1">
              <a:lumMod val="50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Published Blue Walker 3 observations paper in Nature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Collecting optical observations of Starlink V2 mini, Amazon Kuiper (2 test satellites, one with optical mitigations).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Planning Infrared observations </a:t>
            </a: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ISS and BW3 with James Clerk Maxwell Telescope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Continuing radio observations of Unintended Electromagnetic Radiation (UEMR) with LOFAR and other low frequency telescopes and of satellite downlinks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1800" i="1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" name="Google Shape;283;p16">
            <a:extLst>
              <a:ext uri="{FF2B5EF4-FFF2-40B4-BE49-F238E27FC236}">
                <a16:creationId xmlns:a16="http://schemas.microsoft.com/office/drawing/2014/main" id="{41715344-4E22-D129-B461-E0797181FA49}"/>
              </a:ext>
            </a:extLst>
          </p:cNvPr>
          <p:cNvGrpSpPr/>
          <p:nvPr/>
        </p:nvGrpSpPr>
        <p:grpSpPr>
          <a:xfrm>
            <a:off x="5049311" y="625712"/>
            <a:ext cx="5091578" cy="400200"/>
            <a:chOff x="390572" y="1041900"/>
            <a:chExt cx="5091578" cy="400200"/>
          </a:xfrm>
        </p:grpSpPr>
        <p:pic>
          <p:nvPicPr>
            <p:cNvPr id="8" name="Google Shape;284;p16">
              <a:extLst>
                <a:ext uri="{FF2B5EF4-FFF2-40B4-BE49-F238E27FC236}">
                  <a16:creationId xmlns:a16="http://schemas.microsoft.com/office/drawing/2014/main" id="{B4038973-5586-0695-09CC-97923690648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0572" y="1119322"/>
              <a:ext cx="320040" cy="245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85;p16">
              <a:extLst>
                <a:ext uri="{FF2B5EF4-FFF2-40B4-BE49-F238E27FC236}">
                  <a16:creationId xmlns:a16="http://schemas.microsoft.com/office/drawing/2014/main" id="{80901647-79E8-6689-496F-3AB5D7737610}"/>
                </a:ext>
              </a:extLst>
            </p:cNvPr>
            <p:cNvSpPr txBox="1"/>
            <p:nvPr/>
          </p:nvSpPr>
          <p:spPr>
            <a:xfrm>
              <a:off x="787150" y="1041900"/>
              <a:ext cx="469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sathub@cps.iau.org</a:t>
              </a:r>
              <a:endParaRPr sz="14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0" name="Google Shape;287;p16">
            <a:extLst>
              <a:ext uri="{FF2B5EF4-FFF2-40B4-BE49-F238E27FC236}">
                <a16:creationId xmlns:a16="http://schemas.microsoft.com/office/drawing/2014/main" id="{8CA7B41F-EB61-18C3-FB8E-6E0116B5BC86}"/>
              </a:ext>
            </a:extLst>
          </p:cNvPr>
          <p:cNvSpPr txBox="1"/>
          <p:nvPr/>
        </p:nvSpPr>
        <p:spPr>
          <a:xfrm>
            <a:off x="271875" y="668100"/>
            <a:ext cx="557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Co-leads: Siegfried Eggl, Mike Peel and Meredith Rawls</a:t>
            </a:r>
            <a:endParaRPr sz="14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523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>
            <a:spLocks noGrp="1"/>
          </p:cNvSpPr>
          <p:nvPr>
            <p:ph type="title"/>
          </p:nvPr>
        </p:nvSpPr>
        <p:spPr>
          <a:xfrm>
            <a:off x="271875" y="151893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 Hub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5" name="Google Shape;328;p20">
            <a:extLst>
              <a:ext uri="{FF2B5EF4-FFF2-40B4-BE49-F238E27FC236}">
                <a16:creationId xmlns:a16="http://schemas.microsoft.com/office/drawing/2014/main" id="{CC2FF027-BA14-7381-1FC0-74C1668E1E56}"/>
              </a:ext>
            </a:extLst>
          </p:cNvPr>
          <p:cNvSpPr/>
          <p:nvPr/>
        </p:nvSpPr>
        <p:spPr>
          <a:xfrm>
            <a:off x="350520" y="1213104"/>
            <a:ext cx="3962399" cy="2756916"/>
          </a:xfrm>
          <a:prstGeom prst="roundRect">
            <a:avLst>
              <a:gd name="adj" fmla="val 5000"/>
            </a:avLst>
          </a:prstGeom>
          <a:solidFill>
            <a:schemeClr val="accent1">
              <a:lumMod val="50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SatChecker</a:t>
            </a: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available (Beta):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http://satchecker.readthedocs.io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GB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Future: Extend </a:t>
            </a:r>
            <a:r>
              <a:rPr lang="en-GB" sz="18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SatChecker</a:t>
            </a: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forecast all illuminated commercial LEO satellites in the FOV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1800" i="1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" name="Google Shape;283;p16">
            <a:extLst>
              <a:ext uri="{FF2B5EF4-FFF2-40B4-BE49-F238E27FC236}">
                <a16:creationId xmlns:a16="http://schemas.microsoft.com/office/drawing/2014/main" id="{41715344-4E22-D129-B461-E0797181FA49}"/>
              </a:ext>
            </a:extLst>
          </p:cNvPr>
          <p:cNvGrpSpPr/>
          <p:nvPr/>
        </p:nvGrpSpPr>
        <p:grpSpPr>
          <a:xfrm>
            <a:off x="5049311" y="625712"/>
            <a:ext cx="5091578" cy="400200"/>
            <a:chOff x="390572" y="1041900"/>
            <a:chExt cx="5091578" cy="400200"/>
          </a:xfrm>
        </p:grpSpPr>
        <p:pic>
          <p:nvPicPr>
            <p:cNvPr id="8" name="Google Shape;284;p16">
              <a:extLst>
                <a:ext uri="{FF2B5EF4-FFF2-40B4-BE49-F238E27FC236}">
                  <a16:creationId xmlns:a16="http://schemas.microsoft.com/office/drawing/2014/main" id="{B4038973-5586-0695-09CC-9792369064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0572" y="1119322"/>
              <a:ext cx="320040" cy="245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85;p16">
              <a:extLst>
                <a:ext uri="{FF2B5EF4-FFF2-40B4-BE49-F238E27FC236}">
                  <a16:creationId xmlns:a16="http://schemas.microsoft.com/office/drawing/2014/main" id="{80901647-79E8-6689-496F-3AB5D7737610}"/>
                </a:ext>
              </a:extLst>
            </p:cNvPr>
            <p:cNvSpPr txBox="1"/>
            <p:nvPr/>
          </p:nvSpPr>
          <p:spPr>
            <a:xfrm>
              <a:off x="787150" y="1041900"/>
              <a:ext cx="469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sathub@cps.iau.org</a:t>
              </a:r>
              <a:endParaRPr sz="14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0" name="Google Shape;287;p16">
            <a:extLst>
              <a:ext uri="{FF2B5EF4-FFF2-40B4-BE49-F238E27FC236}">
                <a16:creationId xmlns:a16="http://schemas.microsoft.com/office/drawing/2014/main" id="{8CA7B41F-EB61-18C3-FB8E-6E0116B5BC86}"/>
              </a:ext>
            </a:extLst>
          </p:cNvPr>
          <p:cNvSpPr txBox="1"/>
          <p:nvPr/>
        </p:nvSpPr>
        <p:spPr>
          <a:xfrm>
            <a:off x="271875" y="668100"/>
            <a:ext cx="557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Co-leads: Siegfried Eggl, Mike Peel and Meredith Rawls</a:t>
            </a:r>
            <a:endParaRPr sz="14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0794FA-ADC7-B356-CF17-2CD99E6D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7" y="1252140"/>
            <a:ext cx="4148455" cy="32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CAD39E-D796-4626-3A3D-04DB2CAB64DD}"/>
              </a:ext>
            </a:extLst>
          </p:cNvPr>
          <p:cNvSpPr txBox="1"/>
          <p:nvPr/>
        </p:nvSpPr>
        <p:spPr>
          <a:xfrm>
            <a:off x="6187362" y="4167623"/>
            <a:ext cx="2833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Credit: Michelle Dadighat,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NOIRLab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48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title"/>
          </p:nvPr>
        </p:nvSpPr>
        <p:spPr>
          <a:xfrm>
            <a:off x="169264" y="8982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Engagement Hub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4" name="Google Shape;244;p12"/>
          <p:cNvGrpSpPr/>
          <p:nvPr/>
        </p:nvGrpSpPr>
        <p:grpSpPr>
          <a:xfrm>
            <a:off x="4231275" y="667594"/>
            <a:ext cx="5091578" cy="400200"/>
            <a:chOff x="390572" y="1041900"/>
            <a:chExt cx="5091578" cy="400200"/>
          </a:xfrm>
        </p:grpSpPr>
        <p:pic>
          <p:nvPicPr>
            <p:cNvPr id="245" name="Google Shape;245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0572" y="1119322"/>
              <a:ext cx="320040" cy="245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12"/>
            <p:cNvSpPr txBox="1"/>
            <p:nvPr/>
          </p:nvSpPr>
          <p:spPr>
            <a:xfrm>
              <a:off x="787150" y="1041900"/>
              <a:ext cx="469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community-engage@cps.iau.org</a:t>
              </a:r>
              <a:endParaRPr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47" name="Google Shape;24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776" y="3240440"/>
            <a:ext cx="2466000" cy="154968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2"/>
          <p:cNvSpPr txBox="1"/>
          <p:nvPr/>
        </p:nvSpPr>
        <p:spPr>
          <a:xfrm>
            <a:off x="367325" y="1824425"/>
            <a:ext cx="26649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 Hub is CPS’ bridge to the community of night sky users beyond professional astronomers. It ensures their voices are part of the broader discussion.</a:t>
            </a:r>
            <a:endParaRPr sz="16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342675" y="667594"/>
            <a:ext cx="388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Co-leads: John Barentine and Jessica Heim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0" name="Google Shape;2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2" name="Google Shape;237;p12">
            <a:extLst>
              <a:ext uri="{FF2B5EF4-FFF2-40B4-BE49-F238E27FC236}">
                <a16:creationId xmlns:a16="http://schemas.microsoft.com/office/drawing/2014/main" id="{B6FEF399-7BA9-5A4E-8EC2-CB6AD39B0B9A}"/>
              </a:ext>
            </a:extLst>
          </p:cNvPr>
          <p:cNvSpPr/>
          <p:nvPr/>
        </p:nvSpPr>
        <p:spPr>
          <a:xfrm>
            <a:off x="4231275" y="1645565"/>
            <a:ext cx="4438602" cy="2660786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3200" b="1" i="0" u="none" strike="noStrike" cap="none" dirty="0">
                <a:solidFill>
                  <a:srgbClr val="F1C23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Awareness</a:t>
            </a:r>
            <a:endParaRPr sz="3200" b="0" i="0" u="none" strike="noStrike" cap="none" dirty="0">
              <a:solidFill>
                <a:srgbClr val="F1C23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 b="0" i="1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Produced set of informative videos “SATCONS 101”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 b="0" i="1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Providing factual information </a:t>
            </a:r>
            <a:r>
              <a:rPr lang="en-GB" sz="1800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inform the general public</a:t>
            </a: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6024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Policy actions to protect D&amp;QS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08DE4D4-9815-A363-5B55-5C5F1FD1ED67}"/>
              </a:ext>
            </a:extLst>
          </p:cNvPr>
          <p:cNvSpPr/>
          <p:nvPr/>
        </p:nvSpPr>
        <p:spPr>
          <a:xfrm rot="4830290">
            <a:off x="1948221" y="-363978"/>
            <a:ext cx="3989813" cy="6601755"/>
          </a:xfrm>
          <a:custGeom>
            <a:avLst/>
            <a:gdLst>
              <a:gd name="connsiteX0" fmla="*/ 1958340 w 1958340"/>
              <a:gd name="connsiteY0" fmla="*/ 0 h 3406140"/>
              <a:gd name="connsiteX1" fmla="*/ 0 w 1958340"/>
              <a:gd name="connsiteY1" fmla="*/ 3406140 h 34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8340" h="3406140">
                <a:moveTo>
                  <a:pt x="1958340" y="0"/>
                </a:moveTo>
                <a:cubicBezTo>
                  <a:pt x="1129030" y="1407795"/>
                  <a:pt x="299720" y="2815590"/>
                  <a:pt x="0" y="3406140"/>
                </a:cubicBezTo>
              </a:path>
            </a:pathLst>
          </a:custGeom>
          <a:noFill/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861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30727d106_0_45"/>
          <p:cNvSpPr txBox="1">
            <a:spLocks noGrp="1"/>
          </p:cNvSpPr>
          <p:nvPr>
            <p:ph type="title"/>
          </p:nvPr>
        </p:nvSpPr>
        <p:spPr>
          <a:xfrm>
            <a:off x="0" y="14784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Telecommunication Union</a:t>
            </a:r>
            <a:endParaRPr i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6" name="Google Shape;366;g2130727d106_0_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21" name="Google Shape;248;p12">
            <a:extLst>
              <a:ext uri="{FF2B5EF4-FFF2-40B4-BE49-F238E27FC236}">
                <a16:creationId xmlns:a16="http://schemas.microsoft.com/office/drawing/2014/main" id="{9B631A0C-48F8-041C-237D-A02BE3C69435}"/>
              </a:ext>
            </a:extLst>
          </p:cNvPr>
          <p:cNvSpPr txBox="1"/>
          <p:nvPr/>
        </p:nvSpPr>
        <p:spPr>
          <a:xfrm>
            <a:off x="273682" y="652212"/>
            <a:ext cx="6812918" cy="28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u="sng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Radiocommunication Conference 2023 results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WRC27 Agenda Item for Radio Astronomy on protection of Radio Quiet Zones and Radio Telescopes from Satellite Constellations in LEO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WRC27 Agenda Item to include frequencies above 76 GHz into Resolution 739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WRC27 Agenda item for future development of communications on the cislunar environment</a:t>
            </a:r>
          </a:p>
        </p:txBody>
      </p:sp>
      <p:sp>
        <p:nvSpPr>
          <p:cNvPr id="6" name="Google Shape;248;p12">
            <a:extLst>
              <a:ext uri="{FF2B5EF4-FFF2-40B4-BE49-F238E27FC236}">
                <a16:creationId xmlns:a16="http://schemas.microsoft.com/office/drawing/2014/main" id="{A6A6F30B-67D7-E35A-C410-386A01DCE4EC}"/>
              </a:ext>
            </a:extLst>
          </p:cNvPr>
          <p:cNvSpPr txBox="1"/>
          <p:nvPr/>
        </p:nvSpPr>
        <p:spPr>
          <a:xfrm>
            <a:off x="273682" y="3496037"/>
            <a:ext cx="7973236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u="sng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Radiocommunication Assembly results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AutoNum type="arabicPeriod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ITU-R Resolution 74 on sustainable use of radio spectrum and associated orbits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AutoNum type="arabicPeriod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 of Radio Quiet Zones to be published by ITU-R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6EAA6E-D396-3E2E-8BC2-36BDB8682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925" y="1067148"/>
            <a:ext cx="1609725" cy="174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56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30727d106_0_45"/>
          <p:cNvSpPr txBox="1">
            <a:spLocks noGrp="1"/>
          </p:cNvSpPr>
          <p:nvPr>
            <p:ph type="title"/>
          </p:nvPr>
        </p:nvSpPr>
        <p:spPr>
          <a:xfrm>
            <a:off x="0" y="14784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Telecommunication Union</a:t>
            </a:r>
            <a:endParaRPr i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6" name="Google Shape;366;g2130727d106_0_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21" name="Google Shape;248;p12">
            <a:extLst>
              <a:ext uri="{FF2B5EF4-FFF2-40B4-BE49-F238E27FC236}">
                <a16:creationId xmlns:a16="http://schemas.microsoft.com/office/drawing/2014/main" id="{9B631A0C-48F8-041C-237D-A02BE3C69435}"/>
              </a:ext>
            </a:extLst>
          </p:cNvPr>
          <p:cNvSpPr txBox="1"/>
          <p:nvPr/>
        </p:nvSpPr>
        <p:spPr>
          <a:xfrm>
            <a:off x="273682" y="652212"/>
            <a:ext cx="7973236" cy="306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u="sng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Cycle 2024-2027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800" b="1" i="1" u="sng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Party 4A: 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Resolution 74 on “Space Sustainability”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Agenda Item on “unauthorized operations”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Party 7D: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Agenda Item on Radio Quiet Zones and Satellites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Unintentional Electromagnetic Radiation (ongoing report)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List of Radio Quiet Zones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733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30727d106_0_45"/>
          <p:cNvSpPr txBox="1">
            <a:spLocks noGrp="1"/>
          </p:cNvSpPr>
          <p:nvPr>
            <p:ph type="title"/>
          </p:nvPr>
        </p:nvSpPr>
        <p:spPr>
          <a:xfrm>
            <a:off x="0" y="17642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sz="3600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Nation’s Committee on the Peaceful Uses of Outer Space (UN COPUOS)</a:t>
            </a:r>
            <a:endParaRPr sz="3600" i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6" name="Google Shape;366;g2130727d106_0_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21" name="Google Shape;248;p12">
            <a:extLst>
              <a:ext uri="{FF2B5EF4-FFF2-40B4-BE49-F238E27FC236}">
                <a16:creationId xmlns:a16="http://schemas.microsoft.com/office/drawing/2014/main" id="{9B631A0C-48F8-041C-237D-A02BE3C69435}"/>
              </a:ext>
            </a:extLst>
          </p:cNvPr>
          <p:cNvSpPr txBox="1"/>
          <p:nvPr/>
        </p:nvSpPr>
        <p:spPr>
          <a:xfrm>
            <a:off x="261710" y="2484189"/>
            <a:ext cx="5412743" cy="2179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b="1" i="1" u="sng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 and Technical Subcommittee (STSC)</a:t>
            </a: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800" b="1" i="1" u="sng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of Friends for the D&amp;QS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Group on Lunar activities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GB" sz="1800" b="1" i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 Item on Dark and Quiet Skies until 2029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+mj-lt"/>
              <a:buAutoNum type="arabicPeriod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</a:pPr>
            <a:endParaRPr lang="en-GB" sz="1800" b="1" i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4" descr="COPUOS - Committee on the Peaceful Uses of Outer Space - CopHub.AC">
            <a:extLst>
              <a:ext uri="{FF2B5EF4-FFF2-40B4-BE49-F238E27FC236}">
                <a16:creationId xmlns:a16="http://schemas.microsoft.com/office/drawing/2014/main" id="{5FAA74D6-D96F-A43C-7E77-0DB32E7D0A7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1142" y="1082703"/>
            <a:ext cx="3311148" cy="2203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93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3"/>
          <p:cNvSpPr txBox="1">
            <a:spLocks noGrp="1"/>
          </p:cNvSpPr>
          <p:nvPr>
            <p:ph type="title"/>
          </p:nvPr>
        </p:nvSpPr>
        <p:spPr>
          <a:xfrm>
            <a:off x="226208" y="1615146"/>
            <a:ext cx="8520600" cy="239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>
                <a:solidFill>
                  <a:schemeClr val="lt1"/>
                </a:solidFill>
              </a:rPr>
              <a:t>Thank you for your kind attention!</a:t>
            </a:r>
            <a:br>
              <a:rPr lang="en-GB" dirty="0">
                <a:solidFill>
                  <a:schemeClr val="lt1"/>
                </a:solidFill>
              </a:rPr>
            </a:br>
            <a:br>
              <a:rPr lang="en-GB" dirty="0">
                <a:solidFill>
                  <a:schemeClr val="lt1"/>
                </a:solidFill>
              </a:rPr>
            </a:br>
            <a:r>
              <a:rPr lang="en-GB" dirty="0">
                <a:solidFill>
                  <a:schemeClr val="lt1"/>
                </a:solidFill>
              </a:rPr>
              <a:t>QUESTIONS?</a:t>
            </a:r>
            <a:br>
              <a:rPr lang="en-GB" dirty="0">
                <a:solidFill>
                  <a:schemeClr val="lt1"/>
                </a:solidFill>
              </a:rPr>
            </a:br>
            <a:br>
              <a:rPr lang="en-GB" dirty="0">
                <a:solidFill>
                  <a:schemeClr val="lt1"/>
                </a:solidFill>
              </a:rPr>
            </a:br>
            <a:r>
              <a:rPr lang="en-GB" dirty="0">
                <a:solidFill>
                  <a:schemeClr val="lt1"/>
                </a:solidFill>
              </a:rPr>
              <a:t>Contact: federico.divruno@cps.iau.org</a:t>
            </a:r>
            <a:br>
              <a:rPr lang="en-GB" dirty="0">
                <a:solidFill>
                  <a:schemeClr val="lt1"/>
                </a:solidFill>
              </a:rPr>
            </a:br>
            <a:endParaRPr dirty="0">
              <a:solidFill>
                <a:schemeClr val="lt1"/>
              </a:solidFill>
            </a:endParaRPr>
          </a:p>
        </p:txBody>
      </p:sp>
      <p:sp>
        <p:nvSpPr>
          <p:cNvPr id="394" name="Google Shape;3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24EFB69-4297-1525-4B66-C25BD45215EB}"/>
              </a:ext>
            </a:extLst>
          </p:cNvPr>
          <p:cNvSpPr/>
          <p:nvPr/>
        </p:nvSpPr>
        <p:spPr>
          <a:xfrm rot="12635104">
            <a:off x="2157770" y="-1857464"/>
            <a:ext cx="3989813" cy="6601755"/>
          </a:xfrm>
          <a:custGeom>
            <a:avLst/>
            <a:gdLst>
              <a:gd name="connsiteX0" fmla="*/ 1958340 w 1958340"/>
              <a:gd name="connsiteY0" fmla="*/ 0 h 3406140"/>
              <a:gd name="connsiteX1" fmla="*/ 0 w 1958340"/>
              <a:gd name="connsiteY1" fmla="*/ 3406140 h 34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8340" h="3406140">
                <a:moveTo>
                  <a:pt x="1958340" y="0"/>
                </a:moveTo>
                <a:cubicBezTo>
                  <a:pt x="1129030" y="1407795"/>
                  <a:pt x="299720" y="2815590"/>
                  <a:pt x="0" y="3406140"/>
                </a:cubicBezTo>
              </a:path>
            </a:pathLst>
          </a:custGeom>
          <a:noFill/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C7FDFF8-6731-E1A4-4B07-A45587970AC2}"/>
              </a:ext>
            </a:extLst>
          </p:cNvPr>
          <p:cNvSpPr/>
          <p:nvPr/>
        </p:nvSpPr>
        <p:spPr>
          <a:xfrm rot="12635104">
            <a:off x="2795944" y="-2302918"/>
            <a:ext cx="3989813" cy="6601755"/>
          </a:xfrm>
          <a:custGeom>
            <a:avLst/>
            <a:gdLst>
              <a:gd name="connsiteX0" fmla="*/ 1958340 w 1958340"/>
              <a:gd name="connsiteY0" fmla="*/ 0 h 3406140"/>
              <a:gd name="connsiteX1" fmla="*/ 0 w 1958340"/>
              <a:gd name="connsiteY1" fmla="*/ 3406140 h 34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8340" h="3406140">
                <a:moveTo>
                  <a:pt x="1958340" y="0"/>
                </a:moveTo>
                <a:cubicBezTo>
                  <a:pt x="1129030" y="1407795"/>
                  <a:pt x="299720" y="2815590"/>
                  <a:pt x="0" y="3406140"/>
                </a:cubicBezTo>
              </a:path>
            </a:pathLst>
          </a:custGeom>
          <a:noFill/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CB19113-17C0-40B0-915D-907E755A4F46}"/>
              </a:ext>
            </a:extLst>
          </p:cNvPr>
          <p:cNvSpPr/>
          <p:nvPr/>
        </p:nvSpPr>
        <p:spPr>
          <a:xfrm rot="12635104">
            <a:off x="3408065" y="-2748372"/>
            <a:ext cx="3989813" cy="6601755"/>
          </a:xfrm>
          <a:custGeom>
            <a:avLst/>
            <a:gdLst>
              <a:gd name="connsiteX0" fmla="*/ 1958340 w 1958340"/>
              <a:gd name="connsiteY0" fmla="*/ 0 h 3406140"/>
              <a:gd name="connsiteX1" fmla="*/ 0 w 1958340"/>
              <a:gd name="connsiteY1" fmla="*/ 3406140 h 34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8340" h="3406140">
                <a:moveTo>
                  <a:pt x="1958340" y="0"/>
                </a:moveTo>
                <a:cubicBezTo>
                  <a:pt x="1129030" y="1407795"/>
                  <a:pt x="299720" y="2815590"/>
                  <a:pt x="0" y="3406140"/>
                </a:cubicBezTo>
              </a:path>
            </a:pathLst>
          </a:custGeom>
          <a:noFill/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13128e769a_0_43"/>
          <p:cNvSpPr txBox="1">
            <a:spLocks noGrp="1"/>
          </p:cNvSpPr>
          <p:nvPr>
            <p:ph type="title"/>
          </p:nvPr>
        </p:nvSpPr>
        <p:spPr>
          <a:xfrm>
            <a:off x="265741" y="2011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Number of active satellites (1957-2023)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Google Shape;85;g213128e769a_0_43"/>
          <p:cNvSpPr txBox="1">
            <a:spLocks noGrp="1"/>
          </p:cNvSpPr>
          <p:nvPr>
            <p:ph type="body" idx="1"/>
          </p:nvPr>
        </p:nvSpPr>
        <p:spPr>
          <a:xfrm>
            <a:off x="4572000" y="1170125"/>
            <a:ext cx="444915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Active satellites in LEO (200 – 2000 km)</a:t>
            </a:r>
            <a:endParaRPr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1957 October 4: 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 sz="200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: ~2,200</a:t>
            </a:r>
            <a:endParaRPr sz="200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 sz="20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: ~4,000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 sz="20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: &gt;8,000 (</a:t>
            </a:r>
            <a:r>
              <a:rPr lang="en-GB" sz="20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Celestrak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2030+ : &gt;500,000 (based on filings)</a:t>
            </a:r>
          </a:p>
        </p:txBody>
      </p:sp>
      <p:sp>
        <p:nvSpPr>
          <p:cNvPr id="86" name="Google Shape;86;g213128e769a_0_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87" name="Google Shape;87;g213128e769a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19" y="1392672"/>
            <a:ext cx="3603225" cy="289559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213128e769a_0_43"/>
          <p:cNvSpPr txBox="1"/>
          <p:nvPr/>
        </p:nvSpPr>
        <p:spPr>
          <a:xfrm>
            <a:off x="576653" y="1392672"/>
            <a:ext cx="309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Lawrence et al. 2022 (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NatAs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6,428)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AB752-48EC-51BD-A139-7FE7CF764C28}"/>
              </a:ext>
            </a:extLst>
          </p:cNvPr>
          <p:cNvSpPr txBox="1"/>
          <p:nvPr/>
        </p:nvSpPr>
        <p:spPr>
          <a:xfrm>
            <a:off x="4572000" y="2408981"/>
            <a:ext cx="4449157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______________________________Mega-constellations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hart, radar chart&#10;&#10;Description automatically generated">
            <a:extLst>
              <a:ext uri="{FF2B5EF4-FFF2-40B4-BE49-F238E27FC236}">
                <a16:creationId xmlns:a16="http://schemas.microsoft.com/office/drawing/2014/main" id="{6CEBDCED-14EF-053D-A661-8BFF62695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68" y="75588"/>
            <a:ext cx="4725000" cy="4725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7D9139-E5D7-4DC9-996E-DA2A471D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2" y="-123623"/>
            <a:ext cx="3624947" cy="2152448"/>
          </a:xfrm>
        </p:spPr>
        <p:txBody>
          <a:bodyPr/>
          <a:lstStyle/>
          <a:p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Sky view from Jodrell Bank Observatory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Lat = 53 deg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100 seconds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8AB31D-C78C-4A62-8DEE-EB6D4499A90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679842" y="4872232"/>
            <a:ext cx="333375" cy="152401"/>
          </a:xfrm>
        </p:spPr>
        <p:txBody>
          <a:bodyPr>
            <a:normAutofit fontScale="25000" lnSpcReduction="20000"/>
          </a:bodyPr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2F2CA374-355F-CA91-CE86-6F947B5BAB4F}"/>
              </a:ext>
            </a:extLst>
          </p:cNvPr>
          <p:cNvSpPr txBox="1">
            <a:spLocks/>
          </p:cNvSpPr>
          <p:nvPr/>
        </p:nvSpPr>
        <p:spPr>
          <a:xfrm>
            <a:off x="300682" y="2176888"/>
            <a:ext cx="4076015" cy="222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0" rIns="19050" bIns="19050" anchor="t" anchorCtr="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n-ea"/>
                <a:cs typeface="+mn-cs"/>
                <a:sym typeface="Verdana"/>
              </a:defRPr>
            </a:lvl1pPr>
            <a:lvl2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321469" indent="-321469">
              <a:buFont typeface="Arial" panose="020B0604020202020204" pitchFamily="34" charset="0"/>
              <a:buChar char="•"/>
            </a:pPr>
            <a:r>
              <a:rPr lang="en-GB" sz="2250" dirty="0">
                <a:solidFill>
                  <a:schemeClr val="bg1"/>
                </a:solidFill>
              </a:rPr>
              <a:t>Geostationary orbit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en-GB" sz="2250" dirty="0">
                <a:solidFill>
                  <a:schemeClr val="bg1"/>
                </a:solidFill>
              </a:rPr>
              <a:t>Starlink phase 1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en-GB" sz="2250" dirty="0">
                <a:solidFill>
                  <a:schemeClr val="bg1"/>
                </a:solidFill>
              </a:rPr>
              <a:t>OneWeb phase 1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en-GB" sz="2250" dirty="0">
                <a:solidFill>
                  <a:schemeClr val="bg1"/>
                </a:solidFill>
              </a:rPr>
              <a:t>Guo Wang (p)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en-GB" sz="2250" dirty="0">
                <a:solidFill>
                  <a:schemeClr val="bg1"/>
                </a:solidFill>
              </a:rPr>
              <a:t>OneWeb phase 2 (p)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r>
              <a:rPr lang="en-GB" sz="2250" dirty="0">
                <a:solidFill>
                  <a:schemeClr val="bg1"/>
                </a:solidFill>
              </a:rPr>
              <a:t>Starlink phase 2 (p)</a:t>
            </a:r>
          </a:p>
          <a:p>
            <a:pPr marL="321469" indent="-321469">
              <a:buFont typeface="Arial" panose="020B0604020202020204" pitchFamily="34" charset="0"/>
              <a:buChar char="•"/>
            </a:pPr>
            <a:endParaRPr lang="en-GB" sz="2250" dirty="0">
              <a:solidFill>
                <a:schemeClr val="bg1"/>
              </a:solidFill>
            </a:endParaRPr>
          </a:p>
          <a:p>
            <a:pPr marL="321469" indent="-321469">
              <a:buFont typeface="Arial" panose="020B0604020202020204" pitchFamily="34" charset="0"/>
              <a:buChar char="•"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8" name="Picture 27" descr="Chart, radar chart&#10;&#10;Description automatically generated">
            <a:extLst>
              <a:ext uri="{FF2B5EF4-FFF2-40B4-BE49-F238E27FC236}">
                <a16:creationId xmlns:a16="http://schemas.microsoft.com/office/drawing/2014/main" id="{7DBF78A8-6C06-3C3A-210E-46C2F790A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65" y="75588"/>
            <a:ext cx="4725000" cy="4725000"/>
          </a:xfrm>
          <a:prstGeom prst="rect">
            <a:avLst/>
          </a:prstGeom>
        </p:spPr>
      </p:pic>
      <p:pic>
        <p:nvPicPr>
          <p:cNvPr id="31" name="Picture 30" descr="Chart, radar chart&#10;&#10;Description automatically generated">
            <a:extLst>
              <a:ext uri="{FF2B5EF4-FFF2-40B4-BE49-F238E27FC236}">
                <a16:creationId xmlns:a16="http://schemas.microsoft.com/office/drawing/2014/main" id="{07AC2A64-4AF9-5783-7BD7-5499F6732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65" y="118867"/>
            <a:ext cx="4725000" cy="4725000"/>
          </a:xfrm>
          <a:prstGeom prst="rect">
            <a:avLst/>
          </a:prstGeom>
        </p:spPr>
      </p:pic>
      <p:pic>
        <p:nvPicPr>
          <p:cNvPr id="35" name="Picture 34" descr="Chart, diagram&#10;&#10;Description automatically generated">
            <a:extLst>
              <a:ext uri="{FF2B5EF4-FFF2-40B4-BE49-F238E27FC236}">
                <a16:creationId xmlns:a16="http://schemas.microsoft.com/office/drawing/2014/main" id="{FE530362-D5E7-660E-736A-3691E6C6F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17" y="32309"/>
            <a:ext cx="4725000" cy="4725000"/>
          </a:xfrm>
          <a:prstGeom prst="rect">
            <a:avLst/>
          </a:prstGeom>
        </p:spPr>
      </p:pic>
      <p:pic>
        <p:nvPicPr>
          <p:cNvPr id="38" name="Picture 37" descr="Chart, pie chart&#10;&#10;Description automatically generated">
            <a:extLst>
              <a:ext uri="{FF2B5EF4-FFF2-40B4-BE49-F238E27FC236}">
                <a16:creationId xmlns:a16="http://schemas.microsoft.com/office/drawing/2014/main" id="{A87E2E57-D773-1FD3-F2E0-65F7693C6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32" y="75588"/>
            <a:ext cx="4725000" cy="4725000"/>
          </a:xfrm>
          <a:prstGeom prst="rect">
            <a:avLst/>
          </a:prstGeom>
        </p:spPr>
      </p:pic>
      <p:pic>
        <p:nvPicPr>
          <p:cNvPr id="41" name="Picture 40" descr="Chart, diagram, pie chart&#10;&#10;Description automatically generated">
            <a:extLst>
              <a:ext uri="{FF2B5EF4-FFF2-40B4-BE49-F238E27FC236}">
                <a16:creationId xmlns:a16="http://schemas.microsoft.com/office/drawing/2014/main" id="{05B63C3F-3335-C204-B826-107DD54A76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68" y="53949"/>
            <a:ext cx="4725000" cy="4725000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71CEBEB4-A841-B4FD-2EA7-93D3D2F10572}"/>
              </a:ext>
            </a:extLst>
          </p:cNvPr>
          <p:cNvSpPr txBox="1">
            <a:spLocks/>
          </p:cNvSpPr>
          <p:nvPr/>
        </p:nvSpPr>
        <p:spPr>
          <a:xfrm>
            <a:off x="3887871" y="4428101"/>
            <a:ext cx="4419002" cy="44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0" rIns="19050" bIns="19050" anchor="t" anchorCtr="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n-ea"/>
                <a:cs typeface="+mn-cs"/>
                <a:sym typeface="Verdana"/>
              </a:defRPr>
            </a:lvl1pPr>
            <a:lvl2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r>
              <a:rPr lang="en-US" sz="2250" dirty="0"/>
              <a:t>Satellites above horizon = 2319 </a:t>
            </a:r>
            <a:endParaRPr lang="en-GB" sz="2250" dirty="0"/>
          </a:p>
        </p:txBody>
      </p:sp>
      <p:sp>
        <p:nvSpPr>
          <p:cNvPr id="4" name="Google Shape;88;g213128e769a_0_43">
            <a:extLst>
              <a:ext uri="{FF2B5EF4-FFF2-40B4-BE49-F238E27FC236}">
                <a16:creationId xmlns:a16="http://schemas.microsoft.com/office/drawing/2014/main" id="{268343BD-8571-3FD9-30D9-2769BE57E46F}"/>
              </a:ext>
            </a:extLst>
          </p:cNvPr>
          <p:cNvSpPr txBox="1"/>
          <p:nvPr/>
        </p:nvSpPr>
        <p:spPr>
          <a:xfrm>
            <a:off x="5676059" y="4778060"/>
            <a:ext cx="309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Source: Federico Di Vruno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894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6024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Effects on the Dark and (radio)Quiet Sky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08DE4D4-9815-A363-5B55-5C5F1FD1ED67}"/>
              </a:ext>
            </a:extLst>
          </p:cNvPr>
          <p:cNvSpPr/>
          <p:nvPr/>
        </p:nvSpPr>
        <p:spPr>
          <a:xfrm rot="4830290">
            <a:off x="1948221" y="-363978"/>
            <a:ext cx="3989813" cy="6601755"/>
          </a:xfrm>
          <a:custGeom>
            <a:avLst/>
            <a:gdLst>
              <a:gd name="connsiteX0" fmla="*/ 1958340 w 1958340"/>
              <a:gd name="connsiteY0" fmla="*/ 0 h 3406140"/>
              <a:gd name="connsiteX1" fmla="*/ 0 w 1958340"/>
              <a:gd name="connsiteY1" fmla="*/ 3406140 h 34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8340" h="3406140">
                <a:moveTo>
                  <a:pt x="1958340" y="0"/>
                </a:moveTo>
                <a:cubicBezTo>
                  <a:pt x="1129030" y="1407795"/>
                  <a:pt x="299720" y="2815590"/>
                  <a:pt x="0" y="3406140"/>
                </a:cubicBezTo>
              </a:path>
            </a:pathLst>
          </a:custGeom>
          <a:noFill/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763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FF8F-B885-F02D-B856-4AD63D79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View of the night sky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A0160-9733-AD2A-3E02-B194B842C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85513-9B62-5848-E60D-7FBD149134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4" descr="A night sky with stars and a stone structure&#10;&#10;Description automatically generated">
            <a:extLst>
              <a:ext uri="{FF2B5EF4-FFF2-40B4-BE49-F238E27FC236}">
                <a16:creationId xmlns:a16="http://schemas.microsoft.com/office/drawing/2014/main" id="{304E9EB3-EED8-7FDB-3040-2A9A0A15BC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54" y="1219582"/>
            <a:ext cx="4499867" cy="2994911"/>
          </a:xfrm>
          <a:prstGeom prst="rect">
            <a:avLst/>
          </a:prstGeom>
        </p:spPr>
      </p:pic>
      <p:sp>
        <p:nvSpPr>
          <p:cNvPr id="6" name="Google Shape;137;p3">
            <a:extLst>
              <a:ext uri="{FF2B5EF4-FFF2-40B4-BE49-F238E27FC236}">
                <a16:creationId xmlns:a16="http://schemas.microsoft.com/office/drawing/2014/main" id="{22AAF51E-5FDA-7898-AED0-F30728215FE1}"/>
              </a:ext>
            </a:extLst>
          </p:cNvPr>
          <p:cNvSpPr txBox="1"/>
          <p:nvPr/>
        </p:nvSpPr>
        <p:spPr>
          <a:xfrm>
            <a:off x="635357" y="4260306"/>
            <a:ext cx="297108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Source: Max Alexander “Our Fragile Space”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9BD1E-DE05-4612-476C-2FC81578C7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4" t="2991" r="1644" b="8701"/>
          <a:stretch/>
        </p:blipFill>
        <p:spPr>
          <a:xfrm>
            <a:off x="4797392" y="1219582"/>
            <a:ext cx="4223766" cy="2844800"/>
          </a:xfrm>
          <a:prstGeom prst="rect">
            <a:avLst/>
          </a:prstGeom>
        </p:spPr>
      </p:pic>
      <p:sp>
        <p:nvSpPr>
          <p:cNvPr id="9" name="Google Shape;137;p3">
            <a:extLst>
              <a:ext uri="{FF2B5EF4-FFF2-40B4-BE49-F238E27FC236}">
                <a16:creationId xmlns:a16="http://schemas.microsoft.com/office/drawing/2014/main" id="{037127FC-48BD-E5CB-2853-267549E73CDF}"/>
              </a:ext>
            </a:extLst>
          </p:cNvPr>
          <p:cNvSpPr txBox="1"/>
          <p:nvPr/>
        </p:nvSpPr>
        <p:spPr>
          <a:xfrm>
            <a:off x="6378060" y="4265065"/>
            <a:ext cx="297108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Source: Joshua </a:t>
            </a:r>
            <a:r>
              <a:rPr lang="en-GB" sz="1100" b="0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Rozells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ssstwitter.com_1689897275167">
            <a:hlinkClick r:id="" action="ppaction://media"/>
            <a:extLst>
              <a:ext uri="{FF2B5EF4-FFF2-40B4-BE49-F238E27FC236}">
                <a16:creationId xmlns:a16="http://schemas.microsoft.com/office/drawing/2014/main" id="{FB84F07C-EB31-4F7C-1BBB-574E504B3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8166" y="929007"/>
            <a:ext cx="2704892" cy="32774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6259AB-D485-F805-42DB-DFE307C21680}"/>
              </a:ext>
            </a:extLst>
          </p:cNvPr>
          <p:cNvSpPr txBox="1"/>
          <p:nvPr/>
        </p:nvSpPr>
        <p:spPr>
          <a:xfrm>
            <a:off x="3730620" y="3870769"/>
            <a:ext cx="235979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/>
            <a:r>
              <a:rPr lang="en-GB" b="0" i="0" strike="noStrike" dirty="0">
                <a:solidFill>
                  <a:schemeClr val="bg1"/>
                </a:solidFill>
                <a:effectLst/>
                <a:latin typeface="TwitterChirp"/>
              </a:rPr>
              <a:t>Credit: @Link4Universe</a:t>
            </a:r>
            <a:endParaRPr lang="en-GB" b="0" i="0" strike="noStrike" dirty="0">
              <a:solidFill>
                <a:schemeClr val="bg1"/>
              </a:solidFill>
              <a:effectLst/>
              <a:latin typeface="TwitterChirp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18963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E515602-0875-A8DD-30DC-3C74031B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594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GB" dirty="0"/>
              <a:t>Threats to optical astronomy (Earth and space)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07CD94-E5AD-6D62-CFF5-80A0794D0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277941-0233-7971-BB61-A02E4B3812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648B88-64BC-B5F9-3447-D1F172665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73" y="1092194"/>
            <a:ext cx="5766729" cy="3439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DDAEDB-EAC7-EDFE-F738-09D607B98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105" y="1178598"/>
            <a:ext cx="2647195" cy="2589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778511-9912-ABA1-0C44-DD35D34C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888329" y="3736642"/>
            <a:ext cx="1240745" cy="139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90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811C-F565-E78F-BEE8-9BCB620B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Satellite brightness and visibility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F3499-6129-F7BC-7A49-AC4A9118C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1144" y="3359961"/>
            <a:ext cx="5957155" cy="782064"/>
          </a:xfrm>
        </p:spPr>
        <p:txBody>
          <a:bodyPr>
            <a:normAutofit/>
          </a:bodyPr>
          <a:lstStyle/>
          <a:p>
            <a:r>
              <a:rPr lang="en-GB" sz="1100" dirty="0"/>
              <a:t>Visibility of satellites of different constellations (deployed and planned) N = 65000</a:t>
            </a:r>
          </a:p>
          <a:p>
            <a:r>
              <a:rPr lang="en-GB" sz="1100" dirty="0"/>
              <a:t>S. Lawler, A. </a:t>
            </a:r>
            <a:r>
              <a:rPr lang="en-GB" sz="1100" dirty="0" err="1"/>
              <a:t>Boley</a:t>
            </a:r>
            <a:r>
              <a:rPr lang="en-GB" sz="1100" dirty="0"/>
              <a:t>, H. Rein</a:t>
            </a:r>
          </a:p>
          <a:p>
            <a:r>
              <a:rPr lang="en-GB" sz="1100" dirty="0">
                <a:hlinkClick r:id="rId2"/>
              </a:rPr>
              <a:t>https://doi.org/10.3847/1538-3881/ac341b</a:t>
            </a:r>
            <a:r>
              <a:rPr lang="en-GB" sz="11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332F8-7DD7-085E-F530-3E66DA5690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CCB94-E635-73F9-F65A-EF106E3A3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001475"/>
            <a:ext cx="6173183" cy="223698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A05625A-C82A-7041-4B91-2F8082CC556F}"/>
              </a:ext>
            </a:extLst>
          </p:cNvPr>
          <p:cNvSpPr txBox="1">
            <a:spLocks/>
          </p:cNvSpPr>
          <p:nvPr/>
        </p:nvSpPr>
        <p:spPr>
          <a:xfrm>
            <a:off x="-175481" y="1339727"/>
            <a:ext cx="2690081" cy="306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dirty="0"/>
              <a:t>Function of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Satellite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Materials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Orbital altitude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Observatory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/>
              <a:t>Time of year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100" dirty="0"/>
          </a:p>
          <a:p>
            <a:pPr>
              <a:buFont typeface="Arial" panose="020B0604020202020204" pitchFamily="34" charset="0"/>
              <a:buChar char="•"/>
            </a:pPr>
            <a:endParaRPr lang="en-GB" sz="1100" dirty="0"/>
          </a:p>
          <a:p>
            <a:endParaRPr lang="en-GB" sz="11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DA5DE46-7072-D3AB-EEF4-CD5235EC1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/>
          <a:stretch/>
        </p:blipFill>
        <p:spPr bwMode="auto">
          <a:xfrm>
            <a:off x="178419" y="3359961"/>
            <a:ext cx="2336181" cy="12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3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0110-165D-0F9E-5CD7-93281733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Increase of sky brightness due to space debris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AA437-6B5E-AE6D-D2B5-A6A646BF6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098C8-93D1-C2D1-3AC8-0A0B36D955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1F5F913-BA9F-C10C-AB62-510616AADD81}"/>
              </a:ext>
            </a:extLst>
          </p:cNvPr>
          <p:cNvSpPr txBox="1">
            <a:spLocks/>
          </p:cNvSpPr>
          <p:nvPr/>
        </p:nvSpPr>
        <p:spPr>
          <a:xfrm>
            <a:off x="321967" y="4011229"/>
            <a:ext cx="5757863" cy="647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35000" tIns="0" rIns="13500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7175" marR="0" lvl="0" indent="-257175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557213" marR="0" lvl="1" indent="-214313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05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857250" marR="0" lvl="2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200150" marR="0" lvl="3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900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543050" marR="0" lvl="4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825" b="0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885950" marR="0" lvl="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228850" marR="0" lvl="6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571750" marR="0" lvl="7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914650" marR="0" lvl="8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lang="en-US" altLang="en-US" sz="135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800" i="1" dirty="0">
                <a:solidFill>
                  <a:schemeClr val="bg1"/>
                </a:solidFill>
              </a:rPr>
              <a:t>M </a:t>
            </a:r>
            <a:r>
              <a:rPr lang="en-US" sz="800" i="1" dirty="0" err="1">
                <a:solidFill>
                  <a:schemeClr val="bg1"/>
                </a:solidFill>
              </a:rPr>
              <a:t>Kocifaj</a:t>
            </a:r>
            <a:r>
              <a:rPr lang="en-US" sz="800" i="1" dirty="0">
                <a:solidFill>
                  <a:schemeClr val="bg1"/>
                </a:solidFill>
              </a:rPr>
              <a:t>, F. </a:t>
            </a:r>
            <a:r>
              <a:rPr lang="en-US" sz="800" i="1" dirty="0" err="1">
                <a:solidFill>
                  <a:schemeClr val="bg1"/>
                </a:solidFill>
              </a:rPr>
              <a:t>Kundracik</a:t>
            </a:r>
            <a:r>
              <a:rPr lang="en-US" sz="800" i="1" dirty="0">
                <a:solidFill>
                  <a:schemeClr val="bg1"/>
                </a:solidFill>
              </a:rPr>
              <a:t>, J. C. </a:t>
            </a:r>
            <a:r>
              <a:rPr lang="en-US" sz="800" i="1" dirty="0" err="1">
                <a:solidFill>
                  <a:schemeClr val="bg1"/>
                </a:solidFill>
              </a:rPr>
              <a:t>Barentine</a:t>
            </a:r>
            <a:r>
              <a:rPr lang="en-US" sz="800" i="1" dirty="0">
                <a:solidFill>
                  <a:schemeClr val="bg1"/>
                </a:solidFill>
              </a:rPr>
              <a:t>, S. Bara</a:t>
            </a:r>
          </a:p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800" i="1" dirty="0">
                <a:solidFill>
                  <a:schemeClr val="bg1"/>
                </a:solidFill>
              </a:rPr>
              <a:t>Mon Not R Astron Soc Lett</a:t>
            </a:r>
            <a:r>
              <a:rPr lang="en-US" sz="800" dirty="0">
                <a:solidFill>
                  <a:schemeClr val="bg1"/>
                </a:solidFill>
              </a:rPr>
              <a:t>, Volume 504, Issue 1, June 2021, Pages L40–L44, </a:t>
            </a:r>
            <a:r>
              <a:rPr lang="en-US" sz="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https://doi.org/10.1093/mnrasl/slab030</a:t>
            </a:r>
            <a:endParaRPr lang="en-US" sz="800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None/>
            </a:pPr>
            <a:r>
              <a:rPr lang="en-US" sz="700" dirty="0">
                <a:solidFill>
                  <a:schemeClr val="bg1"/>
                </a:solidFill>
              </a:rPr>
              <a:t>The content of this slide may be subject to copyright: please see the slide notes for details.</a:t>
            </a:r>
          </a:p>
        </p:txBody>
      </p:sp>
      <p:pic>
        <p:nvPicPr>
          <p:cNvPr id="7" name="New picture">
            <a:extLst>
              <a:ext uri="{FF2B5EF4-FFF2-40B4-BE49-F238E27FC236}">
                <a16:creationId xmlns:a16="http://schemas.microsoft.com/office/drawing/2014/main" id="{4168EC14-B7DE-B89F-22E3-BBB453AAF42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3363" y="1103074"/>
            <a:ext cx="3755898" cy="272153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4F65E0F-4D37-CF54-2E97-0A8007D0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71" y="953358"/>
            <a:ext cx="5132641" cy="32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Oxford University Press">
            <a:extLst>
              <a:ext uri="{FF2B5EF4-FFF2-40B4-BE49-F238E27FC236}">
                <a16:creationId xmlns:a16="http://schemas.microsoft.com/office/drawing/2014/main" id="{9D257961-4BB1-1668-0C9A-F8B54A696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782" y="4230303"/>
            <a:ext cx="1304615" cy="30121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42419145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</Words>
  <Application>Microsoft Office PowerPoint</Application>
  <PresentationFormat>On-screen Show (16:9)</PresentationFormat>
  <Paragraphs>214</Paragraphs>
  <Slides>27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Source Sans Pro SemiBold</vt:lpstr>
      <vt:lpstr>Times New Roman</vt:lpstr>
      <vt:lpstr>TwitterChirp</vt:lpstr>
      <vt:lpstr>Arial Black</vt:lpstr>
      <vt:lpstr>Arial</vt:lpstr>
      <vt:lpstr>Simple Light</vt:lpstr>
      <vt:lpstr>DARK &amp; </vt:lpstr>
      <vt:lpstr>Activity in Low Earth Orbit</vt:lpstr>
      <vt:lpstr>Number of active satellites (1957-2023)</vt:lpstr>
      <vt:lpstr> Sky view from Jodrell Bank Observatory Lat = 53 deg 100 seconds</vt:lpstr>
      <vt:lpstr>Effects on the Dark and (radio)Quiet Sky</vt:lpstr>
      <vt:lpstr>View of the night sky</vt:lpstr>
      <vt:lpstr>Threats to optical astronomy (Earth and space)</vt:lpstr>
      <vt:lpstr>Satellite brightness and visibility</vt:lpstr>
      <vt:lpstr>Increase of sky brightness due to space debris</vt:lpstr>
      <vt:lpstr>PowerPoint Presentation</vt:lpstr>
      <vt:lpstr>Threats to radio astronomy</vt:lpstr>
      <vt:lpstr>Possible mitigation measures</vt:lpstr>
      <vt:lpstr>On Satellite operator’s side</vt:lpstr>
      <vt:lpstr>On astronomy side</vt:lpstr>
      <vt:lpstr>The IAU Centre for the Protection  of the Dark and Quiet Sky</vt:lpstr>
      <vt:lpstr>IAU CPS - A brief summary https://cps.iau.org </vt:lpstr>
      <vt:lpstr>IAU CPS Hubs Activities</vt:lpstr>
      <vt:lpstr>Industry &amp; Technology Hub</vt:lpstr>
      <vt:lpstr>Policy Hub</vt:lpstr>
      <vt:lpstr>Sat Hub</vt:lpstr>
      <vt:lpstr>Sat Hub</vt:lpstr>
      <vt:lpstr>Community Engagement Hub</vt:lpstr>
      <vt:lpstr>Policy actions to protect D&amp;QS</vt:lpstr>
      <vt:lpstr>International Telecommunication Union </vt:lpstr>
      <vt:lpstr>International Telecommunication Union </vt:lpstr>
      <vt:lpstr>United Nation’s Committee on the Peaceful Uses of Outer Space (UN COPUOS) </vt:lpstr>
      <vt:lpstr>Thank you for your kind attention!  QUESTIONS?  Contact: federico.divruno@cps.iau.org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Satellite Constellations and their Impacts on Astronomy and the Night Sky</dc:title>
  <dc:creator>Di Vruno, Federico</dc:creator>
  <cp:lastModifiedBy>SKAO</cp:lastModifiedBy>
  <cp:revision>24</cp:revision>
  <cp:lastPrinted>2023-09-08T07:11:52Z</cp:lastPrinted>
  <dcterms:modified xsi:type="dcterms:W3CDTF">2024-03-12T09:57:18Z</dcterms:modified>
</cp:coreProperties>
</file>