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69" r:id="rId6"/>
    <p:sldId id="259" r:id="rId7"/>
    <p:sldId id="271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Lora" pitchFamily="2" charset="77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 snapToGrid="0">
      <p:cViewPr varScale="1">
        <p:scale>
          <a:sx n="154" d="100"/>
          <a:sy n="154" d="100"/>
        </p:scale>
        <p:origin x="58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c0b7ef8f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c0b7ef8f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bebd38155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bebd38155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b61360bd5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b61360bd5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bebd38155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bebd38155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a5c1c6c0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a5c1c6c0d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c0b7ef8f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0c0b7ef8f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61360bd5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61360bd5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20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61360bd5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61360bd5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642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61360bd5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61360bd5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/>
              <a:t>About Neuchâtel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b61360bd5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b61360bd5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dirty="0"/>
              <a:t>HE-Arc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046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13e613b2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13e613b2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bebd381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bebd381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skatelescope.org/event/1128/timetable/?view=standar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9325" y="75"/>
            <a:ext cx="9144000" cy="5143500"/>
          </a:xfrm>
          <a:prstGeom prst="rect">
            <a:avLst/>
          </a:prstGeom>
          <a:gradFill>
            <a:gsLst>
              <a:gs pos="0">
                <a:srgbClr val="FF0000"/>
              </a:gs>
              <a:gs pos="22000">
                <a:srgbClr val="830034"/>
              </a:gs>
              <a:gs pos="35000">
                <a:srgbClr val="45004E"/>
              </a:gs>
              <a:gs pos="52000">
                <a:srgbClr val="070068"/>
              </a:gs>
              <a:gs pos="70000">
                <a:srgbClr val="141145"/>
              </a:gs>
              <a:gs pos="100000">
                <a:schemeClr val="accent2"/>
              </a:gs>
            </a:gsLst>
            <a:path path="circle">
              <a:fillToRect t="100000" r="100000"/>
            </a:path>
            <a:tileRect l="-100000" b="-10000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2144050" y="250975"/>
            <a:ext cx="6813000" cy="272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</a:rPr>
              <a:t>Welcome!</a:t>
            </a: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977" dirty="0">
                <a:solidFill>
                  <a:schemeClr val="lt1"/>
                </a:solidFill>
              </a:rPr>
              <a:t>SKACH Consortium Winter Meeting</a:t>
            </a:r>
            <a:endParaRPr sz="2977"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777" dirty="0">
                <a:solidFill>
                  <a:schemeClr val="lt1"/>
                </a:solidFill>
              </a:rPr>
              <a:t>Evelina Breschi</a:t>
            </a:r>
            <a:endParaRPr sz="2777"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50" dirty="0">
                <a:solidFill>
                  <a:srgbClr val="FF0000"/>
                </a:solidFill>
              </a:rPr>
              <a:t>Jan 22, 2024</a:t>
            </a:r>
            <a:endParaRPr sz="2450" dirty="0">
              <a:solidFill>
                <a:srgbClr val="FF00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650" dirty="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8175" y="2296975"/>
            <a:ext cx="4940176" cy="32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507377" y="553100"/>
            <a:ext cx="2567325" cy="40014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3</a:t>
            </a:r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141138" y="281725"/>
            <a:ext cx="8861700" cy="4775100"/>
          </a:xfrm>
          <a:prstGeom prst="roundRect">
            <a:avLst>
              <a:gd name="adj" fmla="val 16667"/>
            </a:avLst>
          </a:prstGeom>
          <a:solidFill>
            <a:srgbClr val="FFFFFF">
              <a:alpha val="53370"/>
            </a:srgbClr>
          </a:solidFill>
          <a:ln w="19050" cap="flat" cmpd="sng">
            <a:solidFill>
              <a:srgbClr val="07006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000" tIns="0" rIns="1800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4900" b="1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Map</a:t>
            </a:r>
            <a:endParaRPr sz="4900" b="1" dirty="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/>
          </a:blip>
          <a:srcRect t="25058" b="26113"/>
          <a:stretch/>
        </p:blipFill>
        <p:spPr>
          <a:xfrm>
            <a:off x="6437375" y="490824"/>
            <a:ext cx="2147800" cy="69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texte, diagramme, ligne&#10;&#10;Description générée automatiquement">
            <a:extLst>
              <a:ext uri="{FF2B5EF4-FFF2-40B4-BE49-F238E27FC236}">
                <a16:creationId xmlns:a16="http://schemas.microsoft.com/office/drawing/2014/main" id="{46869AEC-74FB-64A0-566B-559C3168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00" y="526746"/>
            <a:ext cx="8574000" cy="6062808"/>
          </a:xfrm>
          <a:prstGeom prst="rect">
            <a:avLst/>
          </a:prstGeom>
        </p:spPr>
      </p:pic>
      <p:pic>
        <p:nvPicPr>
          <p:cNvPr id="129" name="Google Shape;129;p21"/>
          <p:cNvPicPr preferRelativeResize="0"/>
          <p:nvPr/>
        </p:nvPicPr>
        <p:blipFill rotWithShape="1">
          <a:blip r:embed="rId4">
            <a:alphaModFix/>
          </a:blip>
          <a:srcRect t="25058" b="26113"/>
          <a:stretch/>
        </p:blipFill>
        <p:spPr>
          <a:xfrm>
            <a:off x="6571850" y="53799"/>
            <a:ext cx="2147800" cy="6987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3C125BBF-CE8A-E674-5AAA-E3207104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00" y="445025"/>
            <a:ext cx="8357100" cy="572700"/>
          </a:xfrm>
        </p:spPr>
        <p:txBody>
          <a:bodyPr>
            <a:normAutofit/>
          </a:bodyPr>
          <a:lstStyle/>
          <a:p>
            <a:r>
              <a:rPr lang="fr-CH" sz="1800" b="1" dirty="0"/>
              <a:t>Campus Arc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100850" y="159950"/>
            <a:ext cx="8708700" cy="572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People</a:t>
            </a:r>
            <a:endParaRPr b="1" dirty="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198055" y="884175"/>
            <a:ext cx="8611500" cy="4133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700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500"/>
              <a:buFont typeface="Lora"/>
              <a:buChar char="●"/>
            </a:pPr>
            <a:r>
              <a:rPr lang="en-GB" sz="1700" dirty="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Joanna Jermini-Howard</a:t>
            </a:r>
            <a:endParaRPr sz="1700" dirty="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700"/>
              <a:buFont typeface="Lora"/>
              <a:buChar char="●"/>
            </a:pPr>
            <a:r>
              <a:rPr lang="en-GB" sz="1700" dirty="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Carolyn Marie Crichton</a:t>
            </a: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700"/>
              <a:buFont typeface="Lora"/>
              <a:buChar char="●"/>
            </a:pPr>
            <a:r>
              <a:rPr lang="en-GB" sz="1700" dirty="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Serge-André Maire </a:t>
            </a:r>
            <a:endParaRPr sz="1700" dirty="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068"/>
              </a:buClr>
              <a:buSzPts val="1700"/>
              <a:buFont typeface="Lora"/>
              <a:buChar char="●"/>
            </a:pPr>
            <a:r>
              <a:rPr lang="en-GB" sz="1700" dirty="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Nabil Ouerhani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/>
          <p:nvPr/>
        </p:nvSpPr>
        <p:spPr>
          <a:xfrm>
            <a:off x="141150" y="184200"/>
            <a:ext cx="8861700" cy="4775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700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" tIns="0" rIns="1800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900" b="1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Questions?</a:t>
            </a:r>
            <a:endParaRPr sz="4900" b="1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t="25058" b="26113"/>
          <a:stretch/>
        </p:blipFill>
        <p:spPr>
          <a:xfrm>
            <a:off x="6527025" y="625299"/>
            <a:ext cx="2147800" cy="69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98050" y="256023"/>
            <a:ext cx="8822700" cy="572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Lora"/>
                <a:ea typeface="Lora"/>
                <a:cs typeface="Lora"/>
                <a:sym typeface="Lora"/>
              </a:rPr>
              <a:t>Agenda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198050" y="828725"/>
            <a:ext cx="8611500" cy="411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700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Welcome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Agenda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-GB" sz="1800">
                <a:solidFill>
                  <a:schemeClr val="dk1"/>
                </a:solidFill>
              </a:rPr>
              <a:t>Map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t="25058" b="26113"/>
          <a:stretch/>
        </p:blipFill>
        <p:spPr>
          <a:xfrm>
            <a:off x="6571850" y="53799"/>
            <a:ext cx="2147800" cy="69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20890" r="3083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423325" y="672600"/>
            <a:ext cx="1394625" cy="37982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70068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1</a:t>
            </a:r>
          </a:p>
        </p:txBody>
      </p:sp>
      <p:sp>
        <p:nvSpPr>
          <p:cNvPr id="72" name="Google Shape;72;p15"/>
          <p:cNvSpPr/>
          <p:nvPr/>
        </p:nvSpPr>
        <p:spPr>
          <a:xfrm>
            <a:off x="146500" y="166300"/>
            <a:ext cx="8861700" cy="4775100"/>
          </a:xfrm>
          <a:prstGeom prst="roundRect">
            <a:avLst>
              <a:gd name="adj" fmla="val 16667"/>
            </a:avLst>
          </a:prstGeom>
          <a:solidFill>
            <a:srgbClr val="FFFFFF">
              <a:alpha val="53370"/>
            </a:srgbClr>
          </a:solidFill>
          <a:ln w="19050" cap="flat" cmpd="sng">
            <a:solidFill>
              <a:srgbClr val="07006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000" tIns="0" rIns="1800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4900" b="1" dirty="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Welcome to </a:t>
            </a:r>
            <a:endParaRPr sz="4900" b="1" dirty="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4900" b="1" dirty="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the HES-SO in Neuchâtel (HE-Arc Ing) !</a:t>
            </a:r>
            <a:endParaRPr sz="4900" b="1" dirty="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t="25058" b="26113"/>
          <a:stretch/>
        </p:blipFill>
        <p:spPr>
          <a:xfrm>
            <a:off x="6437375" y="490824"/>
            <a:ext cx="2147800" cy="69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198050" y="828725"/>
            <a:ext cx="8611500" cy="411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700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700" b="1" dirty="0" err="1">
                <a:solidFill>
                  <a:schemeClr val="dk1"/>
                </a:solidFill>
              </a:rPr>
              <a:t>Welcome</a:t>
            </a:r>
            <a:r>
              <a:rPr lang="fr-CH" sz="1700" b="1" dirty="0">
                <a:solidFill>
                  <a:schemeClr val="dk1"/>
                </a:solidFill>
              </a:rPr>
              <a:t> to the HE-SO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More than 21,000 students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28 schools in 7 cantons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6 fields of study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68 Bachelor’s and Master’s </a:t>
            </a:r>
            <a:r>
              <a:rPr lang="en-US" sz="1700" dirty="0" err="1">
                <a:solidFill>
                  <a:schemeClr val="dk1"/>
                </a:solidFill>
              </a:rPr>
              <a:t>programmes</a:t>
            </a:r>
            <a:r>
              <a:rPr lang="en-US" sz="1700" dirty="0">
                <a:solidFill>
                  <a:schemeClr val="dk1"/>
                </a:solidFill>
              </a:rPr>
              <a:t>, 255 continuing education courses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18,491 employees (4,347 FTE)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78 institutes and research units 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Operating budget 2022 : CHF 568 million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Founded in 1998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Member of </a:t>
            </a:r>
            <a:r>
              <a:rPr lang="en-US" sz="1700" dirty="0" err="1">
                <a:solidFill>
                  <a:schemeClr val="dk1"/>
                </a:solidFill>
              </a:rPr>
              <a:t>swissuniversities</a:t>
            </a:r>
            <a:r>
              <a:rPr lang="en-US" sz="1700" dirty="0">
                <a:solidFill>
                  <a:schemeClr val="dk1"/>
                </a:solidFill>
              </a:rPr>
              <a:t> and the European University Association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dk1"/>
                </a:solidFill>
              </a:rPr>
              <a:t>Associate partner of the European University UNITA</a:t>
            </a:r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t="25058" b="26113"/>
          <a:stretch/>
        </p:blipFill>
        <p:spPr>
          <a:xfrm>
            <a:off x="6571850" y="53799"/>
            <a:ext cx="2147800" cy="69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C4299522-8476-6B68-5DB8-B6F6EC4E4E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760" b="66272"/>
          <a:stretch/>
        </p:blipFill>
        <p:spPr>
          <a:xfrm>
            <a:off x="597688" y="467603"/>
            <a:ext cx="1210331" cy="2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4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198050" y="828725"/>
            <a:ext cx="8611500" cy="4112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700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t="25058" b="26113"/>
          <a:stretch/>
        </p:blipFill>
        <p:spPr>
          <a:xfrm>
            <a:off x="6571850" y="53799"/>
            <a:ext cx="2147800" cy="69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6F8D185-CEE0-EC0C-1561-10AC675626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6493" y="881598"/>
            <a:ext cx="4133157" cy="4006954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C1A22F4-FB08-D85F-484E-EA15C51B7A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92" y="853886"/>
            <a:ext cx="2777283" cy="4072053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3D6E2106-28E7-F87A-9EBD-C0C3822149B7}"/>
              </a:ext>
            </a:extLst>
          </p:cNvPr>
          <p:cNvGrpSpPr/>
          <p:nvPr/>
        </p:nvGrpSpPr>
        <p:grpSpPr>
          <a:xfrm>
            <a:off x="886691" y="805396"/>
            <a:ext cx="7625842" cy="4351473"/>
            <a:chOff x="886691" y="805396"/>
            <a:chExt cx="7625842" cy="4351473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A643914-306F-60EF-33C3-0BDE050F4A4C}"/>
                </a:ext>
              </a:extLst>
            </p:cNvPr>
            <p:cNvGrpSpPr/>
            <p:nvPr/>
          </p:nvGrpSpPr>
          <p:grpSpPr>
            <a:xfrm>
              <a:off x="5410200" y="805396"/>
              <a:ext cx="3102333" cy="4351473"/>
              <a:chOff x="5410200" y="805396"/>
              <a:chExt cx="3102333" cy="4351473"/>
            </a:xfrm>
          </p:grpSpPr>
          <p:pic>
            <p:nvPicPr>
              <p:cNvPr id="5" name="Image 4" descr="Une image contenant logo, Police, Graphique, symbole&#10;&#10;Description générée automatiquement">
                <a:extLst>
                  <a:ext uri="{FF2B5EF4-FFF2-40B4-BE49-F238E27FC236}">
                    <a16:creationId xmlns:a16="http://schemas.microsoft.com/office/drawing/2014/main" id="{61A07D4A-6A52-37C1-5EAC-F98843F03D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10200" y="805396"/>
                <a:ext cx="1350818" cy="1350818"/>
              </a:xfrm>
              <a:prstGeom prst="rect">
                <a:avLst/>
              </a:prstGeom>
            </p:spPr>
          </p:pic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8A9ECC28-C3C3-2719-D950-D5E1E2005627}"/>
                  </a:ext>
                </a:extLst>
              </p:cNvPr>
              <p:cNvSpPr txBox="1"/>
              <p:nvPr/>
            </p:nvSpPr>
            <p:spPr>
              <a:xfrm>
                <a:off x="7260267" y="4941425"/>
                <a:ext cx="125226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800" dirty="0"/>
                  <a:t>*Image by pngtree.com</a:t>
                </a:r>
              </a:p>
            </p:txBody>
          </p:sp>
        </p:grp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DDB3CB7-D562-4E51-0CD3-68A495E11FC0}"/>
                </a:ext>
              </a:extLst>
            </p:cNvPr>
            <p:cNvSpPr/>
            <p:nvPr/>
          </p:nvSpPr>
          <p:spPr>
            <a:xfrm>
              <a:off x="886691" y="2625436"/>
              <a:ext cx="762000" cy="1177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10" name="Image 9" descr="Une image contenant texte,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02B0A801-FE7D-19F2-213B-0C18E016A5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6760" b="66272"/>
          <a:stretch/>
        </p:blipFill>
        <p:spPr>
          <a:xfrm>
            <a:off x="597688" y="467603"/>
            <a:ext cx="1210331" cy="2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maison, paysage&#10;&#10;Description générée automatiquement">
            <a:extLst>
              <a:ext uri="{FF2B5EF4-FFF2-40B4-BE49-F238E27FC236}">
                <a16:creationId xmlns:a16="http://schemas.microsoft.com/office/drawing/2014/main" id="{40006552-4E47-3924-89C6-B2D69B3BC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58" y="-852133"/>
            <a:ext cx="9157558" cy="6837643"/>
          </a:xfrm>
          <a:prstGeom prst="rect">
            <a:avLst/>
          </a:prstGeom>
        </p:spPr>
      </p:pic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t="25058" b="26113"/>
          <a:stretch/>
        </p:blipFill>
        <p:spPr>
          <a:xfrm>
            <a:off x="6571850" y="53799"/>
            <a:ext cx="2147800" cy="6987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D5C0701-71D0-784B-1FA7-FAD4BFB19370}"/>
              </a:ext>
            </a:extLst>
          </p:cNvPr>
          <p:cNvSpPr txBox="1"/>
          <p:nvPr/>
        </p:nvSpPr>
        <p:spPr>
          <a:xfrm>
            <a:off x="113351" y="327815"/>
            <a:ext cx="491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200" b="1" dirty="0">
                <a:solidFill>
                  <a:schemeClr val="bg1"/>
                </a:solidFill>
              </a:rPr>
              <a:t>Bienvenue </a:t>
            </a:r>
          </a:p>
          <a:p>
            <a:r>
              <a:rPr lang="fr-CH" sz="3200" b="1" dirty="0">
                <a:solidFill>
                  <a:schemeClr val="bg1"/>
                </a:solidFill>
              </a:rPr>
              <a:t>à Neuchâtel!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, capture d’écran&#10;&#10;Description générée automatiquement">
            <a:extLst>
              <a:ext uri="{FF2B5EF4-FFF2-40B4-BE49-F238E27FC236}">
                <a16:creationId xmlns:a16="http://schemas.microsoft.com/office/drawing/2014/main" id="{2F39FD6B-3C4E-6AB7-B081-D1EBA8EE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-202075"/>
            <a:ext cx="6858001" cy="5143500"/>
          </a:xfrm>
          <a:prstGeom prst="rect">
            <a:avLst/>
          </a:prstGeom>
        </p:spPr>
      </p:pic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t="25058" b="26113"/>
          <a:stretch/>
        </p:blipFill>
        <p:spPr>
          <a:xfrm>
            <a:off x="6571850" y="53799"/>
            <a:ext cx="2147800" cy="6987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F654AD5-C38A-9C95-6C0E-C68E2E8765A2}"/>
              </a:ext>
            </a:extLst>
          </p:cNvPr>
          <p:cNvSpPr txBox="1"/>
          <p:nvPr/>
        </p:nvSpPr>
        <p:spPr>
          <a:xfrm>
            <a:off x="691200" y="428615"/>
            <a:ext cx="491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/>
              <a:t>Onze groupes de compétences</a:t>
            </a:r>
          </a:p>
        </p:txBody>
      </p:sp>
    </p:spTree>
    <p:extLst>
      <p:ext uri="{BB962C8B-B14F-4D97-AF65-F5344CB8AC3E}">
        <p14:creationId xmlns:p14="http://schemas.microsoft.com/office/powerpoint/2010/main" val="275875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297975" y="671063"/>
            <a:ext cx="2482451" cy="37655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70068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2</a:t>
            </a:r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80925" y="184200"/>
            <a:ext cx="8940300" cy="4775100"/>
          </a:xfrm>
          <a:prstGeom prst="roundRect">
            <a:avLst>
              <a:gd name="adj" fmla="val 16667"/>
            </a:avLst>
          </a:prstGeom>
          <a:solidFill>
            <a:srgbClr val="FFFFFF">
              <a:alpha val="53370"/>
            </a:srgbClr>
          </a:solidFill>
          <a:ln w="19050" cap="flat" cmpd="sng">
            <a:solidFill>
              <a:srgbClr val="07006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8000" tIns="0" rIns="1800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4900" b="1" dirty="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Agenda</a:t>
            </a:r>
            <a:endParaRPr sz="4900" b="1" dirty="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t="25058" b="26113"/>
          <a:stretch/>
        </p:blipFill>
        <p:spPr>
          <a:xfrm>
            <a:off x="6437375" y="490824"/>
            <a:ext cx="2147800" cy="69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100850" y="159950"/>
            <a:ext cx="8708700" cy="572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Agenda </a:t>
            </a:r>
            <a:r>
              <a:rPr lang="en-GB" sz="1800" b="1" dirty="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  <a:hlinkClick r:id="rId3"/>
              </a:rPr>
              <a:t>https://indico.skatelescope.org/event/1128/timetable/?view=standard</a:t>
            </a:r>
            <a:r>
              <a:rPr lang="en-GB" sz="1800" b="1" dirty="0">
                <a:solidFill>
                  <a:srgbClr val="070068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sz="3466"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11" name="Google Shape;111;p19"/>
          <p:cNvSpPr/>
          <p:nvPr/>
        </p:nvSpPr>
        <p:spPr>
          <a:xfrm>
            <a:off x="198055" y="884175"/>
            <a:ext cx="8611500" cy="4133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700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500">
              <a:solidFill>
                <a:srgbClr val="070068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F1093CC-F64B-0F5D-FA6C-DB7979823C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289564"/>
              </p:ext>
            </p:extLst>
          </p:nvPr>
        </p:nvGraphicFramePr>
        <p:xfrm>
          <a:off x="1149927" y="990243"/>
          <a:ext cx="2867891" cy="388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891">
                  <a:extLst>
                    <a:ext uri="{9D8B030D-6E8A-4147-A177-3AD203B41FA5}">
                      <a16:colId xmlns:a16="http://schemas.microsoft.com/office/drawing/2014/main" val="4273387442"/>
                    </a:ext>
                  </a:extLst>
                </a:gridCol>
              </a:tblGrid>
              <a:tr h="323732">
                <a:tc>
                  <a:txBody>
                    <a:bodyPr/>
                    <a:lstStyle/>
                    <a:p>
                      <a:r>
                        <a:rPr lang="fr-CH" sz="1200" dirty="0"/>
                        <a:t>Day 1 9h30-19h30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01118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Registration and </a:t>
                      </a:r>
                      <a:r>
                        <a:rPr lang="fr-CH" sz="12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Welcome</a:t>
                      </a:r>
                      <a:r>
                        <a:rPr lang="fr-CH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Coffee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74446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200" dirty="0" err="1"/>
                        <a:t>Monday</a:t>
                      </a:r>
                      <a:r>
                        <a:rPr lang="fr-CH" sz="1200" dirty="0"/>
                        <a:t> </a:t>
                      </a:r>
                      <a:r>
                        <a:rPr lang="fr-CH" sz="1200" dirty="0" err="1"/>
                        <a:t>morning</a:t>
                      </a:r>
                      <a:r>
                        <a:rPr lang="fr-CH" sz="1200" dirty="0"/>
                        <a:t>: </a:t>
                      </a:r>
                      <a:r>
                        <a:rPr lang="fr-CH" sz="1200" dirty="0" err="1"/>
                        <a:t>Opening</a:t>
                      </a:r>
                      <a:r>
                        <a:rPr lang="fr-CH" sz="1200" dirty="0"/>
                        <a:t> Session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282617"/>
                  </a:ext>
                </a:extLst>
              </a:tr>
              <a:tr h="434576">
                <a:tc>
                  <a:txBody>
                    <a:bodyPr/>
                    <a:lstStyle/>
                    <a:p>
                      <a:r>
                        <a:rPr lang="en-US" sz="1200" dirty="0"/>
                        <a:t>Monday morning: SKACH Outreach and Communications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53917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200" dirty="0"/>
                        <a:t>SKAO </a:t>
                      </a:r>
                      <a:r>
                        <a:rPr lang="fr-CH" sz="1200" dirty="0" err="1"/>
                        <a:t>Regional</a:t>
                      </a:r>
                      <a:r>
                        <a:rPr lang="fr-CH" sz="1200" dirty="0"/>
                        <a:t> Centers (</a:t>
                      </a:r>
                      <a:r>
                        <a:rPr lang="fr-CH" sz="1200" dirty="0" err="1"/>
                        <a:t>SRCs</a:t>
                      </a:r>
                      <a:r>
                        <a:rPr lang="fr-CH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37667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Lunch (Group photo)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393204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200" dirty="0"/>
                        <a:t>HPC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40582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200" dirty="0"/>
                        <a:t>Data Science &amp; Simulations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897746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Coffee Break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356330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200" dirty="0"/>
                        <a:t>Data Science &amp; Imaging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064000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200" dirty="0"/>
                        <a:t>SKACH Data Challenge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61452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2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Apero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15837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0231DF2-FBFF-809B-6C6C-9B2E6BEE01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036671"/>
              </p:ext>
            </p:extLst>
          </p:nvPr>
        </p:nvGraphicFramePr>
        <p:xfrm>
          <a:off x="5070763" y="990243"/>
          <a:ext cx="2867891" cy="229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7891">
                  <a:extLst>
                    <a:ext uri="{9D8B030D-6E8A-4147-A177-3AD203B41FA5}">
                      <a16:colId xmlns:a16="http://schemas.microsoft.com/office/drawing/2014/main" val="4273387442"/>
                    </a:ext>
                  </a:extLst>
                </a:gridCol>
              </a:tblGrid>
              <a:tr h="310234">
                <a:tc>
                  <a:txBody>
                    <a:bodyPr/>
                    <a:lstStyle/>
                    <a:p>
                      <a:r>
                        <a:rPr lang="fr-CH" sz="1200" dirty="0"/>
                        <a:t>Day 2 9h - 14h15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01118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200" dirty="0"/>
                        <a:t>SKACH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074446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200" dirty="0" err="1"/>
                        <a:t>Swiss</a:t>
                      </a:r>
                      <a:r>
                        <a:rPr lang="fr-CH" sz="1200" dirty="0"/>
                        <a:t> MWA Planning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282617"/>
                  </a:ext>
                </a:extLst>
              </a:tr>
              <a:tr h="434576">
                <a:tc>
                  <a:txBody>
                    <a:bodyPr/>
                    <a:lstStyle/>
                    <a:p>
                      <a:r>
                        <a:rPr lang="fr-CH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Lunch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53917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CH" sz="1200" dirty="0"/>
                        <a:t>Instrumentation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37667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fr-CH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Closing</a:t>
                      </a:r>
                      <a:r>
                        <a:rPr lang="fr-CH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fr-CH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Remarks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393204"/>
                  </a:ext>
                </a:extLst>
              </a:tr>
              <a:tr h="310234">
                <a:tc>
                  <a:txBody>
                    <a:bodyPr/>
                    <a:lstStyle/>
                    <a:p>
                      <a:r>
                        <a:rPr lang="en-US" sz="1200" i="1" dirty="0"/>
                        <a:t>Board Meeting: Board Members only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4058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222</Words>
  <Application>Microsoft Macintosh PowerPoint</Application>
  <PresentationFormat>Affichage à l'écran (16:9)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Lora</vt:lpstr>
      <vt:lpstr>Arial</vt:lpstr>
      <vt:lpstr>Simple Light</vt:lpstr>
      <vt:lpstr>Welcome! SKACH Consortium Winter Meeting Evelina Breschi Jan 22, 2024 </vt:lpstr>
      <vt:lpstr>Agenda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Agenda https://indico.skatelescope.org/event/1128/timetable/?view=standard </vt:lpstr>
      <vt:lpstr>Présentation PowerPoint</vt:lpstr>
      <vt:lpstr>Campus Arc 2</vt:lpstr>
      <vt:lpstr>People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SKACH Consortium Spring Meeting Florina Ciorba Jan 12, 2023 </dc:title>
  <cp:lastModifiedBy>Joanna Jermini-Howard</cp:lastModifiedBy>
  <cp:revision>6</cp:revision>
  <dcterms:modified xsi:type="dcterms:W3CDTF">2024-01-19T12:01:50Z</dcterms:modified>
</cp:coreProperties>
</file>