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64" r:id="rId3"/>
    <p:sldMasterId id="2147483676" r:id="rId4"/>
  </p:sldMasterIdLst>
  <p:notesMasterIdLst>
    <p:notesMasterId r:id="rId48"/>
  </p:notesMasterIdLst>
  <p:sldIdLst>
    <p:sldId id="257" r:id="rId5"/>
    <p:sldId id="498" r:id="rId6"/>
    <p:sldId id="510" r:id="rId7"/>
    <p:sldId id="542" r:id="rId8"/>
    <p:sldId id="541" r:id="rId9"/>
    <p:sldId id="508" r:id="rId10"/>
    <p:sldId id="505" r:id="rId11"/>
    <p:sldId id="259" r:id="rId12"/>
    <p:sldId id="514" r:id="rId13"/>
    <p:sldId id="513" r:id="rId14"/>
    <p:sldId id="262" r:id="rId15"/>
    <p:sldId id="260" r:id="rId16"/>
    <p:sldId id="263" r:id="rId17"/>
    <p:sldId id="329" r:id="rId18"/>
    <p:sldId id="457" r:id="rId19"/>
    <p:sldId id="276" r:id="rId20"/>
    <p:sldId id="515" r:id="rId21"/>
    <p:sldId id="517" r:id="rId22"/>
    <p:sldId id="518" r:id="rId23"/>
    <p:sldId id="519" r:id="rId24"/>
    <p:sldId id="528" r:id="rId25"/>
    <p:sldId id="520" r:id="rId26"/>
    <p:sldId id="521" r:id="rId27"/>
    <p:sldId id="543" r:id="rId28"/>
    <p:sldId id="531" r:id="rId29"/>
    <p:sldId id="534" r:id="rId30"/>
    <p:sldId id="533" r:id="rId31"/>
    <p:sldId id="523" r:id="rId32"/>
    <p:sldId id="546" r:id="rId33"/>
    <p:sldId id="535" r:id="rId34"/>
    <p:sldId id="524" r:id="rId35"/>
    <p:sldId id="544" r:id="rId36"/>
    <p:sldId id="526" r:id="rId37"/>
    <p:sldId id="536" r:id="rId38"/>
    <p:sldId id="545" r:id="rId39"/>
    <p:sldId id="462" r:id="rId40"/>
    <p:sldId id="537" r:id="rId41"/>
    <p:sldId id="423" r:id="rId42"/>
    <p:sldId id="540" r:id="rId43"/>
    <p:sldId id="539" r:id="rId44"/>
    <p:sldId id="538" r:id="rId45"/>
    <p:sldId id="303" r:id="rId46"/>
    <p:sldId id="37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515"/>
    <a:srgbClr val="FF0000"/>
    <a:srgbClr val="2600D9"/>
    <a:srgbClr val="606060"/>
    <a:srgbClr val="AD5891"/>
    <a:srgbClr val="0B0B0B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5852" autoAdjust="0"/>
  </p:normalViewPr>
  <p:slideViewPr>
    <p:cSldViewPr snapToGrid="0">
      <p:cViewPr varScale="1">
        <p:scale>
          <a:sx n="86" d="100"/>
          <a:sy n="86" d="100"/>
        </p:scale>
        <p:origin x="48" y="2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49CA4-1BE2-46A4-941E-FE8D5F8EA20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61E4-D4BF-4943-B281-746789BFB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2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96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669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183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02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01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761E4-D4BF-4943-B281-746789BFB17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3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13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39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273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190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88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89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946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053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925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8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0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447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355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478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974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21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09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886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525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605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145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932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4246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628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6999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12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87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9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10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73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3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43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5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261F-F06F-4882-837E-C04D5A4BB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C280B4-02CE-4D7F-B10A-08DFB8187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16264-E470-4B8F-BF18-8306439F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35F40-97D3-4DEE-8D40-C727AC02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CA0E9-220C-4335-8B85-50FDA9A2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18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BE5B-FAA2-4805-B1CA-BFEC408C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A4EFB-E2AF-4C05-B74D-178F947E0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4BB39-63E3-40C4-B700-2C55A8B1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199EF-7603-4EFF-A0E6-1AE62312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78A73-C9D0-4986-A273-AC7B785B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35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4B383-1198-4B6D-A231-BCBD23A1A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E222A-ED44-4BD9-BF23-38A5A946F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17B1D-D76A-4086-9A65-D0889FFF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6F420-0DE4-46EE-8016-39AF8137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E4E4F-1CA7-4E13-885A-3CCD84B0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191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DB8C-8BB3-4AB1-BD36-F6D97E78F93F}" type="datetimeFigureOut">
              <a:rPr lang="it-IT" smtClean="0"/>
              <a:t>21/01/2024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66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DB8C-8BB3-4AB1-BD36-F6D97E78F93F}" type="datetimeFigureOut">
              <a:rPr lang="it-IT" smtClean="0"/>
              <a:t>21/01/2024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81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5238-319D-48FC-B9F1-FA3AB8A16C7F}" type="datetime1">
              <a:rPr lang="it-IT" smtClean="0"/>
              <a:t>21/01/2024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8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69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264F-2A6D-448F-B35A-FABBBB7B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EA2D-CCBA-44FC-BCA7-E18439FCF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A813C-CACA-4581-9671-03363CFC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45F1-EFD3-4277-8A21-266F890D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2460-0E18-482C-A9A5-4A3B3370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3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0742-37B2-4E81-B5DE-AF8BB274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D57FC-D2F3-41E7-BDB8-F0947E6CC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E9625-A13E-41B6-8480-A47861AB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E2294-9055-4534-9554-377D7FF9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9814-4918-42A4-83EB-56F51928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6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9AAF-CA93-4DDC-B71A-FE2B33C1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DACC8-B5A7-40AD-8C35-C0CD6EAA9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EC617-9418-4666-B482-50962E036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A2483-1FEA-4819-A064-5AC5AA65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0B654-2C6C-45B4-8687-C6668664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55272-5CD8-4D97-BF1E-4F416BF2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9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FBD1-8DB3-46A2-93E5-54269972A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F788B-ECDE-4591-A34A-B85C70E3C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8" indent="0">
              <a:buNone/>
              <a:defRPr sz="1600" b="1"/>
            </a:lvl5pPr>
            <a:lvl6pPr marL="2286072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1" indent="0">
              <a:buNone/>
              <a:defRPr sz="1600" b="1"/>
            </a:lvl8pPr>
            <a:lvl9pPr marL="3657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E5450-4BBF-4EBF-BA68-A274B0498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48CBE-C45A-4C95-B668-0C2A64107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8" indent="0">
              <a:buNone/>
              <a:defRPr sz="1600" b="1"/>
            </a:lvl5pPr>
            <a:lvl6pPr marL="2286072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1" indent="0">
              <a:buNone/>
              <a:defRPr sz="1600" b="1"/>
            </a:lvl8pPr>
            <a:lvl9pPr marL="3657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311276-867C-4976-8F14-857160A11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45D46-51CC-4C66-9A5A-C40266A5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112A3-F3D2-476D-B7F0-FFA01DC20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4C23F-5425-46DF-B70F-162EDAAC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0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06EC7-24CD-4C13-BABE-9C638C28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BEB4D-F032-4E8B-BEC3-4057A67D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E1EE1-DAB3-40E4-A990-AD203952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212FB-20A0-43DD-8B78-0F6BB615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2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D70A2-A3C2-49A6-9785-400B483F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8E408-D072-496C-85D9-22833CA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9CCED-7901-4C1A-B66A-CC5480C0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88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6698-88D4-496D-8703-398F737E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7D60-B152-42A3-AEF3-9FFACB44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063DE-0222-407D-AA3A-20465F316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9" indent="0">
              <a:buNone/>
              <a:defRPr sz="1200"/>
            </a:lvl3pPr>
            <a:lvl4pPr marL="1371643" indent="0">
              <a:buNone/>
              <a:defRPr sz="1000"/>
            </a:lvl4pPr>
            <a:lvl5pPr marL="1828858" indent="0">
              <a:buNone/>
              <a:defRPr sz="1000"/>
            </a:lvl5pPr>
            <a:lvl6pPr marL="2286072" indent="0">
              <a:buNone/>
              <a:defRPr sz="1000"/>
            </a:lvl6pPr>
            <a:lvl7pPr marL="2743286" indent="0">
              <a:buNone/>
              <a:defRPr sz="1000"/>
            </a:lvl7pPr>
            <a:lvl8pPr marL="3200501" indent="0">
              <a:buNone/>
              <a:defRPr sz="1000"/>
            </a:lvl8pPr>
            <a:lvl9pPr marL="36577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AEDB-644E-4D1A-A8A7-0A4F7B679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F06EC-8541-46F0-9457-BF713A35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C7277-8636-428A-8EB2-72766D5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8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4C9FB-1E41-4E7D-A682-6B3D54F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4728E-8E88-4D1D-8A31-DE8EEF8F5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4" indent="0">
              <a:buNone/>
              <a:defRPr sz="2800"/>
            </a:lvl2pPr>
            <a:lvl3pPr marL="914429" indent="0">
              <a:buNone/>
              <a:defRPr sz="2400"/>
            </a:lvl3pPr>
            <a:lvl4pPr marL="1371643" indent="0">
              <a:buNone/>
              <a:defRPr sz="2000"/>
            </a:lvl4pPr>
            <a:lvl5pPr marL="1828858" indent="0">
              <a:buNone/>
              <a:defRPr sz="2000"/>
            </a:lvl5pPr>
            <a:lvl6pPr marL="2286072" indent="0">
              <a:buNone/>
              <a:defRPr sz="2000"/>
            </a:lvl6pPr>
            <a:lvl7pPr marL="2743286" indent="0">
              <a:buNone/>
              <a:defRPr sz="2000"/>
            </a:lvl7pPr>
            <a:lvl8pPr marL="3200501" indent="0">
              <a:buNone/>
              <a:defRPr sz="2000"/>
            </a:lvl8pPr>
            <a:lvl9pPr marL="365771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C16F4-0DC1-4886-BBD5-756FAD9BB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9" indent="0">
              <a:buNone/>
              <a:defRPr sz="1200"/>
            </a:lvl3pPr>
            <a:lvl4pPr marL="1371643" indent="0">
              <a:buNone/>
              <a:defRPr sz="1000"/>
            </a:lvl4pPr>
            <a:lvl5pPr marL="1828858" indent="0">
              <a:buNone/>
              <a:defRPr sz="1000"/>
            </a:lvl5pPr>
            <a:lvl6pPr marL="2286072" indent="0">
              <a:buNone/>
              <a:defRPr sz="1000"/>
            </a:lvl6pPr>
            <a:lvl7pPr marL="2743286" indent="0">
              <a:buNone/>
              <a:defRPr sz="1000"/>
            </a:lvl7pPr>
            <a:lvl8pPr marL="3200501" indent="0">
              <a:buNone/>
              <a:defRPr sz="1000"/>
            </a:lvl8pPr>
            <a:lvl9pPr marL="36577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2FE51-6ACA-4BE2-B147-FAE586C6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25989-BF2F-4092-B47B-8EC0170A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D013A-0B7A-47B2-9B8C-5F421A59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69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7D9FC9-5D83-4D4C-9859-E16B8C0B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B94DB-E0AD-4421-882D-74642CA89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CCDD7-E553-4AE1-AB96-87289A8D9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DCC8-81C0-41BC-B6A1-21E3BAB1164E}" type="datetimeFigureOut">
              <a:rPr lang="en-GB" smtClean="0"/>
              <a:t>21/01/2024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4FC9F-2815-433B-BFA0-ADF0799FA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80C97-A75A-42AB-9DE5-66DA98CA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20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2DB8C-8BB3-4AB1-BD36-F6D97E78F93F}" type="datetimeFigureOut">
              <a:rPr lang="it-IT" smtClean="0"/>
              <a:t>21/01/2024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8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9" r:id="rId2"/>
  </p:sldLayoutIdLst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2D87B-ABF7-4E6C-9608-214C6F2A3209}" type="datetime1">
              <a:rPr lang="it-IT" smtClean="0"/>
              <a:t>21/01/2024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8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3" y="-73804"/>
            <a:ext cx="2092244" cy="612144"/>
            <a:chOff x="-2096383" y="21447"/>
            <a:chExt cx="1569183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2167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5513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jhp1bvc6p08&amp;list=PLUgAV7nixQ3_qyFJM8XCjsrIhr3RL02oA&amp;index=1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github.com/alessiospuriomancini/cosmopower" TargetMode="Externa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github.com/dpiras/cosmopower-jax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626282"/>
            <a:ext cx="12192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Hyper-fast Bayesian inference</a:t>
            </a:r>
          </a:p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 cosmological emulators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Davide Piras (and many others)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EE0423-C608-4DAD-A121-7F7E2FD1D890}"/>
              </a:ext>
            </a:extLst>
          </p:cNvPr>
          <p:cNvCxnSpPr>
            <a:cxnSpLocks/>
          </p:cNvCxnSpPr>
          <p:nvPr/>
        </p:nvCxnSpPr>
        <p:spPr>
          <a:xfrm>
            <a:off x="290189" y="2591209"/>
            <a:ext cx="1161162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61DB3-E624-19DB-47B2-FDA0CD764084}"/>
              </a:ext>
            </a:extLst>
          </p:cNvPr>
          <p:cNvGrpSpPr/>
          <p:nvPr/>
        </p:nvGrpSpPr>
        <p:grpSpPr>
          <a:xfrm>
            <a:off x="6355066" y="5652990"/>
            <a:ext cx="2355144" cy="1062614"/>
            <a:chOff x="702890" y="4755787"/>
            <a:chExt cx="3378198" cy="16625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4E40C5-2C95-FB3B-3C45-72B9135F53C3}"/>
                </a:ext>
              </a:extLst>
            </p:cNvPr>
            <p:cNvSpPr/>
            <p:nvPr/>
          </p:nvSpPr>
          <p:spPr>
            <a:xfrm>
              <a:off x="702890" y="5777783"/>
              <a:ext cx="3321015" cy="64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DBDA8C87-9B5D-E7B6-8CC9-A0DAFBB89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23115" r="2437" b="22098"/>
            <a:stretch/>
          </p:blipFill>
          <p:spPr>
            <a:xfrm>
              <a:off x="880068" y="4755787"/>
              <a:ext cx="3201020" cy="10252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2F95D5-5859-9774-1602-20181AAB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7" y="5376570"/>
            <a:ext cx="2801765" cy="15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67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HIBA SANDSTORM' Poster, picture, metal print, paint by Ham | Displate">
            <a:extLst>
              <a:ext uri="{FF2B5EF4-FFF2-40B4-BE49-F238E27FC236}">
                <a16:creationId xmlns:a16="http://schemas.microsoft.com/office/drawing/2014/main" id="{468B602D-3FA7-1C3B-0483-4DEA4722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17" y="1194981"/>
            <a:ext cx="7850187" cy="56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4" descr="Crossed Fingers Vector SVG Icon (6) - SVG Repo">
            <a:extLst>
              <a:ext uri="{FF2B5EF4-FFF2-40B4-BE49-F238E27FC236}">
                <a16:creationId xmlns:a16="http://schemas.microsoft.com/office/drawing/2014/main" id="{3D1C643E-48C1-F353-9F4D-EC44FF7477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8744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321" y="4128938"/>
            <a:ext cx="1033038" cy="10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38" y="5161976"/>
            <a:ext cx="1741924" cy="174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669A3F-5642-5DFF-1789-A5888F82D2F4}"/>
              </a:ext>
            </a:extLst>
          </p:cNvPr>
          <p:cNvSpPr txBox="1"/>
          <p:nvPr/>
        </p:nvSpPr>
        <p:spPr>
          <a:xfrm>
            <a:off x="5441481" y="2494547"/>
            <a:ext cx="1167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Impact" panose="020B0806030902050204" pitchFamily="34" charset="0"/>
              </a:rPr>
              <a:t>SKA</a:t>
            </a:r>
            <a:endParaRPr lang="en-GB" sz="3600" dirty="0">
              <a:latin typeface="Impact" panose="020B0806030902050204" pitchFamily="34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3D390602-EF64-669A-2772-7C272BC05DEC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46463692-A2A9-F3B3-63C4-2246038D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51" y="5064876"/>
            <a:ext cx="2457141" cy="183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0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lc-record-2021-10-15-00h07m23s-videoplayback.mp4-">
            <a:hlinkClick r:id="" action="ppaction://media"/>
            <a:extLst>
              <a:ext uri="{FF2B5EF4-FFF2-40B4-BE49-F238E27FC236}">
                <a16:creationId xmlns:a16="http://schemas.microsoft.com/office/drawing/2014/main" id="{200CC11B-4813-427F-A457-EA3B9CD065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572" y="3"/>
            <a:ext cx="92507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A9B50778-3549-4AB3-9A4E-9311191CD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" y="447263"/>
            <a:ext cx="1568553" cy="1428851"/>
          </a:xfrm>
          <a:prstGeom prst="rect">
            <a:avLst/>
          </a:prstGeom>
        </p:spPr>
      </p:pic>
      <p:pic>
        <p:nvPicPr>
          <p:cNvPr id="15" name="Picture 14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7D83C36E-874C-4637-BEC0-9B8B09C30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53620" y="447263"/>
            <a:ext cx="1568553" cy="1428851"/>
          </a:xfrm>
          <a:prstGeom prst="rect">
            <a:avLst/>
          </a:prstGeom>
        </p:spPr>
      </p:pic>
      <p:pic>
        <p:nvPicPr>
          <p:cNvPr id="16" name="Picture 1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3909358-FDBE-4AF6-8CF1-9B598ED15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7585" y="447263"/>
            <a:ext cx="1568553" cy="1428851"/>
          </a:xfrm>
          <a:prstGeom prst="rect">
            <a:avLst/>
          </a:prstGeom>
        </p:spPr>
      </p:pic>
      <p:pic>
        <p:nvPicPr>
          <p:cNvPr id="20" name="Picture 19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32D005D1-4B41-47A2-A12E-6996FAC19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897" y="447263"/>
            <a:ext cx="1568553" cy="1428851"/>
          </a:xfrm>
          <a:prstGeom prst="rect">
            <a:avLst/>
          </a:prstGeom>
        </p:spPr>
      </p:pic>
      <p:pic>
        <p:nvPicPr>
          <p:cNvPr id="21" name="Picture 20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9E6A5D54-3C66-45DF-84CF-91C0549E2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40" y="447263"/>
            <a:ext cx="1568553" cy="1428851"/>
          </a:xfrm>
          <a:prstGeom prst="rect">
            <a:avLst/>
          </a:prstGeom>
        </p:spPr>
      </p:pic>
      <p:pic>
        <p:nvPicPr>
          <p:cNvPr id="22" name="Picture 21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C9555922-BCD0-4C77-8477-5A35338B8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8275" y="447263"/>
            <a:ext cx="1568553" cy="1428851"/>
          </a:xfrm>
          <a:prstGeom prst="rect">
            <a:avLst/>
          </a:prstGeom>
        </p:spPr>
      </p:pic>
      <p:pic>
        <p:nvPicPr>
          <p:cNvPr id="23" name="Picture 22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C0425E28-FC96-4DE5-BF6A-7BB306494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22930" y="447263"/>
            <a:ext cx="1568553" cy="1428851"/>
          </a:xfrm>
          <a:prstGeom prst="rect">
            <a:avLst/>
          </a:prstGeom>
        </p:spPr>
      </p:pic>
      <p:pic>
        <p:nvPicPr>
          <p:cNvPr id="24" name="Picture 2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A2702157-4511-4699-B122-B54265E36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0" y="1971265"/>
            <a:ext cx="1568553" cy="1428851"/>
          </a:xfrm>
          <a:prstGeom prst="rect">
            <a:avLst/>
          </a:prstGeom>
        </p:spPr>
      </p:pic>
      <p:pic>
        <p:nvPicPr>
          <p:cNvPr id="25" name="Picture 24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6A41AF62-4A9F-42E9-8A49-5E2B52F58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46995" y="1971265"/>
            <a:ext cx="1568553" cy="1428851"/>
          </a:xfrm>
          <a:prstGeom prst="rect">
            <a:avLst/>
          </a:prstGeom>
        </p:spPr>
      </p:pic>
      <p:pic>
        <p:nvPicPr>
          <p:cNvPr id="26" name="Picture 2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AD262C0B-48ED-4E03-B15E-5494072D9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0960" y="1971265"/>
            <a:ext cx="1568553" cy="1428851"/>
          </a:xfrm>
          <a:prstGeom prst="rect">
            <a:avLst/>
          </a:prstGeom>
        </p:spPr>
      </p:pic>
      <p:pic>
        <p:nvPicPr>
          <p:cNvPr id="27" name="Picture 26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CA9E151-0B1F-4A58-94F3-BC609FE0D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272" y="1971265"/>
            <a:ext cx="1568553" cy="1428851"/>
          </a:xfrm>
          <a:prstGeom prst="rect">
            <a:avLst/>
          </a:prstGeom>
        </p:spPr>
      </p:pic>
      <p:pic>
        <p:nvPicPr>
          <p:cNvPr id="28" name="Picture 27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BB3593A0-0413-42F2-AFCC-A232ABA01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615" y="1971265"/>
            <a:ext cx="1568553" cy="1428851"/>
          </a:xfrm>
          <a:prstGeom prst="rect">
            <a:avLst/>
          </a:prstGeom>
        </p:spPr>
      </p:pic>
      <p:pic>
        <p:nvPicPr>
          <p:cNvPr id="29" name="Picture 28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1608A46C-B6B1-4368-80DC-670D0222C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1650" y="1971265"/>
            <a:ext cx="1568553" cy="1428851"/>
          </a:xfrm>
          <a:prstGeom prst="rect">
            <a:avLst/>
          </a:prstGeom>
        </p:spPr>
      </p:pic>
      <p:pic>
        <p:nvPicPr>
          <p:cNvPr id="30" name="Picture 29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21C582A2-A9F4-4E60-BFB1-4377939F2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16305" y="1971265"/>
            <a:ext cx="1568553" cy="1428851"/>
          </a:xfrm>
          <a:prstGeom prst="rect">
            <a:avLst/>
          </a:prstGeom>
        </p:spPr>
      </p:pic>
      <p:pic>
        <p:nvPicPr>
          <p:cNvPr id="31" name="Picture 30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47CC94FF-367E-40BB-BD12-092444AFC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" y="3485329"/>
            <a:ext cx="1568553" cy="1428851"/>
          </a:xfrm>
          <a:prstGeom prst="rect">
            <a:avLst/>
          </a:prstGeom>
        </p:spPr>
      </p:pic>
      <p:pic>
        <p:nvPicPr>
          <p:cNvPr id="32" name="Picture 31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68FA3E82-E20D-47E4-9A44-C2EA05A1D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50309" y="3485329"/>
            <a:ext cx="1568553" cy="1428851"/>
          </a:xfrm>
          <a:prstGeom prst="rect">
            <a:avLst/>
          </a:prstGeom>
        </p:spPr>
      </p:pic>
      <p:pic>
        <p:nvPicPr>
          <p:cNvPr id="33" name="Picture 32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5DC66DD6-4098-4B0E-AB0F-892563203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4274" y="3485329"/>
            <a:ext cx="1568553" cy="1428851"/>
          </a:xfrm>
          <a:prstGeom prst="rect">
            <a:avLst/>
          </a:prstGeom>
        </p:spPr>
      </p:pic>
      <p:pic>
        <p:nvPicPr>
          <p:cNvPr id="34" name="Picture 3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ECE238E2-E17B-4B33-8C73-7E4090526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586" y="3485329"/>
            <a:ext cx="1568553" cy="1428851"/>
          </a:xfrm>
          <a:prstGeom prst="rect">
            <a:avLst/>
          </a:prstGeom>
        </p:spPr>
      </p:pic>
      <p:pic>
        <p:nvPicPr>
          <p:cNvPr id="35" name="Picture 34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F0356A52-6AE3-4BE8-9EE8-5E2A1C881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929" y="3485329"/>
            <a:ext cx="1568553" cy="1428851"/>
          </a:xfrm>
          <a:prstGeom prst="rect">
            <a:avLst/>
          </a:prstGeom>
        </p:spPr>
      </p:pic>
      <p:pic>
        <p:nvPicPr>
          <p:cNvPr id="36" name="Picture 3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71D837B0-264C-4F3C-B0AA-54DCC0827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4964" y="3485329"/>
            <a:ext cx="1568553" cy="1428851"/>
          </a:xfrm>
          <a:prstGeom prst="rect">
            <a:avLst/>
          </a:prstGeom>
        </p:spPr>
      </p:pic>
      <p:pic>
        <p:nvPicPr>
          <p:cNvPr id="37" name="Picture 36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03D838AE-5A4B-485E-979F-E74EA6C94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19619" y="3485329"/>
            <a:ext cx="1568553" cy="1428851"/>
          </a:xfrm>
          <a:prstGeom prst="rect">
            <a:avLst/>
          </a:prstGeom>
        </p:spPr>
      </p:pic>
      <p:pic>
        <p:nvPicPr>
          <p:cNvPr id="4" name="countdownsmol">
            <a:hlinkClick r:id="" action="ppaction://media"/>
            <a:extLst>
              <a:ext uri="{FF2B5EF4-FFF2-40B4-BE49-F238E27FC236}">
                <a16:creationId xmlns:a16="http://schemas.microsoft.com/office/drawing/2014/main" id="{ACA07768-16E4-442F-A519-C71D3A48C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061" t="20115" r="8515" b="18048"/>
          <a:stretch/>
        </p:blipFill>
        <p:spPr>
          <a:xfrm>
            <a:off x="4562064" y="2663690"/>
            <a:ext cx="3051313" cy="1272209"/>
          </a:xfrm>
          <a:prstGeom prst="rect">
            <a:avLst/>
          </a:prstGeom>
        </p:spPr>
      </p:pic>
      <p:pic>
        <p:nvPicPr>
          <p:cNvPr id="38" name="Picture 37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326710C4-2B5B-4EF5-8A67-0807D2315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" y="5006009"/>
            <a:ext cx="1568553" cy="1428851"/>
          </a:xfrm>
          <a:prstGeom prst="rect">
            <a:avLst/>
          </a:prstGeom>
        </p:spPr>
      </p:pic>
      <p:pic>
        <p:nvPicPr>
          <p:cNvPr id="39" name="Picture 38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C34159E2-7F56-499C-9120-CD3D9129D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50309" y="5006009"/>
            <a:ext cx="1568553" cy="1428851"/>
          </a:xfrm>
          <a:prstGeom prst="rect">
            <a:avLst/>
          </a:prstGeom>
        </p:spPr>
      </p:pic>
      <p:pic>
        <p:nvPicPr>
          <p:cNvPr id="40" name="Picture 39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149F25B5-95DB-49CD-A2FC-609F5FBC2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4274" y="5006009"/>
            <a:ext cx="1568553" cy="1428851"/>
          </a:xfrm>
          <a:prstGeom prst="rect">
            <a:avLst/>
          </a:prstGeom>
        </p:spPr>
      </p:pic>
      <p:pic>
        <p:nvPicPr>
          <p:cNvPr id="41" name="Picture 40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88A37094-0090-4B92-AEF5-6B2F73273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586" y="5006009"/>
            <a:ext cx="1568553" cy="1428851"/>
          </a:xfrm>
          <a:prstGeom prst="rect">
            <a:avLst/>
          </a:prstGeom>
        </p:spPr>
      </p:pic>
      <p:pic>
        <p:nvPicPr>
          <p:cNvPr id="42" name="Picture 41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975D2056-9037-4D72-A1A4-AA9A24C70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929" y="5006009"/>
            <a:ext cx="1568553" cy="1428851"/>
          </a:xfrm>
          <a:prstGeom prst="rect">
            <a:avLst/>
          </a:prstGeom>
        </p:spPr>
      </p:pic>
      <p:pic>
        <p:nvPicPr>
          <p:cNvPr id="43" name="Picture 42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C21E00E2-48D2-4367-AF75-54D1F6717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4964" y="5006009"/>
            <a:ext cx="1568553" cy="1428851"/>
          </a:xfrm>
          <a:prstGeom prst="rect">
            <a:avLst/>
          </a:prstGeom>
        </p:spPr>
      </p:pic>
      <p:pic>
        <p:nvPicPr>
          <p:cNvPr id="44" name="Picture 4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4C0B1BFA-0E19-41D6-8E46-5561F320D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19619" y="5006009"/>
            <a:ext cx="1568553" cy="14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&#10;&#10;Description automatically generated">
            <a:extLst>
              <a:ext uri="{FF2B5EF4-FFF2-40B4-BE49-F238E27FC236}">
                <a16:creationId xmlns:a16="http://schemas.microsoft.com/office/drawing/2014/main" id="{3FEE76E4-91FC-4B97-85CB-5506447E5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" y="0"/>
            <a:ext cx="12192003" cy="6858000"/>
          </a:xfrm>
          <a:prstGeom prst="rect">
            <a:avLst/>
          </a:prstGeom>
        </p:spPr>
      </p:pic>
      <p:pic>
        <p:nvPicPr>
          <p:cNvPr id="4" name="countdownsmol">
            <a:hlinkClick r:id="" action="ppaction://media"/>
            <a:extLst>
              <a:ext uri="{FF2B5EF4-FFF2-40B4-BE49-F238E27FC236}">
                <a16:creationId xmlns:a16="http://schemas.microsoft.com/office/drawing/2014/main" id="{ACA07768-16E4-442F-A519-C71D3A48CE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16"/>
                </p14:media>
              </p:ext>
            </p:extLst>
          </p:nvPr>
        </p:nvPicPr>
        <p:blipFill rotWithShape="1">
          <a:blip r:embed="rId6"/>
          <a:srcRect l="9149" t="20248" r="9057" b="20769"/>
          <a:stretch/>
        </p:blipFill>
        <p:spPr>
          <a:xfrm>
            <a:off x="4023360" y="2583266"/>
            <a:ext cx="3901440" cy="15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49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">
            <a:extLst>
              <a:ext uri="{FF2B5EF4-FFF2-40B4-BE49-F238E27FC236}">
                <a16:creationId xmlns:a16="http://schemas.microsoft.com/office/drawing/2014/main" id="{EF7838D1-EE1C-4906-89D6-31F5871B7E6D}"/>
              </a:ext>
            </a:extLst>
          </p:cNvPr>
          <p:cNvSpPr txBox="1"/>
          <p:nvPr/>
        </p:nvSpPr>
        <p:spPr>
          <a:xfrm>
            <a:off x="0" y="2307978"/>
            <a:ext cx="12192001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we use machine learning </a:t>
            </a:r>
          </a:p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generate cosmological simulations?</a:t>
            </a: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757E7E-8D82-B1E8-70BE-3DC283928979}"/>
              </a:ext>
            </a:extLst>
          </p:cNvPr>
          <p:cNvSpPr txBox="1"/>
          <p:nvPr/>
        </p:nvSpPr>
        <p:spPr>
          <a:xfrm>
            <a:off x="2" y="196825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starting idea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5B2B1CF-5EB0-2126-15FF-CAD5436E4F1E}"/>
              </a:ext>
            </a:extLst>
          </p:cNvPr>
          <p:cNvCxnSpPr/>
          <p:nvPr/>
        </p:nvCxnSpPr>
        <p:spPr>
          <a:xfrm>
            <a:off x="2085975" y="8507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itting at a desk in front of a blackboard&#10;&#10;Description automatically generated">
            <a:extLst>
              <a:ext uri="{FF2B5EF4-FFF2-40B4-BE49-F238E27FC236}">
                <a16:creationId xmlns:a16="http://schemas.microsoft.com/office/drawing/2014/main" id="{8EE01220-C184-E53A-17BA-344696EE7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42" y="4376645"/>
            <a:ext cx="3712716" cy="2091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0CD255-7F16-1237-A986-D62DF0FCAB32}"/>
              </a:ext>
            </a:extLst>
          </p:cNvPr>
          <p:cNvSpPr txBox="1"/>
          <p:nvPr/>
        </p:nvSpPr>
        <p:spPr>
          <a:xfrm>
            <a:off x="4919385" y="6488668"/>
            <a:ext cx="2353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Click here for video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">
            <a:extLst>
              <a:ext uri="{FF2B5EF4-FFF2-40B4-BE49-F238E27FC236}">
                <a16:creationId xmlns:a16="http://schemas.microsoft.com/office/drawing/2014/main" id="{EF7838D1-EE1C-4906-89D6-31F5871B7E6D}"/>
              </a:ext>
            </a:extLst>
          </p:cNvPr>
          <p:cNvSpPr txBox="1"/>
          <p:nvPr/>
        </p:nvSpPr>
        <p:spPr>
          <a:xfrm>
            <a:off x="0" y="2307978"/>
            <a:ext cx="12192001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we use machine learning </a:t>
            </a:r>
          </a:p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generate cosmological simulations?</a:t>
            </a: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r>
              <a:rPr lang="en-GB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No*</a:t>
            </a:r>
            <a:br>
              <a:rPr lang="en-GB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*but see talks by </a:t>
            </a:r>
            <a:r>
              <a:rPr lang="en-GB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Mariia</a:t>
            </a: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Drozdova and Philipp Denzel</a:t>
            </a: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365E32-B1A2-6A72-4643-BE1804C9E182}"/>
              </a:ext>
            </a:extLst>
          </p:cNvPr>
          <p:cNvSpPr txBox="1"/>
          <p:nvPr/>
        </p:nvSpPr>
        <p:spPr>
          <a:xfrm>
            <a:off x="2" y="19682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Summarising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893DEDF-5698-52E8-959A-65953D18CB38}"/>
              </a:ext>
            </a:extLst>
          </p:cNvPr>
          <p:cNvCxnSpPr/>
          <p:nvPr/>
        </p:nvCxnSpPr>
        <p:spPr>
          <a:xfrm>
            <a:off x="2085975" y="8507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51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">
            <a:extLst>
              <a:ext uri="{FF2B5EF4-FFF2-40B4-BE49-F238E27FC236}">
                <a16:creationId xmlns:a16="http://schemas.microsoft.com/office/drawing/2014/main" id="{4D416D3D-5EF2-453C-BDE9-6AEC31EE2405}"/>
              </a:ext>
            </a:extLst>
          </p:cNvPr>
          <p:cNvSpPr txBox="1"/>
          <p:nvPr/>
        </p:nvSpPr>
        <p:spPr>
          <a:xfrm>
            <a:off x="1" y="195714"/>
            <a:ext cx="12192001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cosmological power spectra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966A7E-4C9E-9945-0CE6-6919540DC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"/>
          <a:stretch/>
        </p:blipFill>
        <p:spPr bwMode="auto">
          <a:xfrm>
            <a:off x="4204053" y="2115372"/>
            <a:ext cx="3697073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suit&#10;&#10;Description automatically generated">
            <a:extLst>
              <a:ext uri="{FF2B5EF4-FFF2-40B4-BE49-F238E27FC236}">
                <a16:creationId xmlns:a16="http://schemas.microsoft.com/office/drawing/2014/main" id="{5C9F4FBD-762B-158A-35E0-4D7F9E968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5" b="17942"/>
          <a:stretch/>
        </p:blipFill>
        <p:spPr>
          <a:xfrm>
            <a:off x="10820884" y="4967057"/>
            <a:ext cx="1371116" cy="189094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71AB0C-DF2C-0161-0DB8-2709914B3FFA}"/>
              </a:ext>
            </a:extLst>
          </p:cNvPr>
          <p:cNvSpPr txBox="1"/>
          <p:nvPr/>
        </p:nvSpPr>
        <p:spPr>
          <a:xfrm>
            <a:off x="4486029" y="5264972"/>
            <a:ext cx="343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5"/>
              </a:rPr>
              <a:t>Code available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92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lanck 2018 Linear Matter Power Spectrum.pdf">
            <a:extLst>
              <a:ext uri="{FF2B5EF4-FFF2-40B4-BE49-F238E27FC236}">
                <a16:creationId xmlns:a16="http://schemas.microsoft.com/office/drawing/2014/main" id="{4D65499A-F078-3696-A55A-D368EDC54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3496" r="2478" b="15028"/>
          <a:stretch/>
        </p:blipFill>
        <p:spPr bwMode="auto">
          <a:xfrm>
            <a:off x="7222607" y="2228357"/>
            <a:ext cx="3959442" cy="275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9503978-BAE8-4B93-ED90-5CF6E322847C}"/>
              </a:ext>
            </a:extLst>
          </p:cNvPr>
          <p:cNvSpPr/>
          <p:nvPr/>
        </p:nvSpPr>
        <p:spPr>
          <a:xfrm>
            <a:off x="8450580" y="4030980"/>
            <a:ext cx="1546409" cy="957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EDAB720-B157-BB81-DF37-ADD38133F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15" y="2925839"/>
            <a:ext cx="3157415" cy="1647119"/>
          </a:xfrm>
          <a:prstGeom prst="rect">
            <a:avLst/>
          </a:prstGeom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BF8C2470-A241-E69C-A5F9-59727CE6C16C}"/>
              </a:ext>
            </a:extLst>
          </p:cNvPr>
          <p:cNvSpPr txBox="1"/>
          <p:nvPr/>
        </p:nvSpPr>
        <p:spPr>
          <a:xfrm>
            <a:off x="3636106" y="2269481"/>
            <a:ext cx="3085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DISTILL</a:t>
            </a:r>
            <a:endParaRPr lang="en-GB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1B847ED0-CD61-A163-203F-09DF64F0BE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9" y="2405189"/>
            <a:ext cx="2911502" cy="2652191"/>
          </a:xfrm>
          <a:prstGeom prst="rect">
            <a:avLst/>
          </a:prstGeom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376F8328-0310-AD1F-68AB-06A4D4DA960B}"/>
              </a:ext>
            </a:extLst>
          </p:cNvPr>
          <p:cNvSpPr txBox="1"/>
          <p:nvPr/>
        </p:nvSpPr>
        <p:spPr>
          <a:xfrm>
            <a:off x="1" y="195714"/>
            <a:ext cx="12192001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cosmological power spectra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898A3-D766-879F-B5AA-1549A326339B}"/>
              </a:ext>
            </a:extLst>
          </p:cNvPr>
          <p:cNvGrpSpPr/>
          <p:nvPr/>
        </p:nvGrpSpPr>
        <p:grpSpPr>
          <a:xfrm rot="3255716">
            <a:off x="8519001" y="1327239"/>
            <a:ext cx="1851473" cy="412269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EFFD79B-C434-A9FE-3536-6A0C02218F58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17B8F07-2C3E-B683-B770-1D4203BCA2E7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07F2DB8-3840-2BE2-8FE3-03D2E6D5B1B9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CA2C5A2C-28D1-9653-D76C-05747C08C32F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68EBAE-AD9C-CCFE-3DE3-CF4FF53298DE}"/>
              </a:ext>
            </a:extLst>
          </p:cNvPr>
          <p:cNvCxnSpPr/>
          <p:nvPr/>
        </p:nvCxnSpPr>
        <p:spPr>
          <a:xfrm>
            <a:off x="8177074" y="4271376"/>
            <a:ext cx="248575" cy="0"/>
          </a:xfrm>
          <a:prstGeom prst="line">
            <a:avLst/>
          </a:prstGeom>
          <a:ln w="28575">
            <a:solidFill>
              <a:srgbClr val="0B0B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5D60949-62A1-F1A2-9B58-2E12D803096E}"/>
              </a:ext>
            </a:extLst>
          </p:cNvPr>
          <p:cNvSpPr txBox="1"/>
          <p:nvPr/>
        </p:nvSpPr>
        <p:spPr>
          <a:xfrm>
            <a:off x="8372003" y="4121296"/>
            <a:ext cx="98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Theory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C7D1D7-34CF-14F2-11D8-27DAE19B077A}"/>
              </a:ext>
            </a:extLst>
          </p:cNvPr>
          <p:cNvCxnSpPr/>
          <p:nvPr/>
        </p:nvCxnSpPr>
        <p:spPr>
          <a:xfrm>
            <a:off x="8177074" y="4607404"/>
            <a:ext cx="248575" cy="0"/>
          </a:xfrm>
          <a:prstGeom prst="line">
            <a:avLst/>
          </a:prstGeom>
          <a:ln w="28575">
            <a:solidFill>
              <a:srgbClr val="AD5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F40B16-3179-284C-E6E3-D53FFBF73344}"/>
              </a:ext>
            </a:extLst>
          </p:cNvPr>
          <p:cNvCxnSpPr>
            <a:cxnSpLocks/>
          </p:cNvCxnSpPr>
          <p:nvPr/>
        </p:nvCxnSpPr>
        <p:spPr>
          <a:xfrm flipV="1">
            <a:off x="8301361" y="4531204"/>
            <a:ext cx="0" cy="152400"/>
          </a:xfrm>
          <a:prstGeom prst="line">
            <a:avLst/>
          </a:prstGeom>
          <a:ln w="28575">
            <a:solidFill>
              <a:srgbClr val="AD5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5CB401-2AAB-5569-7067-6D424B74825E}"/>
              </a:ext>
            </a:extLst>
          </p:cNvPr>
          <p:cNvSpPr txBox="1"/>
          <p:nvPr/>
        </p:nvSpPr>
        <p:spPr>
          <a:xfrm>
            <a:off x="8363091" y="4453515"/>
            <a:ext cx="1537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Measurements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">
            <a:extLst>
              <a:ext uri="{FF2B5EF4-FFF2-40B4-BE49-F238E27FC236}">
                <a16:creationId xmlns:a16="http://schemas.microsoft.com/office/drawing/2014/main" id="{C2084401-BE0A-47B6-8042-977E2C0945BF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3D773117-5CDE-4D63-AB2C-1F2DF37445D9}"/>
              </a:ext>
            </a:extLst>
          </p:cNvPr>
          <p:cNvSpPr txBox="1"/>
          <p:nvPr/>
        </p:nvSpPr>
        <p:spPr>
          <a:xfrm>
            <a:off x="8876461" y="1501696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it-IT" sz="5400" dirty="0">
                <a:solidFill>
                  <a:srgbClr val="FFFFFF"/>
                </a:solidFill>
              </a:rPr>
              <a:t>, </a:t>
            </a:r>
            <a:r>
              <a:rPr lang="el-GR" sz="5400" dirty="0">
                <a:solidFill>
                  <a:srgbClr val="FFFFFF"/>
                </a:solidFill>
              </a:rPr>
              <a:t>ϴ</a:t>
            </a:r>
            <a:r>
              <a:rPr lang="en-GB" sz="5400" dirty="0">
                <a:solidFill>
                  <a:srgbClr val="FFFFFF"/>
                </a:solidFill>
              </a:rPr>
              <a:t>)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14" name="CasellaDiTesto 1">
            <a:extLst>
              <a:ext uri="{FF2B5EF4-FFF2-40B4-BE49-F238E27FC236}">
                <a16:creationId xmlns:a16="http://schemas.microsoft.com/office/drawing/2014/main" id="{D3E8990B-D84E-496E-B423-A8EDDDAB0C1D}"/>
              </a:ext>
            </a:extLst>
          </p:cNvPr>
          <p:cNvSpPr txBox="1"/>
          <p:nvPr/>
        </p:nvSpPr>
        <p:spPr>
          <a:xfrm>
            <a:off x="3670310" y="1501696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it-IT" sz="5400" dirty="0">
                <a:solidFill>
                  <a:srgbClr val="FFFFFF"/>
                </a:solidFill>
              </a:rPr>
              <a:t>           (</a:t>
            </a:r>
            <a:endParaRPr lang="en-GB" sz="5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3A0C8C-CF99-C0E3-B9CD-1A5A842DA2F1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3198F08-9B70-5115-3EB6-5B969D89D858}"/>
              </a:ext>
            </a:extLst>
          </p:cNvPr>
          <p:cNvSpPr txBox="1"/>
          <p:nvPr/>
        </p:nvSpPr>
        <p:spPr>
          <a:xfrm>
            <a:off x="9821219" y="3411244"/>
            <a:ext cx="2488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  <a:t>Cosmological parameters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1D48B-30A8-3785-7EA3-D197718AD688}"/>
              </a:ext>
            </a:extLst>
          </p:cNvPr>
          <p:cNvGrpSpPr/>
          <p:nvPr/>
        </p:nvGrpSpPr>
        <p:grpSpPr>
          <a:xfrm rot="5400000" flipH="1">
            <a:off x="9865428" y="2844946"/>
            <a:ext cx="1750400" cy="650150"/>
            <a:chOff x="2138964" y="1946594"/>
            <a:chExt cx="1776830" cy="47191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435F341-756F-2A16-B837-4D2FF82DBA67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6DEA0904-DE7C-0027-95AA-03CAB8496BF9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8FA9A89-E3AF-B51A-59CC-1AAB916824E3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2950731-136E-1030-38AD-2EB2C1AF2FBE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1E6363-2A7C-9261-1374-B1D614903F4C}"/>
              </a:ext>
            </a:extLst>
          </p:cNvPr>
          <p:cNvGrpSpPr/>
          <p:nvPr/>
        </p:nvGrpSpPr>
        <p:grpSpPr>
          <a:xfrm>
            <a:off x="6503813" y="933009"/>
            <a:ext cx="3580707" cy="2495991"/>
            <a:chOff x="6503813" y="933009"/>
            <a:chExt cx="3580707" cy="2495991"/>
          </a:xfrm>
        </p:grpSpPr>
        <p:pic>
          <p:nvPicPr>
            <p:cNvPr id="16" name="Picture 2" descr="File:Planck 2018 Linear Matter Power Spectrum.pdf">
              <a:extLst>
                <a:ext uri="{FF2B5EF4-FFF2-40B4-BE49-F238E27FC236}">
                  <a16:creationId xmlns:a16="http://schemas.microsoft.com/office/drawing/2014/main" id="{5152020B-AD63-786F-6BFC-B046E9D614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 t="3496" r="2478" b="15028"/>
            <a:stretch/>
          </p:blipFill>
          <p:spPr bwMode="auto">
            <a:xfrm>
              <a:off x="6503813" y="933009"/>
              <a:ext cx="3580707" cy="2495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22CBDE-2A60-23CB-58BA-24B809518010}"/>
                </a:ext>
              </a:extLst>
            </p:cNvPr>
            <p:cNvSpPr/>
            <p:nvPr/>
          </p:nvSpPr>
          <p:spPr>
            <a:xfrm>
              <a:off x="7643674" y="2488895"/>
              <a:ext cx="1411549" cy="922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FF487-7CE8-3733-763B-05DCFAEEE611}"/>
                </a:ext>
              </a:extLst>
            </p:cNvPr>
            <p:cNvCxnSpPr/>
            <p:nvPr/>
          </p:nvCxnSpPr>
          <p:spPr>
            <a:xfrm>
              <a:off x="7399834" y="2488895"/>
              <a:ext cx="248575" cy="0"/>
            </a:xfrm>
            <a:prstGeom prst="line">
              <a:avLst/>
            </a:prstGeom>
            <a:ln w="28575">
              <a:solidFill>
                <a:srgbClr val="0B0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31FB09-D376-FCCA-1876-A5D0C3D267DA}"/>
                </a:ext>
              </a:extLst>
            </p:cNvPr>
            <p:cNvSpPr txBox="1"/>
            <p:nvPr/>
          </p:nvSpPr>
          <p:spPr>
            <a:xfrm>
              <a:off x="7594763" y="2338815"/>
              <a:ext cx="98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Theory</a:t>
              </a:r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6" name="CasellaDiTesto 1">
            <a:extLst>
              <a:ext uri="{FF2B5EF4-FFF2-40B4-BE49-F238E27FC236}">
                <a16:creationId xmlns:a16="http://schemas.microsoft.com/office/drawing/2014/main" id="{3910CDF8-77F8-2FDC-904A-5EF5EFDFD0ED}"/>
              </a:ext>
            </a:extLst>
          </p:cNvPr>
          <p:cNvSpPr txBox="1"/>
          <p:nvPr/>
        </p:nvSpPr>
        <p:spPr>
          <a:xfrm>
            <a:off x="116028" y="953048"/>
            <a:ext cx="5427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20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D71A4F-5694-EFDB-B4FC-D736EA15D962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CasellaDiTesto 1">
            <a:extLst>
              <a:ext uri="{FF2B5EF4-FFF2-40B4-BE49-F238E27FC236}">
                <a16:creationId xmlns:a16="http://schemas.microsoft.com/office/drawing/2014/main" id="{535AED52-5106-43C2-8D31-C5CDB3A08F54}"/>
              </a:ext>
            </a:extLst>
          </p:cNvPr>
          <p:cNvSpPr txBox="1"/>
          <p:nvPr/>
        </p:nvSpPr>
        <p:spPr>
          <a:xfrm>
            <a:off x="6688526" y="5499601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l-GR" sz="5400" dirty="0">
                <a:solidFill>
                  <a:srgbClr val="FFFFFF"/>
                </a:solidFill>
              </a:rPr>
              <a:t>ϴ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6FD918-4BA6-4654-969F-72613D764F14}"/>
              </a:ext>
            </a:extLst>
          </p:cNvPr>
          <p:cNvSpPr/>
          <p:nvPr/>
        </p:nvSpPr>
        <p:spPr>
          <a:xfrm>
            <a:off x="8262635" y="497593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E54844-A2FC-403A-89C8-9788E808533C}"/>
              </a:ext>
            </a:extLst>
          </p:cNvPr>
          <p:cNvSpPr/>
          <p:nvPr/>
        </p:nvSpPr>
        <p:spPr>
          <a:xfrm>
            <a:off x="7589413" y="432046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5C91F58-D318-4E1B-9B25-B5330F189358}"/>
              </a:ext>
            </a:extLst>
          </p:cNvPr>
          <p:cNvSpPr/>
          <p:nvPr/>
        </p:nvSpPr>
        <p:spPr>
          <a:xfrm>
            <a:off x="8974326" y="4329342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07AD199-5D35-4B68-9347-B2381A5F3E72}"/>
              </a:ext>
            </a:extLst>
          </p:cNvPr>
          <p:cNvSpPr/>
          <p:nvPr/>
        </p:nvSpPr>
        <p:spPr>
          <a:xfrm>
            <a:off x="8283294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9562992-42A3-4113-9932-582762B39904}"/>
              </a:ext>
            </a:extLst>
          </p:cNvPr>
          <p:cNvSpPr/>
          <p:nvPr/>
        </p:nvSpPr>
        <p:spPr>
          <a:xfrm>
            <a:off x="9313891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B3EE116-3E65-4B97-AF7C-B8E5ECA9F1AF}"/>
              </a:ext>
            </a:extLst>
          </p:cNvPr>
          <p:cNvSpPr/>
          <p:nvPr/>
        </p:nvSpPr>
        <p:spPr>
          <a:xfrm>
            <a:off x="7252697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0573DE-CF8E-4F11-A41F-DB4505AB5C3D}"/>
              </a:ext>
            </a:extLst>
          </p:cNvPr>
          <p:cNvCxnSpPr>
            <a:stCxn id="35" idx="1"/>
            <a:endCxn id="36" idx="5"/>
          </p:cNvCxnSpPr>
          <p:nvPr/>
        </p:nvCxnSpPr>
        <p:spPr>
          <a:xfrm flipH="1" flipV="1">
            <a:off x="7953136" y="4676609"/>
            <a:ext cx="371904" cy="360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1F13D2-59F6-423B-807E-9DF26FDA02BD}"/>
              </a:ext>
            </a:extLst>
          </p:cNvPr>
          <p:cNvCxnSpPr>
            <a:stCxn id="35" idx="7"/>
            <a:endCxn id="37" idx="3"/>
          </p:cNvCxnSpPr>
          <p:nvPr/>
        </p:nvCxnSpPr>
        <p:spPr>
          <a:xfrm flipV="1">
            <a:off x="8626361" y="4685487"/>
            <a:ext cx="410373" cy="3515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BFFA9F-5D0C-46D1-B3B7-A0EECA9E8CD1}"/>
              </a:ext>
            </a:extLst>
          </p:cNvPr>
          <p:cNvCxnSpPr>
            <a:cxnSpLocks/>
            <a:stCxn id="36" idx="1"/>
            <a:endCxn id="40" idx="4"/>
          </p:cNvCxnSpPr>
          <p:nvPr/>
        </p:nvCxnSpPr>
        <p:spPr>
          <a:xfrm flipH="1" flipV="1">
            <a:off x="7465761" y="3925053"/>
            <a:ext cx="186057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E217D00-0566-40A7-B35D-D2CAE051F8BD}"/>
              </a:ext>
            </a:extLst>
          </p:cNvPr>
          <p:cNvCxnSpPr>
            <a:stCxn id="37" idx="7"/>
            <a:endCxn id="39" idx="4"/>
          </p:cNvCxnSpPr>
          <p:nvPr/>
        </p:nvCxnSpPr>
        <p:spPr>
          <a:xfrm flipV="1">
            <a:off x="9338049" y="3925053"/>
            <a:ext cx="188906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6C0ED6-0A4F-4699-945C-C8E87197BC21}"/>
              </a:ext>
            </a:extLst>
          </p:cNvPr>
          <p:cNvCxnSpPr>
            <a:stCxn id="36" idx="7"/>
            <a:endCxn id="38" idx="4"/>
          </p:cNvCxnSpPr>
          <p:nvPr/>
        </p:nvCxnSpPr>
        <p:spPr>
          <a:xfrm flipV="1">
            <a:off x="7953136" y="3925053"/>
            <a:ext cx="543222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CFAA10-C5DC-4B25-AFEE-1C7A3E7EDEC2}"/>
              </a:ext>
            </a:extLst>
          </p:cNvPr>
          <p:cNvCxnSpPr>
            <a:stCxn id="38" idx="4"/>
            <a:endCxn id="37" idx="1"/>
          </p:cNvCxnSpPr>
          <p:nvPr/>
        </p:nvCxnSpPr>
        <p:spPr>
          <a:xfrm>
            <a:off x="8496358" y="3925053"/>
            <a:ext cx="540373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F5C18FA-9C19-4904-987B-53B82DE32A72}"/>
              </a:ext>
            </a:extLst>
          </p:cNvPr>
          <p:cNvCxnSpPr>
            <a:cxnSpLocks/>
          </p:cNvCxnSpPr>
          <p:nvPr/>
        </p:nvCxnSpPr>
        <p:spPr>
          <a:xfrm>
            <a:off x="8476700" y="5423404"/>
            <a:ext cx="0" cy="230639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46D59-EBB4-92FA-4327-1E8C56717B40}"/>
              </a:ext>
            </a:extLst>
          </p:cNvPr>
          <p:cNvGrpSpPr/>
          <p:nvPr/>
        </p:nvGrpSpPr>
        <p:grpSpPr>
          <a:xfrm>
            <a:off x="6685684" y="903402"/>
            <a:ext cx="3580707" cy="2495991"/>
            <a:chOff x="6503813" y="933009"/>
            <a:chExt cx="3580707" cy="2495991"/>
          </a:xfrm>
        </p:grpSpPr>
        <p:pic>
          <p:nvPicPr>
            <p:cNvPr id="5" name="Picture 2" descr="File:Planck 2018 Linear Matter Power Spectrum.pdf">
              <a:extLst>
                <a:ext uri="{FF2B5EF4-FFF2-40B4-BE49-F238E27FC236}">
                  <a16:creationId xmlns:a16="http://schemas.microsoft.com/office/drawing/2014/main" id="{BB656BE5-6BBD-E793-3E18-5886F1C3FE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 t="3496" r="2478" b="15028"/>
            <a:stretch/>
          </p:blipFill>
          <p:spPr bwMode="auto">
            <a:xfrm>
              <a:off x="6503813" y="933009"/>
              <a:ext cx="3580707" cy="2495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BFE18A-0E5B-3B9D-4FB7-C43D62A9E176}"/>
                </a:ext>
              </a:extLst>
            </p:cNvPr>
            <p:cNvSpPr/>
            <p:nvPr/>
          </p:nvSpPr>
          <p:spPr>
            <a:xfrm>
              <a:off x="7643674" y="2488895"/>
              <a:ext cx="1411549" cy="922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813BE41-8727-D5FC-612F-EDD0F7DF11E2}"/>
                </a:ext>
              </a:extLst>
            </p:cNvPr>
            <p:cNvCxnSpPr/>
            <p:nvPr/>
          </p:nvCxnSpPr>
          <p:spPr>
            <a:xfrm>
              <a:off x="7399834" y="2488895"/>
              <a:ext cx="248575" cy="0"/>
            </a:xfrm>
            <a:prstGeom prst="line">
              <a:avLst/>
            </a:prstGeom>
            <a:ln w="28575">
              <a:solidFill>
                <a:srgbClr val="0B0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78CE06-ED9E-9528-469B-B7957D6C56DC}"/>
                </a:ext>
              </a:extLst>
            </p:cNvPr>
            <p:cNvSpPr txBox="1"/>
            <p:nvPr/>
          </p:nvSpPr>
          <p:spPr>
            <a:xfrm>
              <a:off x="7594763" y="2338815"/>
              <a:ext cx="98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Theory</a:t>
              </a:r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071EF1-5EDF-44F2-2B55-0E6DF5417DBA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D2D5490F-CA65-608B-6BD9-EB977083EC79}"/>
              </a:ext>
            </a:extLst>
          </p:cNvPr>
          <p:cNvSpPr txBox="1"/>
          <p:nvPr/>
        </p:nvSpPr>
        <p:spPr>
          <a:xfrm>
            <a:off x="116028" y="953048"/>
            <a:ext cx="5427522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model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94B40943-533D-F202-5305-7E9EEF6A04BE}"/>
              </a:ext>
            </a:extLst>
          </p:cNvPr>
          <p:cNvSpPr txBox="1"/>
          <p:nvPr/>
        </p:nvSpPr>
        <p:spPr>
          <a:xfrm>
            <a:off x="9176462" y="4891915"/>
            <a:ext cx="3281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  <a:t>simple neural network</a:t>
            </a:r>
            <a:endParaRPr lang="en-GB" sz="1400" b="1" dirty="0">
              <a:solidFill>
                <a:schemeClr val="bg1"/>
              </a:solidFill>
              <a:latin typeface="Morant" panose="02000503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2938AE-84B4-360D-CA61-D5584176469C}"/>
              </a:ext>
            </a:extLst>
          </p:cNvPr>
          <p:cNvGrpSpPr/>
          <p:nvPr/>
        </p:nvGrpSpPr>
        <p:grpSpPr>
          <a:xfrm rot="2833428" flipH="1">
            <a:off x="8999203" y="4580679"/>
            <a:ext cx="2180794" cy="639210"/>
            <a:chOff x="2138964" y="1946594"/>
            <a:chExt cx="1776830" cy="471917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2152C82-21E9-3BC2-8C89-72CA8CAD9C6A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9729A1F4-8AD9-9C57-AEA5-061629B2101C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CA7B9F5-8409-E269-8D09-2CF81F0B3ACF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AF52FE-7DD3-3606-18C1-3F110D7FA85F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240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</p:spTree>
    <p:extLst>
      <p:ext uri="{BB962C8B-B14F-4D97-AF65-F5344CB8AC3E}">
        <p14:creationId xmlns:p14="http://schemas.microsoft.com/office/powerpoint/2010/main" val="1968672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549B2D-FBEF-14D5-17A5-7DFDD092C078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CasellaDiTesto 1">
            <a:extLst>
              <a:ext uri="{FF2B5EF4-FFF2-40B4-BE49-F238E27FC236}">
                <a16:creationId xmlns:a16="http://schemas.microsoft.com/office/drawing/2014/main" id="{3B80CE24-5160-4BC8-A9FE-ECE55AE3506D}"/>
              </a:ext>
            </a:extLst>
          </p:cNvPr>
          <p:cNvSpPr txBox="1"/>
          <p:nvPr/>
        </p:nvSpPr>
        <p:spPr>
          <a:xfrm>
            <a:off x="116028" y="953048"/>
            <a:ext cx="5979972" cy="7643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model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Plug trained model into posterior sampler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DE40EB-BF79-FFD7-B2E1-59A9E0FF9DF7}"/>
              </a:ext>
            </a:extLst>
          </p:cNvPr>
          <p:cNvSpPr/>
          <p:nvPr/>
        </p:nvSpPr>
        <p:spPr>
          <a:xfrm>
            <a:off x="8262635" y="438665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BD4379-D520-3DB7-D010-1FFF2503873C}"/>
              </a:ext>
            </a:extLst>
          </p:cNvPr>
          <p:cNvSpPr/>
          <p:nvPr/>
        </p:nvSpPr>
        <p:spPr>
          <a:xfrm>
            <a:off x="7589413" y="373118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9A7D15-698C-A311-0115-0A0873BC56FA}"/>
              </a:ext>
            </a:extLst>
          </p:cNvPr>
          <p:cNvSpPr/>
          <p:nvPr/>
        </p:nvSpPr>
        <p:spPr>
          <a:xfrm>
            <a:off x="8974326" y="3740062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00AFCC-2F2B-F030-4F97-37FB8942C2E4}"/>
              </a:ext>
            </a:extLst>
          </p:cNvPr>
          <p:cNvSpPr/>
          <p:nvPr/>
        </p:nvSpPr>
        <p:spPr>
          <a:xfrm>
            <a:off x="8283294" y="291852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1207D7-49C1-05B5-4B0E-DF858F1225B7}"/>
              </a:ext>
            </a:extLst>
          </p:cNvPr>
          <p:cNvSpPr/>
          <p:nvPr/>
        </p:nvSpPr>
        <p:spPr>
          <a:xfrm>
            <a:off x="9313891" y="291852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2A8190-1FF4-1F9C-79E0-0D57FB4139E3}"/>
              </a:ext>
            </a:extLst>
          </p:cNvPr>
          <p:cNvSpPr/>
          <p:nvPr/>
        </p:nvSpPr>
        <p:spPr>
          <a:xfrm>
            <a:off x="7252697" y="291852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34FA78-3CE7-2FAB-38F9-970B1B900FA3}"/>
              </a:ext>
            </a:extLst>
          </p:cNvPr>
          <p:cNvCxnSpPr>
            <a:stCxn id="5" idx="1"/>
            <a:endCxn id="6" idx="5"/>
          </p:cNvCxnSpPr>
          <p:nvPr/>
        </p:nvCxnSpPr>
        <p:spPr>
          <a:xfrm flipH="1" flipV="1">
            <a:off x="7953136" y="4087329"/>
            <a:ext cx="371904" cy="360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91CFA3-5321-F86F-6696-793A413957FE}"/>
              </a:ext>
            </a:extLst>
          </p:cNvPr>
          <p:cNvCxnSpPr>
            <a:stCxn id="5" idx="7"/>
            <a:endCxn id="7" idx="3"/>
          </p:cNvCxnSpPr>
          <p:nvPr/>
        </p:nvCxnSpPr>
        <p:spPr>
          <a:xfrm flipV="1">
            <a:off x="8626361" y="4096207"/>
            <a:ext cx="410373" cy="3515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AE4D09-4909-7FF3-CBC8-916933356FD8}"/>
              </a:ext>
            </a:extLst>
          </p:cNvPr>
          <p:cNvCxnSpPr>
            <a:cxnSpLocks/>
            <a:stCxn id="6" idx="1"/>
            <a:endCxn id="10" idx="4"/>
          </p:cNvCxnSpPr>
          <p:nvPr/>
        </p:nvCxnSpPr>
        <p:spPr>
          <a:xfrm flipH="1" flipV="1">
            <a:off x="7465761" y="3335773"/>
            <a:ext cx="186057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28F838-0723-9C7A-CECE-F4EF1C6E5AD4}"/>
              </a:ext>
            </a:extLst>
          </p:cNvPr>
          <p:cNvCxnSpPr>
            <a:stCxn id="7" idx="7"/>
            <a:endCxn id="9" idx="4"/>
          </p:cNvCxnSpPr>
          <p:nvPr/>
        </p:nvCxnSpPr>
        <p:spPr>
          <a:xfrm flipV="1">
            <a:off x="9338049" y="3335773"/>
            <a:ext cx="188906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C85E02-F648-E0A8-50AA-2A04DBE00D62}"/>
              </a:ext>
            </a:extLst>
          </p:cNvPr>
          <p:cNvCxnSpPr>
            <a:stCxn id="6" idx="7"/>
            <a:endCxn id="8" idx="4"/>
          </p:cNvCxnSpPr>
          <p:nvPr/>
        </p:nvCxnSpPr>
        <p:spPr>
          <a:xfrm flipV="1">
            <a:off x="7953136" y="3335773"/>
            <a:ext cx="543222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BA0223-CDEF-536E-10C0-F781B60E935B}"/>
              </a:ext>
            </a:extLst>
          </p:cNvPr>
          <p:cNvCxnSpPr>
            <a:stCxn id="8" idx="4"/>
            <a:endCxn id="7" idx="1"/>
          </p:cNvCxnSpPr>
          <p:nvPr/>
        </p:nvCxnSpPr>
        <p:spPr>
          <a:xfrm>
            <a:off x="8496358" y="3335773"/>
            <a:ext cx="540373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D9F4FA-EC44-D625-68AE-9AD33EFB81A9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810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549B2D-FBEF-14D5-17A5-7DFDD092C078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CasellaDiTesto 1">
            <a:extLst>
              <a:ext uri="{FF2B5EF4-FFF2-40B4-BE49-F238E27FC236}">
                <a16:creationId xmlns:a16="http://schemas.microsoft.com/office/drawing/2014/main" id="{3B80CE24-5160-4BC8-A9FE-ECE55AE3506D}"/>
              </a:ext>
            </a:extLst>
          </p:cNvPr>
          <p:cNvSpPr txBox="1"/>
          <p:nvPr/>
        </p:nvSpPr>
        <p:spPr>
          <a:xfrm>
            <a:off x="116028" y="953048"/>
            <a:ext cx="5979972" cy="7643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model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Plug trained model into posterior sampler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D9F4FA-EC44-D625-68AE-9AD33EFB81A9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709431B-CC46-AA83-7418-A90D1C0C14D6}"/>
              </a:ext>
            </a:extLst>
          </p:cNvPr>
          <p:cNvSpPr txBox="1"/>
          <p:nvPr/>
        </p:nvSpPr>
        <p:spPr>
          <a:xfrm>
            <a:off x="6948892" y="5342142"/>
            <a:ext cx="3281651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  <a:t>Metropolis-Hastings</a:t>
            </a:r>
            <a:br>
              <a:rPr lang="en-GB" sz="2000" b="1" dirty="0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</a:br>
            <a:r>
              <a:rPr lang="en-GB" sz="2000" b="1" dirty="0" err="1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  <a:t>NesteD</a:t>
            </a:r>
            <a:r>
              <a:rPr lang="en-GB" sz="2000" b="1" dirty="0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  <a:t> sampling</a:t>
            </a:r>
            <a:br>
              <a:rPr lang="en-GB" sz="2000" b="1" dirty="0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</a:br>
            <a:r>
              <a:rPr lang="en-GB" sz="2000" b="1" dirty="0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  <a:t>Hamiltonian Monte Carlo </a:t>
            </a:r>
          </a:p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  <a:t>…</a:t>
            </a:r>
            <a:endParaRPr lang="en-GB" sz="1400" b="1" dirty="0">
              <a:solidFill>
                <a:schemeClr val="bg1"/>
              </a:solidFill>
              <a:latin typeface="Morant" panose="02000503000000000000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682A1E9-06D3-1D69-AB61-65E96736EE56}"/>
              </a:ext>
            </a:extLst>
          </p:cNvPr>
          <p:cNvSpPr/>
          <p:nvPr/>
        </p:nvSpPr>
        <p:spPr>
          <a:xfrm>
            <a:off x="8262635" y="438665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6425F9-EF69-6C05-9B0E-973FAD7EDB87}"/>
              </a:ext>
            </a:extLst>
          </p:cNvPr>
          <p:cNvSpPr/>
          <p:nvPr/>
        </p:nvSpPr>
        <p:spPr>
          <a:xfrm>
            <a:off x="7589413" y="373118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87F8CD-7241-A360-BADB-4124BB339AF4}"/>
              </a:ext>
            </a:extLst>
          </p:cNvPr>
          <p:cNvSpPr/>
          <p:nvPr/>
        </p:nvSpPr>
        <p:spPr>
          <a:xfrm>
            <a:off x="8974326" y="3740062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B76580-7F7A-1215-BC40-391BDD8B123E}"/>
              </a:ext>
            </a:extLst>
          </p:cNvPr>
          <p:cNvSpPr/>
          <p:nvPr/>
        </p:nvSpPr>
        <p:spPr>
          <a:xfrm>
            <a:off x="8283294" y="291852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13850B-CD56-DEDB-B53F-927B02BDEE37}"/>
              </a:ext>
            </a:extLst>
          </p:cNvPr>
          <p:cNvSpPr/>
          <p:nvPr/>
        </p:nvSpPr>
        <p:spPr>
          <a:xfrm>
            <a:off x="9313891" y="291852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7FB2CF-7489-C927-E641-23A73D40BE16}"/>
              </a:ext>
            </a:extLst>
          </p:cNvPr>
          <p:cNvSpPr/>
          <p:nvPr/>
        </p:nvSpPr>
        <p:spPr>
          <a:xfrm>
            <a:off x="7252697" y="291852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0C4E2B-2F36-1458-1CA9-9F49270BF1A0}"/>
              </a:ext>
            </a:extLst>
          </p:cNvPr>
          <p:cNvCxnSpPr>
            <a:stCxn id="17" idx="1"/>
            <a:endCxn id="18" idx="5"/>
          </p:cNvCxnSpPr>
          <p:nvPr/>
        </p:nvCxnSpPr>
        <p:spPr>
          <a:xfrm flipH="1" flipV="1">
            <a:off x="7953136" y="4087329"/>
            <a:ext cx="371904" cy="360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D0DE2C-9F84-EA3E-5B8B-985067C6905C}"/>
              </a:ext>
            </a:extLst>
          </p:cNvPr>
          <p:cNvCxnSpPr>
            <a:stCxn id="17" idx="7"/>
            <a:endCxn id="19" idx="3"/>
          </p:cNvCxnSpPr>
          <p:nvPr/>
        </p:nvCxnSpPr>
        <p:spPr>
          <a:xfrm flipV="1">
            <a:off x="8626361" y="4096207"/>
            <a:ext cx="410373" cy="3515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0741EA-63DA-D590-DD57-4E4BE8F0BF8F}"/>
              </a:ext>
            </a:extLst>
          </p:cNvPr>
          <p:cNvCxnSpPr>
            <a:cxnSpLocks/>
            <a:stCxn id="18" idx="1"/>
            <a:endCxn id="22" idx="4"/>
          </p:cNvCxnSpPr>
          <p:nvPr/>
        </p:nvCxnSpPr>
        <p:spPr>
          <a:xfrm flipH="1" flipV="1">
            <a:off x="7465761" y="3335773"/>
            <a:ext cx="186057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EDD189-AA43-A88C-3D80-C3B56AC5181F}"/>
              </a:ext>
            </a:extLst>
          </p:cNvPr>
          <p:cNvCxnSpPr>
            <a:stCxn id="19" idx="7"/>
            <a:endCxn id="21" idx="4"/>
          </p:cNvCxnSpPr>
          <p:nvPr/>
        </p:nvCxnSpPr>
        <p:spPr>
          <a:xfrm flipV="1">
            <a:off x="9338049" y="3335773"/>
            <a:ext cx="188906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B6C427-AD46-2CE3-B9C8-2B38FAC51107}"/>
              </a:ext>
            </a:extLst>
          </p:cNvPr>
          <p:cNvCxnSpPr>
            <a:stCxn id="18" idx="7"/>
            <a:endCxn id="20" idx="4"/>
          </p:cNvCxnSpPr>
          <p:nvPr/>
        </p:nvCxnSpPr>
        <p:spPr>
          <a:xfrm flipV="1">
            <a:off x="7953136" y="3335773"/>
            <a:ext cx="543222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4F2653-59E2-D40E-9D3A-B241EDD893F4}"/>
              </a:ext>
            </a:extLst>
          </p:cNvPr>
          <p:cNvCxnSpPr>
            <a:stCxn id="20" idx="4"/>
            <a:endCxn id="19" idx="1"/>
          </p:cNvCxnSpPr>
          <p:nvPr/>
        </p:nvCxnSpPr>
        <p:spPr>
          <a:xfrm>
            <a:off x="8496358" y="3335773"/>
            <a:ext cx="540373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29C317-35EB-0325-1F5A-F1E61873E8FB}"/>
              </a:ext>
            </a:extLst>
          </p:cNvPr>
          <p:cNvGrpSpPr/>
          <p:nvPr/>
        </p:nvGrpSpPr>
        <p:grpSpPr>
          <a:xfrm rot="976093" flipH="1">
            <a:off x="5587711" y="5493832"/>
            <a:ext cx="2180794" cy="639210"/>
            <a:chOff x="2138964" y="1946594"/>
            <a:chExt cx="1776830" cy="471917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4E143FD7-E4C6-B61C-C1B4-D4DACD841B8F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0388A5CC-9FE2-45AD-65BF-BE2F174C3B93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47EED8FE-6EBA-0AE7-C0E0-21F5A73445F7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93EC14BC-4B81-D473-7611-5DDCFBEA20E6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31636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F55F7C3-CDC3-4233-965E-4770FD91E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92" y="902664"/>
            <a:ext cx="5790853" cy="5336707"/>
          </a:xfrm>
          <a:prstGeom prst="rect">
            <a:avLst/>
          </a:prstGeom>
        </p:spPr>
      </p:pic>
      <p:sp>
        <p:nvSpPr>
          <p:cNvPr id="19" name="Google Shape;304;p36">
            <a:extLst>
              <a:ext uri="{FF2B5EF4-FFF2-40B4-BE49-F238E27FC236}">
                <a16:creationId xmlns:a16="http://schemas.microsoft.com/office/drawing/2014/main" id="{BF83A914-69C1-4A75-BBEE-FD6843ED2F27}"/>
              </a:ext>
            </a:extLst>
          </p:cNvPr>
          <p:cNvSpPr txBox="1"/>
          <p:nvPr/>
        </p:nvSpPr>
        <p:spPr>
          <a:xfrm>
            <a:off x="5911118" y="6128496"/>
            <a:ext cx="6136233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Spurio</a:t>
            </a:r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Mancini, </a:t>
            </a:r>
            <a:r>
              <a:rPr lang="en-US" sz="13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</a:t>
            </a:r>
            <a:r>
              <a:rPr lang="en-US" sz="13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MNRAS</a:t>
            </a:r>
            <a:endParaRPr lang="en-US" sz="1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7321BE-AB92-4F22-BDBF-576DF756AE2C}"/>
              </a:ext>
            </a:extLst>
          </p:cNvPr>
          <p:cNvSpPr/>
          <p:nvPr/>
        </p:nvSpPr>
        <p:spPr>
          <a:xfrm>
            <a:off x="4175049" y="925265"/>
            <a:ext cx="4115483" cy="606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39E157-8BBD-44DE-B4A4-10309093748E}"/>
              </a:ext>
            </a:extLst>
          </p:cNvPr>
          <p:cNvSpPr txBox="1"/>
          <p:nvPr/>
        </p:nvSpPr>
        <p:spPr>
          <a:xfrm>
            <a:off x="4262934" y="938600"/>
            <a:ext cx="4278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Standard analysis (48 cores, few hours)</a:t>
            </a:r>
          </a:p>
          <a:p>
            <a:r>
              <a:rPr lang="en-GB" sz="2000" dirty="0" err="1">
                <a:solidFill>
                  <a:srgbClr val="2600D9"/>
                </a:solidFill>
              </a:rPr>
              <a:t>CosmoPower</a:t>
            </a:r>
            <a:r>
              <a:rPr lang="en-GB" sz="2000" dirty="0">
                <a:solidFill>
                  <a:srgbClr val="2600D9"/>
                </a:solidFill>
              </a:rPr>
              <a:t> (1 GPU, 15 seconds)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98E6D-4784-422C-9615-CCDABDAB8C14}"/>
              </a:ext>
            </a:extLst>
          </p:cNvPr>
          <p:cNvSpPr txBox="1"/>
          <p:nvPr/>
        </p:nvSpPr>
        <p:spPr>
          <a:xfrm>
            <a:off x="6589966" y="2281579"/>
            <a:ext cx="268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orant" panose="02000503000000000000" pitchFamily="2" charset="0"/>
              </a:rPr>
              <a:t>Planck 2018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AE4A2971-A451-A4A9-0F10-37DD75D009B6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2760CF-FC9B-6CF9-26DF-3B6E37D63000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71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45F3-F8C0-48A4-3B95-D6F603297433}"/>
              </a:ext>
            </a:extLst>
          </p:cNvPr>
          <p:cNvSpPr txBox="1"/>
          <p:nvPr/>
        </p:nvSpPr>
        <p:spPr>
          <a:xfrm>
            <a:off x="1432560" y="1215504"/>
            <a:ext cx="976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 implementation of </a:t>
            </a:r>
            <a:r>
              <a:rPr lang="en-GB" sz="3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45F3-F8C0-48A4-3B95-D6F603297433}"/>
              </a:ext>
            </a:extLst>
          </p:cNvPr>
          <p:cNvSpPr txBox="1"/>
          <p:nvPr/>
        </p:nvSpPr>
        <p:spPr>
          <a:xfrm>
            <a:off x="1432560" y="1215504"/>
            <a:ext cx="976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 implementation of </a:t>
            </a:r>
            <a:r>
              <a:rPr lang="en-GB" sz="3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36E19F5F-2DFD-691C-313A-00DC944C1792}"/>
              </a:ext>
            </a:extLst>
          </p:cNvPr>
          <p:cNvSpPr txBox="1"/>
          <p:nvPr/>
        </p:nvSpPr>
        <p:spPr>
          <a:xfrm>
            <a:off x="8533866" y="4975846"/>
            <a:ext cx="343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6"/>
              </a:rPr>
              <a:t>Code available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77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45F3-F8C0-48A4-3B95-D6F603297433}"/>
              </a:ext>
            </a:extLst>
          </p:cNvPr>
          <p:cNvSpPr txBox="1"/>
          <p:nvPr/>
        </p:nvSpPr>
        <p:spPr>
          <a:xfrm>
            <a:off x="558800" y="1384136"/>
            <a:ext cx="1136904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4903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45F3-F8C0-48A4-3B95-D6F603297433}"/>
              </a:ext>
            </a:extLst>
          </p:cNvPr>
          <p:cNvSpPr txBox="1"/>
          <p:nvPr/>
        </p:nvSpPr>
        <p:spPr>
          <a:xfrm>
            <a:off x="558800" y="1384136"/>
            <a:ext cx="1136904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Replaces TensorFlow (?)</a:t>
            </a: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3049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45F3-F8C0-48A4-3B95-D6F603297433}"/>
              </a:ext>
            </a:extLst>
          </p:cNvPr>
          <p:cNvSpPr txBox="1"/>
          <p:nvPr/>
        </p:nvSpPr>
        <p:spPr>
          <a:xfrm>
            <a:off x="558800" y="1384136"/>
            <a:ext cx="11369040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Replaces TensorFlow (?)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Essentially, NumPy on steroids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8191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45F3-F8C0-48A4-3B95-D6F603297433}"/>
              </a:ext>
            </a:extLst>
          </p:cNvPr>
          <p:cNvSpPr txBox="1"/>
          <p:nvPr/>
        </p:nvSpPr>
        <p:spPr>
          <a:xfrm>
            <a:off x="1432560" y="1398384"/>
            <a:ext cx="976883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 of </a:t>
            </a:r>
            <a:r>
              <a:rPr lang="en-GB" sz="3200" dirty="0" err="1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Allows for fast and automatic differentiation on GPU 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 can run Hamiltonian Monte Carlo!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907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45F3-F8C0-48A4-3B95-D6F603297433}"/>
              </a:ext>
            </a:extLst>
          </p:cNvPr>
          <p:cNvSpPr txBox="1"/>
          <p:nvPr/>
        </p:nvSpPr>
        <p:spPr>
          <a:xfrm>
            <a:off x="1432560" y="1398384"/>
            <a:ext cx="976883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 of </a:t>
            </a:r>
            <a:r>
              <a:rPr lang="en-GB" sz="3200" dirty="0" err="1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Allows for fast and automatic differentiation on GPU 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 can run Hamiltonian Monte Carlo!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E9783648-9329-AA96-F1EB-E671FAAB17D7}"/>
              </a:ext>
            </a:extLst>
          </p:cNvPr>
          <p:cNvSpPr txBox="1"/>
          <p:nvPr/>
        </p:nvSpPr>
        <p:spPr>
          <a:xfrm>
            <a:off x="8465199" y="4915335"/>
            <a:ext cx="3281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  <a:t>Hamiltonian Monte Carlo relies on DERIVATIVES of the </a:t>
            </a:r>
            <a:r>
              <a:rPr lang="en-GB" sz="2000" b="1" dirty="0" err="1">
                <a:solidFill>
                  <a:schemeClr val="bg1"/>
                </a:solidFill>
                <a:latin typeface="Morant" panose="02000503000000000000" pitchFamily="2" charset="0"/>
                <a:cs typeface="Poppins" panose="00000500000000000000" pitchFamily="2" charset="0"/>
              </a:rPr>
              <a:t>likelihooD</a:t>
            </a:r>
            <a:endParaRPr lang="en-GB" sz="2000" b="1" dirty="0">
              <a:solidFill>
                <a:schemeClr val="bg1"/>
              </a:solidFill>
              <a:latin typeface="Morant" panose="02000503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A68859-B416-0F8C-CB7B-7572643AC8C0}"/>
              </a:ext>
            </a:extLst>
          </p:cNvPr>
          <p:cNvGrpSpPr/>
          <p:nvPr/>
        </p:nvGrpSpPr>
        <p:grpSpPr>
          <a:xfrm rot="7009479" flipH="1">
            <a:off x="8688319" y="4315164"/>
            <a:ext cx="1871648" cy="639210"/>
            <a:chOff x="2138964" y="1946594"/>
            <a:chExt cx="1776830" cy="47191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3A40E7F8-3FD1-A49E-BB7B-FB58B2E03EBA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ADC915D4-6680-8A16-8D97-4E456379D65E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5C5BFF51-420A-764F-4EEC-912A60DF6063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658545BE-1E93-4D05-A54D-861B7CE070B5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1804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My background is weak lensing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55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45F3-F8C0-48A4-3B95-D6F603297433}"/>
              </a:ext>
            </a:extLst>
          </p:cNvPr>
          <p:cNvSpPr txBox="1"/>
          <p:nvPr/>
        </p:nvSpPr>
        <p:spPr>
          <a:xfrm>
            <a:off x="1432560" y="1398384"/>
            <a:ext cx="9768839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 of </a:t>
            </a:r>
            <a:r>
              <a:rPr lang="en-GB" sz="3200" dirty="0" err="1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Allows for fast and automatic differentiation on GPU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 can run Hamiltonian Monte Carlo!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And avoid finite differences…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7294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Next-generation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577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Next-generation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ushing-nefertari-away GIFs - Get the best GIF on GIPHY">
            <a:extLst>
              <a:ext uri="{FF2B5EF4-FFF2-40B4-BE49-F238E27FC236}">
                <a16:creationId xmlns:a16="http://schemas.microsoft.com/office/drawing/2014/main" id="{86E9C05B-CC17-29CD-5387-77F513A8E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"/>
          <a:stretch/>
        </p:blipFill>
        <p:spPr bwMode="auto">
          <a:xfrm>
            <a:off x="10737564" y="-175596"/>
            <a:ext cx="177995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224D90-B97E-AE1D-8764-1C1719E9F048}"/>
              </a:ext>
            </a:extLst>
          </p:cNvPr>
          <p:cNvSpPr/>
          <p:nvPr/>
        </p:nvSpPr>
        <p:spPr>
          <a:xfrm>
            <a:off x="10106025" y="1417671"/>
            <a:ext cx="2411492" cy="575921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4AB0B-9CAA-BA3C-44B6-1D2B652B3FB9}"/>
              </a:ext>
            </a:extLst>
          </p:cNvPr>
          <p:cNvSpPr/>
          <p:nvPr/>
        </p:nvSpPr>
        <p:spPr>
          <a:xfrm>
            <a:off x="10187403" y="0"/>
            <a:ext cx="2411492" cy="188595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CBD06-886F-649F-702B-10AD36243F00}"/>
              </a:ext>
            </a:extLst>
          </p:cNvPr>
          <p:cNvSpPr/>
          <p:nvPr/>
        </p:nvSpPr>
        <p:spPr>
          <a:xfrm rot="5400000">
            <a:off x="11356289" y="835711"/>
            <a:ext cx="1996935" cy="325519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37B47A-1B54-E63B-EED4-91806A0C2D1D}"/>
              </a:ext>
            </a:extLst>
          </p:cNvPr>
          <p:cNvSpPr/>
          <p:nvPr/>
        </p:nvSpPr>
        <p:spPr>
          <a:xfrm>
            <a:off x="5943600" y="1028406"/>
            <a:ext cx="805912" cy="30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F96FBF-F286-7E1D-257D-8BE6C013BE0D}"/>
              </a:ext>
            </a:extLst>
          </p:cNvPr>
          <p:cNvSpPr txBox="1"/>
          <p:nvPr/>
        </p:nvSpPr>
        <p:spPr>
          <a:xfrm>
            <a:off x="4348480" y="951005"/>
            <a:ext cx="549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Standard MCMC (cobaya, 48 cores, 4 months)</a:t>
            </a:r>
          </a:p>
          <a:p>
            <a:r>
              <a:rPr lang="en-GB" dirty="0">
                <a:solidFill>
                  <a:srgbClr val="2600D9"/>
                </a:solidFill>
              </a:rPr>
              <a:t>Hamiltonian MC (JAX emulator, 3 GPUs, 1 day)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ECB69E-2F35-8986-38B6-96F8DD61A62F}"/>
              </a:ext>
            </a:extLst>
          </p:cNvPr>
          <p:cNvSpPr txBox="1"/>
          <p:nvPr/>
        </p:nvSpPr>
        <p:spPr>
          <a:xfrm>
            <a:off x="5384800" y="2110118"/>
            <a:ext cx="406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Cosmic shear only</a:t>
            </a:r>
          </a:p>
          <a:p>
            <a:pPr algn="ctr"/>
            <a:r>
              <a:rPr lang="en-GB" sz="2000" dirty="0"/>
              <a:t>(37 parameters)</a:t>
            </a:r>
          </a:p>
        </p:txBody>
      </p:sp>
      <p:pic>
        <p:nvPicPr>
          <p:cNvPr id="39" name="Picture 38" descr="Chart&#10;&#10;Description automatically generated with medium confidence">
            <a:extLst>
              <a:ext uri="{FF2B5EF4-FFF2-40B4-BE49-F238E27FC236}">
                <a16:creationId xmlns:a16="http://schemas.microsoft.com/office/drawing/2014/main" id="{1EE17FF0-C612-E7C9-C174-858CECC08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b="2244"/>
          <a:stretch/>
        </p:blipFill>
        <p:spPr>
          <a:xfrm>
            <a:off x="2619851" y="0"/>
            <a:ext cx="7000212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EFF451A-19B1-0D30-553E-E372E9B28464}"/>
              </a:ext>
            </a:extLst>
          </p:cNvPr>
          <p:cNvSpPr/>
          <p:nvPr/>
        </p:nvSpPr>
        <p:spPr>
          <a:xfrm>
            <a:off x="6208416" y="243753"/>
            <a:ext cx="805912" cy="30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745A67F-C855-34EF-D17B-5EE0E920C5F5}"/>
              </a:ext>
            </a:extLst>
          </p:cNvPr>
          <p:cNvSpPr/>
          <p:nvPr/>
        </p:nvSpPr>
        <p:spPr>
          <a:xfrm>
            <a:off x="6915150" y="0"/>
            <a:ext cx="2656999" cy="3976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94FC4B-CFE7-4A1C-E14A-2ECEE501362D}"/>
              </a:ext>
            </a:extLst>
          </p:cNvPr>
          <p:cNvSpPr txBox="1"/>
          <p:nvPr/>
        </p:nvSpPr>
        <p:spPr>
          <a:xfrm>
            <a:off x="6321034" y="1362296"/>
            <a:ext cx="406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orant" panose="02000503000000000000" pitchFamily="2" charset="0"/>
              </a:rPr>
              <a:t>Cosmic shear</a:t>
            </a:r>
          </a:p>
          <a:p>
            <a:pPr algn="ctr"/>
            <a:r>
              <a:rPr lang="en-GB" sz="2000" b="1" dirty="0">
                <a:latin typeface="Morant" panose="02000503000000000000" pitchFamily="2" charset="0"/>
              </a:rPr>
              <a:t>(37 parameters)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3997FA-E3FB-51FF-6D0B-E6E9DB7F854F}"/>
              </a:ext>
            </a:extLst>
          </p:cNvPr>
          <p:cNvSpPr/>
          <p:nvPr/>
        </p:nvSpPr>
        <p:spPr>
          <a:xfrm>
            <a:off x="6031160" y="147376"/>
            <a:ext cx="26569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3EF938-87E4-F9AF-4C14-B48A02BCCEF6}"/>
              </a:ext>
            </a:extLst>
          </p:cNvPr>
          <p:cNvSpPr txBox="1"/>
          <p:nvPr/>
        </p:nvSpPr>
        <p:spPr>
          <a:xfrm>
            <a:off x="4527318" y="129512"/>
            <a:ext cx="549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cores, 4 months)</a:t>
            </a:r>
          </a:p>
          <a:p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1 day)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53E4B7-4483-9891-8CE0-58AD19D5A1ED}"/>
              </a:ext>
            </a:extLst>
          </p:cNvPr>
          <p:cNvSpPr txBox="1"/>
          <p:nvPr/>
        </p:nvSpPr>
        <p:spPr>
          <a:xfrm rot="2638818">
            <a:off x="2935572" y="302325"/>
            <a:ext cx="205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rant" panose="02000503000000000000" pitchFamily="2" charset="0"/>
              </a:rPr>
              <a:t>Cosmological parameters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6489A0-4BEA-39BE-E836-E252F955FF1D}"/>
              </a:ext>
            </a:extLst>
          </p:cNvPr>
          <p:cNvSpPr txBox="1"/>
          <p:nvPr/>
        </p:nvSpPr>
        <p:spPr>
          <a:xfrm rot="2638818">
            <a:off x="4407402" y="2063271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rant" panose="02000503000000000000" pitchFamily="2" charset="0"/>
              </a:rPr>
              <a:t>Intrinsic alignment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3EF70E-4A5F-611D-58EB-8CFDAF4043FC}"/>
              </a:ext>
            </a:extLst>
          </p:cNvPr>
          <p:cNvSpPr txBox="1"/>
          <p:nvPr/>
        </p:nvSpPr>
        <p:spPr>
          <a:xfrm rot="2638818">
            <a:off x="6050561" y="3660951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rant" panose="02000503000000000000" pitchFamily="2" charset="0"/>
              </a:rPr>
              <a:t>Redshift shift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9D5D10-8026-FE9C-4A96-9A2033FDD4DA}"/>
              </a:ext>
            </a:extLst>
          </p:cNvPr>
          <p:cNvSpPr txBox="1"/>
          <p:nvPr/>
        </p:nvSpPr>
        <p:spPr>
          <a:xfrm rot="2638818">
            <a:off x="7792100" y="5361059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rant" panose="02000503000000000000" pitchFamily="2" charset="0"/>
              </a:rPr>
              <a:t>Multiplication bias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7270E7-4EDC-FB47-F84B-C0C868E0C9B5}"/>
              </a:ext>
            </a:extLst>
          </p:cNvPr>
          <p:cNvSpPr/>
          <p:nvPr/>
        </p:nvSpPr>
        <p:spPr>
          <a:xfrm>
            <a:off x="6640161" y="0"/>
            <a:ext cx="2656999" cy="15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9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  <p:bldP spid="6" grpId="0" animBg="1"/>
      <p:bldP spid="36" grpId="0" animBg="1"/>
      <p:bldP spid="37" grpId="0"/>
      <p:bldP spid="38" grpId="0"/>
      <p:bldP spid="40" grpId="0" animBg="1"/>
      <p:bldP spid="41" grpId="0" animBg="1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6F491-E4E1-C351-AC31-5652BCB0D4B9}"/>
              </a:ext>
            </a:extLst>
          </p:cNvPr>
          <p:cNvSpPr txBox="1"/>
          <p:nvPr/>
        </p:nvSpPr>
        <p:spPr>
          <a:xfrm>
            <a:off x="1137038" y="4717985"/>
            <a:ext cx="5271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3x(3x2)points statistics analysis: </a:t>
            </a:r>
            <a:b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157 parameters!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cores,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EF8C85C-91D6-75D8-7A45-BB83BF04A36B}"/>
              </a:ext>
            </a:extLst>
          </p:cNvPr>
          <p:cNvSpPr txBox="1"/>
          <p:nvPr/>
        </p:nvSpPr>
        <p:spPr>
          <a:xfrm>
            <a:off x="-2307837" y="11189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Joint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745063-D657-B0A9-FBF0-D8E123A8F6AB}"/>
              </a:ext>
            </a:extLst>
          </p:cNvPr>
          <p:cNvCxnSpPr>
            <a:cxnSpLocks/>
          </p:cNvCxnSpPr>
          <p:nvPr/>
        </p:nvCxnSpPr>
        <p:spPr>
          <a:xfrm>
            <a:off x="197347" y="776904"/>
            <a:ext cx="7190299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sp>
        <p:nvSpPr>
          <p:cNvPr id="3" name="Google Shape;304;p36">
            <a:extLst>
              <a:ext uri="{FF2B5EF4-FFF2-40B4-BE49-F238E27FC236}">
                <a16:creationId xmlns:a16="http://schemas.microsoft.com/office/drawing/2014/main" id="{D9224EF6-E987-A4F6-AD2B-CE039D4DF4B5}"/>
              </a:ext>
            </a:extLst>
          </p:cNvPr>
          <p:cNvSpPr txBox="1"/>
          <p:nvPr/>
        </p:nvSpPr>
        <p:spPr>
          <a:xfrm>
            <a:off x="1849120" y="550299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&amp;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Spurio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Mancini, Open Journal of Astrophysics, 2023</a:t>
            </a:r>
          </a:p>
        </p:txBody>
      </p:sp>
    </p:spTree>
    <p:extLst>
      <p:ext uri="{BB962C8B-B14F-4D97-AF65-F5344CB8AC3E}">
        <p14:creationId xmlns:p14="http://schemas.microsoft.com/office/powerpoint/2010/main" val="2654304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A15A4E-8E03-2E82-D7E3-B859A2A6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47" y="776900"/>
            <a:ext cx="7212193" cy="30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1D547-8874-EDB7-3C60-F35103FFC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600" y="5579242"/>
            <a:ext cx="4615072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FC22A-3184-8818-BEF5-FA3CF67D5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38" y="8516"/>
            <a:ext cx="6761050" cy="96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cores,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</a:extLst>
          </a:blip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C0CDC9-DD3A-DEED-ED02-AEB73EA42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915" y="4683708"/>
            <a:ext cx="4432176" cy="8413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9E07F-4E7F-D8D1-AE86-6A738EE50870}"/>
              </a:ext>
            </a:extLst>
          </p:cNvPr>
          <p:cNvGrpSpPr/>
          <p:nvPr/>
        </p:nvGrpSpPr>
        <p:grpSpPr>
          <a:xfrm rot="20976396" flipH="1">
            <a:off x="5214434" y="3467635"/>
            <a:ext cx="1750400" cy="650150"/>
            <a:chOff x="2138964" y="1946594"/>
            <a:chExt cx="1776830" cy="47191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91F953D-4C93-6D53-70C0-B5E02A51D9C2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500A23A-3C7A-4B23-252D-1D3A02AB2DBD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3412960-DCC5-6F5C-3303-B657D958445D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BC03DD2-7914-EA55-5FE7-806D240F17B3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770A66-68A6-93FB-2510-3E258ECA359E}"/>
              </a:ext>
            </a:extLst>
          </p:cNvPr>
          <p:cNvGrpSpPr/>
          <p:nvPr/>
        </p:nvGrpSpPr>
        <p:grpSpPr>
          <a:xfrm rot="12328983">
            <a:off x="5461606" y="4521887"/>
            <a:ext cx="1750400" cy="650150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C36D46E-6C3E-1208-D705-721DFCA930FF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2600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153C4D3-E44F-AFB0-3759-CB58DF333B88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F964D40-007C-7B94-5119-A5A98D5A3017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9C43B61-936B-0D59-663C-FFB8B7443D0B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215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A15A4E-8E03-2E82-D7E3-B859A2A6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47" y="776900"/>
            <a:ext cx="7212193" cy="30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1D547-8874-EDB7-3C60-F35103FFC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600" y="5579242"/>
            <a:ext cx="4615072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FC22A-3184-8818-BEF5-FA3CF67D5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38" y="8516"/>
            <a:ext cx="6761050" cy="96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cores,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</a:extLst>
          </a:blip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C0CDC9-DD3A-DEED-ED02-AEB73EA42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915" y="4683708"/>
            <a:ext cx="4432176" cy="8413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7DE195-1AA8-CA09-EA80-7FB7C35DAA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301" y="2266496"/>
            <a:ext cx="6783723" cy="1431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9E07F-4E7F-D8D1-AE86-6A738EE50870}"/>
              </a:ext>
            </a:extLst>
          </p:cNvPr>
          <p:cNvGrpSpPr/>
          <p:nvPr/>
        </p:nvGrpSpPr>
        <p:grpSpPr>
          <a:xfrm rot="20976396" flipH="1">
            <a:off x="5214434" y="3467635"/>
            <a:ext cx="1750400" cy="650150"/>
            <a:chOff x="2138964" y="1946594"/>
            <a:chExt cx="1776830" cy="47191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91F953D-4C93-6D53-70C0-B5E02A51D9C2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500A23A-3C7A-4B23-252D-1D3A02AB2DBD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3412960-DCC5-6F5C-3303-B657D958445D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BC03DD2-7914-EA55-5FE7-806D240F17B3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770A66-68A6-93FB-2510-3E258ECA359E}"/>
              </a:ext>
            </a:extLst>
          </p:cNvPr>
          <p:cNvGrpSpPr/>
          <p:nvPr/>
        </p:nvGrpSpPr>
        <p:grpSpPr>
          <a:xfrm rot="12328983">
            <a:off x="5461606" y="4521887"/>
            <a:ext cx="1750400" cy="650150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C36D46E-6C3E-1208-D705-721DFCA930FF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2600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153C4D3-E44F-AFB0-3759-CB58DF333B88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F964D40-007C-7B94-5119-A5A98D5A3017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9C43B61-936B-0D59-663C-FFB8B7443D0B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899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1">
            <a:extLst>
              <a:ext uri="{FF2B5EF4-FFF2-40B4-BE49-F238E27FC236}">
                <a16:creationId xmlns:a16="http://schemas.microsoft.com/office/drawing/2014/main" id="{6C85BAFA-7BB4-4280-8CBD-891580E81433}"/>
              </a:ext>
            </a:extLst>
          </p:cNvPr>
          <p:cNvSpPr txBox="1"/>
          <p:nvPr/>
        </p:nvSpPr>
        <p:spPr>
          <a:xfrm>
            <a:off x="1" y="125377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 limited to cosmology!</a:t>
            </a:r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23391B-2516-9AA0-F37F-DC67B84DC65E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B2334128-9E53-73F4-5EDD-48DC9AAE529F}"/>
              </a:ext>
            </a:extLst>
          </p:cNvPr>
          <p:cNvSpPr txBox="1"/>
          <p:nvPr/>
        </p:nvSpPr>
        <p:spPr>
          <a:xfrm>
            <a:off x="772160" y="1276464"/>
            <a:ext cx="976883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Slow forward models are ubiquitous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50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304;p36">
            <a:extLst>
              <a:ext uri="{FF2B5EF4-FFF2-40B4-BE49-F238E27FC236}">
                <a16:creationId xmlns:a16="http://schemas.microsoft.com/office/drawing/2014/main" id="{BF83A914-69C1-4A75-BBEE-FD6843ED2F27}"/>
              </a:ext>
            </a:extLst>
          </p:cNvPr>
          <p:cNvSpPr txBox="1"/>
          <p:nvPr/>
        </p:nvSpPr>
        <p:spPr>
          <a:xfrm>
            <a:off x="8621608" y="1836601"/>
            <a:ext cx="3677498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</a:t>
            </a:r>
            <a:r>
              <a:rPr lang="en-US" sz="12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Geophysics Journal International</a:t>
            </a:r>
            <a:endParaRPr lang="en-US" sz="1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CasellaDiTesto 1">
            <a:extLst>
              <a:ext uri="{FF2B5EF4-FFF2-40B4-BE49-F238E27FC236}">
                <a16:creationId xmlns:a16="http://schemas.microsoft.com/office/drawing/2014/main" id="{6C85BAFA-7BB4-4280-8CBD-891580E81433}"/>
              </a:ext>
            </a:extLst>
          </p:cNvPr>
          <p:cNvSpPr txBox="1"/>
          <p:nvPr/>
        </p:nvSpPr>
        <p:spPr>
          <a:xfrm>
            <a:off x="1" y="125377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 limited to cosmology!</a:t>
            </a:r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23391B-2516-9AA0-F37F-DC67B84DC65E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3118D13B-AFA7-8EAE-A787-CB39C4869079}"/>
              </a:ext>
            </a:extLst>
          </p:cNvPr>
          <p:cNvSpPr txBox="1"/>
          <p:nvPr/>
        </p:nvSpPr>
        <p:spPr>
          <a:xfrm>
            <a:off x="772160" y="1276464"/>
            <a:ext cx="9768839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Slow forward models are ubiquitous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Example: seismic activity</a:t>
            </a:r>
            <a:endParaRPr lang="en-GB" sz="2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DE270-F349-8FB0-B26E-81F90B18B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145" y="2180335"/>
            <a:ext cx="4250286" cy="41615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56260C-F2DB-149C-EC85-DC20019F1BFD}"/>
              </a:ext>
            </a:extLst>
          </p:cNvPr>
          <p:cNvSpPr/>
          <p:nvPr/>
        </p:nvSpPr>
        <p:spPr>
          <a:xfrm>
            <a:off x="11403334" y="2319270"/>
            <a:ext cx="524162" cy="378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9E0D9-CBF5-C221-DE6C-98A956E1A7D5}"/>
              </a:ext>
            </a:extLst>
          </p:cNvPr>
          <p:cNvSpPr txBox="1"/>
          <p:nvPr/>
        </p:nvSpPr>
        <p:spPr>
          <a:xfrm>
            <a:off x="10104279" y="2406009"/>
            <a:ext cx="20251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Poppins" panose="00000500000000000000" pitchFamily="2" charset="0"/>
                <a:cs typeface="Poppins" panose="00000500000000000000" pitchFamily="2" charset="0"/>
              </a:rPr>
              <a:t>Posterior contours </a:t>
            </a:r>
            <a:br>
              <a:rPr lang="en-GB" sz="16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1600" dirty="0">
                <a:latin typeface="Poppins" panose="00000500000000000000" pitchFamily="2" charset="0"/>
                <a:cs typeface="Poppins" panose="00000500000000000000" pitchFamily="2" charset="0"/>
              </a:rPr>
              <a:t>of seismic event</a:t>
            </a:r>
          </a:p>
          <a:p>
            <a:r>
              <a:rPr lang="en-GB" sz="1600" dirty="0">
                <a:latin typeface="Poppins" panose="00000500000000000000" pitchFamily="2" charset="0"/>
                <a:cs typeface="Poppins" panose="00000500000000000000" pitchFamily="2" charset="0"/>
              </a:rPr>
              <a:t>coordinates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633C2-B686-C1C8-7376-09EC968B7826}"/>
              </a:ext>
            </a:extLst>
          </p:cNvPr>
          <p:cNvSpPr txBox="1"/>
          <p:nvPr/>
        </p:nvSpPr>
        <p:spPr>
          <a:xfrm>
            <a:off x="6096000" y="5522578"/>
            <a:ext cx="161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rant" panose="02000503000000000000" pitchFamily="2" charset="0"/>
              </a:rPr>
              <a:t>COORDINATES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1A14C20-73A6-E5B1-912F-37C19976A5C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49883" y="4445371"/>
            <a:ext cx="1288136" cy="919586"/>
          </a:xfrm>
          <a:prstGeom prst="curved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59A5158-5501-2CA4-C1AA-1823229D9294}"/>
              </a:ext>
            </a:extLst>
          </p:cNvPr>
          <p:cNvCxnSpPr>
            <a:cxnSpLocks/>
          </p:cNvCxnSpPr>
          <p:nvPr/>
        </p:nvCxnSpPr>
        <p:spPr>
          <a:xfrm flipV="1">
            <a:off x="7177323" y="5145249"/>
            <a:ext cx="667954" cy="417933"/>
          </a:xfrm>
          <a:prstGeom prst="curvedConnector3">
            <a:avLst>
              <a:gd name="adj1" fmla="val -10843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9E05B4A-2011-2E58-FA84-26E125DD1A09}"/>
              </a:ext>
            </a:extLst>
          </p:cNvPr>
          <p:cNvSpPr/>
          <p:nvPr/>
        </p:nvSpPr>
        <p:spPr>
          <a:xfrm>
            <a:off x="6941820" y="5890260"/>
            <a:ext cx="1645920" cy="756886"/>
          </a:xfrm>
          <a:custGeom>
            <a:avLst/>
            <a:gdLst>
              <a:gd name="connsiteX0" fmla="*/ 0 w 1645920"/>
              <a:gd name="connsiteY0" fmla="*/ 0 h 756886"/>
              <a:gd name="connsiteX1" fmla="*/ 556260 w 1645920"/>
              <a:gd name="connsiteY1" fmla="*/ 731520 h 756886"/>
              <a:gd name="connsiteX2" fmla="*/ 1645920 w 1645920"/>
              <a:gd name="connsiteY2" fmla="*/ 518160 h 75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5920" h="756886">
                <a:moveTo>
                  <a:pt x="0" y="0"/>
                </a:moveTo>
                <a:cubicBezTo>
                  <a:pt x="140970" y="322580"/>
                  <a:pt x="281940" y="645160"/>
                  <a:pt x="556260" y="731520"/>
                </a:cubicBezTo>
                <a:cubicBezTo>
                  <a:pt x="830580" y="817880"/>
                  <a:pt x="1238250" y="668020"/>
                  <a:pt x="1645920" y="51816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991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73891" y="2056011"/>
            <a:ext cx="1219199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Machine learning can accelerate forward models, but a lot of work still to do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23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23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979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73891" y="2056011"/>
            <a:ext cx="12191998" cy="310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Machine learning can accelerate forward models, but a lot of work still to do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23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23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Are Bayesian analyses performed in the SKA community?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59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My background is weak lensing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There will be questions for you…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01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73891" y="2056011"/>
            <a:ext cx="1219199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Machine learning can accelerate forward models, but a lot of work still to do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23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23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Are Bayesian analyses performed in the SKA community?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are they fast enough? </a:t>
            </a: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834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73891" y="2056011"/>
            <a:ext cx="1219199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Machine learning can accelerate forward models, but a lot of work still to do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Are Bayesian analyses performed in the SKA community?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are they fast enough? </a:t>
            </a: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1B2766F2-35BC-6CA5-33F6-E825AE8F20AA}"/>
              </a:ext>
            </a:extLst>
          </p:cNvPr>
          <p:cNvSpPr txBox="1"/>
          <p:nvPr/>
        </p:nvSpPr>
        <p:spPr>
          <a:xfrm>
            <a:off x="9682480" y="6464408"/>
            <a:ext cx="248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Happy to talk more!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543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B28F5-18EA-48D9-AF72-D401759A5C0F}"/>
              </a:ext>
            </a:extLst>
          </p:cNvPr>
          <p:cNvSpPr txBox="1"/>
          <p:nvPr/>
        </p:nvSpPr>
        <p:spPr>
          <a:xfrm>
            <a:off x="3157491" y="2510134"/>
            <a:ext cx="5877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Extra slides </a:t>
            </a:r>
            <a:br>
              <a:rPr lang="en-GB" sz="5400" dirty="0">
                <a:solidFill>
                  <a:schemeClr val="bg1"/>
                </a:solidFill>
              </a:rPr>
            </a:br>
            <a:r>
              <a:rPr lang="en-GB" sz="5400" dirty="0">
                <a:solidFill>
                  <a:schemeClr val="bg1"/>
                </a:solidFill>
              </a:rPr>
              <a:t>(and memes)</a:t>
            </a:r>
          </a:p>
        </p:txBody>
      </p:sp>
    </p:spTree>
    <p:extLst>
      <p:ext uri="{BB962C8B-B14F-4D97-AF65-F5344CB8AC3E}">
        <p14:creationId xmlns:p14="http://schemas.microsoft.com/office/powerpoint/2010/main" val="3387534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11164" y="2456629"/>
            <a:ext cx="518047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dirty="0"/>
              <a:t>&gt;10</a:t>
            </a:r>
            <a:r>
              <a:rPr lang="it-IT" sz="5000" baseline="30000" dirty="0"/>
              <a:t>3</a:t>
            </a:r>
            <a:r>
              <a:rPr lang="it-IT" sz="5000" dirty="0"/>
              <a:t> SIMULATIONS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41" y="3480611"/>
            <a:ext cx="2048155" cy="199533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2291" y="4937338"/>
            <a:ext cx="258865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FLAGSHIP SIMULATION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59238" y="5475947"/>
            <a:ext cx="20481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dirty="0"/>
              <a:t>EUCLID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7" y="3480608"/>
            <a:ext cx="2588654" cy="14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4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My background is weak lensing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There will be questions for you…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… and some jokes in return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36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626282"/>
            <a:ext cx="12192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Hyper-fast Bayesian inference</a:t>
            </a:r>
          </a:p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 cosmological emulators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Davide Piras (and many others)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EE0423-C608-4DAD-A121-7F7E2FD1D890}"/>
              </a:ext>
            </a:extLst>
          </p:cNvPr>
          <p:cNvCxnSpPr>
            <a:cxnSpLocks/>
          </p:cNvCxnSpPr>
          <p:nvPr/>
        </p:nvCxnSpPr>
        <p:spPr>
          <a:xfrm>
            <a:off x="290189" y="2591209"/>
            <a:ext cx="1161162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61DB3-E624-19DB-47B2-FDA0CD764084}"/>
              </a:ext>
            </a:extLst>
          </p:cNvPr>
          <p:cNvGrpSpPr/>
          <p:nvPr/>
        </p:nvGrpSpPr>
        <p:grpSpPr>
          <a:xfrm>
            <a:off x="6355066" y="5652990"/>
            <a:ext cx="2355144" cy="1062614"/>
            <a:chOff x="702890" y="4755787"/>
            <a:chExt cx="3378198" cy="16625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4E40C5-2C95-FB3B-3C45-72B9135F53C3}"/>
                </a:ext>
              </a:extLst>
            </p:cNvPr>
            <p:cNvSpPr/>
            <p:nvPr/>
          </p:nvSpPr>
          <p:spPr>
            <a:xfrm>
              <a:off x="702890" y="5777783"/>
              <a:ext cx="3321015" cy="64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DBDA8C87-9B5D-E7B6-8CC9-A0DAFBB89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23115" r="2437" b="22098"/>
            <a:stretch/>
          </p:blipFill>
          <p:spPr>
            <a:xfrm>
              <a:off x="880068" y="4755787"/>
              <a:ext cx="3201020" cy="10252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2F95D5-5859-9774-1602-20181AAB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7" y="5376570"/>
            <a:ext cx="2801765" cy="15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64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BAA40BCB-E853-EECB-EBAB-12E690BD3F97}"/>
              </a:ext>
            </a:extLst>
          </p:cNvPr>
          <p:cNvSpPr txBox="1"/>
          <p:nvPr/>
        </p:nvSpPr>
        <p:spPr>
          <a:xfrm>
            <a:off x="-355600" y="598006"/>
            <a:ext cx="12903200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55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to get your posterior contours </a:t>
            </a:r>
            <a:br>
              <a:rPr lang="en-GB" sz="10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GB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55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before your PhD is over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Davide Piras (and many others)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EE0423-C608-4DAD-A121-7F7E2FD1D890}"/>
              </a:ext>
            </a:extLst>
          </p:cNvPr>
          <p:cNvCxnSpPr>
            <a:cxnSpLocks/>
          </p:cNvCxnSpPr>
          <p:nvPr/>
        </p:nvCxnSpPr>
        <p:spPr>
          <a:xfrm>
            <a:off x="290189" y="2591209"/>
            <a:ext cx="1161162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CAED4-4FDA-E509-0C27-AAC5D1B0FCB1}"/>
              </a:ext>
            </a:extLst>
          </p:cNvPr>
          <p:cNvGrpSpPr/>
          <p:nvPr/>
        </p:nvGrpSpPr>
        <p:grpSpPr>
          <a:xfrm>
            <a:off x="6355066" y="5652990"/>
            <a:ext cx="2355144" cy="1062614"/>
            <a:chOff x="702890" y="4755787"/>
            <a:chExt cx="3378198" cy="16625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0AFA36-1386-4F52-CB62-284B1D3893BD}"/>
                </a:ext>
              </a:extLst>
            </p:cNvPr>
            <p:cNvSpPr/>
            <p:nvPr/>
          </p:nvSpPr>
          <p:spPr>
            <a:xfrm>
              <a:off x="702890" y="5777783"/>
              <a:ext cx="3321015" cy="64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6E966775-75C6-28B6-2C4C-E69C8EEC2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23115" r="2437" b="22098"/>
            <a:stretch/>
          </p:blipFill>
          <p:spPr>
            <a:xfrm>
              <a:off x="880068" y="4755787"/>
              <a:ext cx="3201020" cy="1025254"/>
            </a:xfrm>
            <a:prstGeom prst="rect">
              <a:avLst/>
            </a:prstGeom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11466B2C-C34C-028C-999C-340E9BEF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7" y="5376570"/>
            <a:ext cx="2801765" cy="15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4" y="2496377"/>
            <a:ext cx="1970885" cy="197088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73" y="1316383"/>
            <a:ext cx="1097692" cy="10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769521C-FD98-9961-E058-FC8767E52E99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1CB433-8D25-80B3-B1ED-C9B5A215FCD8}"/>
              </a:ext>
            </a:extLst>
          </p:cNvPr>
          <p:cNvSpPr txBox="1"/>
          <p:nvPr/>
        </p:nvSpPr>
        <p:spPr>
          <a:xfrm>
            <a:off x="128121" y="3217572"/>
            <a:ext cx="1258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Euclid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2023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523F9-3372-8F4B-B7D6-F787B660DC00}"/>
              </a:ext>
            </a:extLst>
          </p:cNvPr>
          <p:cNvSpPr txBox="1"/>
          <p:nvPr/>
        </p:nvSpPr>
        <p:spPr>
          <a:xfrm>
            <a:off x="128121" y="1504157"/>
            <a:ext cx="1168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JWST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 2021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25898-E16B-03FC-011B-9A29AFAE212C}"/>
              </a:ext>
            </a:extLst>
          </p:cNvPr>
          <p:cNvSpPr txBox="1"/>
          <p:nvPr/>
        </p:nvSpPr>
        <p:spPr>
          <a:xfrm>
            <a:off x="128121" y="5210838"/>
            <a:ext cx="3130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Vera Rubin Observatory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Jan 2025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43BBACAB-B193-79CE-DFAE-50F04868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742677"/>
            <a:ext cx="2864485" cy="2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2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2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2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4" y="2496377"/>
            <a:ext cx="1970885" cy="197088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73" y="1316383"/>
            <a:ext cx="1097692" cy="10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769521C-FD98-9961-E058-FC8767E52E99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1CB433-8D25-80B3-B1ED-C9B5A215FCD8}"/>
              </a:ext>
            </a:extLst>
          </p:cNvPr>
          <p:cNvSpPr txBox="1"/>
          <p:nvPr/>
        </p:nvSpPr>
        <p:spPr>
          <a:xfrm>
            <a:off x="128121" y="3217572"/>
            <a:ext cx="1258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Euclid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2023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523F9-3372-8F4B-B7D6-F787B660DC00}"/>
              </a:ext>
            </a:extLst>
          </p:cNvPr>
          <p:cNvSpPr txBox="1"/>
          <p:nvPr/>
        </p:nvSpPr>
        <p:spPr>
          <a:xfrm>
            <a:off x="128121" y="1504157"/>
            <a:ext cx="1168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JWST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 2021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25898-E16B-03FC-011B-9A29AFAE212C}"/>
              </a:ext>
            </a:extLst>
          </p:cNvPr>
          <p:cNvSpPr txBox="1"/>
          <p:nvPr/>
        </p:nvSpPr>
        <p:spPr>
          <a:xfrm>
            <a:off x="128121" y="5210838"/>
            <a:ext cx="3130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Vera Rubin Observatory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Jan 2025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SKA-Mid | SKAO">
            <a:extLst>
              <a:ext uri="{FF2B5EF4-FFF2-40B4-BE49-F238E27FC236}">
                <a16:creationId xmlns:a16="http://schemas.microsoft.com/office/drawing/2014/main" id="{48682F9B-090E-DEB0-EA40-465E2236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0" y="1339744"/>
            <a:ext cx="4578019" cy="27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KA-Low | SKAO">
            <a:extLst>
              <a:ext uri="{FF2B5EF4-FFF2-40B4-BE49-F238E27FC236}">
                <a16:creationId xmlns:a16="http://schemas.microsoft.com/office/drawing/2014/main" id="{712FDF9A-293E-0B11-6F2D-26C23843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1" y="4044485"/>
            <a:ext cx="4578019" cy="26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C0C5DD-527E-C29C-3345-C7A1337D081F}"/>
              </a:ext>
            </a:extLst>
          </p:cNvPr>
          <p:cNvSpPr txBox="1"/>
          <p:nvPr/>
        </p:nvSpPr>
        <p:spPr>
          <a:xfrm>
            <a:off x="10236605" y="3631118"/>
            <a:ext cx="1955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SKA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2028 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40000000000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5AAEB25E-6D33-4A54-8DAB-F3ACCA16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742677"/>
            <a:ext cx="2864485" cy="2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Microsoft Office PowerPoint</Application>
  <PresentationFormat>Widescreen</PresentationFormat>
  <Paragraphs>393</Paragraphs>
  <Slides>43</Slides>
  <Notes>40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Calibri</vt:lpstr>
      <vt:lpstr>Calibri Light</vt:lpstr>
      <vt:lpstr>DejaVu Sans</vt:lpstr>
      <vt:lpstr>Helvetica</vt:lpstr>
      <vt:lpstr>Impact</vt:lpstr>
      <vt:lpstr>Morant</vt:lpstr>
      <vt:lpstr>Open Sans</vt:lpstr>
      <vt:lpstr>Poppins</vt:lpstr>
      <vt:lpstr>Office Theme</vt:lpstr>
      <vt:lpstr>Tema di Office</vt:lpstr>
      <vt:lpstr>Tema di Office</vt:lpstr>
      <vt:lpstr>Template PresentationGo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Piras, Davide</dc:creator>
  <cp:lastModifiedBy>Piras, Davide</cp:lastModifiedBy>
  <cp:revision>195</cp:revision>
  <dcterms:created xsi:type="dcterms:W3CDTF">2021-10-09T15:30:23Z</dcterms:created>
  <dcterms:modified xsi:type="dcterms:W3CDTF">2024-01-21T19:39:52Z</dcterms:modified>
</cp:coreProperties>
</file>