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Helvetica Neue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HelveticaNeue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b00718ed6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b00718ed6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dd0eeceb9_1_47:notes"/>
          <p:cNvSpPr/>
          <p:nvPr>
            <p:ph idx="2" type="sldImg"/>
          </p:nvPr>
        </p:nvSpPr>
        <p:spPr>
          <a:xfrm>
            <a:off x="195951" y="694895"/>
            <a:ext cx="6465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7" name="Google Shape;157;g2add0eeceb9_1_47:notes"/>
          <p:cNvSpPr txBox="1"/>
          <p:nvPr>
            <p:ph idx="1" type="body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Input: sky catalog of HI sources, obtained from PINOCCHIO DM halos and a DM-to-HI best-fit (see Pascal’s presentation later today)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Karabo pipeline: choose telescope, apply instrumental effects, compute visibilities and dirty images for each redshift slice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OSKAR: designed for SKA simulations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RASCIL: developed by SKA Science Data Processor (SDP), in active development</a:t>
            </a:r>
            <a:endParaRPr sz="18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b06e720f53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b06e720f53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06e720f53_0_11:notes"/>
          <p:cNvSpPr/>
          <p:nvPr>
            <p:ph idx="2" type="sldImg"/>
          </p:nvPr>
        </p:nvSpPr>
        <p:spPr>
          <a:xfrm>
            <a:off x="195951" y="694895"/>
            <a:ext cx="6465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" name="Google Shape;189;g2b06e720f53_0_11:notes"/>
          <p:cNvSpPr txBox="1"/>
          <p:nvPr>
            <p:ph idx="1" type="body"/>
          </p:nvPr>
        </p:nvSpPr>
        <p:spPr>
          <a:xfrm>
            <a:off x="685829" y="4343327"/>
            <a:ext cx="5486400" cy="48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add0eeceb9_1_77:notes"/>
          <p:cNvSpPr/>
          <p:nvPr>
            <p:ph idx="2" type="sldImg"/>
          </p:nvPr>
        </p:nvSpPr>
        <p:spPr>
          <a:xfrm>
            <a:off x="195951" y="694895"/>
            <a:ext cx="6465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2" name="Google Shape;202;g2add0eeceb9_1_77:notes"/>
          <p:cNvSpPr txBox="1"/>
          <p:nvPr>
            <p:ph idx="1" type="body"/>
          </p:nvPr>
        </p:nvSpPr>
        <p:spPr>
          <a:xfrm>
            <a:off x="685829" y="4343327"/>
            <a:ext cx="5486400" cy="48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Note: here we show a SKA-like pointing. But we can also simulate HIRAX, which explains why we started with half-sky maps in the other slide.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175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Slice input catalog into redshift bins</a:t>
            </a:r>
            <a:endParaRPr sz="1800">
              <a:solidFill>
                <a:schemeClr val="dk1"/>
              </a:solidFill>
            </a:endParaRPr>
          </a:p>
          <a:p>
            <a:pPr indent="-3175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Compute visibilities and dirty images for each channel</a:t>
            </a:r>
            <a:endParaRPr sz="1800">
              <a:solidFill>
                <a:schemeClr val="dk1"/>
              </a:solidFill>
            </a:endParaRPr>
          </a:p>
          <a:p>
            <a:pPr indent="-3175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Apply primary beam correction to each dirty image (more on this later)</a:t>
            </a:r>
            <a:endParaRPr sz="1800">
              <a:solidFill>
                <a:schemeClr val="dk1"/>
              </a:solidFill>
            </a:endParaRPr>
          </a:p>
          <a:p>
            <a:pPr indent="-3175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Add dirty images together to produce right-hand side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add0eeceb9_1_126:notes"/>
          <p:cNvSpPr/>
          <p:nvPr>
            <p:ph idx="2" type="sldImg"/>
          </p:nvPr>
        </p:nvSpPr>
        <p:spPr>
          <a:xfrm>
            <a:off x="195951" y="694895"/>
            <a:ext cx="6465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" name="Google Shape;215;g2add0eeceb9_1_126:notes"/>
          <p:cNvSpPr txBox="1"/>
          <p:nvPr>
            <p:ph idx="1" type="body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6 nodes, 10 minutes each (1 node hour total) and 10 GB each (60 GB total)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Specs of run:</a:t>
            </a:r>
            <a:endParaRPr sz="14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400">
                <a:solidFill>
                  <a:schemeClr val="dk1"/>
                </a:solidFill>
              </a:rPr>
              <a:t>3 pointings</a:t>
            </a:r>
            <a:endParaRPr sz="14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400">
                <a:solidFill>
                  <a:schemeClr val="dk1"/>
                </a:solidFill>
              </a:rPr>
              <a:t>20 frequency channels (bandwidth = 5 MHz)</a:t>
            </a:r>
            <a:endParaRPr sz="14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400">
                <a:solidFill>
                  <a:schemeClr val="dk1"/>
                </a:solidFill>
              </a:rPr>
              <a:t>4096^2 pixels</a:t>
            </a:r>
            <a:endParaRPr sz="18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06e720f5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b06e720f5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b1e080cab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b1e080cab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1e080cab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b1e080cab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a61781154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a61781154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a61781154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a61781154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a59be0b124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a59be0b124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SKA-Mid + HIRAX: each needs different simulated sky areas, so we generate half-sky maps which cover both use cases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b1c55f235d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b1c55f235d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b0f159e7bc_0_4:notes"/>
          <p:cNvSpPr/>
          <p:nvPr>
            <p:ph idx="2" type="sldImg"/>
          </p:nvPr>
        </p:nvSpPr>
        <p:spPr>
          <a:xfrm>
            <a:off x="195951" y="694895"/>
            <a:ext cx="6465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" name="Google Shape;277;g2b0f159e7bc_0_4:notes"/>
          <p:cNvSpPr txBox="1"/>
          <p:nvPr>
            <p:ph idx="1" type="body"/>
          </p:nvPr>
        </p:nvSpPr>
        <p:spPr>
          <a:xfrm>
            <a:off x="685829" y="430114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a59be0afb2_0_135:notes"/>
          <p:cNvSpPr/>
          <p:nvPr>
            <p:ph idx="2" type="sldImg"/>
          </p:nvPr>
        </p:nvSpPr>
        <p:spPr>
          <a:xfrm>
            <a:off x="195951" y="694895"/>
            <a:ext cx="6465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7" name="Google Shape;287;g2a59be0afb2_0_135:notes"/>
          <p:cNvSpPr txBox="1"/>
          <p:nvPr>
            <p:ph idx="1" type="body"/>
          </p:nvPr>
        </p:nvSpPr>
        <p:spPr>
          <a:xfrm>
            <a:off x="685829" y="430114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59be0b124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a59be0b124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a61781154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a61781154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Foregrounds: galactic </a:t>
            </a:r>
            <a:r>
              <a:rPr lang="en"/>
              <a:t>synchrotron emission, extragalactic emission, point sources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Units of 2D power spectrum: mK^2 * Mpc^3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 plot: red region == foreground wedge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61781154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a61781154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a61781154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a61781154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BRING UP: synergies with galaxy surveys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-&gt; need simulations with better mass resolution to get galaxies and HI objects to allow for cross-correlations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-&gt; mention “self-consistent” simulations of radio + galaxy survey mocks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Resources: 332 CPU h runtime, 2.75 TB RAM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61781154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a61781154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dd0eeceb9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add0eeceb9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06e720f5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b06e720f5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11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457110" y="120339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693650"/>
            <a:ext cx="8520600" cy="4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680575"/>
            <a:ext cx="8520600" cy="4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ithub.com/i4Ds/Karabo-Pipeline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hyperlink" Target="https://lambda.gsfc.nasa.gov/education/graphic_history/intensitymapping.html" TargetMode="External"/><Relationship Id="rId6" Type="http://schemas.openxmlformats.org/officeDocument/2006/relationships/hyperlink" Target="https://commons.wikimedia.org/w/index.php?curid=5739956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4613" y="-48150"/>
            <a:ext cx="9323274" cy="52398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type="ctrTitle"/>
          </p:nvPr>
        </p:nvSpPr>
        <p:spPr>
          <a:xfrm>
            <a:off x="0" y="744575"/>
            <a:ext cx="91440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</a:rPr>
              <a:t>Forward Modeling of 21cm Intensity Mapping:</a:t>
            </a:r>
            <a:endParaRPr sz="3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</a:rPr>
              <a:t>Updates from ETHZ and FHNW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2834125"/>
            <a:ext cx="6048600" cy="21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400">
                <a:solidFill>
                  <a:schemeClr val="lt1"/>
                </a:solidFill>
              </a:rPr>
              <a:t>Luis Fernando Machado Poletti Valle</a:t>
            </a:r>
            <a:endParaRPr b="1" sz="1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400">
                <a:solidFill>
                  <a:schemeClr val="lt1"/>
                </a:solidFill>
              </a:rPr>
              <a:t>SKACH Winter Meeting, 22/01/2024</a:t>
            </a:r>
            <a:endParaRPr b="1" sz="1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ETH Zürich: </a:t>
            </a:r>
            <a:r>
              <a:rPr lang="en" sz="1100">
                <a:solidFill>
                  <a:schemeClr val="lt1"/>
                </a:solidFill>
              </a:rPr>
              <a:t>Alexandre Refregier, Devin Crichton, John Hennig,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Pascal Hitz, Jennifer Studer, Joel Mayor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FHNW:</a:t>
            </a:r>
            <a:r>
              <a:rPr lang="en" sz="1100">
                <a:solidFill>
                  <a:schemeClr val="lt1"/>
                </a:solidFill>
              </a:rPr>
              <a:t> André Csillaghy, Simon Felix, Rohit Sharma,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Vincenzo Timmel, Lukas Gehrig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7525800" y="4970275"/>
            <a:ext cx="16182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Image Credits: https://skach.org/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15799" l="0" r="0" t="21029"/>
          <a:stretch/>
        </p:blipFill>
        <p:spPr>
          <a:xfrm>
            <a:off x="5383655" y="2220"/>
            <a:ext cx="1085130" cy="68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b="0" l="0" r="44549" t="0"/>
          <a:stretch/>
        </p:blipFill>
        <p:spPr>
          <a:xfrm>
            <a:off x="6610200" y="2225"/>
            <a:ext cx="2533801" cy="6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4175" y="2223"/>
            <a:ext cx="1618050" cy="6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/>
          <p:nvPr/>
        </p:nvSpPr>
        <p:spPr>
          <a:xfrm>
            <a:off x="56950" y="1081824"/>
            <a:ext cx="2190300" cy="1127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Helvetica Neue"/>
                <a:ea typeface="Helvetica Neue"/>
                <a:cs typeface="Helvetica Neue"/>
                <a:sym typeface="Helvetica Neue"/>
              </a:rPr>
              <a:t>Input:</a:t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Helvetica Neue"/>
                <a:ea typeface="Helvetica Neue"/>
                <a:cs typeface="Helvetica Neue"/>
                <a:sym typeface="Helvetica Neue"/>
              </a:rPr>
              <a:t>HI Source Catalog (RA, Dec, z)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p23"/>
          <p:cNvSpPr/>
          <p:nvPr/>
        </p:nvSpPr>
        <p:spPr>
          <a:xfrm>
            <a:off x="3882806" y="1062356"/>
            <a:ext cx="1237800" cy="1127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Helvetica Neue"/>
                <a:ea typeface="Helvetica Neue"/>
                <a:cs typeface="Helvetica Neue"/>
                <a:sym typeface="Helvetica Neue"/>
              </a:rPr>
              <a:t>Complex Visibilities</a:t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2304216" y="1308506"/>
            <a:ext cx="1521600" cy="67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Interferometer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2304441" y="1898269"/>
            <a:ext cx="18129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Choose telescope, frequency channels, time steps, UV distance ranges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9" y="2376750"/>
            <a:ext cx="2190152" cy="128757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3"/>
          <p:cNvSpPr/>
          <p:nvPr/>
        </p:nvSpPr>
        <p:spPr>
          <a:xfrm>
            <a:off x="6201844" y="1081819"/>
            <a:ext cx="1560300" cy="1127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Helvetica Neue"/>
                <a:ea typeface="Helvetica Neue"/>
                <a:cs typeface="Helvetica Neue"/>
                <a:sym typeface="Helvetica Neue"/>
              </a:rPr>
              <a:t>Dirty Images,</a:t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Helvetica Neue"/>
                <a:ea typeface="Helvetica Neue"/>
                <a:cs typeface="Helvetica Neue"/>
                <a:sym typeface="Helvetica Neue"/>
              </a:rPr>
              <a:t>PSF</a:t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p23"/>
          <p:cNvSpPr/>
          <p:nvPr/>
        </p:nvSpPr>
        <p:spPr>
          <a:xfrm>
            <a:off x="5177434" y="1289044"/>
            <a:ext cx="967500" cy="67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Imager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23"/>
          <p:cNvSpPr/>
          <p:nvPr/>
        </p:nvSpPr>
        <p:spPr>
          <a:xfrm>
            <a:off x="5477550" y="3444759"/>
            <a:ext cx="1237800" cy="1127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Helvetica Neue"/>
                <a:ea typeface="Helvetica Neue"/>
                <a:cs typeface="Helvetica Neue"/>
                <a:sym typeface="Helvetica Neue"/>
              </a:rPr>
              <a:t>Mosaic of Pointings</a:t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9988" y="1062356"/>
            <a:ext cx="1127381" cy="112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/>
          <p:nvPr/>
        </p:nvSpPr>
        <p:spPr>
          <a:xfrm>
            <a:off x="6794494" y="3671447"/>
            <a:ext cx="967500" cy="673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Mosaic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23"/>
          <p:cNvSpPr/>
          <p:nvPr/>
        </p:nvSpPr>
        <p:spPr>
          <a:xfrm rot="-5400000">
            <a:off x="7989891" y="2553647"/>
            <a:ext cx="967500" cy="673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70" name="Google Shape;170;p23"/>
          <p:cNvSpPr txBox="1"/>
          <p:nvPr/>
        </p:nvSpPr>
        <p:spPr>
          <a:xfrm>
            <a:off x="7075572" y="2433900"/>
            <a:ext cx="1237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Primary Beam Correction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9996" y="3444695"/>
            <a:ext cx="1127381" cy="112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8594" y="3444703"/>
            <a:ext cx="2402586" cy="112738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2272838" y="704813"/>
            <a:ext cx="1349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Options: OSKAR, RASCIL (WIP)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5137613" y="1918322"/>
            <a:ext cx="1275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Options: OSKAR, RASCIL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23"/>
          <p:cNvSpPr txBox="1"/>
          <p:nvPr>
            <p:ph idx="4294967295"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Simulation with Karabo</a:t>
            </a: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5997151" y="149871"/>
            <a:ext cx="1709400" cy="488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Helvetica Neue"/>
                <a:ea typeface="Helvetica Neue"/>
                <a:cs typeface="Helvetica Neue"/>
                <a:sym typeface="Helvetica Neue"/>
              </a:rPr>
              <a:t>Power spectra</a:t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23"/>
          <p:cNvSpPr/>
          <p:nvPr/>
        </p:nvSpPr>
        <p:spPr>
          <a:xfrm rot="-2700000">
            <a:off x="5137986" y="572867"/>
            <a:ext cx="967322" cy="67373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idx="4294967295"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Karabo Package (FHNW)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4"/>
          <p:cNvSpPr txBox="1"/>
          <p:nvPr>
            <p:ph idx="4294967295" type="body"/>
          </p:nvPr>
        </p:nvSpPr>
        <p:spPr>
          <a:xfrm>
            <a:off x="311700" y="693650"/>
            <a:ext cx="8706000" cy="4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Support for several workflows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Catalog loading + filtering, interferometry, imaging, mosaicking, source detection…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User-friendly abstraction layer on top of OSKAR, RASCIL, Bluebild, PyBDSF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Dask support for HPC via dask-mpi and dask-distributed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Current efforts:</a:t>
            </a:r>
            <a:endParaRPr u="sng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RASCIL as interferometry simulator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 Dask support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Check out the code: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https://github.com/i4Ds/Karabo-Pipeline</a:t>
            </a:r>
            <a:endParaRPr/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1025" y="4430625"/>
            <a:ext cx="1994475" cy="4427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6" name="Google Shape;18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/>
          <p:nvPr>
            <p:ph idx="4294967295"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Telescope Configuration: SKA-Mid</a:t>
            </a:r>
            <a:endParaRPr/>
          </a:p>
        </p:txBody>
      </p:sp>
      <p:sp>
        <p:nvSpPr>
          <p:cNvPr id="192" name="Google Shape;192;p25"/>
          <p:cNvSpPr txBox="1"/>
          <p:nvPr>
            <p:ph idx="4294967295" type="body"/>
          </p:nvPr>
        </p:nvSpPr>
        <p:spPr>
          <a:xfrm>
            <a:off x="311700" y="852675"/>
            <a:ext cx="3684600" cy="41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Core: 50% of dishes within 2km radius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 arms out to ~150 km</a:t>
            </a:r>
            <a:endParaRPr/>
          </a:p>
        </p:txBody>
      </p:sp>
      <p:grpSp>
        <p:nvGrpSpPr>
          <p:cNvPr id="193" name="Google Shape;193;p25"/>
          <p:cNvGrpSpPr/>
          <p:nvPr/>
        </p:nvGrpSpPr>
        <p:grpSpPr>
          <a:xfrm>
            <a:off x="4053624" y="852675"/>
            <a:ext cx="5025225" cy="3879551"/>
            <a:chOff x="3996274" y="852675"/>
            <a:chExt cx="5025225" cy="3879551"/>
          </a:xfrm>
        </p:grpSpPr>
        <p:pic>
          <p:nvPicPr>
            <p:cNvPr id="194" name="Google Shape;19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96274" y="852675"/>
              <a:ext cx="5025225" cy="3879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25"/>
            <p:cNvSpPr/>
            <p:nvPr/>
          </p:nvSpPr>
          <p:spPr>
            <a:xfrm>
              <a:off x="4646350" y="1128125"/>
              <a:ext cx="1128000" cy="49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96" name="Google Shape;196;p25"/>
          <p:cNvSpPr txBox="1"/>
          <p:nvPr>
            <p:ph idx="4294967295" type="body"/>
          </p:nvPr>
        </p:nvSpPr>
        <p:spPr>
          <a:xfrm>
            <a:off x="4770650" y="1166350"/>
            <a:ext cx="4082400" cy="403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Frequency: 800 MHz, wavelength: 0.375 m</a:t>
            </a:r>
            <a:endParaRPr sz="1600"/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200" y="2104786"/>
            <a:ext cx="2879599" cy="287619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 txBox="1"/>
          <p:nvPr>
            <p:ph idx="4294967295" type="body"/>
          </p:nvPr>
        </p:nvSpPr>
        <p:spPr>
          <a:xfrm>
            <a:off x="714150" y="4905500"/>
            <a:ext cx="2879700" cy="32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Credit: SKAO Website</a:t>
            </a:r>
            <a:endParaRPr sz="1200"/>
          </a:p>
        </p:txBody>
      </p:sp>
      <p:sp>
        <p:nvSpPr>
          <p:cNvPr id="199" name="Google Shape;19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703" y="1481278"/>
            <a:ext cx="2933810" cy="29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 rotWithShape="1">
          <a:blip r:embed="rId4">
            <a:alphaModFix/>
          </a:blip>
          <a:srcRect b="9818" l="30191" r="29766" t="8966"/>
          <a:stretch/>
        </p:blipFill>
        <p:spPr>
          <a:xfrm>
            <a:off x="5263912" y="1481287"/>
            <a:ext cx="2955300" cy="2930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6" name="Google Shape;206;p26"/>
          <p:cNvSpPr/>
          <p:nvPr/>
        </p:nvSpPr>
        <p:spPr>
          <a:xfrm>
            <a:off x="592813" y="846350"/>
            <a:ext cx="35976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Input Sky Model, projected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(HEALPix flux map with NSIDE = 4096) 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" name="Google Shape;207;p26"/>
          <p:cNvSpPr/>
          <p:nvPr/>
        </p:nvSpPr>
        <p:spPr>
          <a:xfrm>
            <a:off x="5421750" y="846356"/>
            <a:ext cx="26397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Dirty Image, projected, after primary beam correction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p26"/>
          <p:cNvSpPr/>
          <p:nvPr/>
        </p:nvSpPr>
        <p:spPr>
          <a:xfrm>
            <a:off x="1271895" y="4411444"/>
            <a:ext cx="22395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Pointing Centered at RA, Dec = 20°, -30°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p26"/>
          <p:cNvSpPr txBox="1"/>
          <p:nvPr>
            <p:ph idx="4294967295"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from Sky to Dirty Image</a:t>
            </a:r>
            <a:endParaRPr/>
          </a:p>
        </p:txBody>
      </p:sp>
      <p:cxnSp>
        <p:nvCxnSpPr>
          <p:cNvPr id="210" name="Google Shape;210;p26"/>
          <p:cNvCxnSpPr/>
          <p:nvPr/>
        </p:nvCxnSpPr>
        <p:spPr>
          <a:xfrm rot="10800000">
            <a:off x="730500" y="1507975"/>
            <a:ext cx="0" cy="2876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211" name="Google Shape;211;p26"/>
          <p:cNvSpPr txBox="1"/>
          <p:nvPr/>
        </p:nvSpPr>
        <p:spPr>
          <a:xfrm>
            <a:off x="259800" y="2809525"/>
            <a:ext cx="4707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elvetica Neue"/>
                <a:ea typeface="Helvetica Neue"/>
                <a:cs typeface="Helvetica Neue"/>
                <a:sym typeface="Helvetica Neue"/>
              </a:rPr>
              <a:t>2.2</a:t>
            </a:r>
            <a:r>
              <a:rPr baseline="30000" lang="en" sz="1600">
                <a:latin typeface="Helvetica Neue"/>
                <a:ea typeface="Helvetica Neue"/>
                <a:cs typeface="Helvetica Neue"/>
                <a:sym typeface="Helvetica Neue"/>
              </a:rPr>
              <a:t>°</a:t>
            </a:r>
            <a:endParaRPr baseline="30000"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7"/>
          <p:cNvGrpSpPr/>
          <p:nvPr/>
        </p:nvGrpSpPr>
        <p:grpSpPr>
          <a:xfrm>
            <a:off x="3732206" y="1226795"/>
            <a:ext cx="5463914" cy="2587854"/>
            <a:chOff x="83438" y="1023741"/>
            <a:chExt cx="6155136" cy="2888230"/>
          </a:xfrm>
        </p:grpSpPr>
        <p:pic>
          <p:nvPicPr>
            <p:cNvPr id="218" name="Google Shape;218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438" y="1023741"/>
              <a:ext cx="6155136" cy="288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27"/>
            <p:cNvSpPr/>
            <p:nvPr/>
          </p:nvSpPr>
          <p:spPr>
            <a:xfrm>
              <a:off x="1846113" y="1188103"/>
              <a:ext cx="2629800" cy="2598000"/>
            </a:xfrm>
            <a:prstGeom prst="ellipse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3472419" y="1204695"/>
              <a:ext cx="2629800" cy="2598000"/>
            </a:xfrm>
            <a:prstGeom prst="ellipse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194247" y="1204695"/>
              <a:ext cx="2629800" cy="2598000"/>
            </a:xfrm>
            <a:prstGeom prst="ellipse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" name="Google Shape;222;p27"/>
          <p:cNvSpPr txBox="1"/>
          <p:nvPr>
            <p:ph idx="4294967295"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Pointing Mosaics</a:t>
            </a:r>
            <a:endParaRPr/>
          </a:p>
        </p:txBody>
      </p:sp>
      <p:cxnSp>
        <p:nvCxnSpPr>
          <p:cNvPr id="223" name="Google Shape;223;p27"/>
          <p:cNvCxnSpPr/>
          <p:nvPr/>
        </p:nvCxnSpPr>
        <p:spPr>
          <a:xfrm>
            <a:off x="3805125" y="3921206"/>
            <a:ext cx="5165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224" name="Google Shape;224;p27"/>
          <p:cNvSpPr txBox="1"/>
          <p:nvPr/>
        </p:nvSpPr>
        <p:spPr>
          <a:xfrm>
            <a:off x="6137021" y="3977003"/>
            <a:ext cx="5019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r>
              <a:rPr baseline="30000" lang="en" sz="1600">
                <a:latin typeface="Helvetica Neue"/>
                <a:ea typeface="Helvetica Neue"/>
                <a:cs typeface="Helvetica Neue"/>
                <a:sym typeface="Helvetica Neue"/>
              </a:rPr>
              <a:t>°</a:t>
            </a:r>
            <a:endParaRPr baseline="30000"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5" name="Google Shape;225;p27"/>
          <p:cNvCxnSpPr/>
          <p:nvPr/>
        </p:nvCxnSpPr>
        <p:spPr>
          <a:xfrm rot="10800000">
            <a:off x="3732197" y="1380026"/>
            <a:ext cx="0" cy="2281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226" name="Google Shape;226;p27"/>
          <p:cNvSpPr txBox="1"/>
          <p:nvPr/>
        </p:nvSpPr>
        <p:spPr>
          <a:xfrm>
            <a:off x="3272449" y="2383978"/>
            <a:ext cx="5019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elvetica Neue"/>
                <a:ea typeface="Helvetica Neue"/>
                <a:cs typeface="Helvetica Neue"/>
                <a:sym typeface="Helvetica Neue"/>
              </a:rPr>
              <a:t>2.2</a:t>
            </a:r>
            <a:r>
              <a:rPr baseline="30000" lang="en" sz="1600">
                <a:latin typeface="Helvetica Neue"/>
                <a:ea typeface="Helvetica Neue"/>
                <a:cs typeface="Helvetica Neue"/>
                <a:sym typeface="Helvetica Neue"/>
              </a:rPr>
              <a:t>°</a:t>
            </a:r>
            <a:endParaRPr baseline="30000"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27"/>
          <p:cNvSpPr txBox="1"/>
          <p:nvPr/>
        </p:nvSpPr>
        <p:spPr>
          <a:xfrm>
            <a:off x="0" y="1683894"/>
            <a:ext cx="3361200" cy="1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FWHM of Primary Beam at mid frequency: 1.8°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Summed over 20 frequency channels (700 - 800 MHz, bandwidth = 5 MHz)</a:t>
            </a:r>
            <a:endParaRPr sz="1800" u="sng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8"/>
          <p:cNvPicPr preferRelativeResize="0"/>
          <p:nvPr/>
        </p:nvPicPr>
        <p:blipFill rotWithShape="1">
          <a:blip r:embed="rId3">
            <a:alphaModFix/>
          </a:blip>
          <a:srcRect b="2315" l="4030" r="0" t="0"/>
          <a:stretch/>
        </p:blipFill>
        <p:spPr>
          <a:xfrm>
            <a:off x="4291150" y="680575"/>
            <a:ext cx="4789025" cy="404387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/>
          <p:nvPr>
            <p:ph idx="4294967295"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Pointing Mosaics</a:t>
            </a:r>
            <a:endParaRPr/>
          </a:p>
        </p:txBody>
      </p:sp>
      <p:sp>
        <p:nvSpPr>
          <p:cNvPr id="235" name="Google Shape;235;p28"/>
          <p:cNvSpPr txBox="1"/>
          <p:nvPr/>
        </p:nvSpPr>
        <p:spPr>
          <a:xfrm>
            <a:off x="3999911" y="2434940"/>
            <a:ext cx="5019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elvetica Neue"/>
                <a:ea typeface="Helvetica Neue"/>
                <a:cs typeface="Helvetica Neue"/>
                <a:sym typeface="Helvetica Neue"/>
              </a:rPr>
              <a:t>Dec</a:t>
            </a:r>
            <a:endParaRPr baseline="30000"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28"/>
          <p:cNvSpPr txBox="1"/>
          <p:nvPr/>
        </p:nvSpPr>
        <p:spPr>
          <a:xfrm>
            <a:off x="6304586" y="4632265"/>
            <a:ext cx="5019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elvetica Neue"/>
                <a:ea typeface="Helvetica Neue"/>
                <a:cs typeface="Helvetica Neue"/>
                <a:sym typeface="Helvetica Neue"/>
              </a:rPr>
              <a:t>RA</a:t>
            </a:r>
            <a:endParaRPr baseline="30000"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28"/>
          <p:cNvSpPr txBox="1"/>
          <p:nvPr/>
        </p:nvSpPr>
        <p:spPr>
          <a:xfrm>
            <a:off x="152325" y="964175"/>
            <a:ext cx="3903900" cy="3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4 pointings, each </a:t>
            </a: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diameter</a:t>
            </a: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 = 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1°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Bright input sources marked in </a:t>
            </a:r>
            <a:r>
              <a:rPr b="1" lang="en" sz="18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</a:t>
            </a:r>
            <a:endParaRPr b="1" sz="18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eproducible using OSKAR or RASCIL as backends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sz="1800" u="sng">
                <a:latin typeface="Helvetica Neue"/>
                <a:ea typeface="Helvetica Neue"/>
                <a:cs typeface="Helvetica Neue"/>
                <a:sym typeface="Helvetica Neue"/>
              </a:rPr>
              <a:t>Currently: parallelization of visibility calculation and imaging</a:t>
            </a:r>
            <a:endParaRPr sz="1800" u="sng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28"/>
          <p:cNvSpPr txBox="1"/>
          <p:nvPr/>
        </p:nvSpPr>
        <p:spPr>
          <a:xfrm rot="-5400000">
            <a:off x="8560201" y="2565725"/>
            <a:ext cx="894000" cy="27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elvetica Neue"/>
                <a:ea typeface="Helvetica Neue"/>
                <a:cs typeface="Helvetica Neue"/>
                <a:sym typeface="Helvetica Neue"/>
              </a:rPr>
              <a:t>Flux (Jy)</a:t>
            </a:r>
            <a:endParaRPr baseline="30000"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"/>
          <p:cNvSpPr txBox="1"/>
          <p:nvPr>
            <p:ph idx="4294967295" type="title"/>
          </p:nvPr>
        </p:nvSpPr>
        <p:spPr>
          <a:xfrm>
            <a:off x="0" y="1078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HIRAX: Hydrogen Intensity and Real-time Analysis eXperiment</a:t>
            </a:r>
            <a:endParaRPr sz="23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23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320"/>
          </a:p>
        </p:txBody>
      </p:sp>
      <p:sp>
        <p:nvSpPr>
          <p:cNvPr id="245" name="Google Shape;245;p29"/>
          <p:cNvSpPr txBox="1"/>
          <p:nvPr/>
        </p:nvSpPr>
        <p:spPr>
          <a:xfrm>
            <a:off x="292200" y="680575"/>
            <a:ext cx="8559600" cy="3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Interferometric array up to 1024 6m dishes operating at 400-800 MHz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Scalable array built in stages: 2 (qualification), 8, 128, 256 (funded) then expand to 1024 and operate full array for 4 years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SARAO Karoo site co-located with SKAO in South Africa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Dishes stationary and tiltable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15,000 deg2 Neutral Hydrogen survey with redshifts between 0.8 and 2.5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29"/>
          <p:cNvPicPr preferRelativeResize="0"/>
          <p:nvPr/>
        </p:nvPicPr>
        <p:blipFill rotWithShape="1">
          <a:blip r:embed="rId3">
            <a:alphaModFix/>
          </a:blip>
          <a:srcRect b="0" l="5982" r="5120" t="53137"/>
          <a:stretch/>
        </p:blipFill>
        <p:spPr>
          <a:xfrm>
            <a:off x="825500" y="2349501"/>
            <a:ext cx="7493001" cy="279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/>
          <p:nvPr>
            <p:ph idx="4294967295"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HIRAX Updates</a:t>
            </a:r>
            <a:endParaRPr/>
          </a:p>
        </p:txBody>
      </p:sp>
      <p:sp>
        <p:nvSpPr>
          <p:cNvPr id="253" name="Google Shape;25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4" name="Google Shape;254;p30"/>
          <p:cNvPicPr preferRelativeResize="0"/>
          <p:nvPr/>
        </p:nvPicPr>
        <p:blipFill rotWithShape="1">
          <a:blip r:embed="rId3">
            <a:alphaModFix/>
          </a:blip>
          <a:srcRect b="7526" l="6326" r="3167" t="21995"/>
          <a:stretch/>
        </p:blipFill>
        <p:spPr>
          <a:xfrm>
            <a:off x="198175" y="559157"/>
            <a:ext cx="8322552" cy="4584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Outlook</a:t>
            </a:r>
            <a:endParaRPr/>
          </a:p>
        </p:txBody>
      </p:sp>
      <p:sp>
        <p:nvSpPr>
          <p:cNvPr id="260" name="Google Shape;260;p31"/>
          <p:cNvSpPr txBox="1"/>
          <p:nvPr>
            <p:ph idx="1" type="body"/>
          </p:nvPr>
        </p:nvSpPr>
        <p:spPr>
          <a:xfrm>
            <a:off x="311700" y="693650"/>
            <a:ext cx="8520600" cy="4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Current</a:t>
            </a:r>
            <a:endParaRPr u="sng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Simulate higher resolution catalogs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Integrate RASCIL interferometer simulation into Karabo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Optimize interferometry and imaging code with Dask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Future</a:t>
            </a:r>
            <a:endParaRPr u="sng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extended sources + foregrounds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Self-consistent cross-correlation studies (spectroscopic galaxy surveys)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deconvolution (e.g., WS-CLEAN) into pipeline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Reach out if you are interested!</a:t>
            </a:r>
            <a:endParaRPr u="sng"/>
          </a:p>
        </p:txBody>
      </p:sp>
      <p:sp>
        <p:nvSpPr>
          <p:cNvPr id="261" name="Google Shape;26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2"/>
          <p:cNvSpPr txBox="1"/>
          <p:nvPr>
            <p:ph idx="1" type="body"/>
          </p:nvPr>
        </p:nvSpPr>
        <p:spPr>
          <a:xfrm>
            <a:off x="311700" y="693650"/>
            <a:ext cx="8520600" cy="4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Gebäude, hängend, Fahrrad, sitzend enthält.&#10;&#10;Automatisch generierte Beschreibung" id="69" name="Google Shape;69;p15"/>
          <p:cNvPicPr preferRelativeResize="0"/>
          <p:nvPr/>
        </p:nvPicPr>
        <p:blipFill rotWithShape="1">
          <a:blip r:embed="rId3">
            <a:alphaModFix/>
          </a:blip>
          <a:srcRect b="0" l="1531" r="1541" t="0"/>
          <a:stretch/>
        </p:blipFill>
        <p:spPr>
          <a:xfrm>
            <a:off x="5306775" y="721674"/>
            <a:ext cx="3837225" cy="37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Motivation: Cosmology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693650"/>
            <a:ext cx="8520600" cy="4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Era of precision Cosmology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CMB: Planck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Stage IV Surveys: DESI, LSST, PFS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Nature of Dark Matter and Dark Energy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Promising probe: </a:t>
            </a:r>
            <a:r>
              <a:rPr b="1" lang="en">
                <a:solidFill>
                  <a:srgbClr val="215CAF"/>
                </a:solidFill>
              </a:rPr>
              <a:t>HI Intensity Mapping</a:t>
            </a:r>
            <a:endParaRPr b="1">
              <a:solidFill>
                <a:srgbClr val="215CAF"/>
              </a:solidFill>
            </a:endParaRPr>
          </a:p>
          <a:p>
            <a:pPr indent="-317500" lvl="1" marL="74295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Complement spectroscopic galaxy surveys (z &lt; 2)</a:t>
            </a:r>
            <a:endParaRPr/>
          </a:p>
          <a:p>
            <a:pPr indent="-317500" lvl="1" marL="74295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Explore Cosmic Dawn / EoR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Our focus: post-EoR IM, for </a:t>
            </a:r>
            <a:r>
              <a:rPr b="1" lang="en">
                <a:solidFill>
                  <a:srgbClr val="215CAF"/>
                </a:solidFill>
              </a:rPr>
              <a:t>LSS</a:t>
            </a:r>
            <a:endParaRPr b="1">
              <a:solidFill>
                <a:srgbClr val="215CA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SKA-Mid, HIRAX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7335625" y="4788125"/>
            <a:ext cx="1503600" cy="35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Springel</a:t>
            </a:r>
            <a:r>
              <a:rPr lang="en" sz="1200"/>
              <a:t>+2005</a:t>
            </a:r>
            <a:endParaRPr sz="1200"/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3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</a:t>
            </a:r>
            <a:endParaRPr/>
          </a:p>
        </p:txBody>
      </p:sp>
      <p:sp>
        <p:nvSpPr>
          <p:cNvPr id="274" name="Google Shape;27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2523" y="1362808"/>
            <a:ext cx="3325183" cy="332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302" y="1362993"/>
            <a:ext cx="3325183" cy="332481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 txBox="1"/>
          <p:nvPr/>
        </p:nvSpPr>
        <p:spPr>
          <a:xfrm>
            <a:off x="1437366" y="851175"/>
            <a:ext cx="22812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Helvetica Neue"/>
                <a:ea typeface="Helvetica Neue"/>
                <a:cs typeface="Helvetica Neue"/>
                <a:sym typeface="Helvetica Neue"/>
              </a:rPr>
              <a:t>Final Dirty Image, without primary beam correction</a:t>
            </a:r>
            <a:endParaRPr sz="14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2" name="Google Shape;282;p34"/>
          <p:cNvSpPr txBox="1"/>
          <p:nvPr/>
        </p:nvSpPr>
        <p:spPr>
          <a:xfrm>
            <a:off x="5424581" y="851175"/>
            <a:ext cx="22812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Dirty Image, with primary beam correction</a:t>
            </a:r>
            <a:endParaRPr sz="14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34"/>
          <p:cNvSpPr txBox="1"/>
          <p:nvPr>
            <p:ph idx="4294967295"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Beam Correction</a:t>
            </a:r>
            <a:endParaRPr/>
          </a:p>
        </p:txBody>
      </p:sp>
      <p:sp>
        <p:nvSpPr>
          <p:cNvPr id="284" name="Google Shape;28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/>
          <p:nvPr/>
        </p:nvSpPr>
        <p:spPr>
          <a:xfrm>
            <a:off x="7855380" y="4891860"/>
            <a:ext cx="4578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08.09.2023</a:t>
            </a:r>
            <a:endParaRPr b="0" sz="6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8353260" y="4891860"/>
            <a:ext cx="2409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6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1" name="Google Shape;291;p35"/>
          <p:cNvPicPr preferRelativeResize="0"/>
          <p:nvPr/>
        </p:nvPicPr>
        <p:blipFill rotWithShape="1">
          <a:blip r:embed="rId3">
            <a:alphaModFix/>
          </a:blip>
          <a:srcRect b="0" l="2534" r="8219" t="0"/>
          <a:stretch/>
        </p:blipFill>
        <p:spPr>
          <a:xfrm>
            <a:off x="177525" y="1037306"/>
            <a:ext cx="8689223" cy="324542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5"/>
          <p:cNvSpPr txBox="1"/>
          <p:nvPr/>
        </p:nvSpPr>
        <p:spPr>
          <a:xfrm>
            <a:off x="548910" y="195210"/>
            <a:ext cx="80451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Tomography: z slices in HI maps</a:t>
            </a:r>
            <a:endParaRPr b="1" sz="2400" strike="noStrike"/>
          </a:p>
        </p:txBody>
      </p:sp>
      <p:sp>
        <p:nvSpPr>
          <p:cNvPr id="293" name="Google Shape;29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Motivation: HI Intensity Mapping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693650"/>
            <a:ext cx="8583300" cy="4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 is a </a:t>
            </a:r>
            <a:r>
              <a:rPr b="1" lang="en">
                <a:solidFill>
                  <a:srgbClr val="215CAF"/>
                </a:solidFill>
              </a:rPr>
              <a:t>biased tracer of DM</a:t>
            </a:r>
            <a:r>
              <a:rPr lang="en"/>
              <a:t> density fluctuations in post-EoR Universe (z &lt; 6)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 Intensity Mapping =&gt; reconstruct DM density field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Efficient survey: large cosmological volumes with redshift information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spectral (thus redshift) </a:t>
            </a:r>
            <a:r>
              <a:rPr b="1" lang="en">
                <a:solidFill>
                  <a:srgbClr val="215CAF"/>
                </a:solidFill>
              </a:rPr>
              <a:t>resolution</a:t>
            </a:r>
            <a:endParaRPr b="1">
              <a:solidFill>
                <a:srgbClr val="215CAF"/>
              </a:solidFill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7063" y="2506750"/>
            <a:ext cx="2261375" cy="206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400" y="2506750"/>
            <a:ext cx="4572088" cy="25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5138900" y="4663250"/>
            <a:ext cx="38529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https://lambda.gsfc.nasa.gov/education/graphic_history/intensitymapping.html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https://commons.wikimedia.org/w/index.php?curid=5739956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Challenge: Systematics</a:t>
            </a:r>
            <a:endParaRPr/>
          </a:p>
        </p:txBody>
      </p:sp>
      <p:grpSp>
        <p:nvGrpSpPr>
          <p:cNvPr id="89" name="Google Shape;89;p17"/>
          <p:cNvGrpSpPr/>
          <p:nvPr/>
        </p:nvGrpSpPr>
        <p:grpSpPr>
          <a:xfrm>
            <a:off x="496213" y="765550"/>
            <a:ext cx="8151569" cy="2871991"/>
            <a:chOff x="496213" y="830250"/>
            <a:chExt cx="8151569" cy="2871991"/>
          </a:xfrm>
        </p:grpSpPr>
        <p:pic>
          <p:nvPicPr>
            <p:cNvPr id="90" name="Google Shape;90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96213" y="830250"/>
              <a:ext cx="3829952" cy="2871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926913" y="841320"/>
              <a:ext cx="3720869" cy="27901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3941925"/>
            <a:ext cx="8832300" cy="9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Systematics (instrument + foregrounds) dominate 21 cm signal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Goal</a:t>
            </a:r>
            <a:r>
              <a:rPr lang="en" u="sng"/>
              <a:t>:</a:t>
            </a:r>
            <a:r>
              <a:rPr lang="en"/>
              <a:t> Forward model pipeline of HI visibilities + images</a:t>
            </a:r>
            <a:endParaRPr/>
          </a:p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4573800" y="3447625"/>
            <a:ext cx="4265400" cy="169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Sourabh+2021</a:t>
            </a:r>
            <a:endParaRPr sz="1200"/>
          </a:p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Forward Modeling Pipeline</a:t>
            </a:r>
            <a:endParaRPr/>
          </a:p>
        </p:txBody>
      </p:sp>
      <p:sp>
        <p:nvSpPr>
          <p:cNvPr id="100" name="Google Shape;100;p18"/>
          <p:cNvSpPr/>
          <p:nvPr/>
        </p:nvSpPr>
        <p:spPr>
          <a:xfrm>
            <a:off x="399894" y="1255419"/>
            <a:ext cx="2190300" cy="1422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Past lightcone of DM halos (PINOCCHIO)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18"/>
          <p:cNvSpPr/>
          <p:nvPr/>
        </p:nvSpPr>
        <p:spPr>
          <a:xfrm>
            <a:off x="3267600" y="1255425"/>
            <a:ext cx="2608800" cy="1422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Assign HI to DM halos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(HI-DM mass relation)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6553794" y="1255419"/>
            <a:ext cx="2190300" cy="1422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3D catalogs of HI sources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(RA, Dec, z, flux)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399900" y="3509150"/>
            <a:ext cx="1728600" cy="1074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Visibilities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18"/>
          <p:cNvSpPr/>
          <p:nvPr/>
        </p:nvSpPr>
        <p:spPr>
          <a:xfrm>
            <a:off x="2692500" y="3509150"/>
            <a:ext cx="1728600" cy="1074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Dirty Images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311700" y="709075"/>
            <a:ext cx="3643200" cy="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1) Sky Model (credit: Pascal Hitz)</a:t>
            </a:r>
            <a:endParaRPr u="sng"/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311700" y="2855238"/>
            <a:ext cx="2746500" cy="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2) Instrument Simulation</a:t>
            </a:r>
            <a:endParaRPr u="sng"/>
          </a:p>
        </p:txBody>
      </p:sp>
      <p:sp>
        <p:nvSpPr>
          <p:cNvPr id="107" name="Google Shape;107;p18"/>
          <p:cNvSpPr/>
          <p:nvPr/>
        </p:nvSpPr>
        <p:spPr>
          <a:xfrm>
            <a:off x="2692500" y="1838925"/>
            <a:ext cx="472800" cy="25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08" name="Google Shape;108;p18"/>
          <p:cNvSpPr/>
          <p:nvPr/>
        </p:nvSpPr>
        <p:spPr>
          <a:xfrm>
            <a:off x="5978700" y="1838925"/>
            <a:ext cx="472800" cy="25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09" name="Google Shape;109;p18"/>
          <p:cNvSpPr/>
          <p:nvPr/>
        </p:nvSpPr>
        <p:spPr>
          <a:xfrm>
            <a:off x="56700" y="3918950"/>
            <a:ext cx="297600" cy="25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10" name="Google Shape;110;p18"/>
          <p:cNvSpPr/>
          <p:nvPr/>
        </p:nvSpPr>
        <p:spPr>
          <a:xfrm>
            <a:off x="8807600" y="1838925"/>
            <a:ext cx="297600" cy="25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11" name="Google Shape;111;p18"/>
          <p:cNvSpPr/>
          <p:nvPr/>
        </p:nvSpPr>
        <p:spPr>
          <a:xfrm>
            <a:off x="4985100" y="3509150"/>
            <a:ext cx="1728600" cy="1074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Primary beam correction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7277700" y="3509150"/>
            <a:ext cx="1728600" cy="1074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Mosaic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2174100" y="3918950"/>
            <a:ext cx="472800" cy="25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14" name="Google Shape;114;p18"/>
          <p:cNvSpPr/>
          <p:nvPr/>
        </p:nvSpPr>
        <p:spPr>
          <a:xfrm>
            <a:off x="4466700" y="3918950"/>
            <a:ext cx="472800" cy="25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15" name="Google Shape;115;p18"/>
          <p:cNvSpPr/>
          <p:nvPr/>
        </p:nvSpPr>
        <p:spPr>
          <a:xfrm>
            <a:off x="6759300" y="3918950"/>
            <a:ext cx="472800" cy="25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16" name="Google Shape;11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 Model: Past Lightcone of DM Halos</a:t>
            </a:r>
            <a:endParaRPr/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311700" y="693650"/>
            <a:ext cx="6958800" cy="4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PINOCCHIO: approximate DM simulation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Lagrangian Perturbation Theory (LPT)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Faster than NBody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Output: past lightcone catalog of DM halos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configuration (Planck18 Cosmology):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2048</a:t>
            </a:r>
            <a:r>
              <a:rPr baseline="30000" lang="en"/>
              <a:t>3</a:t>
            </a:r>
            <a:r>
              <a:rPr lang="en"/>
              <a:t> particles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500 Mpc/h boxsize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0.77 &lt; z &lt; 1.03 (21cm: 700 - 800 MHz)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Half-sky opening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Halos: &gt; 10 particles (minimal halo mass: 1.27 * 10</a:t>
            </a:r>
            <a:r>
              <a:rPr baseline="30000" lang="en"/>
              <a:t>10</a:t>
            </a:r>
            <a:r>
              <a:rPr lang="en"/>
              <a:t> Msun/h)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9"/>
          <p:cNvSpPr txBox="1"/>
          <p:nvPr>
            <p:ph idx="1" type="body"/>
          </p:nvPr>
        </p:nvSpPr>
        <p:spPr>
          <a:xfrm>
            <a:off x="7182050" y="4455250"/>
            <a:ext cx="1657200" cy="68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Monaco+2002, 2013</a:t>
            </a:r>
            <a:endParaRPr sz="1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Munari+2017</a:t>
            </a:r>
            <a:endParaRPr sz="1200"/>
          </a:p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311700" y="4635650"/>
            <a:ext cx="6683400" cy="5079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Currently: increasing size/resolution on Piz Daint (John Hennig)</a:t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b="1883" l="0" r="0" t="0"/>
          <a:stretch/>
        </p:blipFill>
        <p:spPr>
          <a:xfrm>
            <a:off x="5649600" y="769425"/>
            <a:ext cx="3137648" cy="3022600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7820950" y="769425"/>
            <a:ext cx="502500" cy="3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RA</a:t>
            </a:r>
            <a:endParaRPr b="1" sz="1200" u="sng"/>
          </a:p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6595000" y="2801750"/>
            <a:ext cx="810600" cy="2337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Redshift</a:t>
            </a:r>
            <a:endParaRPr b="1" sz="1200" u="sng"/>
          </a:p>
        </p:txBody>
      </p:sp>
      <p:sp>
        <p:nvSpPr>
          <p:cNvPr id="128" name="Google Shape;128;p19"/>
          <p:cNvSpPr/>
          <p:nvPr/>
        </p:nvSpPr>
        <p:spPr>
          <a:xfrm>
            <a:off x="7029575" y="3630925"/>
            <a:ext cx="377700" cy="16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 Model: Painting HI with Halo Model</a:t>
            </a:r>
            <a:endParaRPr/>
          </a:p>
        </p:txBody>
      </p:sp>
      <p:sp>
        <p:nvSpPr>
          <p:cNvPr id="135" name="Google Shape;135;p20"/>
          <p:cNvSpPr txBox="1"/>
          <p:nvPr>
            <p:ph idx="1" type="body"/>
          </p:nvPr>
        </p:nvSpPr>
        <p:spPr>
          <a:xfrm>
            <a:off x="51925" y="680575"/>
            <a:ext cx="4826700" cy="4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HI-DM Mass relation: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Small halos have significant HI content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</a:t>
            </a:r>
            <a:r>
              <a:rPr b="1" lang="en">
                <a:solidFill>
                  <a:srgbClr val="215CAF"/>
                </a:solidFill>
              </a:rPr>
              <a:t>high resolution</a:t>
            </a:r>
            <a:r>
              <a:rPr lang="en"/>
              <a:t> to capture most HI mass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 resolution: missing ~ 15% of HI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Goal: miss a few % of HI mass</a:t>
            </a:r>
            <a:endParaRPr/>
          </a:p>
        </p:txBody>
      </p:sp>
      <p:sp>
        <p:nvSpPr>
          <p:cNvPr id="136" name="Google Shape;136;p20"/>
          <p:cNvSpPr txBox="1"/>
          <p:nvPr>
            <p:ph idx="1" type="body"/>
          </p:nvPr>
        </p:nvSpPr>
        <p:spPr>
          <a:xfrm>
            <a:off x="6811925" y="4663225"/>
            <a:ext cx="2027400" cy="4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Padmanabhan+2017</a:t>
            </a:r>
            <a:endParaRPr sz="1200"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25" y="1251550"/>
            <a:ext cx="4570127" cy="6783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925" y="680569"/>
            <a:ext cx="4343075" cy="364615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 Model: Resulting Catalogs</a:t>
            </a:r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3">
            <a:alphaModFix/>
          </a:blip>
          <a:srcRect b="0" l="0" r="0" t="1806"/>
          <a:stretch/>
        </p:blipFill>
        <p:spPr>
          <a:xfrm>
            <a:off x="189100" y="755800"/>
            <a:ext cx="8645499" cy="408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type="title"/>
          </p:nvPr>
        </p:nvSpPr>
        <p:spPr>
          <a:xfrm>
            <a:off x="311700" y="107875"/>
            <a:ext cx="8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 Model: Recent Updates</a:t>
            </a:r>
            <a:endParaRPr/>
          </a:p>
        </p:txBody>
      </p:sp>
      <p:sp>
        <p:nvSpPr>
          <p:cNvPr id="152" name="Google Shape;152;p22"/>
          <p:cNvSpPr txBox="1"/>
          <p:nvPr>
            <p:ph idx="1" type="body"/>
          </p:nvPr>
        </p:nvSpPr>
        <p:spPr>
          <a:xfrm>
            <a:off x="0" y="949925"/>
            <a:ext cx="4170300" cy="41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Latest run</a:t>
            </a:r>
            <a:r>
              <a:rPr lang="en" u="sng"/>
              <a:t>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 Gpc/h boxsize, 6000</a:t>
            </a:r>
            <a:r>
              <a:rPr baseline="30000" lang="en"/>
              <a:t>3</a:t>
            </a:r>
            <a:r>
              <a:rPr lang="en"/>
              <a:t> particles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-15° &gt; Declination &gt; -45°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Custom code for declination stripes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Motivated by HIRAX observations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Minimal halo mass: 6 * 10</a:t>
            </a:r>
            <a:r>
              <a:rPr baseline="30000" lang="en"/>
              <a:t>9</a:t>
            </a:r>
            <a:r>
              <a:rPr lang="en"/>
              <a:t> Msun/h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Missing 10% of HI mass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Next planned simulation:</a:t>
            </a:r>
            <a:endParaRPr u="sng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 Gpc/h boxsize, 8000</a:t>
            </a:r>
            <a:r>
              <a:rPr baseline="30000" lang="en"/>
              <a:t>3</a:t>
            </a:r>
            <a:r>
              <a:rPr lang="en"/>
              <a:t> particles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Hopefully will succeed within allocated node hours</a:t>
            </a:r>
            <a:endParaRPr/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6900" y="1273625"/>
            <a:ext cx="5137450" cy="32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