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Lora" pitchFamily="2" charset="77"/>
      <p:regular r:id="rId13"/>
      <p:bold r:id="rId14"/>
      <p:italic r:id="rId15"/>
      <p:boldItalic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8"/>
  </p:normalViewPr>
  <p:slideViewPr>
    <p:cSldViewPr snapToGrid="0">
      <p:cViewPr varScale="1">
        <p:scale>
          <a:sx n="154" d="100"/>
          <a:sy n="154" d="100"/>
        </p:scale>
        <p:origin x="58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06c110db2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b06c110db2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7b8616f99_0_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g137b8616f9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7b8616f9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7b8616f9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06c110db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b06c110db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48a2145d59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48a2145d59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f6fc482df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f6fc482df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6fc482df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f6fc482df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f6fc482df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f6fc482df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f6fc482df0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f6fc482df0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81000" y="273844"/>
            <a:ext cx="8356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0" rIns="19050" bIns="1905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81000" y="1369219"/>
            <a:ext cx="83565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200" lvl="0" indent="-27305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700"/>
              <a:buChar char="●"/>
              <a:defRPr/>
            </a:lvl1pPr>
            <a:lvl2pPr marL="914400" lvl="1" indent="-2730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700"/>
              <a:buChar char="○"/>
              <a:defRPr/>
            </a:lvl2pPr>
            <a:lvl3pPr marL="1371600" lvl="2" indent="-273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700"/>
              <a:buChar char="■"/>
              <a:defRPr/>
            </a:lvl3pPr>
            <a:lvl4pPr marL="1828800" lvl="3" indent="-27305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700"/>
              <a:buChar char="●"/>
              <a:defRPr/>
            </a:lvl4pPr>
            <a:lvl5pPr marL="2286000" lvl="4" indent="-2730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"/>
              <a:buChar char="○"/>
              <a:defRPr/>
            </a:lvl5pPr>
            <a:lvl6pPr marL="2743200" lvl="5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■"/>
              <a:defRPr/>
            </a:lvl6pPr>
            <a:lvl7pPr marL="3200400" lvl="6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●"/>
              <a:defRPr/>
            </a:lvl7pPr>
            <a:lvl8pPr marL="3657600" lvl="7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○"/>
              <a:defRPr/>
            </a:lvl8pPr>
            <a:lvl9pPr marL="4114800" lvl="8" indent="-266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70168"/>
              </a:buClr>
              <a:buSzPts val="6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32615" y="4776441"/>
            <a:ext cx="2049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14688A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14688A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14688A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14688A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14688A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14688A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14688A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14688A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800"/>
              <a:buFont typeface="Verdana"/>
              <a:buNone/>
              <a:defRPr sz="800" b="0" i="0" u="none" strike="noStrike" cap="none">
                <a:solidFill>
                  <a:srgbClr val="14688A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16300" y="9775"/>
            <a:ext cx="9144000" cy="5143500"/>
          </a:xfrm>
          <a:prstGeom prst="rect">
            <a:avLst/>
          </a:prstGeom>
          <a:solidFill>
            <a:srgbClr val="000000">
              <a:alpha val="261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 txBox="1"/>
          <p:nvPr/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SKACH Consortium Overview</a:t>
            </a:r>
            <a:endParaRPr sz="52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Carolyn Marie Crichton</a:t>
            </a:r>
            <a:endParaRPr sz="28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32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September 2, 2024</a:t>
            </a:r>
            <a:endParaRPr sz="1932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100850" y="159950"/>
            <a:ext cx="3183000" cy="5727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  <a:t>Contact Me: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7" name="Google Shape;19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98" name="Google Shape;19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413" y="877475"/>
            <a:ext cx="4925174" cy="328504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/>
        </p:nvSpPr>
        <p:spPr>
          <a:xfrm>
            <a:off x="2390400" y="4307350"/>
            <a:ext cx="436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Carolyn.Crichton@EPFL.ch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11700" y="673700"/>
            <a:ext cx="8520600" cy="572700"/>
          </a:xfrm>
          <a:prstGeom prst="rect">
            <a:avLst/>
          </a:prstGeom>
        </p:spPr>
        <p:txBody>
          <a:bodyPr spcFirstLastPara="1" wrap="square" lIns="19050" tIns="0" rIns="19050" bIns="19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Welcome to New Members!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608815" y="4776441"/>
            <a:ext cx="204900" cy="161700"/>
          </a:xfrm>
          <a:prstGeom prst="rect">
            <a:avLst/>
          </a:prstGeom>
        </p:spPr>
        <p:txBody>
          <a:bodyPr spcFirstLastPara="1" wrap="square" lIns="19050" tIns="19050" rIns="19050" bIns="19050" anchor="b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4688A"/>
              </a:buClr>
              <a:buSzPts val="800"/>
              <a:buFont typeface="Verdana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08788"/>
            <a:ext cx="9143999" cy="3414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4" name="Google Shape;74;p16"/>
          <p:cNvSpPr/>
          <p:nvPr/>
        </p:nvSpPr>
        <p:spPr>
          <a:xfrm>
            <a:off x="45575" y="0"/>
            <a:ext cx="4882500" cy="13908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700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70068"/>
                </a:solidFill>
                <a:latin typeface="Lora"/>
                <a:ea typeface="Lora"/>
                <a:cs typeface="Lora"/>
                <a:sym typeface="Lora"/>
              </a:rPr>
              <a:t>Vision</a:t>
            </a:r>
            <a:endParaRPr sz="220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5" name="Google Shape;75;p16"/>
          <p:cNvSpPr/>
          <p:nvPr/>
        </p:nvSpPr>
        <p:spPr>
          <a:xfrm>
            <a:off x="124754" y="593600"/>
            <a:ext cx="4691100" cy="616200"/>
          </a:xfrm>
          <a:prstGeom prst="roundRect">
            <a:avLst>
              <a:gd name="adj" fmla="val 16667"/>
            </a:avLst>
          </a:prstGeom>
          <a:solidFill>
            <a:srgbClr val="070068"/>
          </a:solidFill>
          <a:ln w="9525" cap="flat" cmpd="sng">
            <a:solidFill>
              <a:srgbClr val="087C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Further Swiss leadership in the global radio astronomy community.</a:t>
            </a:r>
            <a:endParaRPr sz="2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45575" y="1453925"/>
            <a:ext cx="4882500" cy="3603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E508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E50869"/>
                </a:solidFill>
                <a:latin typeface="Lora"/>
                <a:ea typeface="Lora"/>
                <a:cs typeface="Lora"/>
                <a:sym typeface="Lora"/>
              </a:rPr>
              <a:t>Mission</a:t>
            </a:r>
            <a:endParaRPr sz="2400" b="1">
              <a:solidFill>
                <a:srgbClr val="E50869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7" name="Google Shape;77;p16"/>
          <p:cNvSpPr/>
          <p:nvPr/>
        </p:nvSpPr>
        <p:spPr>
          <a:xfrm>
            <a:off x="124750" y="2137750"/>
            <a:ext cx="4650900" cy="2743500"/>
          </a:xfrm>
          <a:prstGeom prst="roundRect">
            <a:avLst>
              <a:gd name="adj" fmla="val 16667"/>
            </a:avLst>
          </a:prstGeom>
          <a:solidFill>
            <a:srgbClr val="E508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Ensure meaningful contributions to the SKAO and SRCs through the development and delivery of cutting-edge Swiss solutions to key science goals, big data research, technology, and services.</a:t>
            </a:r>
            <a:endParaRPr sz="200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4779" y="3878423"/>
            <a:ext cx="671533" cy="18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8070" y="3848098"/>
            <a:ext cx="927561" cy="24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6">
            <a:alphaModFix/>
          </a:blip>
          <a:srcRect t="24019" b="22991"/>
          <a:stretch/>
        </p:blipFill>
        <p:spPr>
          <a:xfrm>
            <a:off x="5285229" y="3795020"/>
            <a:ext cx="842797" cy="34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7">
            <a:alphaModFix/>
          </a:blip>
          <a:srcRect l="18170" t="38065" r="18430" b="38994"/>
          <a:stretch/>
        </p:blipFill>
        <p:spPr>
          <a:xfrm>
            <a:off x="6530060" y="4194761"/>
            <a:ext cx="900959" cy="20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3036" y="4611162"/>
            <a:ext cx="547347" cy="31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43811" y="4140583"/>
            <a:ext cx="1097264" cy="34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46775" y="4524384"/>
            <a:ext cx="1033557" cy="28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11">
            <a:alphaModFix/>
          </a:blip>
          <a:srcRect l="7270" t="16729" r="7890" b="16882"/>
          <a:stretch/>
        </p:blipFill>
        <p:spPr>
          <a:xfrm>
            <a:off x="6410498" y="4474897"/>
            <a:ext cx="1140098" cy="38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12">
            <a:alphaModFix/>
          </a:blip>
          <a:srcRect l="25707" t="29082" r="26269" b="16373"/>
          <a:stretch/>
        </p:blipFill>
        <p:spPr>
          <a:xfrm>
            <a:off x="7550600" y="4539219"/>
            <a:ext cx="628055" cy="38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220011" y="4146782"/>
            <a:ext cx="1097259" cy="29786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5146775" y="1181175"/>
            <a:ext cx="3746700" cy="24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Switzerland joined the SKAO on January 19, 2022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SKACH is primarily funded by the State Secretariat for Education, Research and Innovation </a:t>
            </a:r>
            <a:r>
              <a:rPr lang="en" sz="1300" b="1">
                <a:solidFill>
                  <a:srgbClr val="1D1C1D"/>
                </a:solidFill>
                <a:latin typeface="Lora"/>
                <a:ea typeface="Lora"/>
                <a:cs typeface="Lora"/>
                <a:sym typeface="Lora"/>
              </a:rPr>
              <a:t>(SERI). </a:t>
            </a:r>
            <a:r>
              <a:rPr lang="en" sz="1300">
                <a:solidFill>
                  <a:srgbClr val="1D1C1D"/>
                </a:solidFill>
                <a:latin typeface="Lora"/>
                <a:ea typeface="Lora"/>
                <a:cs typeface="Lora"/>
                <a:sym typeface="Lora"/>
              </a:rPr>
              <a:t>Work within the consortium also leverages funding from external grants such as AstroSignals SINERGIA, SNF Bilateral, PASC, and Horizon Europe. </a:t>
            </a:r>
            <a:endParaRPr sz="15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ra"/>
                <a:ea typeface="Lora"/>
                <a:cs typeface="Lora"/>
                <a:sym typeface="Lora"/>
              </a:rPr>
              <a:t>Progress of the SKACH Consortium</a:t>
            </a:r>
            <a:endParaRPr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850" y="1686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83675" y="1088300"/>
            <a:ext cx="8809800" cy="39687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0701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100">
              <a:solidFill>
                <a:srgbClr val="070168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98" name="Google Shape;98;p17"/>
          <p:cNvGrpSpPr/>
          <p:nvPr/>
        </p:nvGrpSpPr>
        <p:grpSpPr>
          <a:xfrm>
            <a:off x="484925" y="1652350"/>
            <a:ext cx="1755000" cy="2677850"/>
            <a:chOff x="571525" y="1957150"/>
            <a:chExt cx="1755000" cy="2677850"/>
          </a:xfrm>
        </p:grpSpPr>
        <p:sp>
          <p:nvSpPr>
            <p:cNvPr id="99" name="Google Shape;99;p17"/>
            <p:cNvSpPr/>
            <p:nvPr/>
          </p:nvSpPr>
          <p:spPr>
            <a:xfrm>
              <a:off x="1151886" y="1957150"/>
              <a:ext cx="594300" cy="594300"/>
            </a:xfrm>
            <a:prstGeom prst="ellipse">
              <a:avLst/>
            </a:prstGeom>
            <a:noFill/>
            <a:ln w="38100" cap="flat" cmpd="sng">
              <a:solidFill>
                <a:srgbClr val="0701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70168"/>
                </a:solidFill>
              </a:endParaRPr>
            </a:p>
          </p:txBody>
        </p:sp>
        <p:sp>
          <p:nvSpPr>
            <p:cNvPr id="100" name="Google Shape;100;p17"/>
            <p:cNvSpPr txBox="1"/>
            <p:nvPr/>
          </p:nvSpPr>
          <p:spPr>
            <a:xfrm>
              <a:off x="1230636" y="21183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 b="1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2021</a:t>
              </a:r>
              <a:endParaRPr sz="800" b="1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1" name="Google Shape;101;p17"/>
            <p:cNvSpPr txBox="1"/>
            <p:nvPr/>
          </p:nvSpPr>
          <p:spPr>
            <a:xfrm>
              <a:off x="594475" y="2571750"/>
              <a:ext cx="1709100" cy="9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Year 1: </a:t>
              </a:r>
              <a:endParaRPr sz="1000" b="1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We started to form as a consortium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2" name="Google Shape;102;p17"/>
            <p:cNvSpPr txBox="1"/>
            <p:nvPr/>
          </p:nvSpPr>
          <p:spPr>
            <a:xfrm>
              <a:off x="571525" y="3155400"/>
              <a:ext cx="1755000" cy="147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57175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Submitted proposal for SERI to fund the consortium for the SKAO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57175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EPFL signed agreement and received funds from SERI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57175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First meetings of the consortium board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57175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Hiring of personnel began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3" name="Google Shape;103;p17"/>
          <p:cNvGrpSpPr/>
          <p:nvPr/>
        </p:nvGrpSpPr>
        <p:grpSpPr>
          <a:xfrm>
            <a:off x="2612825" y="1652350"/>
            <a:ext cx="1709100" cy="2882675"/>
            <a:chOff x="2699425" y="1957150"/>
            <a:chExt cx="1709100" cy="2882675"/>
          </a:xfrm>
        </p:grpSpPr>
        <p:sp>
          <p:nvSpPr>
            <p:cNvPr id="104" name="Google Shape;104;p17"/>
            <p:cNvSpPr/>
            <p:nvPr/>
          </p:nvSpPr>
          <p:spPr>
            <a:xfrm>
              <a:off x="3256823" y="1957150"/>
              <a:ext cx="594300" cy="594300"/>
            </a:xfrm>
            <a:prstGeom prst="ellipse">
              <a:avLst/>
            </a:prstGeom>
            <a:noFill/>
            <a:ln w="38100" cap="flat" cmpd="sng">
              <a:solidFill>
                <a:srgbClr val="0701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70168"/>
                </a:solidFill>
              </a:endParaRPr>
            </a:p>
          </p:txBody>
        </p:sp>
        <p:sp>
          <p:nvSpPr>
            <p:cNvPr id="105" name="Google Shape;105;p17"/>
            <p:cNvSpPr txBox="1"/>
            <p:nvPr/>
          </p:nvSpPr>
          <p:spPr>
            <a:xfrm>
              <a:off x="2699425" y="2571750"/>
              <a:ext cx="1709100" cy="88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Year 2: </a:t>
              </a:r>
              <a:endParaRPr sz="1000" b="1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We continued to form as a consortium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6" name="Google Shape;106;p17"/>
            <p:cNvSpPr txBox="1"/>
            <p:nvPr/>
          </p:nvSpPr>
          <p:spPr>
            <a:xfrm>
              <a:off x="2699425" y="3160725"/>
              <a:ext cx="1709100" cy="167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2286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Switzerland officially joined the SKAO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286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Monthly meetings of the consortium board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286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Weekly meetings for the consortium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286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Consortium branding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286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Kick-off of SKACH programs and reporting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286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Attendance to SKAO council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2286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International collaboration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" name="Google Shape;107;p17"/>
            <p:cNvSpPr txBox="1"/>
            <p:nvPr/>
          </p:nvSpPr>
          <p:spPr>
            <a:xfrm>
              <a:off x="3335573" y="21183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 b="1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2022</a:t>
              </a:r>
              <a:endParaRPr sz="800" b="1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8" name="Google Shape;108;p17"/>
          <p:cNvGrpSpPr/>
          <p:nvPr/>
        </p:nvGrpSpPr>
        <p:grpSpPr>
          <a:xfrm>
            <a:off x="4781400" y="1652350"/>
            <a:ext cx="1709100" cy="2903875"/>
            <a:chOff x="4781400" y="1957150"/>
            <a:chExt cx="1709100" cy="2903875"/>
          </a:xfrm>
        </p:grpSpPr>
        <p:sp>
          <p:nvSpPr>
            <p:cNvPr id="109" name="Google Shape;109;p17"/>
            <p:cNvSpPr/>
            <p:nvPr/>
          </p:nvSpPr>
          <p:spPr>
            <a:xfrm>
              <a:off x="5338808" y="1957150"/>
              <a:ext cx="594300" cy="594300"/>
            </a:xfrm>
            <a:prstGeom prst="ellipse">
              <a:avLst/>
            </a:prstGeom>
            <a:noFill/>
            <a:ln w="38100" cap="flat" cmpd="sng">
              <a:solidFill>
                <a:srgbClr val="0701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70168"/>
                </a:solidFill>
              </a:endParaRPr>
            </a:p>
          </p:txBody>
        </p:sp>
        <p:sp>
          <p:nvSpPr>
            <p:cNvPr id="110" name="Google Shape;110;p17"/>
            <p:cNvSpPr txBox="1"/>
            <p:nvPr/>
          </p:nvSpPr>
          <p:spPr>
            <a:xfrm>
              <a:off x="4781400" y="2571750"/>
              <a:ext cx="1709100" cy="99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Year 3:</a:t>
              </a:r>
              <a:endParaRPr sz="1000" b="1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Reflection and adjustments of consortium structures. We are also using this information to plan for the next round of SERI Funding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1" name="Google Shape;111;p17"/>
            <p:cNvSpPr txBox="1"/>
            <p:nvPr/>
          </p:nvSpPr>
          <p:spPr>
            <a:xfrm>
              <a:off x="4781400" y="3533825"/>
              <a:ext cx="1709100" cy="132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875" tIns="91425" rIns="91425" bIns="91425" anchor="t" anchorCtr="0">
              <a:noAutofit/>
            </a:bodyPr>
            <a:lstStyle/>
            <a:p>
              <a:pPr marL="171450" lvl="0" indent="-2222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Continuing board and weekly meetings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lvl="0" indent="-2222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Increased regular meetings for work packages (simulations, SRCs)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lvl="0" indent="-2222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2025 + consortium planning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lvl="0" indent="-2222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Increased participation in international groups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lvl="0" indent="-2222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68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Preliminary results</a:t>
              </a:r>
              <a:endParaRPr sz="800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" name="Google Shape;112;p17"/>
            <p:cNvSpPr txBox="1"/>
            <p:nvPr/>
          </p:nvSpPr>
          <p:spPr>
            <a:xfrm>
              <a:off x="5417558" y="21183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 b="1">
                  <a:solidFill>
                    <a:srgbClr val="070168"/>
                  </a:solidFill>
                  <a:latin typeface="Roboto"/>
                  <a:ea typeface="Roboto"/>
                  <a:cs typeface="Roboto"/>
                  <a:sym typeface="Roboto"/>
                </a:rPr>
                <a:t>2023</a:t>
              </a:r>
              <a:endParaRPr sz="800" b="1">
                <a:solidFill>
                  <a:srgbClr val="07016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3" name="Google Shape;113;p17"/>
          <p:cNvGrpSpPr/>
          <p:nvPr/>
        </p:nvGrpSpPr>
        <p:grpSpPr>
          <a:xfrm>
            <a:off x="6842050" y="1652350"/>
            <a:ext cx="1709100" cy="2903925"/>
            <a:chOff x="6842050" y="1957150"/>
            <a:chExt cx="1709100" cy="2903925"/>
          </a:xfrm>
        </p:grpSpPr>
        <p:sp>
          <p:nvSpPr>
            <p:cNvPr id="114" name="Google Shape;114;p17"/>
            <p:cNvSpPr/>
            <p:nvPr/>
          </p:nvSpPr>
          <p:spPr>
            <a:xfrm>
              <a:off x="7420786" y="1957150"/>
              <a:ext cx="594300" cy="594300"/>
            </a:xfrm>
            <a:prstGeom prst="ellipse">
              <a:avLst/>
            </a:prstGeom>
            <a:noFill/>
            <a:ln w="38100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FF"/>
                </a:solidFill>
              </a:endParaRPr>
            </a:p>
          </p:txBody>
        </p:sp>
        <p:sp>
          <p:nvSpPr>
            <p:cNvPr id="115" name="Google Shape;115;p17"/>
            <p:cNvSpPr txBox="1"/>
            <p:nvPr/>
          </p:nvSpPr>
          <p:spPr>
            <a:xfrm>
              <a:off x="6842050" y="2571765"/>
              <a:ext cx="1709100" cy="98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rgbClr val="FF00FF"/>
                  </a:solidFill>
                  <a:latin typeface="Roboto"/>
                  <a:ea typeface="Roboto"/>
                  <a:cs typeface="Roboto"/>
                  <a:sym typeface="Roboto"/>
                </a:rPr>
                <a:t>Year 4:</a:t>
              </a:r>
              <a:endParaRPr sz="1000" b="1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00FF"/>
                  </a:solidFill>
                  <a:latin typeface="Roboto"/>
                  <a:ea typeface="Roboto"/>
                  <a:cs typeface="Roboto"/>
                  <a:sym typeface="Roboto"/>
                </a:rPr>
                <a:t>We expect to see strongly formed collaborations and results from this first round of consortium funding.</a:t>
              </a:r>
              <a:r>
                <a:rPr lang="en" sz="800" b="1">
                  <a:solidFill>
                    <a:srgbClr val="FF00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800" b="1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6" name="Google Shape;116;p17"/>
            <p:cNvSpPr txBox="1"/>
            <p:nvPr/>
          </p:nvSpPr>
          <p:spPr>
            <a:xfrm>
              <a:off x="6842050" y="3560875"/>
              <a:ext cx="1709100" cy="13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71450" lvl="0" indent="-193675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FF00FF"/>
                  </a:solidFill>
                  <a:latin typeface="Roboto"/>
                  <a:ea typeface="Roboto"/>
                  <a:cs typeface="Roboto"/>
                  <a:sym typeface="Roboto"/>
                </a:rPr>
                <a:t>Continuation and adjustment of consortium structures</a:t>
              </a:r>
              <a:endParaRPr sz="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lvl="0" indent="-193675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FF00FF"/>
                  </a:solidFill>
                  <a:latin typeface="Roboto"/>
                  <a:ea typeface="Roboto"/>
                  <a:cs typeface="Roboto"/>
                  <a:sym typeface="Roboto"/>
                </a:rPr>
                <a:t>Final results of the first round of consortium funding</a:t>
              </a:r>
              <a:endParaRPr sz="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lvl="0" indent="-193675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FF00FF"/>
                  </a:solidFill>
                  <a:latin typeface="Roboto"/>
                  <a:ea typeface="Roboto"/>
                  <a:cs typeface="Roboto"/>
                  <a:sym typeface="Roboto"/>
                </a:rPr>
                <a:t>Reflection of SKACH Activities</a:t>
              </a:r>
              <a:endParaRPr sz="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171450" lvl="0" indent="-193675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FF"/>
                </a:buClr>
                <a:buSzPts val="800"/>
                <a:buFont typeface="Roboto"/>
                <a:buChar char="●"/>
              </a:pPr>
              <a:r>
                <a:rPr lang="en" sz="800">
                  <a:solidFill>
                    <a:srgbClr val="FF00FF"/>
                  </a:solidFill>
                  <a:latin typeface="Roboto"/>
                  <a:ea typeface="Roboto"/>
                  <a:cs typeface="Roboto"/>
                  <a:sym typeface="Roboto"/>
                </a:rPr>
                <a:t>Preparation for next round of activities</a:t>
              </a:r>
              <a:endParaRPr sz="800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" name="Google Shape;117;p17"/>
            <p:cNvSpPr txBox="1"/>
            <p:nvPr/>
          </p:nvSpPr>
          <p:spPr>
            <a:xfrm>
              <a:off x="7499536" y="2118324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 b="1">
                  <a:solidFill>
                    <a:srgbClr val="FF00FF"/>
                  </a:solidFill>
                  <a:latin typeface="Roboto"/>
                  <a:ea typeface="Roboto"/>
                  <a:cs typeface="Roboto"/>
                  <a:sym typeface="Roboto"/>
                </a:rPr>
                <a:t>2024</a:t>
              </a:r>
              <a:endParaRPr sz="800" b="1">
                <a:solidFill>
                  <a:srgbClr val="FF00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18" name="Google Shape;118;p17"/>
          <p:cNvCxnSpPr/>
          <p:nvPr/>
        </p:nvCxnSpPr>
        <p:spPr>
          <a:xfrm>
            <a:off x="2013425" y="1927425"/>
            <a:ext cx="794100" cy="15900"/>
          </a:xfrm>
          <a:prstGeom prst="straightConnector1">
            <a:avLst/>
          </a:prstGeom>
          <a:noFill/>
          <a:ln w="28575" cap="flat" cmpd="sng">
            <a:solidFill>
              <a:srgbClr val="07016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9" name="Google Shape;119;p17"/>
          <p:cNvCxnSpPr/>
          <p:nvPr/>
        </p:nvCxnSpPr>
        <p:spPr>
          <a:xfrm>
            <a:off x="4207250" y="1943325"/>
            <a:ext cx="794100" cy="15900"/>
          </a:xfrm>
          <a:prstGeom prst="straightConnector1">
            <a:avLst/>
          </a:prstGeom>
          <a:noFill/>
          <a:ln w="28575" cap="flat" cmpd="sng">
            <a:solidFill>
              <a:srgbClr val="07016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0" name="Google Shape;120;p17"/>
          <p:cNvCxnSpPr/>
          <p:nvPr/>
        </p:nvCxnSpPr>
        <p:spPr>
          <a:xfrm>
            <a:off x="6315775" y="1943325"/>
            <a:ext cx="794100" cy="159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l="9086" t="32979" r="16437" b="11804"/>
          <a:stretch/>
        </p:blipFill>
        <p:spPr>
          <a:xfrm>
            <a:off x="0" y="-50075"/>
            <a:ext cx="4919267" cy="510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-28856" y="4502725"/>
            <a:ext cx="49770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The SKACH Board. </a:t>
            </a:r>
            <a:r>
              <a:rPr lang="en" sz="8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Left to Right: </a:t>
            </a:r>
            <a:r>
              <a:rPr lang="en" sz="800" b="1">
                <a:latin typeface="Lora"/>
                <a:ea typeface="Lora"/>
                <a:cs typeface="Lora"/>
                <a:sym typeface="Lora"/>
              </a:rPr>
              <a:t>Top: </a:t>
            </a:r>
            <a:r>
              <a:rPr lang="en" sz="80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Daniel Schaerer, Jean-Paul Kneib, Florina Ciorba, Evelina Breschi, Elena Gavagnin, Carolyn Marie Crichton</a:t>
            </a:r>
            <a:r>
              <a:rPr lang="en" sz="80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800" b="1">
                <a:latin typeface="Lora"/>
                <a:ea typeface="Lora"/>
                <a:cs typeface="Lora"/>
                <a:sym typeface="Lora"/>
              </a:rPr>
              <a:t>Bottom:</a:t>
            </a:r>
            <a:r>
              <a:rPr lang="en" sz="80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" sz="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André Csillaghy, Alexandre Refregier, Stefan Kögl, Lucio Mayer, Pablo Fernandez </a:t>
            </a:r>
            <a:endParaRPr sz="8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4998750" y="902750"/>
            <a:ext cx="4022400" cy="3827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The SKACH Board is comprised of one voting member from each institution &amp; is responsible for managing SKAO related activities.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Chair: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Ms. Carolyn Marie Crichton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Co-Chair: 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Mr. Stefan Kögl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Voting Members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ora"/>
              <a:buChar char="●"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Prof. André Csillaghy (FHNW)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ora"/>
              <a:buChar char="●"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Prof. Alexandre Refregier (ETHZ)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ora"/>
              <a:buChar char="●"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Prof. Daniel Schaerer (UniGe)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ora"/>
              <a:buChar char="●"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Dr. Elena Gavagnin (ZHAW)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ora"/>
              <a:buChar char="●"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Dr. Evelina Breschi (HES-SO)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ora"/>
              <a:buChar char="●"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Prof. Florina Ciorba (UniBas)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ora"/>
              <a:buChar char="●"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Prof. Jean-Paul Kneib (EPFL)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ora"/>
              <a:buChar char="●"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Prof. Lucio Mayer (UZH)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ora"/>
              <a:buChar char="●"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Dr. Mark Sargent (ISSI)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ora"/>
              <a:buChar char="●"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Mr. Pablo Fernandez (CSCS)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Observer: 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Susanne Wampfler (UniBern)</a:t>
            </a:r>
            <a:endParaRPr sz="12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3606700" y="0"/>
            <a:ext cx="1800600" cy="50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0"/>
            <a:ext cx="1835825" cy="7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-150" y="0"/>
            <a:ext cx="1836000" cy="716700"/>
          </a:xfrm>
          <a:prstGeom prst="rect">
            <a:avLst/>
          </a:prstGeom>
          <a:solidFill>
            <a:srgbClr val="000000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Science </a:t>
            </a:r>
            <a:endParaRPr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(Astrophysics)</a:t>
            </a:r>
            <a:endParaRPr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 rotWithShape="1">
          <a:blip r:embed="rId4">
            <a:alphaModFix/>
          </a:blip>
          <a:srcRect b="3623"/>
          <a:stretch/>
        </p:blipFill>
        <p:spPr>
          <a:xfrm>
            <a:off x="1800800" y="0"/>
            <a:ext cx="1835899" cy="7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1800750" y="0"/>
            <a:ext cx="1836000" cy="716700"/>
          </a:xfrm>
          <a:prstGeom prst="rect">
            <a:avLst/>
          </a:prstGeom>
          <a:solidFill>
            <a:srgbClr val="000000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Data Science and Simulations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5">
            <a:alphaModFix/>
          </a:blip>
          <a:srcRect r="8500"/>
          <a:stretch/>
        </p:blipFill>
        <p:spPr>
          <a:xfrm>
            <a:off x="3601500" y="0"/>
            <a:ext cx="1835825" cy="7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3601425" y="0"/>
            <a:ext cx="1836000" cy="716700"/>
          </a:xfrm>
          <a:prstGeom prst="rect">
            <a:avLst/>
          </a:prstGeom>
          <a:solidFill>
            <a:srgbClr val="000000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Computing Platforms</a:t>
            </a:r>
            <a:endParaRPr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CSCS Provides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Expert Engineering Support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Storage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Computing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One cluster for sandbox environment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Support for SKAO Data Science Challenges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Switzerland has also begun planning for a SRCNET node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Chair: 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Victor Holanda (CSCS)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Co-Chair: 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Darren Reed (UZH)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6">
            <a:alphaModFix/>
          </a:blip>
          <a:srcRect l="10841" t="36322" b="46867"/>
          <a:stretch/>
        </p:blipFill>
        <p:spPr>
          <a:xfrm>
            <a:off x="5437500" y="0"/>
            <a:ext cx="1865850" cy="7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/>
        </p:nvSpPr>
        <p:spPr>
          <a:xfrm>
            <a:off x="5437325" y="0"/>
            <a:ext cx="1836000" cy="716700"/>
          </a:xfrm>
          <a:prstGeom prst="rect">
            <a:avLst/>
          </a:prstGeom>
          <a:solidFill>
            <a:srgbClr val="000000">
              <a:alpha val="4887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Infrastructure</a:t>
            </a:r>
            <a:endParaRPr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7">
            <a:alphaModFix/>
          </a:blip>
          <a:srcRect t="12334" b="66398"/>
          <a:stretch/>
        </p:blipFill>
        <p:spPr>
          <a:xfrm>
            <a:off x="7303350" y="0"/>
            <a:ext cx="1836000" cy="7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7303350" y="0"/>
            <a:ext cx="1836000" cy="716700"/>
          </a:xfrm>
          <a:prstGeom prst="rect">
            <a:avLst/>
          </a:prstGeom>
          <a:solidFill>
            <a:srgbClr val="000000">
              <a:alpha val="4887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Communications &amp; Outreach</a:t>
            </a:r>
            <a:endParaRPr sz="1100"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0" y="716700"/>
            <a:ext cx="1800600" cy="43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SKAO Working Groups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Extragalactic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Cosmology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Solar, Heliospheric and Ionospheric 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Our Galaxy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Science Interests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Intensity Mapping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Cosmic Dawn &amp; Reionization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Extragalactic &amp; Nearby Galaxies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And more…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Chair: 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Miroslava Dessauges (UniGe)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Co-Chair: 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D. Crichton (ETHZ)</a:t>
            </a:r>
            <a:endParaRPr/>
          </a:p>
        </p:txBody>
      </p:sp>
      <p:sp>
        <p:nvSpPr>
          <p:cNvPr id="146" name="Google Shape;146;p19"/>
          <p:cNvSpPr txBox="1"/>
          <p:nvPr/>
        </p:nvSpPr>
        <p:spPr>
          <a:xfrm>
            <a:off x="1800750" y="716700"/>
            <a:ext cx="18006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Members are Using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Advances in computational imaging, 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Bayesian inference,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Generative models and deep learning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Tools in Development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SPHEXA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Bluebuild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Karabo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SEAMS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And more…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Chair: 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Emma Tolley (EPFL)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Co-Chair: 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Simon Felix (FHNW)</a:t>
            </a:r>
            <a:endParaRPr/>
          </a:p>
        </p:txBody>
      </p:sp>
      <p:sp>
        <p:nvSpPr>
          <p:cNvPr id="147" name="Google Shape;147;p19"/>
          <p:cNvSpPr txBox="1"/>
          <p:nvPr/>
        </p:nvSpPr>
        <p:spPr>
          <a:xfrm>
            <a:off x="5437325" y="716700"/>
            <a:ext cx="1835700" cy="3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Development of the Mid-band 6 proof of Concept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Extend the observation frequency range to 15-25 + GHz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Realization of the Elegant Bread Board (EBB)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Chair: 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Dominique Bovey (HES-SO) 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Co-Chair: 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Gilles Feusier (EPFL)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7303350" y="716700"/>
            <a:ext cx="1800600" cy="3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Communications Supports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4-Year Report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Fantasy Basel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Open Days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Cosmos Archeology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Press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Community Interest Articles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Proposal Support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Social Media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Chair: 	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Tanya Petersen (EPFL) 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Co-Chair: 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Hamsa Padmanabhan (UniGe)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9" name="Google Shape;149;p19"/>
          <p:cNvSpPr/>
          <p:nvPr/>
        </p:nvSpPr>
        <p:spPr>
          <a:xfrm>
            <a:off x="25" y="0"/>
            <a:ext cx="1800600" cy="50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1800750" y="0"/>
            <a:ext cx="1800600" cy="50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5407300" y="0"/>
            <a:ext cx="1896000" cy="50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9"/>
          <p:cNvSpPr/>
          <p:nvPr/>
        </p:nvSpPr>
        <p:spPr>
          <a:xfrm>
            <a:off x="7303375" y="0"/>
            <a:ext cx="1835700" cy="50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58" name="Google Shape;15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875" y="162500"/>
            <a:ext cx="8167658" cy="4818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0175"/>
            <a:ext cx="3790643" cy="5183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7850" y="244876"/>
            <a:ext cx="1815626" cy="77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/>
          <p:nvPr/>
        </p:nvSpPr>
        <p:spPr>
          <a:xfrm>
            <a:off x="3894025" y="1201675"/>
            <a:ext cx="5250000" cy="3783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70168"/>
                </a:solidFill>
                <a:latin typeface="Lora"/>
                <a:ea typeface="Lora"/>
                <a:cs typeface="Lora"/>
                <a:sym typeface="Lora"/>
              </a:rPr>
              <a:t>Industrial Return</a:t>
            </a:r>
            <a:endParaRPr sz="2600">
              <a:solidFill>
                <a:srgbClr val="070168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70168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2000"/>
              <a:buFont typeface="Lora"/>
              <a:buChar char="●"/>
            </a:pPr>
            <a:r>
              <a:rPr lang="en" sz="2000">
                <a:solidFill>
                  <a:srgbClr val="070168"/>
                </a:solidFill>
                <a:latin typeface="Lora"/>
                <a:ea typeface="Lora"/>
                <a:cs typeface="Lora"/>
                <a:sym typeface="Lora"/>
              </a:rPr>
              <a:t>Observatory Management and Control - Cosylab</a:t>
            </a:r>
            <a:endParaRPr sz="2000">
              <a:solidFill>
                <a:srgbClr val="070168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0168"/>
              </a:buClr>
              <a:buSzPts val="2000"/>
              <a:buFont typeface="Lora"/>
              <a:buChar char="●"/>
            </a:pPr>
            <a:r>
              <a:rPr lang="en" sz="2000">
                <a:solidFill>
                  <a:srgbClr val="070168"/>
                </a:solidFill>
                <a:latin typeface="Lora"/>
                <a:ea typeface="Lora"/>
                <a:cs typeface="Lora"/>
                <a:sym typeface="Lora"/>
              </a:rPr>
              <a:t>Feed Horns - MECHA AG</a:t>
            </a:r>
            <a:endParaRPr sz="2000">
              <a:solidFill>
                <a:srgbClr val="070168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0168"/>
              </a:buClr>
              <a:buSzPts val="2000"/>
              <a:buFont typeface="Lora"/>
              <a:buChar char="●"/>
            </a:pPr>
            <a:r>
              <a:rPr lang="en" sz="2000">
                <a:solidFill>
                  <a:srgbClr val="070168"/>
                </a:solidFill>
                <a:latin typeface="Lora"/>
                <a:ea typeface="Lora"/>
                <a:cs typeface="Lora"/>
                <a:sym typeface="Lora"/>
              </a:rPr>
              <a:t>Atomic Clocks - Safron</a:t>
            </a:r>
            <a:endParaRPr sz="2000">
              <a:solidFill>
                <a:srgbClr val="070168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70168"/>
              </a:buClr>
              <a:buSzPts val="2000"/>
              <a:buFont typeface="Lora"/>
              <a:buChar char="●"/>
            </a:pPr>
            <a:r>
              <a:rPr lang="en" sz="2000">
                <a:solidFill>
                  <a:srgbClr val="070168"/>
                </a:solidFill>
                <a:latin typeface="Lora"/>
                <a:ea typeface="Lora"/>
                <a:cs typeface="Lora"/>
                <a:sym typeface="Lora"/>
              </a:rPr>
              <a:t>Co-design - EPFL SCITAS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2"/>
          <p:cNvPicPr preferRelativeResize="0"/>
          <p:nvPr/>
        </p:nvPicPr>
        <p:blipFill rotWithShape="1">
          <a:blip r:embed="rId3">
            <a:alphaModFix/>
          </a:blip>
          <a:srcRect r="8500"/>
          <a:stretch/>
        </p:blipFill>
        <p:spPr>
          <a:xfrm>
            <a:off x="1855963" y="0"/>
            <a:ext cx="1835825" cy="7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/>
          <p:nvPr/>
        </p:nvSpPr>
        <p:spPr>
          <a:xfrm>
            <a:off x="3686750" y="-150"/>
            <a:ext cx="1896000" cy="50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2"/>
          <p:cNvSpPr/>
          <p:nvPr/>
        </p:nvSpPr>
        <p:spPr>
          <a:xfrm>
            <a:off x="7379325" y="0"/>
            <a:ext cx="1800600" cy="50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2"/>
          <p:cNvSpPr/>
          <p:nvPr/>
        </p:nvSpPr>
        <p:spPr>
          <a:xfrm>
            <a:off x="1873575" y="0"/>
            <a:ext cx="1800600" cy="50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" name="Google Shape;175;p22"/>
          <p:cNvGrpSpPr/>
          <p:nvPr/>
        </p:nvGrpSpPr>
        <p:grpSpPr>
          <a:xfrm>
            <a:off x="5597715" y="0"/>
            <a:ext cx="1800565" cy="5058000"/>
            <a:chOff x="1828650" y="0"/>
            <a:chExt cx="1836000" cy="5058000"/>
          </a:xfrm>
        </p:grpSpPr>
        <p:sp>
          <p:nvSpPr>
            <p:cNvPr id="176" name="Google Shape;176;p22"/>
            <p:cNvSpPr/>
            <p:nvPr/>
          </p:nvSpPr>
          <p:spPr>
            <a:xfrm>
              <a:off x="1828825" y="0"/>
              <a:ext cx="1800600" cy="50580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7" name="Google Shape;177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28825" y="0"/>
              <a:ext cx="1835825" cy="716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22"/>
            <p:cNvSpPr txBox="1"/>
            <p:nvPr/>
          </p:nvSpPr>
          <p:spPr>
            <a:xfrm>
              <a:off x="1828650" y="0"/>
              <a:ext cx="1836000" cy="716700"/>
            </a:xfrm>
            <a:prstGeom prst="rect">
              <a:avLst/>
            </a:prstGeom>
            <a:solidFill>
              <a:srgbClr val="000000">
                <a:alpha val="6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Lora"/>
                  <a:ea typeface="Lora"/>
                  <a:cs typeface="Lora"/>
                  <a:sym typeface="Lora"/>
                </a:rPr>
                <a:t>Science </a:t>
              </a:r>
              <a:endParaRPr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lt1"/>
                  </a:solidFill>
                  <a:latin typeface="Lora"/>
                  <a:ea typeface="Lora"/>
                  <a:cs typeface="Lora"/>
                  <a:sym typeface="Lora"/>
                </a:rPr>
                <a:t>(Astrophysics)</a:t>
              </a:r>
              <a:endParaRPr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179" name="Google Shape;179;p22"/>
          <p:cNvSpPr txBox="1"/>
          <p:nvPr/>
        </p:nvSpPr>
        <p:spPr>
          <a:xfrm>
            <a:off x="1855875" y="0"/>
            <a:ext cx="1836000" cy="716700"/>
          </a:xfrm>
          <a:prstGeom prst="rect">
            <a:avLst/>
          </a:prstGeom>
          <a:solidFill>
            <a:srgbClr val="000000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SKAO Resource Center (SRC)</a:t>
            </a:r>
            <a:endParaRPr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 rotWithShape="1">
          <a:blip r:embed="rId5">
            <a:alphaModFix/>
          </a:blip>
          <a:srcRect l="10841" t="36322" b="46867"/>
          <a:stretch/>
        </p:blipFill>
        <p:spPr>
          <a:xfrm>
            <a:off x="3691850" y="0"/>
            <a:ext cx="1896000" cy="7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3664201" y="0"/>
            <a:ext cx="1923600" cy="716700"/>
          </a:xfrm>
          <a:prstGeom prst="rect">
            <a:avLst/>
          </a:prstGeom>
          <a:solidFill>
            <a:srgbClr val="000000">
              <a:alpha val="48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Infrastructure</a:t>
            </a:r>
            <a:endParaRPr sz="1100"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 rotWithShape="1">
          <a:blip r:embed="rId6">
            <a:alphaModFix/>
          </a:blip>
          <a:srcRect t="12334" b="66398"/>
          <a:stretch/>
        </p:blipFill>
        <p:spPr>
          <a:xfrm>
            <a:off x="7379325" y="0"/>
            <a:ext cx="1800550" cy="7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/>
        </p:nvSpPr>
        <p:spPr>
          <a:xfrm>
            <a:off x="7379300" y="0"/>
            <a:ext cx="1800600" cy="716700"/>
          </a:xfrm>
          <a:prstGeom prst="rect">
            <a:avLst/>
          </a:prstGeom>
          <a:solidFill>
            <a:srgbClr val="000000">
              <a:alpha val="4887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Communications &amp; Outreach</a:t>
            </a:r>
            <a:endParaRPr sz="1100" b="1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5582750" y="716700"/>
            <a:ext cx="1800600" cy="43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SNSF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Focus on precursors (MeerKAT, MWA, LOFAR, HIRAX)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NCCR</a:t>
            </a:r>
            <a:endParaRPr sz="10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ora"/>
              <a:buChar char="●"/>
            </a:pPr>
            <a:r>
              <a:rPr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Development of coordinated Astrophysics Science pipelines and tools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ERC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Building blocks of galaxies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Star Formation 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AGN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Bilateral Grants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HIRAX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MeerKAT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5" name="Google Shape;185;p22"/>
          <p:cNvSpPr txBox="1"/>
          <p:nvPr/>
        </p:nvSpPr>
        <p:spPr>
          <a:xfrm>
            <a:off x="1855875" y="716700"/>
            <a:ext cx="1800600" cy="45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SERI Funding Measures</a:t>
            </a:r>
            <a:endParaRPr sz="10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ora"/>
              <a:buChar char="●"/>
            </a:pPr>
            <a:r>
              <a:rPr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Data Science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ora"/>
              <a:buChar char="●"/>
            </a:pPr>
            <a:r>
              <a:rPr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Imaging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ora"/>
              <a:buChar char="●"/>
            </a:pPr>
            <a:r>
              <a:rPr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HPC Simulations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ora"/>
              <a:buChar char="●"/>
            </a:pPr>
            <a:r>
              <a:rPr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V0.1 Computing &amp; Infrastructure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FLARE</a:t>
            </a:r>
            <a:endParaRPr sz="10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ora"/>
              <a:buChar char="●"/>
            </a:pPr>
            <a:r>
              <a:rPr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SRC V1 - Full Swiss SRC Node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PASC</a:t>
            </a:r>
            <a:endParaRPr sz="10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ora"/>
              <a:buChar char="●"/>
            </a:pPr>
            <a:r>
              <a:rPr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Continued Developments in Computing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CSCS User Lab</a:t>
            </a:r>
            <a:endParaRPr sz="10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ora"/>
              <a:buChar char="●"/>
            </a:pPr>
            <a:r>
              <a:rPr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Additional Compute and Storage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SDSC</a:t>
            </a:r>
            <a:endParaRPr sz="10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ora"/>
              <a:buChar char="●"/>
            </a:pPr>
            <a:r>
              <a:rPr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MWA Data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ora"/>
              <a:buChar char="●"/>
            </a:pPr>
            <a:r>
              <a:rPr lang="en" sz="10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SKAO Pipelines</a:t>
            </a:r>
            <a:endParaRPr sz="10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3661776" y="716700"/>
            <a:ext cx="19236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Innosuisse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Future Development of the Mid-band 6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Horizon Europe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Continued Development of Receiver Capabilities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SSO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Funding for Dark and Quiet Skies Research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Marvis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Receiver Development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7343400" y="716700"/>
            <a:ext cx="1800600" cy="17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Large Agora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VIRUP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Small Agora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Podcast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Scientainment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Cosmic Play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8" name="Google Shape;188;p22"/>
          <p:cNvSpPr/>
          <p:nvPr/>
        </p:nvSpPr>
        <p:spPr>
          <a:xfrm>
            <a:off x="25300" y="0"/>
            <a:ext cx="1835700" cy="505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22"/>
          <p:cNvPicPr preferRelativeResize="0"/>
          <p:nvPr/>
        </p:nvPicPr>
        <p:blipFill rotWithShape="1">
          <a:blip r:embed="rId3">
            <a:alphaModFix/>
          </a:blip>
          <a:srcRect r="8500"/>
          <a:stretch/>
        </p:blipFill>
        <p:spPr>
          <a:xfrm>
            <a:off x="20100" y="0"/>
            <a:ext cx="1835825" cy="7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 txBox="1"/>
          <p:nvPr/>
        </p:nvSpPr>
        <p:spPr>
          <a:xfrm>
            <a:off x="20025" y="0"/>
            <a:ext cx="1836000" cy="716700"/>
          </a:xfrm>
          <a:prstGeom prst="rect">
            <a:avLst/>
          </a:prstGeom>
          <a:solidFill>
            <a:srgbClr val="000000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Management</a:t>
            </a:r>
            <a:endParaRPr sz="10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91" name="Google Shape;191;p22"/>
          <p:cNvSpPr txBox="1"/>
          <p:nvPr/>
        </p:nvSpPr>
        <p:spPr>
          <a:xfrm>
            <a:off x="20163" y="716700"/>
            <a:ext cx="1835700" cy="13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SERI Funding Measures</a:t>
            </a:r>
            <a:endParaRPr sz="1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Management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Administration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Events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ora"/>
              <a:buChar char="●"/>
            </a:pPr>
            <a:r>
              <a:rPr lang="en" sz="1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Travel</a:t>
            </a:r>
            <a:endParaRPr sz="1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825</Words>
  <Application>Microsoft Macintosh PowerPoint</Application>
  <PresentationFormat>Affichage à l'écran (16:9)</PresentationFormat>
  <Paragraphs>212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Verdana</vt:lpstr>
      <vt:lpstr>Arial</vt:lpstr>
      <vt:lpstr>Lora</vt:lpstr>
      <vt:lpstr>Roboto</vt:lpstr>
      <vt:lpstr>Simple Light</vt:lpstr>
      <vt:lpstr>Présentation PowerPoint</vt:lpstr>
      <vt:lpstr>Welcome to New Members!</vt:lpstr>
      <vt:lpstr>Présentation PowerPoint</vt:lpstr>
      <vt:lpstr>Progress of the SKACH Consortium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Contact Me: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Joanna Jermini-Howard</cp:lastModifiedBy>
  <cp:revision>1</cp:revision>
  <dcterms:modified xsi:type="dcterms:W3CDTF">2024-09-02T06:55:39Z</dcterms:modified>
</cp:coreProperties>
</file>