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07EE36-A425-4D54-A9DF-B5407EE5BE7C}">
  <a:tblStyle styleId="{BB07EE36-A425-4D54-A9DF-B5407EE5BE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8e427182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08e427182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70adeb15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70adeb15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70adeb15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70adeb15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70adeb15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f70adeb15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40b9685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40b968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70adeb15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70adeb15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d4b26b2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d4b26b2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8e427182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8e427182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40b96858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40b9685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e33ff20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e33ff20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70adeb1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70adeb1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bcea066e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bcea066e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6ddf60b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6ddf60b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8e427182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8e427182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8e427182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8e427182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hyperlink" Target="https://github.com/chrisfinlay/tabasca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093/mnras/stad1979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80725"/>
            <a:ext cx="85206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TABASCAL 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79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Trajectory Based RFI Subtraction and Calibration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394650" y="2672563"/>
            <a:ext cx="23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Chris Finlay (UNIGE)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88650" y="3320750"/>
            <a:ext cx="5966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Martin Kunz (UNIGE), Bruce Bassett (UCT), Nadeem Oozeer (SARAO)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361" y="3811750"/>
            <a:ext cx="2630415" cy="11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11750"/>
            <a:ext cx="3744138" cy="11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197350" y="445025"/>
            <a:ext cx="4065900" cy="1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TABASCAL II </a:t>
            </a:r>
            <a:endParaRPr b="1"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/>
              <a:t>(Target Observation)</a:t>
            </a:r>
            <a:endParaRPr b="1" sz="2420"/>
          </a:p>
        </p:txBody>
      </p:sp>
      <p:sp>
        <p:nvSpPr>
          <p:cNvPr id="162" name="Google Shape;162;p22"/>
          <p:cNvSpPr txBox="1"/>
          <p:nvPr/>
        </p:nvSpPr>
        <p:spPr>
          <a:xfrm>
            <a:off x="197350" y="1569150"/>
            <a:ext cx="48945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TABASCAL I estimates as a prior for TABASCAL II.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Enforce smoothness by defining Gaussian process covariance.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50" y="453550"/>
            <a:ext cx="3953023" cy="42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5260650" y="860350"/>
            <a:ext cx="3620400" cy="1262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5260650" y="3226325"/>
            <a:ext cx="3620400" cy="1262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Single Frequency </a:t>
            </a:r>
            <a:r>
              <a:rPr b="1" lang="en"/>
              <a:t>Imaging</a:t>
            </a:r>
            <a:endParaRPr b="1"/>
          </a:p>
        </p:txBody>
      </p:sp>
      <p:pic>
        <p:nvPicPr>
          <p:cNvPr id="171" name="Google Shape;171;p23" title="Comp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75" y="1277051"/>
            <a:ext cx="8284252" cy="31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Point Source Recovery</a:t>
            </a:r>
            <a:endParaRPr b="1"/>
          </a:p>
        </p:txBody>
      </p:sp>
      <p:pic>
        <p:nvPicPr>
          <p:cNvPr id="177" name="Google Shape;177;p24" title="FluxEstimationErr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588" y="1156275"/>
            <a:ext cx="6048824" cy="360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Power Spectrum Recovery</a:t>
            </a:r>
            <a:endParaRPr b="1"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5116750" y="1152475"/>
            <a:ext cx="371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MeerKAT Telescope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Single frequency GPS band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Redshift z = 0.158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80 hours equivalent noise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89 % flagged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1.2 degree FoV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4" name="Google Shape;184;p25" title="power_spectrum_comparis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761125" cy="333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197350" y="445025"/>
            <a:ext cx="860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TABASCAL II - Scalable Uncertainty Estimation</a:t>
            </a:r>
            <a:endParaRPr b="1" sz="2420"/>
          </a:p>
        </p:txBody>
      </p:sp>
      <p:sp>
        <p:nvSpPr>
          <p:cNvPr id="190" name="Google Shape;190;p26"/>
          <p:cNvSpPr txBox="1"/>
          <p:nvPr/>
        </p:nvSpPr>
        <p:spPr>
          <a:xfrm>
            <a:off x="197350" y="1569150"/>
            <a:ext cx="48945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Sample the posterior covariance with chosen accuracy/performance trade-off.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TABASCAL uses a combination of autodiff, implicit definition of FIM and MVP, and conjugate gradient.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472" y="3657286"/>
            <a:ext cx="4352254" cy="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475" y="4381975"/>
            <a:ext cx="6671048" cy="6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625" y="1737307"/>
            <a:ext cx="3486250" cy="55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2625" y="2544924"/>
            <a:ext cx="3570630" cy="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Future Funding Applications </a:t>
            </a:r>
            <a:endParaRPr b="1"/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311700" y="1152475"/>
            <a:ext cx="8520600" cy="16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PASC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Improve the scalability (Up to Tier-0 supercomputers)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 a test and benchmark suit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Maybe some imaging things?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322850" y="2864075"/>
            <a:ext cx="85206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Space Sustainability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Test the limits of TABASCAL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Develop auxiliary tools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Calculate a Space Sustainability Rating (SSR) for radio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11700" y="3795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Conclusion</a:t>
            </a:r>
            <a:endParaRPr b="1" sz="2820"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11700" y="1141800"/>
            <a:ext cx="85206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TABASCAL II can subtract RFI              recover astronomical visibilities.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the expense of more computation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Stronger RFI is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Multiple RFI sources are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Uncertainty estimates with accuracy/speed trade-off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412350" y="3807925"/>
            <a:ext cx="85206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the limits of TABASCAL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Testing on real SKA-Low (EDA-2) experimental station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311700" y="3062025"/>
            <a:ext cx="433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Ongoing Work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123100" y="1250100"/>
            <a:ext cx="638700" cy="24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Radio Frequency Interference (RFI) - Motivation</a:t>
            </a:r>
            <a:endParaRPr b="1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30 % of the MeerKAT (SKA-Mid) L-band is contaminated.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Much of it is (reasonably) predictable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MeerKAT cost $ 330 M              $ 100 M is being wasted.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225" y="2354575"/>
            <a:ext cx="6302413" cy="26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3296675" y="1881350"/>
            <a:ext cx="7248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Baseline Dependence of RFI</a:t>
            </a:r>
            <a:endParaRPr b="1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RFI is stronger on shorter baselines due to fringe-washing.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361" y="1789075"/>
            <a:ext cx="4308677" cy="31573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950200" y="4490075"/>
            <a:ext cx="23436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Sihlangu et al 2020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950200" y="2761850"/>
            <a:ext cx="25953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RFI flagging of archival MeerKAT data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73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TABASCAL</a:t>
            </a:r>
            <a:endParaRPr b="1" sz="2820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846400"/>
            <a:ext cx="8520600" cy="210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Goals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Replace RFI flagging with RFI subtraction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                    </a:t>
            </a:r>
            <a:r>
              <a:rPr lang="en">
                <a:solidFill>
                  <a:schemeClr val="dk1"/>
                </a:solidFill>
              </a:rPr>
              <a:t>Recover astronomical visibilities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Fit into the current data reduction workflow - 1GC then 2GC (self-cal) and beyond.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2955175"/>
            <a:ext cx="8520600" cy="19503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Ideas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RFI trajectories to help estimate their visibility contribution.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Estimate antenna gains by using prior information.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baseline dependent smoothness of astronomical visibilities to help with estimation.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 rot="5400000">
            <a:off x="1070700" y="1638225"/>
            <a:ext cx="374700" cy="374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to distinguish RFI from Signal?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826100" y="1980325"/>
            <a:ext cx="4006200" cy="17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Non-sidereal movement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(does not move with the stars)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High relative time variability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Different for each baseline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1" name="Google Shape;91;p17" title="V_ast_V_rf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3" y="1152475"/>
            <a:ext cx="437646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/>
              <a:t>Data Simulations</a:t>
            </a:r>
            <a:endParaRPr b="1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00" y="1307700"/>
            <a:ext cx="3579925" cy="25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218963" y="4125775"/>
            <a:ext cx="38508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2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https://github.com/chrisfinlay/tabascal</a:t>
            </a:r>
            <a:endParaRPr sz="1100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307700"/>
            <a:ext cx="4907400" cy="312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Features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Satellite and Ground-based RFI sources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Correlator averaging (Fringe loss)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Time &amp; direction dependent gains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Fast JAX implementation for CPU, GPU &amp; TPU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Scalable with Dask to multiple GPUs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Radio Interferometry Measurement Equation (RIME)</a:t>
            </a:r>
            <a:endParaRPr b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75" y="2265500"/>
            <a:ext cx="6574249" cy="11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304300" y="1163550"/>
            <a:ext cx="1638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Brightness Matrix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6981075" y="1163550"/>
            <a:ext cx="1260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Phase Delay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701275" y="4099050"/>
            <a:ext cx="2540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Independent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228125" y="4294150"/>
            <a:ext cx="2540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33475" y="1163550"/>
            <a:ext cx="2222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Correlator-like Averaging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 rot="-5033040">
            <a:off x="6824506" y="3506258"/>
            <a:ext cx="1227688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 rot="-2510053">
            <a:off x="3293453" y="3597900"/>
            <a:ext cx="1920605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 rot="-1536839">
            <a:off x="3533416" y="3730082"/>
            <a:ext cx="3394819" cy="1926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 rot="2343574">
            <a:off x="1091846" y="1996686"/>
            <a:ext cx="1920562" cy="1923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 rot="3708808">
            <a:off x="4817325" y="1994100"/>
            <a:ext cx="1294397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 rot="8848955">
            <a:off x="5307028" y="1994152"/>
            <a:ext cx="2081643" cy="192493"/>
          </a:xfrm>
          <a:prstGeom prst="rightArrow">
            <a:avLst>
              <a:gd fmla="val 53173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 rot="7876070">
            <a:off x="6380405" y="1994095"/>
            <a:ext cx="1381789" cy="19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 rot="-8573845">
            <a:off x="3944167" y="3541779"/>
            <a:ext cx="1920616" cy="1925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 rot="-1951551">
            <a:off x="654812" y="3200228"/>
            <a:ext cx="868174" cy="1924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33475" y="3509800"/>
            <a:ext cx="907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Visibility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775" y="1095252"/>
            <a:ext cx="1954452" cy="68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948" y="1017729"/>
            <a:ext cx="1559399" cy="109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7551" y="3504414"/>
            <a:ext cx="1612499" cy="15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1278" y="3781100"/>
            <a:ext cx="2083422" cy="1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75" y="1017732"/>
            <a:ext cx="1612502" cy="91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45025"/>
            <a:ext cx="43593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TABASCAL I </a:t>
            </a:r>
            <a:endParaRPr b="1"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/>
              <a:t>(Calibration Observation)</a:t>
            </a:r>
            <a:endParaRPr b="1" sz="2420"/>
          </a:p>
        </p:txBody>
      </p:sp>
      <p:graphicFrame>
        <p:nvGraphicFramePr>
          <p:cNvPr id="131" name="Google Shape;131;p20"/>
          <p:cNvGraphicFramePr/>
          <p:nvPr/>
        </p:nvGraphicFramePr>
        <p:xfrm>
          <a:off x="5338038" y="55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{BB07EE36-A425-4D54-A9DF-B5407EE5BE7C}</a:tableStyleId>
              </a:tblPr>
              <a:tblGrid>
                <a:gridCol w="2936750"/>
              </a:tblGrid>
              <a:tr h="446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hlinkClick r:id="rId3"/>
                        </a:rPr>
                        <a:t>DOI:10.1093/mnras/stad1979</a:t>
                      </a:r>
                      <a:endParaRPr sz="16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1925" marL="914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273" y="2090125"/>
            <a:ext cx="3966326" cy="23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212700" y="186292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Jointly estimate RFI signal/trajectory and antenna gains.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12700" y="2826725"/>
            <a:ext cx="435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Bayesian model to reliably  estimate parameter errors.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4861675" y="154855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Signal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971063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Trajectory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7377775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Antenna Gains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920475" y="455860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Likelihood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859275" y="455860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Forward Model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7479825" y="4111575"/>
            <a:ext cx="150000" cy="503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5364925" y="42293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 rot="10800000">
            <a:off x="5321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10800000">
            <a:off x="6512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 rot="10800000">
            <a:off x="7821725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6404288" y="1261100"/>
            <a:ext cx="720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Prior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TABASCAL I</a:t>
            </a:r>
            <a:endParaRPr b="1" sz="2820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50" y="330640"/>
            <a:ext cx="3180767" cy="44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393449" cy="35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 rot="1902086">
            <a:off x="6630954" y="3252270"/>
            <a:ext cx="443584" cy="2496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 rot="1902086">
            <a:off x="6630954" y="1449845"/>
            <a:ext cx="443584" cy="2496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 rot="1902086">
            <a:off x="7222654" y="3252270"/>
            <a:ext cx="443584" cy="2496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 rot="1902086">
            <a:off x="7222654" y="935020"/>
            <a:ext cx="443584" cy="2496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