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2" r:id="rId2"/>
    <p:sldMasterId id="2147483688" r:id="rId3"/>
  </p:sldMasterIdLst>
  <p:notesMasterIdLst>
    <p:notesMasterId r:id="rId22"/>
  </p:notesMasterIdLst>
  <p:handoutMasterIdLst>
    <p:handoutMasterId r:id="rId23"/>
  </p:handoutMasterIdLst>
  <p:sldIdLst>
    <p:sldId id="256" r:id="rId4"/>
    <p:sldId id="447" r:id="rId5"/>
    <p:sldId id="450" r:id="rId6"/>
    <p:sldId id="449" r:id="rId7"/>
    <p:sldId id="451" r:id="rId8"/>
    <p:sldId id="456" r:id="rId9"/>
    <p:sldId id="452" r:id="rId10"/>
    <p:sldId id="453" r:id="rId11"/>
    <p:sldId id="454" r:id="rId12"/>
    <p:sldId id="443" r:id="rId13"/>
    <p:sldId id="437" r:id="rId14"/>
    <p:sldId id="458" r:id="rId15"/>
    <p:sldId id="440" r:id="rId16"/>
    <p:sldId id="441" r:id="rId17"/>
    <p:sldId id="442" r:id="rId18"/>
    <p:sldId id="459" r:id="rId19"/>
    <p:sldId id="444" r:id="rId20"/>
    <p:sldId id="457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17D1"/>
    <a:srgbClr val="006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43" autoAdjust="0"/>
    <p:restoredTop sz="89315" autoAdjust="0"/>
  </p:normalViewPr>
  <p:slideViewPr>
    <p:cSldViewPr snapToGrid="0" snapToObjects="1">
      <p:cViewPr varScale="1">
        <p:scale>
          <a:sx n="145" d="100"/>
          <a:sy n="145" d="100"/>
        </p:scale>
        <p:origin x="352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72BCB-A711-8C4C-8CC9-DDF647D24E6C}" type="datetimeFigureOut">
              <a:rPr lang="en-US" smtClean="0"/>
              <a:t>9/4/24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B80FF-E367-7347-ADA0-0E0277F7D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566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915AD-1F91-4043-A1E1-A04B73D9DF7B}" type="datetimeFigureOut">
              <a:rPr lang="en-US" smtClean="0"/>
              <a:t>9/4/24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A9F34-ECF3-2B49-9473-28679C164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652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Goldreich-Kylafis_effect#cite_note-2" TargetMode="External"/><Relationship Id="rId3" Type="http://schemas.openxmlformats.org/officeDocument/2006/relationships/hyperlink" Target="https://en.wikipedia.org/wiki/Spectral_line" TargetMode="External"/><Relationship Id="rId7" Type="http://schemas.openxmlformats.org/officeDocument/2006/relationships/hyperlink" Target="https://en.wikipedia.org/wiki/Molecular_cloud" TargetMode="External"/><Relationship Id="rId12" Type="http://schemas.openxmlformats.org/officeDocument/2006/relationships/hyperlink" Target="https://en.wikipedia.org/wiki/Collisional_excitatio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Magnetic_field" TargetMode="External"/><Relationship Id="rId11" Type="http://schemas.openxmlformats.org/officeDocument/2006/relationships/hyperlink" Target="https://en.wikipedia.org/wiki/Spontaneous_emission" TargetMode="External"/><Relationship Id="rId5" Type="http://schemas.openxmlformats.org/officeDocument/2006/relationships/hyperlink" Target="https://en.wikipedia.org/wiki/Linear_polarization" TargetMode="External"/><Relationship Id="rId10" Type="http://schemas.openxmlformats.org/officeDocument/2006/relationships/hyperlink" Target="https://en.wikipedia.org/wiki/Optical_depth" TargetMode="External"/><Relationship Id="rId4" Type="http://schemas.openxmlformats.org/officeDocument/2006/relationships/hyperlink" Target="https://en.wikipedia.org/wiki/Interstellar_molecules" TargetMode="External"/><Relationship Id="rId9" Type="http://schemas.openxmlformats.org/officeDocument/2006/relationships/hyperlink" Target="https://en.wikipedia.org/wiki/Anisotropy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16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From Umana2018:</a:t>
            </a:r>
          </a:p>
          <a:p>
            <a:endParaRPr lang="en-CH" dirty="0"/>
          </a:p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Calibri" pitchFamily="-111" charset="0"/>
                <a:cs typeface="Arial"/>
              </a:rPr>
              <a:t>SKA1_MID-A  Generic  Survey @ Band 2b (Full BW)</a:t>
            </a:r>
          </a:p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Calibri" pitchFamily="-111" charset="0"/>
                <a:cs typeface="Arial"/>
              </a:rPr>
              <a:t>           </a:t>
            </a:r>
            <a:r>
              <a:rPr lang="it-IT" dirty="0">
                <a:solidFill>
                  <a:schemeClr val="accent1"/>
                </a:solidFill>
              </a:rPr>
              <a:t>    (</a:t>
            </a:r>
            <a:r>
              <a:rPr lang="it-IT" dirty="0" err="1">
                <a:solidFill>
                  <a:schemeClr val="accent1"/>
                </a:solidFill>
              </a:rPr>
              <a:t>rms</a:t>
            </a:r>
            <a:r>
              <a:rPr lang="it-IT" dirty="0">
                <a:solidFill>
                  <a:schemeClr val="accent1"/>
                </a:solidFill>
              </a:rPr>
              <a:t> 5</a:t>
            </a:r>
            <a:r>
              <a:rPr lang="it-IT" dirty="0">
                <a:solidFill>
                  <a:schemeClr val="accent1"/>
                </a:solidFill>
                <a:ea typeface="Lucida Grande"/>
                <a:cs typeface="Lucida Grande"/>
              </a:rPr>
              <a:t>μ</a:t>
            </a:r>
            <a:r>
              <a:rPr lang="it-IT" dirty="0">
                <a:solidFill>
                  <a:schemeClr val="accent1"/>
                </a:solidFill>
              </a:rPr>
              <a:t>Jy/b, 0.8”),  ≈8000  </a:t>
            </a:r>
            <a:r>
              <a:rPr lang="it-IT" dirty="0" err="1">
                <a:solidFill>
                  <a:schemeClr val="accent1"/>
                </a:solidFill>
              </a:rPr>
              <a:t>hrs</a:t>
            </a:r>
            <a:r>
              <a:rPr lang="it-IT" dirty="0">
                <a:solidFill>
                  <a:schemeClr val="accent1"/>
                </a:solidFill>
              </a:rPr>
              <a:t>, </a:t>
            </a:r>
            <a:r>
              <a:rPr lang="it-IT" dirty="0" err="1">
                <a:solidFill>
                  <a:schemeClr val="accent1"/>
                </a:solidFill>
              </a:rPr>
              <a:t>All-sky</a:t>
            </a:r>
            <a:r>
              <a:rPr lang="it-IT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Font typeface="Arial" pitchFamily="34" charset="0"/>
              <a:buNone/>
            </a:pPr>
            <a:endParaRPr lang="it-IT" dirty="0">
              <a:solidFill>
                <a:schemeClr val="accent1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Calibri" pitchFamily="-111" charset="0"/>
                <a:cs typeface="Arial"/>
              </a:rPr>
              <a:t>SKA1_MID-D  Generic  Survey @ Band 5 (Full BW)</a:t>
            </a:r>
          </a:p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Calibri" pitchFamily="-111" charset="0"/>
                <a:cs typeface="Arial"/>
              </a:rPr>
              <a:t>           </a:t>
            </a:r>
            <a:r>
              <a:rPr lang="it-IT" dirty="0">
                <a:solidFill>
                  <a:schemeClr val="accent1"/>
                </a:solidFill>
              </a:rPr>
              <a:t>    (</a:t>
            </a:r>
            <a:r>
              <a:rPr lang="it-IT" dirty="0" err="1">
                <a:solidFill>
                  <a:schemeClr val="accent1"/>
                </a:solidFill>
              </a:rPr>
              <a:t>rms</a:t>
            </a:r>
            <a:r>
              <a:rPr lang="it-IT" dirty="0">
                <a:solidFill>
                  <a:schemeClr val="accent1"/>
                </a:solidFill>
              </a:rPr>
              <a:t> 6</a:t>
            </a:r>
            <a:r>
              <a:rPr lang="it-IT" dirty="0">
                <a:solidFill>
                  <a:schemeClr val="accent1"/>
                </a:solidFill>
                <a:ea typeface="Lucida Grande"/>
                <a:cs typeface="Lucida Grande"/>
              </a:rPr>
              <a:t>μ</a:t>
            </a:r>
            <a:r>
              <a:rPr lang="it-IT" dirty="0">
                <a:solidFill>
                  <a:schemeClr val="accent1"/>
                </a:solidFill>
              </a:rPr>
              <a:t>Jy/b, 0.2”),  ≈2000 </a:t>
            </a:r>
            <a:r>
              <a:rPr lang="it-IT" dirty="0" err="1">
                <a:solidFill>
                  <a:schemeClr val="accent1"/>
                </a:solidFill>
              </a:rPr>
              <a:t>hrs</a:t>
            </a:r>
            <a:r>
              <a:rPr lang="it-IT" dirty="0">
                <a:solidFill>
                  <a:schemeClr val="accent1"/>
                </a:solidFill>
              </a:rPr>
              <a:t>, 480 deg</a:t>
            </a:r>
            <a:r>
              <a:rPr lang="it-IT" baseline="30000" dirty="0">
                <a:solidFill>
                  <a:schemeClr val="accent1"/>
                </a:solidFill>
              </a:rPr>
              <a:t>2</a:t>
            </a:r>
            <a:r>
              <a:rPr lang="it-IT" dirty="0">
                <a:solidFill>
                  <a:schemeClr val="accent1"/>
                </a:solidFill>
              </a:rPr>
              <a:t>/GAL</a:t>
            </a:r>
          </a:p>
          <a:p>
            <a:pPr marL="0" indent="0" algn="ctr">
              <a:buFont typeface="Arial" pitchFamily="34" charset="0"/>
              <a:buNone/>
            </a:pPr>
            <a:r>
              <a:rPr lang="it-IT" sz="1400" dirty="0">
                <a:solidFill>
                  <a:srgbClr val="11628F"/>
                </a:solidFill>
              </a:rPr>
              <a:t>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6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98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GK effect predicts that, under special conditions, the </a:t>
            </a:r>
            <a:r>
              <a:rPr lang="en-GB" dirty="0">
                <a:hlinkClick r:id="rId3" tooltip="Spectral line"/>
              </a:rPr>
              <a:t>spectral lines</a:t>
            </a:r>
            <a:r>
              <a:rPr lang="en-GB" dirty="0"/>
              <a:t> emitted by </a:t>
            </a:r>
            <a:r>
              <a:rPr lang="en-GB" dirty="0">
                <a:hlinkClick r:id="rId4" tooltip="Interstellar molecules"/>
              </a:rPr>
              <a:t>interstellar molecules</a:t>
            </a:r>
            <a:r>
              <a:rPr lang="en-GB" dirty="0"/>
              <a:t> should be linearly polarized and the </a:t>
            </a:r>
            <a:r>
              <a:rPr lang="en-GB" dirty="0">
                <a:hlinkClick r:id="rId5" tooltip="Linear polarization"/>
              </a:rPr>
              <a:t>linear polarization</a:t>
            </a:r>
            <a:r>
              <a:rPr lang="en-GB" dirty="0"/>
              <a:t> vector should reveal the </a:t>
            </a:r>
            <a:r>
              <a:rPr lang="en-GB" dirty="0">
                <a:hlinkClick r:id="rId6" tooltip="Magnetic field"/>
              </a:rPr>
              <a:t>magnetic field</a:t>
            </a:r>
            <a:r>
              <a:rPr lang="en-GB" dirty="0"/>
              <a:t> direction in the </a:t>
            </a:r>
            <a:r>
              <a:rPr lang="en-GB" dirty="0">
                <a:hlinkClick r:id="rId7" tooltip="Molecular cloud"/>
              </a:rPr>
              <a:t>molecular cloud</a:t>
            </a:r>
            <a:r>
              <a:rPr lang="en-GB" dirty="0"/>
              <a:t>.  </a:t>
            </a:r>
          </a:p>
          <a:p>
            <a:endParaRPr lang="en-GB" dirty="0"/>
          </a:p>
          <a:p>
            <a:r>
              <a:rPr lang="en-GB" dirty="0"/>
              <a:t>If the magnetic sublevels of the J=1 level are equally populated, as it is usually the case, then the line is unpolarized.  However, if the magnetic sublevels are unequally populated, then the line is polarized. </a:t>
            </a:r>
            <a:r>
              <a:rPr lang="en-GB" dirty="0" err="1"/>
              <a:t>Goldreich</a:t>
            </a:r>
            <a:r>
              <a:rPr lang="en-GB" dirty="0"/>
              <a:t> &amp; </a:t>
            </a:r>
            <a:r>
              <a:rPr lang="en-GB" dirty="0" err="1"/>
              <a:t>Kylafis</a:t>
            </a:r>
            <a:r>
              <a:rPr lang="en-GB" dirty="0"/>
              <a:t> (1981)</a:t>
            </a:r>
            <a:r>
              <a:rPr lang="en-GB" baseline="30000" dirty="0">
                <a:hlinkClick r:id="rId8"/>
              </a:rPr>
              <a:t>[2]</a:t>
            </a:r>
            <a:r>
              <a:rPr lang="en-GB" dirty="0"/>
              <a:t> showed that, if the radiation field (their own plus external) in which the molecules are embedded is </a:t>
            </a:r>
            <a:r>
              <a:rPr lang="en-GB" dirty="0">
                <a:hlinkClick r:id="rId9" tooltip="Anisotropy"/>
              </a:rPr>
              <a:t>anisotropic</a:t>
            </a:r>
            <a:r>
              <a:rPr lang="en-GB" dirty="0"/>
              <a:t>, then the magnetic sublevels are unequally populated.</a:t>
            </a:r>
          </a:p>
          <a:p>
            <a:endParaRPr lang="en-GB" dirty="0"/>
          </a:p>
          <a:p>
            <a:r>
              <a:rPr lang="en-GB" dirty="0"/>
              <a:t>his is however not the case as some specific conditions are required for detection. These are that the line </a:t>
            </a:r>
            <a:r>
              <a:rPr lang="en-GB" dirty="0">
                <a:hlinkClick r:id="rId10" tooltip="Optical depth"/>
              </a:rPr>
              <a:t>optical depth</a:t>
            </a:r>
            <a:r>
              <a:rPr lang="en-GB" dirty="0"/>
              <a:t> of the molecular cloud should be of order unity and that the </a:t>
            </a:r>
            <a:r>
              <a:rPr lang="en-GB" dirty="0">
                <a:hlinkClick r:id="rId11" tooltip="Spontaneous emission"/>
              </a:rPr>
              <a:t>radiative rates</a:t>
            </a:r>
            <a:r>
              <a:rPr lang="en-GB" dirty="0"/>
              <a:t> should be comparable to or larger than the </a:t>
            </a:r>
            <a:r>
              <a:rPr lang="en-GB" dirty="0">
                <a:hlinkClick r:id="rId12" tooltip="Collisional excitation"/>
              </a:rPr>
              <a:t>collisional rates</a:t>
            </a:r>
            <a:r>
              <a:rPr lang="en-GB" dirty="0"/>
              <a:t>. 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64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70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34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1427"/>
          </a:xfrm>
          <a:prstGeom prst="rect">
            <a:avLst/>
          </a:prstGeom>
        </p:spPr>
      </p:pic>
      <p:sp>
        <p:nvSpPr>
          <p:cNvPr id="2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84928" y="313476"/>
            <a:ext cx="6276872" cy="46495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384924" y="778432"/>
            <a:ext cx="6276872" cy="4795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271928" y="4490406"/>
            <a:ext cx="3433865" cy="265960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5270365" y="4704138"/>
            <a:ext cx="3433865" cy="265960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983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AA9C1EE5-8913-5667-1AFA-3DCDF89E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DD9C5-F33B-C242-A516-5296F4018908}" type="datetimeFigureOut">
              <a:rPr lang="fr-FR" altLang="en-CH"/>
              <a:pPr>
                <a:defRPr/>
              </a:pPr>
              <a:t>04/09/2024</a:t>
            </a:fld>
            <a:endParaRPr lang="fr-CH" altLang="en-CH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7DB73C1E-E87E-B20F-DCDC-7DE1B1533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EDF44FD-8908-66B8-5C2C-965BBBF6D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DFE42-C6BE-3D47-B5C9-C2C19281BC00}" type="slidenum">
              <a:rPr lang="fr-CH" altLang="en-CH"/>
              <a:pPr>
                <a:defRPr/>
              </a:pPr>
              <a:t>‹#›</a:t>
            </a:fld>
            <a:endParaRPr lang="fr-CH" altLang="en-CH"/>
          </a:p>
        </p:txBody>
      </p:sp>
    </p:spTree>
    <p:extLst>
      <p:ext uri="{BB962C8B-B14F-4D97-AF65-F5344CB8AC3E}">
        <p14:creationId xmlns:p14="http://schemas.microsoft.com/office/powerpoint/2010/main" val="330574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CA1FA678-6F27-468E-D3E4-1E137773C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B7062-2B8F-2446-B2C9-0B52E53047AC}" type="datetimeFigureOut">
              <a:rPr lang="fr-FR" altLang="en-CH"/>
              <a:pPr>
                <a:defRPr/>
              </a:pPr>
              <a:t>04/09/2024</a:t>
            </a:fld>
            <a:endParaRPr lang="fr-CH" altLang="en-CH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EBAB5C5-6EAE-CFB2-6C62-18368589C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8544919-B72A-DC73-4EC3-CC6CFF5EC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6171-0861-5042-90DA-2EE7118109EA}" type="slidenum">
              <a:rPr lang="fr-CH" altLang="en-CH"/>
              <a:pPr>
                <a:defRPr/>
              </a:pPr>
              <a:t>‹#›</a:t>
            </a:fld>
            <a:endParaRPr lang="fr-CH" altLang="en-CH"/>
          </a:p>
        </p:txBody>
      </p:sp>
    </p:spTree>
    <p:extLst>
      <p:ext uri="{BB962C8B-B14F-4D97-AF65-F5344CB8AC3E}">
        <p14:creationId xmlns:p14="http://schemas.microsoft.com/office/powerpoint/2010/main" val="2503180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CCEA9CD-0387-6F5D-C7AE-FB8053F6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DC44B-2BE5-0F49-9617-C253795C2C7F}" type="datetimeFigureOut">
              <a:rPr lang="fr-FR" altLang="en-CH"/>
              <a:pPr>
                <a:defRPr/>
              </a:pPr>
              <a:t>04/09/2024</a:t>
            </a:fld>
            <a:endParaRPr lang="fr-CH" altLang="en-CH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CF4BDCB-DDC4-2893-D8BA-03E19F9C0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0EF3E55-2303-3CB4-A803-AA5CCA28B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90DBB-850A-9844-88A9-6163451F5FFA}" type="slidenum">
              <a:rPr lang="fr-CH" altLang="en-CH"/>
              <a:pPr>
                <a:defRPr/>
              </a:pPr>
              <a:t>‹#›</a:t>
            </a:fld>
            <a:endParaRPr lang="fr-CH" altLang="en-CH"/>
          </a:p>
        </p:txBody>
      </p:sp>
    </p:spTree>
    <p:extLst>
      <p:ext uri="{BB962C8B-B14F-4D97-AF65-F5344CB8AC3E}">
        <p14:creationId xmlns:p14="http://schemas.microsoft.com/office/powerpoint/2010/main" val="1127735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5D7485-5A4D-1F16-D4C1-09C2B5B57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641D8-E2D8-5C44-8A58-4BE3D6C2DA96}" type="datetimeFigureOut">
              <a:rPr lang="fr-FR" altLang="en-CH"/>
              <a:pPr>
                <a:defRPr/>
              </a:pPr>
              <a:t>04/09/2024</a:t>
            </a:fld>
            <a:endParaRPr lang="fr-CH" altLang="en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3FE230-AA54-FEB1-8604-369F67E33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019627-1C15-2650-C346-84C82F840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7496A-A0EE-6C40-BE1E-DEAF3C44C50D}" type="slidenum">
              <a:rPr lang="fr-CH" altLang="en-CH"/>
              <a:pPr>
                <a:defRPr/>
              </a:pPr>
              <a:t>‹#›</a:t>
            </a:fld>
            <a:endParaRPr lang="fr-CH" altLang="en-CH"/>
          </a:p>
        </p:txBody>
      </p:sp>
    </p:spTree>
    <p:extLst>
      <p:ext uri="{BB962C8B-B14F-4D97-AF65-F5344CB8AC3E}">
        <p14:creationId xmlns:p14="http://schemas.microsoft.com/office/powerpoint/2010/main" val="4281502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3D1911-14AC-E755-434A-372BAADA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BB8A4-ACC6-A241-A6FC-12692DA48CA6}" type="datetimeFigureOut">
              <a:rPr lang="fr-FR" altLang="en-CH"/>
              <a:pPr>
                <a:defRPr/>
              </a:pPr>
              <a:t>04/09/2024</a:t>
            </a:fld>
            <a:endParaRPr lang="fr-CH" altLang="en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77CF21-BD3F-8B72-EA19-945BFE541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4B91C2-1D1B-54DF-73DE-573FEC27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25AA2-0F7C-3248-B81E-DA841A51B520}" type="slidenum">
              <a:rPr lang="fr-CH" altLang="en-CH"/>
              <a:pPr>
                <a:defRPr/>
              </a:pPr>
              <a:t>‹#›</a:t>
            </a:fld>
            <a:endParaRPr lang="fr-CH" altLang="en-CH"/>
          </a:p>
        </p:txBody>
      </p:sp>
    </p:spTree>
    <p:extLst>
      <p:ext uri="{BB962C8B-B14F-4D97-AF65-F5344CB8AC3E}">
        <p14:creationId xmlns:p14="http://schemas.microsoft.com/office/powerpoint/2010/main" val="1400529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1482328" y="946548"/>
            <a:ext cx="6179344" cy="403078"/>
          </a:xfrm>
          <a:prstGeom prst="rect">
            <a:avLst/>
          </a:prstGeom>
        </p:spPr>
        <p:txBody>
          <a:bodyPr lIns="38100" tIns="38100" rIns="38100" bIns="38100"/>
          <a:lstStyle>
            <a:lvl1pPr defTabSz="914377">
              <a:defRPr sz="3150" spc="-63"/>
            </a:lvl1pPr>
          </a:lstStyle>
          <a:p>
            <a:r>
              <a:t>Title Text</a:t>
            </a:r>
          </a:p>
        </p:txBody>
      </p:sp>
      <p:sp>
        <p:nvSpPr>
          <p:cNvPr id="150" name="Rectangle"/>
          <p:cNvSpPr txBox="1">
            <a:spLocks noGrp="1"/>
          </p:cNvSpPr>
          <p:nvPr>
            <p:ph type="body" sz="quarter" idx="21"/>
          </p:nvPr>
        </p:nvSpPr>
        <p:spPr>
          <a:xfrm>
            <a:off x="1482328" y="1310334"/>
            <a:ext cx="6179344" cy="262907"/>
          </a:xfrm>
          <a:prstGeom prst="rect">
            <a:avLst/>
          </a:prstGeom>
        </p:spPr>
        <p:txBody>
          <a:bodyPr lIns="34290" tIns="34290" rIns="34290" bIns="3429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 b="1"/>
            </a:pPr>
            <a:endParaRPr/>
          </a:p>
        </p:txBody>
      </p:sp>
      <p:sp>
        <p:nvSpPr>
          <p:cNvPr id="15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82328" y="1837830"/>
            <a:ext cx="6179344" cy="2322004"/>
          </a:xfrm>
          <a:prstGeom prst="rect">
            <a:avLst/>
          </a:prstGeom>
        </p:spPr>
        <p:txBody>
          <a:bodyPr lIns="38100" tIns="38100" rIns="38100" bIns="38100"/>
          <a:lstStyle>
            <a:lvl1pPr marL="219075" indent="-219075" defTabSz="914377">
              <a:defRPr sz="1725"/>
            </a:lvl1pPr>
            <a:lvl2pPr marL="447675" indent="-219075" defTabSz="914377">
              <a:defRPr sz="1725"/>
            </a:lvl2pPr>
            <a:lvl3pPr marL="676275" indent="-219075" defTabSz="914377">
              <a:defRPr sz="1725"/>
            </a:lvl3pPr>
            <a:lvl4pPr marL="904875" indent="-219075" defTabSz="914377">
              <a:defRPr sz="1725"/>
            </a:lvl4pPr>
            <a:lvl5pPr marL="1133475" indent="-219075" defTabSz="914377">
              <a:defRPr sz="172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66695" y="4956868"/>
            <a:ext cx="181623" cy="186632"/>
          </a:xfrm>
          <a:prstGeom prst="rect">
            <a:avLst/>
          </a:prstGeom>
        </p:spPr>
        <p:txBody>
          <a:bodyPr lIns="38100" tIns="38100" rIns="38100" bIns="38100"/>
          <a:lstStyle>
            <a:lvl1pPr defTabSz="219075">
              <a:defRPr sz="105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217039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defTabSz="328166">
              <a:defRPr sz="5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175"/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6870" y="4902398"/>
            <a:ext cx="163116" cy="17264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308074">
              <a:defRPr sz="825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949789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DCAE3-35A7-D64D-A4DC-0B4847EE7494}" type="datetimeFigureOut">
              <a:rPr lang="en-CH" smtClean="0"/>
              <a:t>04.09.2024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3CB9E-0213-5F40-8FB0-FE97EB4A0C7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16288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1427"/>
          </a:xfrm>
          <a:prstGeom prst="rect">
            <a:avLst/>
          </a:prstGeom>
        </p:spPr>
      </p:pic>
      <p:sp>
        <p:nvSpPr>
          <p:cNvPr id="25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84928" y="313476"/>
            <a:ext cx="6276872" cy="46495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384924" y="778432"/>
            <a:ext cx="6276872" cy="4795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28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5271928" y="4490406"/>
            <a:ext cx="3433865" cy="265960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5270365" y="4704138"/>
            <a:ext cx="3433865" cy="265960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8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add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648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" y="1907"/>
            <a:ext cx="9173217" cy="515785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159619"/>
            <a:ext cx="8378326" cy="32575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GB" sz="2500">
                <a:latin typeface="Arial"/>
                <a:cs typeface="Arial"/>
              </a:rPr>
              <a:t>Click to edit Master text styles</a:t>
            </a: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391350"/>
            <a:ext cx="6276872" cy="46495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4823652"/>
            <a:ext cx="256916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70900" y="479426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688A"/>
                </a:solidFill>
              </a:defRPr>
            </a:lvl1pPr>
          </a:lstStyle>
          <a:p>
            <a:fld id="{4FC41374-03AE-924F-9568-6EE3990F01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826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" y="1907"/>
            <a:ext cx="9173217" cy="515785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159619"/>
            <a:ext cx="8378326" cy="32575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GB" sz="2500">
                <a:latin typeface="Arial"/>
                <a:cs typeface="Arial"/>
              </a:rPr>
              <a:t>Click to edit Master text styles</a:t>
            </a: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60964" y="391350"/>
            <a:ext cx="6276872" cy="46495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977940" y="4823652"/>
            <a:ext cx="256916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70900" y="479426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688A"/>
                </a:solidFill>
              </a:defRPr>
            </a:lvl1pPr>
          </a:lstStyle>
          <a:p>
            <a:fld id="{4FC41374-03AE-924F-9568-6EE3990F01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025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0082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8123" y="1397765"/>
            <a:ext cx="8378326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2500">
                <a:solidFill>
                  <a:schemeClr val="bg1"/>
                </a:solidFill>
                <a:latin typeface="Arial"/>
                <a:cs typeface="Arial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356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0082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8123" y="1397765"/>
            <a:ext cx="8378326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2500">
                <a:solidFill>
                  <a:schemeClr val="bg1"/>
                </a:solidFill>
                <a:latin typeface="Arial"/>
                <a:cs typeface="Arial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4047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1657DAD-9BA2-739B-1ECB-2456EA63FC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852"/>
            <a:ext cx="9144000" cy="61264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 dirty="0"/>
              <a:t>Cliquez pour modifier le style du titre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CH"/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DE916B3-E010-49B4-65F5-F0B201477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444119-0E80-224B-838A-713E90E07289}" type="datetimeFigureOut">
              <a:rPr lang="fr-FR" altLang="en-CH"/>
              <a:pPr>
                <a:defRPr/>
              </a:pPr>
              <a:t>04/09/2024</a:t>
            </a:fld>
            <a:endParaRPr lang="fr-CH" altLang="en-CH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83C94015-F2F2-F4DA-C6D7-54900D953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B0BF4282-4737-FA29-DBDF-9284486C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3FC9C0-FC6E-1548-8F08-A2E685F9E357}" type="slidenum">
              <a:rPr lang="fr-CH" altLang="en-CH"/>
              <a:pPr>
                <a:defRPr/>
              </a:pPr>
              <a:t>‹#›</a:t>
            </a:fld>
            <a:endParaRPr lang="fr-CH" altLang="en-CH"/>
          </a:p>
        </p:txBody>
      </p:sp>
    </p:spTree>
    <p:extLst>
      <p:ext uri="{BB962C8B-B14F-4D97-AF65-F5344CB8AC3E}">
        <p14:creationId xmlns:p14="http://schemas.microsoft.com/office/powerpoint/2010/main" val="23929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066B991-8E62-F179-AF4E-2DC663A5AB7C}"/>
              </a:ext>
            </a:extLst>
          </p:cNvPr>
          <p:cNvCxnSpPr/>
          <p:nvPr userDrawn="1"/>
        </p:nvCxnSpPr>
        <p:spPr>
          <a:xfrm>
            <a:off x="0" y="722710"/>
            <a:ext cx="9144000" cy="0"/>
          </a:xfrm>
          <a:prstGeom prst="line">
            <a:avLst/>
          </a:prstGeom>
          <a:ln w="25400">
            <a:solidFill>
              <a:srgbClr val="0981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51520" y="825285"/>
            <a:ext cx="8640960" cy="3859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72271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title</a:t>
            </a:r>
            <a:r>
              <a:rPr lang="fr-CH" dirty="0"/>
              <a:t> style</a:t>
            </a:r>
            <a:endParaRPr lang="en-US" dirty="0"/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A8F55980-2BEA-CDF2-C785-95539CF9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4729825-DED7-F04A-80C8-75402167A8CE}" type="datetimeFigureOut">
              <a:rPr lang="fr-FR" altLang="en-CH"/>
              <a:pPr>
                <a:defRPr/>
              </a:pPr>
              <a:t>04/09/2024</a:t>
            </a:fld>
            <a:endParaRPr lang="fr-CH" altLang="en-CH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9B0CC85F-69A9-4744-7262-D1D63D03A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F70E47C-3990-9A93-F80F-AE51C23DF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C917F4-CEE3-6740-AB42-7B00C1496A23}" type="slidenum">
              <a:rPr lang="fr-CH" altLang="en-CH"/>
              <a:pPr>
                <a:defRPr/>
              </a:pPr>
              <a:t>‹#›</a:t>
            </a:fld>
            <a:endParaRPr lang="fr-CH" altLang="en-CH"/>
          </a:p>
        </p:txBody>
      </p:sp>
    </p:spTree>
    <p:extLst>
      <p:ext uri="{BB962C8B-B14F-4D97-AF65-F5344CB8AC3E}">
        <p14:creationId xmlns:p14="http://schemas.microsoft.com/office/powerpoint/2010/main" val="3168448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24CAC4-24BA-3B66-ED56-6E91313A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7874C-A69F-A84F-A7BB-109798F6CF42}" type="datetimeFigureOut">
              <a:rPr lang="fr-FR" altLang="en-CH"/>
              <a:pPr>
                <a:defRPr/>
              </a:pPr>
              <a:t>04/09/2024</a:t>
            </a:fld>
            <a:endParaRPr lang="fr-CH" altLang="en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F3F030-A8DF-A44C-F93F-0F46049F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2F0545-A058-C0B4-055A-7F588904A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41A1E-23FB-164D-A2F1-A6E603C8D22A}" type="slidenum">
              <a:rPr lang="fr-CH" altLang="en-CH"/>
              <a:pPr>
                <a:defRPr/>
              </a:pPr>
              <a:t>‹#›</a:t>
            </a:fld>
            <a:endParaRPr lang="fr-CH" altLang="en-CH"/>
          </a:p>
        </p:txBody>
      </p:sp>
    </p:spTree>
    <p:extLst>
      <p:ext uri="{BB962C8B-B14F-4D97-AF65-F5344CB8AC3E}">
        <p14:creationId xmlns:p14="http://schemas.microsoft.com/office/powerpoint/2010/main" val="275711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64E10A9C-2368-BC12-93D6-D6F3A89FB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12EFF-6ACB-A945-B88E-3A743CC4E66C}" type="datetimeFigureOut">
              <a:rPr lang="fr-FR" altLang="en-CH"/>
              <a:pPr>
                <a:defRPr/>
              </a:pPr>
              <a:t>04/09/2024</a:t>
            </a:fld>
            <a:endParaRPr lang="fr-CH" altLang="en-CH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E79FE8BB-D6B1-4A8A-5A3E-87B236420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CB7D551B-528F-11CD-E5E3-7C7EAEE64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D3D7B-769B-5543-BF39-9A761F68FAB4}" type="slidenum">
              <a:rPr lang="fr-CH" altLang="en-CH"/>
              <a:pPr>
                <a:defRPr/>
              </a:pPr>
              <a:t>‹#›</a:t>
            </a:fld>
            <a:endParaRPr lang="fr-CH" altLang="en-CH"/>
          </a:p>
        </p:txBody>
      </p:sp>
    </p:spTree>
    <p:extLst>
      <p:ext uri="{BB962C8B-B14F-4D97-AF65-F5344CB8AC3E}">
        <p14:creationId xmlns:p14="http://schemas.microsoft.com/office/powerpoint/2010/main" val="2372685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3D00D372-87D1-A826-9269-5DD5D46F9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8B18E-2072-9347-ABD6-F03888671F05}" type="datetimeFigureOut">
              <a:rPr lang="fr-FR" altLang="en-CH"/>
              <a:pPr>
                <a:defRPr/>
              </a:pPr>
              <a:t>04/09/2024</a:t>
            </a:fld>
            <a:endParaRPr lang="fr-CH" altLang="en-CH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00B1AB55-B467-D287-E70A-84C286A26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AB250981-7080-ED38-0732-1F5F80A2B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1A258-15B6-F541-8B24-653EDCFE7D16}" type="slidenum">
              <a:rPr lang="fr-CH" altLang="en-CH"/>
              <a:pPr>
                <a:defRPr/>
              </a:pPr>
              <a:t>‹#›</a:t>
            </a:fld>
            <a:endParaRPr lang="fr-CH" altLang="en-CH"/>
          </a:p>
        </p:txBody>
      </p:sp>
    </p:spTree>
    <p:extLst>
      <p:ext uri="{BB962C8B-B14F-4D97-AF65-F5344CB8AC3E}">
        <p14:creationId xmlns:p14="http://schemas.microsoft.com/office/powerpoint/2010/main" val="152413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8D33A6F1-F1E9-F350-9262-D216438FE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4231E-AD4D-714E-8A65-84605A7AE3B7}" type="datetimeFigureOut">
              <a:rPr lang="fr-FR" altLang="en-CH"/>
              <a:pPr>
                <a:defRPr/>
              </a:pPr>
              <a:t>04/09/2024</a:t>
            </a:fld>
            <a:endParaRPr lang="fr-CH" altLang="en-CH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FD0790E8-6C27-4BDF-868A-9038AD4FC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987B0DA6-E42D-ECE1-8706-55F15DAAC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8FBC8-3DB7-D54A-AA47-9EA98E0D1D1A}" type="slidenum">
              <a:rPr lang="fr-CH" altLang="en-CH"/>
              <a:pPr>
                <a:defRPr/>
              </a:pPr>
              <a:t>‹#›</a:t>
            </a:fld>
            <a:endParaRPr lang="fr-CH" altLang="en-CH"/>
          </a:p>
        </p:txBody>
      </p:sp>
    </p:spTree>
    <p:extLst>
      <p:ext uri="{BB962C8B-B14F-4D97-AF65-F5344CB8AC3E}">
        <p14:creationId xmlns:p14="http://schemas.microsoft.com/office/powerpoint/2010/main" val="885145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70900" y="479426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688A"/>
                </a:solidFill>
              </a:defRPr>
            </a:lvl1pPr>
          </a:lstStyle>
          <a:p>
            <a:fld id="{4FC41374-03AE-924F-9568-6EE3990F01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1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12FBF356-F2E2-7125-98F4-5F4BAE9269D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CH"/>
              <a:t>Cliquez pour modifier le style du titre</a:t>
            </a:r>
            <a:endParaRPr lang="fr-CH" altLang="en-CH"/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D3C3BA20-AF21-3520-5D22-0A666F9810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CH"/>
              <a:t>Cliquez pour modifier les styles du texte du masque</a:t>
            </a:r>
          </a:p>
          <a:p>
            <a:pPr lvl="1"/>
            <a:r>
              <a:rPr lang="fr-FR" altLang="en-CH"/>
              <a:t>Deuxième niveau</a:t>
            </a:r>
          </a:p>
          <a:p>
            <a:pPr lvl="2"/>
            <a:r>
              <a:rPr lang="fr-FR" altLang="en-CH"/>
              <a:t>Troisième niveau</a:t>
            </a:r>
          </a:p>
          <a:p>
            <a:pPr lvl="3"/>
            <a:r>
              <a:rPr lang="fr-FR" altLang="en-CH"/>
              <a:t>Quatrième niveau</a:t>
            </a:r>
          </a:p>
          <a:p>
            <a:pPr lvl="4"/>
            <a:r>
              <a:rPr lang="fr-FR" altLang="en-CH"/>
              <a:t>Cinquième niveau</a:t>
            </a:r>
            <a:endParaRPr lang="fr-CH" altLang="en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6D0F31-31D6-9A04-F5DB-5F9AC5FF85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28CCDE0-FC89-8748-BF0C-E77757497E6F}" type="datetimeFigureOut">
              <a:rPr lang="fr-FR" altLang="en-CH"/>
              <a:pPr>
                <a:defRPr/>
              </a:pPr>
              <a:t>04/09/2024</a:t>
            </a:fld>
            <a:endParaRPr lang="fr-CH" altLang="en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C9A765-AB8C-109E-B156-FD0B6C541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B5C0C1-89C4-CABD-FC95-4634C1ECC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38D457D-361B-344E-BDA3-B131CE739E6C}" type="slidenum">
              <a:rPr lang="fr-CH" altLang="en-CH"/>
              <a:pPr>
                <a:defRPr/>
              </a:pPr>
              <a:t>‹#›</a:t>
            </a:fld>
            <a:endParaRPr lang="fr-CH" altLang="en-CH"/>
          </a:p>
        </p:txBody>
      </p:sp>
      <p:sp>
        <p:nvSpPr>
          <p:cNvPr id="69640" name="ZoneTexte 4">
            <a:extLst>
              <a:ext uri="{FF2B5EF4-FFF2-40B4-BE49-F238E27FC236}">
                <a16:creationId xmlns:a16="http://schemas.microsoft.com/office/drawing/2014/main" id="{90B9F38C-6CC1-0BD6-4607-E0F43017CB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7663" y="4532710"/>
            <a:ext cx="5010150" cy="6001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fr-CH" altLang="en-CH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FACULTÉ DES SCIENCES</a:t>
            </a:r>
          </a:p>
          <a:p>
            <a:pPr eaLnBrk="1" hangingPunct="1">
              <a:defRPr/>
            </a:pPr>
            <a:r>
              <a:rPr lang="fr-CH" altLang="en-CH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Département d'astronomie</a:t>
            </a:r>
          </a:p>
        </p:txBody>
      </p:sp>
    </p:spTree>
    <p:extLst>
      <p:ext uri="{BB962C8B-B14F-4D97-AF65-F5344CB8AC3E}">
        <p14:creationId xmlns:p14="http://schemas.microsoft.com/office/powerpoint/2010/main" val="409962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70900" y="479426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688A"/>
                </a:solidFill>
              </a:defRPr>
            </a:lvl1pPr>
          </a:lstStyle>
          <a:p>
            <a:fld id="{4FC41374-03AE-924F-9568-6EE3990F01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06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o.int/en/science-users/557/advancing-astrophysics-ii-preparing-science-skao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Астронет &gt; The Galactic Center in Radio from MeerKAT">
            <a:extLst>
              <a:ext uri="{FF2B5EF4-FFF2-40B4-BE49-F238E27FC236}">
                <a16:creationId xmlns:a16="http://schemas.microsoft.com/office/drawing/2014/main" id="{0011AD72-74AE-2E93-9181-FDFB77D484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73"/>
          <a:stretch/>
        </p:blipFill>
        <p:spPr bwMode="auto">
          <a:xfrm>
            <a:off x="0" y="0"/>
            <a:ext cx="9144000" cy="452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0A77B46-86A3-F178-D283-E1F6120BEC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40099"/>
            <a:ext cx="7772400" cy="1102519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Galactic science with SKAO: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the Our Galaxy and Cradle of Life SWGs</a:t>
            </a:r>
            <a:endParaRPr lang="en-CH" sz="360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1371600" y="3600882"/>
            <a:ext cx="6400800" cy="842441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Marc Audard (University of Geneva)</a:t>
            </a:r>
          </a:p>
          <a:p>
            <a:r>
              <a:rPr lang="en-US" sz="2000" dirty="0">
                <a:solidFill>
                  <a:schemeClr val="bg1"/>
                </a:solidFill>
              </a:rPr>
              <a:t>Co-chair SWG “Our Galaxy”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71DD9-B6AC-E65E-A7D6-236ABE6722D4}"/>
              </a:ext>
            </a:extLst>
          </p:cNvPr>
          <p:cNvSpPr txBox="1"/>
          <p:nvPr/>
        </p:nvSpPr>
        <p:spPr>
          <a:xfrm>
            <a:off x="2286000" y="468187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Swiss SKA days, 4 September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91F67-EC0C-13AB-B19E-9140ACA71858}"/>
              </a:ext>
            </a:extLst>
          </p:cNvPr>
          <p:cNvSpPr txBox="1"/>
          <p:nvPr/>
        </p:nvSpPr>
        <p:spPr>
          <a:xfrm>
            <a:off x="7468547" y="4291185"/>
            <a:ext cx="170243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700" i="1" dirty="0">
                <a:solidFill>
                  <a:schemeClr val="bg1"/>
                </a:solidFill>
              </a:rPr>
              <a:t>SARAO / I. Heywood / J. C. Muñoz-</a:t>
            </a:r>
            <a:r>
              <a:rPr lang="en-GB" sz="700" i="1" dirty="0" err="1">
                <a:solidFill>
                  <a:schemeClr val="bg1"/>
                </a:solidFill>
              </a:rPr>
              <a:t>Mateos</a:t>
            </a:r>
            <a:endParaRPr lang="en-CH" sz="700" dirty="0">
              <a:solidFill>
                <a:schemeClr val="bg1"/>
              </a:solidFill>
            </a:endParaRPr>
          </a:p>
        </p:txBody>
      </p:sp>
      <p:pic>
        <p:nvPicPr>
          <p:cNvPr id="1026" name="Picture 2" descr="SKACH">
            <a:extLst>
              <a:ext uri="{FF2B5EF4-FFF2-40B4-BE49-F238E27FC236}">
                <a16:creationId xmlns:a16="http://schemas.microsoft.com/office/drawing/2014/main" id="{CE7B6E7B-CE49-FF43-7F1C-4F2B234E1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3" y="4559336"/>
            <a:ext cx="1345223" cy="54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848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FBC172-1DD3-9794-7B62-811D0FBF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From stars to planets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B7029D-E50D-76F2-E781-257050B67736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986473"/>
            <a:ext cx="8615198" cy="4391670"/>
            <a:chOff x="-308364" y="1638079"/>
            <a:chExt cx="9258851" cy="47197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32467AE-65FB-6F4C-FEBA-AE76E675780B}"/>
                </a:ext>
              </a:extLst>
            </p:cNvPr>
            <p:cNvSpPr txBox="1"/>
            <p:nvPr/>
          </p:nvSpPr>
          <p:spPr>
            <a:xfrm>
              <a:off x="5459882" y="4515250"/>
              <a:ext cx="3351872" cy="396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rebuchet MS"/>
                  <a:cs typeface="Trebuchet MS"/>
                </a:rPr>
                <a:t>35 mas x 40 mas beam</a:t>
              </a:r>
            </a:p>
          </p:txBody>
        </p:sp>
        <p:pic>
          <p:nvPicPr>
            <p:cNvPr id="6" name="Picture 12" descr="http://herschel.esac.esa.int/Images/2012/L1544_HerschelBackground-icon.jpg">
              <a:extLst>
                <a:ext uri="{FF2B5EF4-FFF2-40B4-BE49-F238E27FC236}">
                  <a16:creationId xmlns:a16="http://schemas.microsoft.com/office/drawing/2014/main" id="{A6B9BCA6-9381-8069-5960-624EFD32D0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862" y="1638079"/>
              <a:ext cx="3116475" cy="1479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87E066-13A2-DF8C-B35E-DB0E34F33602}"/>
                </a:ext>
              </a:extLst>
            </p:cNvPr>
            <p:cNvSpPr txBox="1"/>
            <p:nvPr/>
          </p:nvSpPr>
          <p:spPr>
            <a:xfrm>
              <a:off x="5090984" y="3180553"/>
              <a:ext cx="2108835" cy="322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latin typeface="Trebuchet MS" panose="020B0603020202020204" pitchFamily="34" charset="0"/>
                </a:rPr>
                <a:t>Planetary systems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0F889E-EAC5-4AAA-DDA7-0A8F47C00138}"/>
                </a:ext>
              </a:extLst>
            </p:cNvPr>
            <p:cNvSpPr txBox="1"/>
            <p:nvPr/>
          </p:nvSpPr>
          <p:spPr>
            <a:xfrm>
              <a:off x="1971583" y="4130322"/>
              <a:ext cx="2108835" cy="322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 err="1">
                  <a:latin typeface="Trebuchet MS" panose="020B0603020202020204" pitchFamily="34" charset="0"/>
                </a:rPr>
                <a:t>Protoplanetary</a:t>
              </a:r>
              <a:r>
                <a:rPr lang="en-US" sz="1350" b="1" dirty="0">
                  <a:latin typeface="Trebuchet MS" panose="020B0603020202020204" pitchFamily="34" charset="0"/>
                </a:rPr>
                <a:t> disks</a:t>
              </a:r>
            </a:p>
          </p:txBody>
        </p:sp>
        <p:pic>
          <p:nvPicPr>
            <p:cNvPr id="9" name="Picture 2" descr="http://upload.wikimedia.org/wikipedia/commons/8/8b/Brown_dwarf_OTS_44_with_disc.jpg">
              <a:extLst>
                <a:ext uri="{FF2B5EF4-FFF2-40B4-BE49-F238E27FC236}">
                  <a16:creationId xmlns:a16="http://schemas.microsoft.com/office/drawing/2014/main" id="{F88ADBB0-796A-EEFF-71B0-5744B49123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740"/>
            <a:stretch/>
          </p:blipFill>
          <p:spPr bwMode="auto">
            <a:xfrm>
              <a:off x="2264335" y="2372380"/>
              <a:ext cx="2998770" cy="1733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://cdn.theguardian.tv/bc/281851582/281851582_595045580001_100825ESOdiscovery-3735901.jpg?pubId=281851582">
              <a:extLst>
                <a:ext uri="{FF2B5EF4-FFF2-40B4-BE49-F238E27FC236}">
                  <a16:creationId xmlns:a16="http://schemas.microsoft.com/office/drawing/2014/main" id="{008052A1-2A28-7D36-9A2C-92D2B9EDA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361" y="3465930"/>
              <a:ext cx="2095801" cy="157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http://www.dna-rainbow.org/uploads/pics/ADN_animation.gif">
              <a:extLst>
                <a:ext uri="{FF2B5EF4-FFF2-40B4-BE49-F238E27FC236}">
                  <a16:creationId xmlns:a16="http://schemas.microsoft.com/office/drawing/2014/main" id="{3B83063F-109A-A827-F975-969FE118363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0296" y="4322448"/>
              <a:ext cx="900191" cy="1556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http://th.physik.uni-frankfurt.de/~engel/amino/glycin-Ip.lda-vwn.a23.e100.jpg">
              <a:extLst>
                <a:ext uri="{FF2B5EF4-FFF2-40B4-BE49-F238E27FC236}">
                  <a16:creationId xmlns:a16="http://schemas.microsoft.com/office/drawing/2014/main" id="{B0BBB9B8-7575-600F-A828-FE719F5BC9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15" t="10730" r="3254" b="16737"/>
            <a:stretch/>
          </p:blipFill>
          <p:spPr bwMode="auto">
            <a:xfrm>
              <a:off x="6592215" y="3970573"/>
              <a:ext cx="1363028" cy="1248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CC6D83-6E23-F050-E632-7F107F20D338}"/>
                </a:ext>
              </a:extLst>
            </p:cNvPr>
            <p:cNvSpPr txBox="1"/>
            <p:nvPr/>
          </p:nvSpPr>
          <p:spPr>
            <a:xfrm>
              <a:off x="6331559" y="5233637"/>
              <a:ext cx="1884340" cy="54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latin typeface="Trebuchet MS" panose="020B0603020202020204" pitchFamily="34" charset="0"/>
                </a:rPr>
                <a:t>Complex Organics (COMs)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4F10AC-6164-337F-B51E-A4CF357FDAC9}"/>
                </a:ext>
              </a:extLst>
            </p:cNvPr>
            <p:cNvSpPr txBox="1"/>
            <p:nvPr/>
          </p:nvSpPr>
          <p:spPr>
            <a:xfrm>
              <a:off x="-308364" y="5861699"/>
              <a:ext cx="8569400" cy="496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E03AA88-0644-2E0D-2542-19E7DA8B6AD0}"/>
              </a:ext>
            </a:extLst>
          </p:cNvPr>
          <p:cNvSpPr txBox="1"/>
          <p:nvPr/>
        </p:nvSpPr>
        <p:spPr>
          <a:xfrm>
            <a:off x="134882" y="4731812"/>
            <a:ext cx="213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From SKAO CoL SWG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25155D-1FF6-48F3-EDC7-1C13E537E96F}"/>
              </a:ext>
            </a:extLst>
          </p:cNvPr>
          <p:cNvSpPr txBox="1"/>
          <p:nvPr/>
        </p:nvSpPr>
        <p:spPr>
          <a:xfrm>
            <a:off x="244860" y="2302005"/>
            <a:ext cx="21088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latin typeface="Trebuchet MS" panose="020B0603020202020204" pitchFamily="34" charset="0"/>
              </a:rPr>
              <a:t>Molecular clouds</a:t>
            </a:r>
          </a:p>
          <a:p>
            <a:pPr algn="ctr"/>
            <a:r>
              <a:rPr lang="en-US" sz="1350" b="1" dirty="0">
                <a:latin typeface="Trebuchet MS" panose="020B0603020202020204" pitchFamily="34" charset="0"/>
              </a:rPr>
              <a:t>(Pre-stellar Cores)</a:t>
            </a:r>
          </a:p>
        </p:txBody>
      </p:sp>
    </p:spTree>
    <p:extLst>
      <p:ext uri="{BB962C8B-B14F-4D97-AF65-F5344CB8AC3E}">
        <p14:creationId xmlns:p14="http://schemas.microsoft.com/office/powerpoint/2010/main" val="3132167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479A13C-79DF-2C89-958B-8522B60E7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Dust emission in disks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35BBF-FDB6-B44C-B47F-1B0715872790}"/>
              </a:ext>
            </a:extLst>
          </p:cNvPr>
          <p:cNvSpPr txBox="1"/>
          <p:nvPr/>
        </p:nvSpPr>
        <p:spPr>
          <a:xfrm>
            <a:off x="4528572" y="1207822"/>
            <a:ext cx="129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Trebuchet MS"/>
                <a:cs typeface="Trebuchet MS"/>
              </a:rPr>
              <a:t>@12 GHz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5BB31-9661-2B4E-8DB4-575C73B86A4C}"/>
              </a:ext>
            </a:extLst>
          </p:cNvPr>
          <p:cNvSpPr txBox="1"/>
          <p:nvPr/>
        </p:nvSpPr>
        <p:spPr>
          <a:xfrm>
            <a:off x="489730" y="1127821"/>
            <a:ext cx="199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Trebuchet MS"/>
                <a:cs typeface="Trebuchet MS"/>
              </a:rPr>
              <a:t>ALMA 1.3 mm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5F98CA-B09C-BA4B-A684-3E17A14E9892}"/>
              </a:ext>
            </a:extLst>
          </p:cNvPr>
          <p:cNvSpPr txBox="1"/>
          <p:nvPr/>
        </p:nvSpPr>
        <p:spPr>
          <a:xfrm>
            <a:off x="1029166" y="4414093"/>
            <a:ext cx="3454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Trebuchet MS"/>
                <a:cs typeface="Trebuchet MS"/>
              </a:rPr>
              <a:t>DSHARP </a:t>
            </a:r>
            <a:r>
              <a:rPr lang="en-US" sz="1400" b="1">
                <a:solidFill>
                  <a:srgbClr val="0000FF"/>
                </a:solidFill>
                <a:latin typeface="Trebuchet MS"/>
                <a:cs typeface="Trebuchet MS"/>
              </a:rPr>
              <a:t>(Andrews+ 2018)</a:t>
            </a:r>
            <a:endParaRPr lang="en-US" sz="1400" b="1" dirty="0">
              <a:solidFill>
                <a:srgbClr val="0000FF"/>
              </a:solidFill>
              <a:latin typeface="Trebuchet MS"/>
              <a:cs typeface="Trebuchet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4" y="1390399"/>
            <a:ext cx="4156973" cy="31177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1771" y="1102179"/>
            <a:ext cx="4156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Intermediate to high optical depths at mm</a:t>
            </a:r>
          </a:p>
        </p:txBody>
      </p:sp>
      <p:pic>
        <p:nvPicPr>
          <p:cNvPr id="9" name="Picture 8" descr="Untitled.jpg">
            <a:extLst>
              <a:ext uri="{FF2B5EF4-FFF2-40B4-BE49-F238E27FC236}">
                <a16:creationId xmlns:a16="http://schemas.microsoft.com/office/drawing/2014/main" id="{965C174B-4FF1-688B-EB5B-B0A933B0A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00" y="1054714"/>
            <a:ext cx="3865671" cy="35311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F4E722-0272-796B-4CE1-40B0A1A278A9}"/>
              </a:ext>
            </a:extLst>
          </p:cNvPr>
          <p:cNvSpPr txBox="1"/>
          <p:nvPr/>
        </p:nvSpPr>
        <p:spPr>
          <a:xfrm>
            <a:off x="6838756" y="753553"/>
            <a:ext cx="194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  <a:latin typeface="Trebuchet MS"/>
                <a:cs typeface="Trebuchet MS"/>
              </a:rPr>
              <a:t>Hoare et al. 2015</a:t>
            </a:r>
          </a:p>
        </p:txBody>
      </p:sp>
      <p:pic>
        <p:nvPicPr>
          <p:cNvPr id="12" name="Picture 11" descr="Untitled.jpg">
            <a:extLst>
              <a:ext uri="{FF2B5EF4-FFF2-40B4-BE49-F238E27FC236}">
                <a16:creationId xmlns:a16="http://schemas.microsoft.com/office/drawing/2014/main" id="{EC0402B3-3B9D-6F13-1309-A3BEA5FBFE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8" y="739370"/>
            <a:ext cx="1311665" cy="468452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1B3CA0-2EBF-448D-3176-80313C36B6BB}"/>
              </a:ext>
            </a:extLst>
          </p:cNvPr>
          <p:cNvSpPr txBox="1"/>
          <p:nvPr/>
        </p:nvSpPr>
        <p:spPr>
          <a:xfrm>
            <a:off x="1723214" y="732847"/>
            <a:ext cx="392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 measure strength and spectral index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FB3E25-C8C3-0A36-1D2C-2DDE4E12F42D}"/>
              </a:ext>
            </a:extLst>
          </p:cNvPr>
          <p:cNvSpPr txBox="1"/>
          <p:nvPr/>
        </p:nvSpPr>
        <p:spPr>
          <a:xfrm>
            <a:off x="7000216" y="4494428"/>
            <a:ext cx="18256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matching beams of </a:t>
            </a:r>
          </a:p>
          <a:p>
            <a:pPr algn="ctr"/>
            <a:r>
              <a:rPr lang="en-US" sz="1400" dirty="0"/>
              <a:t>40 mas≈4 au radius of </a:t>
            </a:r>
          </a:p>
          <a:p>
            <a:pPr algn="ctr"/>
            <a:r>
              <a:rPr lang="en-US" sz="1400" dirty="0"/>
              <a:t>snow line at 100pc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BED4FA-8096-7963-0ADA-9E1C85ACEA47}"/>
              </a:ext>
            </a:extLst>
          </p:cNvPr>
          <p:cNvSpPr txBox="1"/>
          <p:nvPr/>
        </p:nvSpPr>
        <p:spPr>
          <a:xfrm>
            <a:off x="-21771" y="4809067"/>
            <a:ext cx="7296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rgbClr val="FF0000"/>
                </a:solidFill>
              </a:rPr>
              <a:t>SKAO probes cm-sized dust and will allow measurement of beta across disks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871476-57D2-255F-282A-03A1D312A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1783" y="3083613"/>
            <a:ext cx="1859968" cy="174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06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E16612-53A3-B81A-799D-56F4F9692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7134" y="965262"/>
            <a:ext cx="2506866" cy="3603708"/>
          </a:xfrm>
        </p:spPr>
        <p:txBody>
          <a:bodyPr/>
          <a:lstStyle/>
          <a:p>
            <a:r>
              <a:rPr lang="en-CH" sz="1800" dirty="0"/>
              <a:t>Hot surface layer </a:t>
            </a:r>
            <a:r>
              <a:rPr lang="en-CH" sz="1800" dirty="0">
                <a:sym typeface="Wingdings" pitchFamily="2" charset="2"/>
              </a:rPr>
              <a:t> PDR chemistry</a:t>
            </a:r>
          </a:p>
          <a:p>
            <a:r>
              <a:rPr lang="en-CH" sz="1800" dirty="0">
                <a:sym typeface="Wingdings" pitchFamily="2" charset="2"/>
              </a:rPr>
              <a:t>Warm layer  COMs (could be </a:t>
            </a:r>
          </a:p>
          <a:p>
            <a:r>
              <a:rPr lang="en-CH" sz="1800" dirty="0">
                <a:sym typeface="Wingdings" pitchFamily="2" charset="2"/>
              </a:rPr>
              <a:t>Cold midplane  freeze-out</a:t>
            </a:r>
          </a:p>
          <a:p>
            <a:r>
              <a:rPr lang="en-CH" sz="1800" dirty="0">
                <a:sym typeface="Wingdings" pitchFamily="2" charset="2"/>
              </a:rPr>
              <a:t>Hot corinos in protostars  rich COM vs warm C-chain  poor COM</a:t>
            </a:r>
          </a:p>
          <a:p>
            <a:r>
              <a:rPr lang="en-CH" sz="1800" dirty="0">
                <a:sym typeface="Wingdings" pitchFamily="2" charset="2"/>
              </a:rPr>
              <a:t>Ideal for SKA band 5 frequencies</a:t>
            </a:r>
            <a:endParaRPr lang="en-CH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7E1E10-B4C2-DF73-9C03-23085F512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Astrochemistry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18981D-48AF-2E25-AC36-28FE0ECBE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655"/>
            <a:ext cx="6637134" cy="3603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F1ACB7-06E5-1A0A-86CC-0A8E2231EAAB}"/>
              </a:ext>
            </a:extLst>
          </p:cNvPr>
          <p:cNvSpPr txBox="1"/>
          <p:nvPr/>
        </p:nvSpPr>
        <p:spPr>
          <a:xfrm>
            <a:off x="81157" y="4774168"/>
            <a:ext cx="6186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Ceccarelli</a:t>
            </a:r>
            <a:r>
              <a:rPr lang="en-GB" dirty="0"/>
              <a:t> et al. 2004, 2022, etc.. </a:t>
            </a:r>
            <a:r>
              <a:rPr lang="en-GB" dirty="0" err="1"/>
              <a:t>Codella</a:t>
            </a:r>
            <a:r>
              <a:rPr lang="en-GB" dirty="0"/>
              <a:t> et al. 2015 (SKA I book)</a:t>
            </a:r>
            <a:endParaRPr lang="en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50DAA6-F126-4004-FCC1-E3A7DB6BABE1}"/>
              </a:ext>
            </a:extLst>
          </p:cNvPr>
          <p:cNvSpPr txBox="1"/>
          <p:nvPr/>
        </p:nvSpPr>
        <p:spPr>
          <a:xfrm>
            <a:off x="6884022" y="4857642"/>
            <a:ext cx="2259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CH" dirty="0"/>
              <a:t>ee S. Wampfler’s talk</a:t>
            </a:r>
          </a:p>
        </p:txBody>
      </p:sp>
    </p:spTree>
    <p:extLst>
      <p:ext uri="{BB962C8B-B14F-4D97-AF65-F5344CB8AC3E}">
        <p14:creationId xmlns:p14="http://schemas.microsoft.com/office/powerpoint/2010/main" val="2695146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EEDFEB-FBA3-4B2C-468B-1759785DE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383" y="722710"/>
            <a:ext cx="8084097" cy="1521050"/>
          </a:xfrm>
        </p:spPr>
        <p:txBody>
          <a:bodyPr/>
          <a:lstStyle/>
          <a:p>
            <a:r>
              <a:rPr lang="en-CH" sz="2000" dirty="0"/>
              <a:t>Disentangling free-free from thermal dust emission</a:t>
            </a:r>
          </a:p>
          <a:p>
            <a:r>
              <a:rPr lang="en-CH" sz="2000" dirty="0"/>
              <a:t>Radio emission from EUV or X-rays: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2E9C80-5405-224D-7E99-B1E3A9765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4000" dirty="0"/>
              <a:t>Protoplanetary disk photoevaporation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DA3E285-06C0-5F1D-CACF-1D0DC5FFF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575" y="1475141"/>
            <a:ext cx="4127605" cy="41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0893CB-125D-3B8C-4989-2ABD01D6BFFC}"/>
              </a:ext>
            </a:extLst>
          </p:cNvPr>
          <p:cNvSpPr txBox="1"/>
          <p:nvPr/>
        </p:nvSpPr>
        <p:spPr>
          <a:xfrm>
            <a:off x="6369545" y="1475141"/>
            <a:ext cx="25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CH" dirty="0"/>
              <a:t>ee Coutens et al. (2019)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445E226-A881-4AB8-481E-5BDBA2C4A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575" y="1856654"/>
            <a:ext cx="4270399" cy="44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">
            <a:extLst>
              <a:ext uri="{FF2B5EF4-FFF2-40B4-BE49-F238E27FC236}">
                <a16:creationId xmlns:a16="http://schemas.microsoft.com/office/drawing/2014/main" id="{33A0A286-93E1-3693-BA10-7FA45A84E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91" y="2272962"/>
            <a:ext cx="2919046" cy="287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5596CA-7C15-C93E-390B-BB8E4F5C8C19}"/>
              </a:ext>
            </a:extLst>
          </p:cNvPr>
          <p:cNvSpPr txBox="1"/>
          <p:nvPr/>
        </p:nvSpPr>
        <p:spPr>
          <a:xfrm>
            <a:off x="4347958" y="2571750"/>
            <a:ext cx="4732616" cy="2390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CH" sz="1400" dirty="0"/>
              <a:t>Typical photoevaporation models required EUV flux 10</a:t>
            </a:r>
            <a:r>
              <a:rPr lang="en-CH" sz="1400" baseline="30000" dirty="0"/>
              <a:t>41</a:t>
            </a:r>
            <a:r>
              <a:rPr lang="en-CH" sz="1400" dirty="0"/>
              <a:t>-10</a:t>
            </a:r>
            <a:r>
              <a:rPr lang="en-CH" sz="1400" baseline="30000" dirty="0"/>
              <a:t>42</a:t>
            </a:r>
            <a:r>
              <a:rPr lang="en-CH" sz="1400" dirty="0"/>
              <a:t> s</a:t>
            </a:r>
            <a:r>
              <a:rPr lang="en-CH" sz="1400" baseline="30000" dirty="0"/>
              <a:t>-1</a:t>
            </a:r>
            <a:r>
              <a:rPr lang="en-CH" sz="1400" dirty="0"/>
              <a:t> to disperse disks</a:t>
            </a:r>
          </a:p>
          <a:p>
            <a:pPr algn="just"/>
            <a:endParaRPr lang="en-CH" sz="1400" baseline="30000" dirty="0"/>
          </a:p>
          <a:p>
            <a:pPr algn="just"/>
            <a:r>
              <a:rPr lang="en-CH" sz="1400" dirty="0"/>
              <a:t>Observations in Oph A cluster show EUV as possible dispersal mechanism in detected objects (but not in non-detected); X-ray photoevaporation not excluded</a:t>
            </a:r>
          </a:p>
          <a:p>
            <a:pPr algn="just"/>
            <a:endParaRPr lang="en-CH" sz="1400" dirty="0"/>
          </a:p>
          <a:p>
            <a:pPr algn="just"/>
            <a:r>
              <a:rPr lang="en-CH" sz="1400" dirty="0">
                <a:solidFill>
                  <a:srgbClr val="FF0000"/>
                </a:solidFill>
              </a:rPr>
              <a:t>SKAO’s large FOV and spatial resolution will allow us to cover many sources simultaneously and to separate the contribution from jets/disk</a:t>
            </a:r>
          </a:p>
          <a:p>
            <a:pPr algn="just"/>
            <a:r>
              <a:rPr lang="en-CH" sz="1400" dirty="0">
                <a:solidFill>
                  <a:srgbClr val="FF0000"/>
                </a:solidFill>
              </a:rPr>
              <a:t>SKAO to potentially detect H recombination lines as well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B1B3D7-3977-3D6B-1DFD-BDE40219EC06}"/>
              </a:ext>
            </a:extLst>
          </p:cNvPr>
          <p:cNvSpPr txBox="1"/>
          <p:nvPr/>
        </p:nvSpPr>
        <p:spPr>
          <a:xfrm>
            <a:off x="3417651" y="4266901"/>
            <a:ext cx="9714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400" dirty="0"/>
              <a:t>10</a:t>
            </a:r>
            <a:r>
              <a:rPr lang="en-CH" sz="1400" baseline="30000" dirty="0"/>
              <a:t>41</a:t>
            </a:r>
            <a:r>
              <a:rPr lang="en-CH" sz="1400" dirty="0"/>
              <a:t> s</a:t>
            </a:r>
            <a:r>
              <a:rPr lang="en-CH" sz="1400" baseline="30000" dirty="0"/>
              <a:t>-1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64585A-6035-DA58-B2C5-2F2694BE21D4}"/>
              </a:ext>
            </a:extLst>
          </p:cNvPr>
          <p:cNvSpPr txBox="1"/>
          <p:nvPr/>
        </p:nvSpPr>
        <p:spPr>
          <a:xfrm>
            <a:off x="3510394" y="3502913"/>
            <a:ext cx="9714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400" dirty="0"/>
              <a:t>10</a:t>
            </a:r>
            <a:r>
              <a:rPr lang="en-CH" sz="1400" baseline="30000" dirty="0"/>
              <a:t>42</a:t>
            </a:r>
            <a:r>
              <a:rPr lang="en-CH" sz="1400" dirty="0"/>
              <a:t> s</a:t>
            </a:r>
            <a:r>
              <a:rPr lang="en-CH" sz="1400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560312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CC9227-5C35-F375-3BC4-3E77927B0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0999" y="2571749"/>
            <a:ext cx="4453001" cy="2267651"/>
          </a:xfrm>
        </p:spPr>
        <p:txBody>
          <a:bodyPr/>
          <a:lstStyle/>
          <a:p>
            <a:r>
              <a:rPr lang="en-CH" sz="1800" dirty="0"/>
              <a:t>Jets detected over large luminosity spectrum</a:t>
            </a:r>
          </a:p>
          <a:p>
            <a:r>
              <a:rPr lang="en-CH" sz="1800" dirty="0"/>
              <a:t>Velocities up to several 100 km/s</a:t>
            </a:r>
          </a:p>
          <a:p>
            <a:r>
              <a:rPr lang="en-CH" sz="1800" dirty="0"/>
              <a:t>Dynamical time scales of months to years</a:t>
            </a:r>
          </a:p>
          <a:p>
            <a:r>
              <a:rPr lang="en-CH" sz="1800" dirty="0"/>
              <a:t>Weak mJy emission</a:t>
            </a:r>
          </a:p>
          <a:p>
            <a:r>
              <a:rPr lang="en-CH" sz="1800" dirty="0"/>
              <a:t>Radio (SKA!) emission traces base emission of collimated, </a:t>
            </a:r>
            <a:r>
              <a:rPr lang="en-CH" sz="1800" dirty="0">
                <a:solidFill>
                  <a:srgbClr val="FF0000"/>
                </a:solidFill>
              </a:rPr>
              <a:t>ionized</a:t>
            </a:r>
            <a:r>
              <a:rPr lang="en-CH" sz="1800" dirty="0"/>
              <a:t> jet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999C02-3F03-77CD-4E6A-5C97539A3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4000" dirty="0"/>
              <a:t>Probing the ionised jets in young stars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682347-D6D0-3310-29C0-9979ECBE1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46" y="900831"/>
            <a:ext cx="4528039" cy="1535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4A26A9-3651-F484-9901-8185F3C8E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615" y="2677356"/>
            <a:ext cx="2444262" cy="23491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337038-63B1-E429-150E-1CD0BD37E277}"/>
              </a:ext>
            </a:extLst>
          </p:cNvPr>
          <p:cNvSpPr txBox="1"/>
          <p:nvPr/>
        </p:nvSpPr>
        <p:spPr>
          <a:xfrm>
            <a:off x="507659" y="4657179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Anglada+ 2015 (SKA I)</a:t>
            </a:r>
          </a:p>
        </p:txBody>
      </p:sp>
    </p:spTree>
    <p:extLst>
      <p:ext uri="{BB962C8B-B14F-4D97-AF65-F5344CB8AC3E}">
        <p14:creationId xmlns:p14="http://schemas.microsoft.com/office/powerpoint/2010/main" val="2879580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C6F3A8-E71B-F5B4-70E3-E7B9585F7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Measuring magnetic fields in jets</a:t>
            </a:r>
          </a:p>
        </p:txBody>
      </p:sp>
      <p:pic>
        <p:nvPicPr>
          <p:cNvPr id="4" name="Picture 2" descr="Fig. 6">
            <a:extLst>
              <a:ext uri="{FF2B5EF4-FFF2-40B4-BE49-F238E27FC236}">
                <a16:creationId xmlns:a16="http://schemas.microsoft.com/office/drawing/2014/main" id="{9C44D649-D71D-88FB-9337-1E6EB00F3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2" y="794701"/>
            <a:ext cx="2636059" cy="241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1BAE4B-C025-79D2-F73C-5FC6F1780CB2}"/>
              </a:ext>
            </a:extLst>
          </p:cNvPr>
          <p:cNvSpPr txBox="1"/>
          <p:nvPr/>
        </p:nvSpPr>
        <p:spPr>
          <a:xfrm>
            <a:off x="2754829" y="755012"/>
            <a:ext cx="544691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GMRT image at </a:t>
            </a:r>
            <a:r>
              <a:rPr lang="en-GB" sz="1600" u="sng" dirty="0">
                <a:ln>
                  <a:noFill/>
                  <a:prstDash val="dash"/>
                </a:ln>
              </a:rPr>
              <a:t>325</a:t>
            </a:r>
            <a:r>
              <a:rPr lang="en-GB" sz="1600" dirty="0"/>
              <a:t> MHz (dashed contours) and </a:t>
            </a:r>
            <a:r>
              <a:rPr lang="en-GB" sz="1600" u="sng" dirty="0"/>
              <a:t>610</a:t>
            </a:r>
            <a:r>
              <a:rPr lang="en-GB" sz="1600" dirty="0"/>
              <a:t> MHz (solid contours) overlaid on a composite RGB image (I, H𝛼</a:t>
            </a:r>
            <a:r>
              <a:rPr lang="el-GR" sz="1600" dirty="0"/>
              <a:t> </a:t>
            </a:r>
            <a:r>
              <a:rPr lang="en-GB" sz="1600" dirty="0"/>
              <a:t>and [SII]) of the DG Tau jet. </a:t>
            </a:r>
          </a:p>
          <a:p>
            <a:endParaRPr lang="en-GB" sz="1600" dirty="0"/>
          </a:p>
          <a:p>
            <a:r>
              <a:rPr lang="en-GB" sz="1600" dirty="0"/>
              <a:t>Mostly free-free thermal emission from partially ionized material (</a:t>
            </a:r>
            <a:r>
              <a:rPr lang="en-GB" sz="1600" dirty="0" err="1"/>
              <a:t>Anglada</a:t>
            </a:r>
            <a:r>
              <a:rPr lang="en-GB" sz="1600" dirty="0"/>
              <a:t> et al. 2018; Reynolds 1986): </a:t>
            </a:r>
          </a:p>
          <a:p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31E2A-7A54-84F0-EF05-AAA2FF578420}"/>
              </a:ext>
            </a:extLst>
          </p:cNvPr>
          <p:cNvSpPr txBox="1"/>
          <p:nvPr/>
        </p:nvSpPr>
        <p:spPr>
          <a:xfrm>
            <a:off x="251521" y="3598864"/>
            <a:ext cx="51182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However additional non-thermal emission in knots also detected (negative spectral indices)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Synchrotron emission &amp; polarization (Curiel et al. 1993; Carrasco-Gonzalez et al. 2010)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b="1" dirty="0">
                <a:solidFill>
                  <a:srgbClr val="FF0000"/>
                </a:solidFill>
                <a:sym typeface="Wingdings" pitchFamily="2" charset="2"/>
              </a:rPr>
              <a:t>Direct measurement of magnetic field with SKA</a:t>
            </a:r>
            <a:endParaRPr lang="en-CH" b="1" dirty="0">
              <a:solidFill>
                <a:srgbClr val="FF0000"/>
              </a:solidFill>
            </a:endParaRPr>
          </a:p>
          <a:p>
            <a:endParaRPr lang="en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567B7E-8348-8A60-F002-44C915794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703" y="2329218"/>
            <a:ext cx="5446915" cy="312908"/>
          </a:xfrm>
          <a:prstGeom prst="rect">
            <a:avLst/>
          </a:prstGeom>
        </p:spPr>
      </p:pic>
      <p:pic>
        <p:nvPicPr>
          <p:cNvPr id="2050" name="Picture 2" descr="Figure 4.">
            <a:extLst>
              <a:ext uri="{FF2B5EF4-FFF2-40B4-BE49-F238E27FC236}">
                <a16:creationId xmlns:a16="http://schemas.microsoft.com/office/drawing/2014/main" id="{CE503AB2-52DE-65A4-E472-138662B7A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516" y="3042024"/>
            <a:ext cx="3281976" cy="20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7785B9-0208-7404-C92B-C43CB946C4C8}"/>
              </a:ext>
            </a:extLst>
          </p:cNvPr>
          <p:cNvSpPr txBox="1"/>
          <p:nvPr/>
        </p:nvSpPr>
        <p:spPr>
          <a:xfrm>
            <a:off x="-12746" y="3249873"/>
            <a:ext cx="39955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/>
              <a:t>Anglada</a:t>
            </a:r>
            <a:r>
              <a:rPr lang="en-GB" sz="1200" dirty="0"/>
              <a:t> et al. (2018) and Ainsworth et al. (2014)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0BD7CC-5F3E-FB6B-57D8-D315E0358301}"/>
              </a:ext>
            </a:extLst>
          </p:cNvPr>
          <p:cNvSpPr txBox="1"/>
          <p:nvPr/>
        </p:nvSpPr>
        <p:spPr>
          <a:xfrm rot="16200000">
            <a:off x="7236551" y="3294855"/>
            <a:ext cx="34356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Rodríguez-Kamenetzky et al. (2017)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5C4919-E616-4387-B3CC-1AAC0399AA91}"/>
              </a:ext>
            </a:extLst>
          </p:cNvPr>
          <p:cNvSpPr txBox="1"/>
          <p:nvPr/>
        </p:nvSpPr>
        <p:spPr>
          <a:xfrm>
            <a:off x="7978790" y="2686069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i="1" dirty="0"/>
              <a:t>thermal</a:t>
            </a:r>
            <a:endParaRPr lang="en-CH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111724-E874-CC1E-B0A1-B9232E700ED3}"/>
              </a:ext>
            </a:extLst>
          </p:cNvPr>
          <p:cNvSpPr txBox="1"/>
          <p:nvPr/>
        </p:nvSpPr>
        <p:spPr>
          <a:xfrm>
            <a:off x="6826762" y="2693792"/>
            <a:ext cx="1116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non</a:t>
            </a:r>
            <a:r>
              <a:rPr lang="en-CH" sz="1400" i="1" dirty="0"/>
              <a:t>-thermal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AA3B80E-8038-B93E-B848-0CB997831778}"/>
              </a:ext>
            </a:extLst>
          </p:cNvPr>
          <p:cNvCxnSpPr/>
          <p:nvPr/>
        </p:nvCxnSpPr>
        <p:spPr>
          <a:xfrm flipV="1">
            <a:off x="7992040" y="2686068"/>
            <a:ext cx="0" cy="42256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876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C579C5-4FB8-A4CA-E2BB-17E146BB7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Exoplanetary aurorae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C4024F-0E72-7E47-9DBF-2E0614166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72836"/>
            <a:ext cx="4699784" cy="36714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2A7FD9-D111-D964-DFA3-63DB04EF9F1B}"/>
              </a:ext>
            </a:extLst>
          </p:cNvPr>
          <p:cNvSpPr txBox="1"/>
          <p:nvPr/>
        </p:nvSpPr>
        <p:spPr>
          <a:xfrm>
            <a:off x="251520" y="4758039"/>
            <a:ext cx="2533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From Zarka+ 2015 (SKA I)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1CB886-384E-8DA8-EF0E-6D033B209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859" y="872836"/>
            <a:ext cx="4425454" cy="39762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7B42AA-6F96-C8F3-3F97-6776B83EAF5C}"/>
              </a:ext>
            </a:extLst>
          </p:cNvPr>
          <p:cNvSpPr txBox="1"/>
          <p:nvPr/>
        </p:nvSpPr>
        <p:spPr>
          <a:xfrm>
            <a:off x="6938586" y="1149927"/>
            <a:ext cx="1451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Predicted</a:t>
            </a:r>
          </a:p>
          <a:p>
            <a:r>
              <a:rPr lang="en-CH" dirty="0"/>
              <a:t>J</a:t>
            </a:r>
            <a:r>
              <a:rPr lang="en-GB" dirty="0"/>
              <a:t>u</a:t>
            </a:r>
            <a:r>
              <a:rPr lang="en-CH" dirty="0"/>
              <a:t>piter bursts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72646C-FBC3-8723-A0AD-A36B34DCA9DA}"/>
              </a:ext>
            </a:extLst>
          </p:cNvPr>
          <p:cNvSpPr txBox="1"/>
          <p:nvPr/>
        </p:nvSpPr>
        <p:spPr>
          <a:xfrm>
            <a:off x="5847155" y="4849090"/>
            <a:ext cx="2634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Detection up to several pc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820BBF-1B9A-65FF-2562-06190E8BD56F}"/>
              </a:ext>
            </a:extLst>
          </p:cNvPr>
          <p:cNvSpPr txBox="1"/>
          <p:nvPr/>
        </p:nvSpPr>
        <p:spPr>
          <a:xfrm>
            <a:off x="79074" y="688170"/>
            <a:ext cx="4646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Intense, coherent, circularly polarised emission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15C75E-417D-8519-F9A7-2E0D184AE31A}"/>
              </a:ext>
            </a:extLst>
          </p:cNvPr>
          <p:cNvSpPr txBox="1"/>
          <p:nvPr/>
        </p:nvSpPr>
        <p:spPr>
          <a:xfrm>
            <a:off x="3024266" y="4481040"/>
            <a:ext cx="2822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Exo-magnetospheric physics</a:t>
            </a:r>
          </a:p>
          <a:p>
            <a:r>
              <a:rPr lang="en-GB" dirty="0"/>
              <a:t>Rotation/orbit inclination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444545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World's largest radio telescope to be built after almost 30 years of  planning | Space">
            <a:extLst>
              <a:ext uri="{FF2B5EF4-FFF2-40B4-BE49-F238E27FC236}">
                <a16:creationId xmlns:a16="http://schemas.microsoft.com/office/drawing/2014/main" id="{30457807-EE75-76E1-AD5F-ABC912DAE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114E3F-47F1-26A6-F957-6826A0DBE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61292"/>
            <a:ext cx="8755320" cy="4650838"/>
          </a:xfrm>
        </p:spPr>
        <p:txBody>
          <a:bodyPr/>
          <a:lstStyle/>
          <a:p>
            <a:r>
              <a:rPr lang="en-CH" sz="1800" dirty="0">
                <a:solidFill>
                  <a:schemeClr val="bg1"/>
                </a:solidFill>
              </a:rPr>
              <a:t>SKAO will contribute to many different science topics in Galactic science</a:t>
            </a:r>
          </a:p>
          <a:p>
            <a:endParaRPr lang="en-CH" sz="1800" dirty="0">
              <a:solidFill>
                <a:schemeClr val="bg1"/>
              </a:solidFill>
            </a:endParaRPr>
          </a:p>
          <a:p>
            <a:r>
              <a:rPr lang="en-CH" sz="1800" dirty="0">
                <a:solidFill>
                  <a:schemeClr val="bg1"/>
                </a:solidFill>
              </a:rPr>
              <a:t>Revisit the 2014 SKA “book” (</a:t>
            </a:r>
            <a:r>
              <a:rPr lang="en-GB" sz="1800" i="1" dirty="0">
                <a:solidFill>
                  <a:schemeClr val="bg1"/>
                </a:solidFill>
              </a:rPr>
              <a:t>Advancing Astrophysics with the Square Kilometre Array</a:t>
            </a:r>
            <a:r>
              <a:rPr lang="en-GB" sz="1800" dirty="0">
                <a:solidFill>
                  <a:schemeClr val="bg1"/>
                </a:solidFill>
              </a:rPr>
              <a:t>)</a:t>
            </a:r>
            <a:endParaRPr lang="en-CH" sz="1800" dirty="0">
              <a:solidFill>
                <a:schemeClr val="bg1"/>
              </a:solidFill>
            </a:endParaRPr>
          </a:p>
          <a:p>
            <a:endParaRPr lang="en-CH" sz="1800" dirty="0">
              <a:solidFill>
                <a:schemeClr val="bg1"/>
              </a:solidFill>
            </a:endParaRPr>
          </a:p>
          <a:p>
            <a:r>
              <a:rPr lang="en-CH" sz="1800" dirty="0">
                <a:solidFill>
                  <a:schemeClr val="bg1"/>
                </a:solidFill>
              </a:rPr>
              <a:t>Call was made through the SKAO Science Working Groups and outside (Anna’s talk)</a:t>
            </a:r>
          </a:p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https://www.skao.int/en/science-users/557/advancing-astrophysics-ii-preparing-science-skao</a:t>
            </a:r>
            <a:endParaRPr lang="en-GB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H" sz="1800" dirty="0">
                <a:solidFill>
                  <a:schemeClr val="bg1"/>
                </a:solidFill>
              </a:rPr>
              <a:t>	Deadline is September 30</a:t>
            </a:r>
          </a:p>
          <a:p>
            <a:pPr marL="0" indent="0">
              <a:buNone/>
            </a:pPr>
            <a:endParaRPr lang="en-CH" sz="1800" dirty="0">
              <a:solidFill>
                <a:schemeClr val="bg1"/>
              </a:solidFill>
            </a:endParaRPr>
          </a:p>
          <a:p>
            <a:r>
              <a:rPr lang="en-CH" sz="1800" dirty="0">
                <a:solidFill>
                  <a:schemeClr val="bg1"/>
                </a:solidFill>
              </a:rPr>
              <a:t>Join SKAO Science Working Groups</a:t>
            </a:r>
          </a:p>
          <a:p>
            <a:endParaRPr lang="en-CH" sz="1800" dirty="0">
              <a:solidFill>
                <a:schemeClr val="bg1"/>
              </a:solidFill>
            </a:endParaRPr>
          </a:p>
          <a:p>
            <a:r>
              <a:rPr lang="en-CH" sz="1800" dirty="0">
                <a:solidFill>
                  <a:schemeClr val="bg1"/>
                </a:solidFill>
              </a:rPr>
              <a:t>And go to Görlitz in June 2025 for the </a:t>
            </a:r>
            <a:r>
              <a:rPr lang="en-GB" sz="1800" dirty="0">
                <a:solidFill>
                  <a:schemeClr val="bg1"/>
                </a:solidFill>
              </a:rPr>
              <a:t>SKAO General Science Meeting</a:t>
            </a:r>
            <a:endParaRPr lang="en-CH" sz="1800" dirty="0">
              <a:solidFill>
                <a:schemeClr val="bg1"/>
              </a:solidFill>
            </a:endParaRPr>
          </a:p>
          <a:p>
            <a:endParaRPr lang="en-CH" sz="18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F23E6F-AA2D-4B02-3B9B-8DC36DFF7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chemeClr val="bg1"/>
                </a:solidFill>
              </a:rPr>
              <a:t>Conclusions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0C95FB-D1EA-FE34-E633-C6CAA8013E08}"/>
              </a:ext>
            </a:extLst>
          </p:cNvPr>
          <p:cNvCxnSpPr/>
          <p:nvPr/>
        </p:nvCxnSpPr>
        <p:spPr>
          <a:xfrm>
            <a:off x="0" y="722710"/>
            <a:ext cx="9144000" cy="0"/>
          </a:xfrm>
          <a:prstGeom prst="line">
            <a:avLst/>
          </a:prstGeom>
          <a:ln w="25400">
            <a:solidFill>
              <a:srgbClr val="0981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151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 large book lies open with glowing light emanating from the pages. The test reads: Advancing Astrophysics II: Preparing for Science with the SKAO; 16-20 June 2022 - Görlitz, Germany">
            <a:extLst>
              <a:ext uri="{FF2B5EF4-FFF2-40B4-BE49-F238E27FC236}">
                <a16:creationId xmlns:a16="http://schemas.microsoft.com/office/drawing/2014/main" id="{4CD32164-63A9-42F4-AD8E-E570A2AF4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00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93AF78A-040E-6618-037C-BA9B70D66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5322" y="825285"/>
            <a:ext cx="3024555" cy="3859078"/>
          </a:xfrm>
        </p:spPr>
        <p:txBody>
          <a:bodyPr/>
          <a:lstStyle/>
          <a:p>
            <a:r>
              <a:rPr lang="en-GB" sz="1600" dirty="0"/>
              <a:t>More than SKAO members, i.e., broader SKAO-interested science broader community</a:t>
            </a:r>
          </a:p>
          <a:p>
            <a:r>
              <a:rPr lang="en-GB" sz="1600" dirty="0"/>
              <a:t>Will not propose KSP projects, but collaborations can help</a:t>
            </a:r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/>
              <a:t>To join a SWG</a:t>
            </a:r>
          </a:p>
          <a:p>
            <a:r>
              <a:rPr lang="en-GB" sz="1600" dirty="0"/>
              <a:t>Use Google form on the SWG page</a:t>
            </a:r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/>
              <a:t>https://</a:t>
            </a:r>
            <a:r>
              <a:rPr lang="en-GB" sz="1600" dirty="0" err="1"/>
              <a:t>www.skao.int</a:t>
            </a:r>
            <a:r>
              <a:rPr lang="en-GB" sz="1600" dirty="0"/>
              <a:t>/</a:t>
            </a:r>
            <a:r>
              <a:rPr lang="en-GB" sz="1600" dirty="0" err="1"/>
              <a:t>en</a:t>
            </a:r>
            <a:r>
              <a:rPr lang="en-GB" sz="1600" dirty="0"/>
              <a:t>/science-users/science-working-groups</a:t>
            </a:r>
            <a:endParaRPr lang="en-CH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1F2B57-6BE7-C4D8-4053-25D504307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The SKAO Science Working Groups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2D25A-885B-992A-2EC6-F4529570B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307" b="24331"/>
          <a:stretch/>
        </p:blipFill>
        <p:spPr>
          <a:xfrm>
            <a:off x="0" y="808892"/>
            <a:ext cx="4678277" cy="43346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2F7BFD-0E88-6035-E35C-1FE74690A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278" y="808892"/>
            <a:ext cx="1171942" cy="14577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56596A-6C92-B431-68AF-467EF6D9F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278" y="2266673"/>
            <a:ext cx="1171941" cy="1457781"/>
          </a:xfrm>
          <a:prstGeom prst="rect">
            <a:avLst/>
          </a:prstGeom>
        </p:spPr>
      </p:pic>
      <p:sp>
        <p:nvSpPr>
          <p:cNvPr id="10" name="Frame 9">
            <a:extLst>
              <a:ext uri="{FF2B5EF4-FFF2-40B4-BE49-F238E27FC236}">
                <a16:creationId xmlns:a16="http://schemas.microsoft.com/office/drawing/2014/main" id="{663011F8-B4CF-270D-D22B-98378B22B49C}"/>
              </a:ext>
            </a:extLst>
          </p:cNvPr>
          <p:cNvSpPr/>
          <p:nvPr/>
        </p:nvSpPr>
        <p:spPr>
          <a:xfrm>
            <a:off x="1160585" y="808892"/>
            <a:ext cx="1195753" cy="1457781"/>
          </a:xfrm>
          <a:prstGeom prst="frame">
            <a:avLst>
              <a:gd name="adj1" fmla="val 4392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E08EA4-A9B8-3EBD-885F-EDADF1AFB2A9}"/>
              </a:ext>
            </a:extLst>
          </p:cNvPr>
          <p:cNvSpPr txBox="1"/>
          <p:nvPr/>
        </p:nvSpPr>
        <p:spPr>
          <a:xfrm>
            <a:off x="4818186" y="4548554"/>
            <a:ext cx="4161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solidFill>
                  <a:srgbClr val="00B050"/>
                </a:solidFill>
              </a:rPr>
              <a:t>I will focus on these 2 SWGs mainly because of their overlap, especially in star/planet formation</a:t>
            </a: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3962D5B7-603E-8047-6756-4B4AA7A705B8}"/>
              </a:ext>
            </a:extLst>
          </p:cNvPr>
          <p:cNvSpPr/>
          <p:nvPr/>
        </p:nvSpPr>
        <p:spPr>
          <a:xfrm>
            <a:off x="1160585" y="3697442"/>
            <a:ext cx="1195753" cy="1457781"/>
          </a:xfrm>
          <a:prstGeom prst="frame">
            <a:avLst>
              <a:gd name="adj1" fmla="val 4392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01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57841C-CB22-1807-4D71-EC6AB6752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7584" y="778393"/>
            <a:ext cx="3366416" cy="3859078"/>
          </a:xfrm>
        </p:spPr>
        <p:txBody>
          <a:bodyPr/>
          <a:lstStyle/>
          <a:p>
            <a:r>
              <a:rPr lang="en-CH" sz="2000" dirty="0"/>
              <a:t>How do stars form, evolve, and die?</a:t>
            </a:r>
          </a:p>
          <a:p>
            <a:r>
              <a:rPr lang="en-CH" sz="2000" dirty="0"/>
              <a:t>What is the role of the interstellar medium?</a:t>
            </a:r>
          </a:p>
          <a:p>
            <a:r>
              <a:rPr lang="en-CH" sz="2000" dirty="0"/>
              <a:t>What is the impact of magnetic fields ?</a:t>
            </a:r>
          </a:p>
          <a:p>
            <a:r>
              <a:rPr lang="en-CH" sz="2000" dirty="0"/>
              <a:t>How do stars interact with their circumstellar matter?</a:t>
            </a:r>
          </a:p>
          <a:p>
            <a:r>
              <a:rPr lang="en-CH" sz="2000" dirty="0"/>
              <a:t>What is the origin of cosmic rays ? </a:t>
            </a:r>
          </a:p>
          <a:p>
            <a:r>
              <a:rPr lang="en-CH" sz="2000" dirty="0"/>
              <a:t>What is the interplay of matter in our Galaxy?</a:t>
            </a:r>
          </a:p>
          <a:p>
            <a:r>
              <a:rPr lang="en-GB" sz="2000" dirty="0"/>
              <a:t>E</a:t>
            </a:r>
            <a:r>
              <a:rPr lang="en-CH" sz="2000" dirty="0"/>
              <a:t>tc…</a:t>
            </a:r>
          </a:p>
          <a:p>
            <a:endParaRPr lang="en-CH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0C4662-BACE-91A0-D1D4-1A59B9C61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The cycle of matter in our Galaxy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782522A-A934-5430-C76C-22358772A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429"/>
            <a:ext cx="5777584" cy="432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7D9A4F-2A27-2228-3D73-F2B36562DE3F}"/>
              </a:ext>
            </a:extLst>
          </p:cNvPr>
          <p:cNvSpPr txBox="1"/>
          <p:nvPr/>
        </p:nvSpPr>
        <p:spPr>
          <a:xfrm>
            <a:off x="0" y="4684363"/>
            <a:ext cx="43140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adapted from S. Feng’s Ph.D. thesis;  DOI: 10.11588/heidok.00018236</a:t>
            </a:r>
          </a:p>
          <a:p>
            <a:r>
              <a:rPr lang="en-GB" sz="1100" dirty="0">
                <a:solidFill>
                  <a:schemeClr val="bg1"/>
                </a:solidFill>
              </a:rPr>
              <a:t>https://</a:t>
            </a:r>
            <a:r>
              <a:rPr lang="en-GB" sz="1100" dirty="0" err="1">
                <a:solidFill>
                  <a:schemeClr val="bg1"/>
                </a:solidFill>
              </a:rPr>
              <a:t>siyifeng.github.io</a:t>
            </a:r>
            <a:r>
              <a:rPr lang="en-GB" sz="1100" dirty="0">
                <a:solidFill>
                  <a:schemeClr val="bg1"/>
                </a:solidFill>
              </a:rPr>
              <a:t>/</a:t>
            </a:r>
            <a:r>
              <a:rPr lang="en-GB" sz="1100" dirty="0" err="1">
                <a:solidFill>
                  <a:schemeClr val="bg1"/>
                </a:solidFill>
              </a:rPr>
              <a:t>teaching.html</a:t>
            </a:r>
            <a:endParaRPr lang="en-CH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94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9B7904-5144-D0FF-2DA3-F38572B1A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Galactic science for SKAO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2054F3-C90E-CAE7-C1C4-86E399DCA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157" y="822653"/>
            <a:ext cx="5653685" cy="42436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0943D5-9DDA-321B-689D-8956662336F0}"/>
              </a:ext>
            </a:extLst>
          </p:cNvPr>
          <p:cNvSpPr txBox="1"/>
          <p:nvPr/>
        </p:nvSpPr>
        <p:spPr>
          <a:xfrm>
            <a:off x="0" y="4696926"/>
            <a:ext cx="2242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  <a:r>
              <a:rPr lang="en-CH" dirty="0"/>
              <a:t>rom C. Bordiu (2023)</a:t>
            </a:r>
          </a:p>
        </p:txBody>
      </p:sp>
    </p:spTree>
    <p:extLst>
      <p:ext uri="{BB962C8B-B14F-4D97-AF65-F5344CB8AC3E}">
        <p14:creationId xmlns:p14="http://schemas.microsoft.com/office/powerpoint/2010/main" val="3141286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Content Placeholder 1">
            <a:extLst>
              <a:ext uri="{FF2B5EF4-FFF2-40B4-BE49-F238E27FC236}">
                <a16:creationId xmlns:a16="http://schemas.microsoft.com/office/drawing/2014/main" id="{14EE7BC9-5F12-8119-34DC-DCBEE183D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sz="1800" dirty="0"/>
              <a:t>Galactic studies with SKAO will span span scale lengths of 3 orders of magnitude</a:t>
            </a:r>
          </a:p>
          <a:p>
            <a:r>
              <a:rPr lang="en-CH" sz="1800" dirty="0"/>
              <a:t>Complete census of the Galactic sources, and uncover missing objects</a:t>
            </a:r>
          </a:p>
          <a:p>
            <a:r>
              <a:rPr lang="en-CH" sz="1800" dirty="0"/>
              <a:t>A Galactic Plane Survey will provide a high scientific return covering topics of the SKAO SWG “Our Galaxy” and beyond </a:t>
            </a:r>
          </a:p>
          <a:p>
            <a:r>
              <a:rPr lang="en-CH" sz="1800" dirty="0"/>
              <a:t>SKAO provides better sensitivity, sky and frequency coverage, and angular resolution, (see, e.g., Thompson+ 2015; Umana+ 2015), and synergy with other surveys</a:t>
            </a:r>
          </a:p>
          <a:p>
            <a:r>
              <a:rPr lang="en-CH" sz="1800" dirty="0"/>
              <a:t>Possible GPS could be split into narrow spectral and wide continuum surveys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60C79C-D80F-D8DC-0052-5490490BA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SKAO Galactic Plane Survey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17D6E2-1F2B-3483-1A77-F1DDA841A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60" b="37970"/>
          <a:stretch/>
        </p:blipFill>
        <p:spPr>
          <a:xfrm>
            <a:off x="1009894" y="3076357"/>
            <a:ext cx="7124212" cy="2067143"/>
          </a:xfrm>
          <a:prstGeom prst="rect">
            <a:avLst/>
          </a:prstGeom>
        </p:spPr>
      </p:pic>
      <p:sp>
        <p:nvSpPr>
          <p:cNvPr id="5" name="CasellaDiTesto 6">
            <a:extLst>
              <a:ext uri="{FF2B5EF4-FFF2-40B4-BE49-F238E27FC236}">
                <a16:creationId xmlns:a16="http://schemas.microsoft.com/office/drawing/2014/main" id="{DBDAA689-C854-CFA0-3A89-200DDCE17334}"/>
              </a:ext>
            </a:extLst>
          </p:cNvPr>
          <p:cNvSpPr txBox="1"/>
          <p:nvPr/>
        </p:nvSpPr>
        <p:spPr>
          <a:xfrm rot="16200000">
            <a:off x="7287047" y="3773221"/>
            <a:ext cx="2217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srgbClr val="073779"/>
                </a:solidFill>
                <a:cs typeface="Comic Sans MS"/>
              </a:rPr>
              <a:t>Adapted</a:t>
            </a:r>
            <a:r>
              <a:rPr lang="it-IT" sz="1400" dirty="0">
                <a:solidFill>
                  <a:srgbClr val="073779"/>
                </a:solidFill>
                <a:cs typeface="Comic Sans MS"/>
              </a:rPr>
              <a:t> from </a:t>
            </a:r>
            <a:r>
              <a:rPr lang="it-IT" sz="1400" dirty="0" err="1">
                <a:solidFill>
                  <a:srgbClr val="073779"/>
                </a:solidFill>
                <a:cs typeface="Comic Sans MS"/>
              </a:rPr>
              <a:t>Hoare</a:t>
            </a:r>
            <a:r>
              <a:rPr lang="it-IT" sz="1400" dirty="0">
                <a:solidFill>
                  <a:srgbClr val="073779"/>
                </a:solidFill>
                <a:cs typeface="Comic Sans MS"/>
              </a:rPr>
              <a:t> + 2012</a:t>
            </a:r>
          </a:p>
          <a:p>
            <a:r>
              <a:rPr lang="it-IT" sz="1400" dirty="0">
                <a:solidFill>
                  <a:srgbClr val="073779"/>
                </a:solidFill>
                <a:cs typeface="Comic Sans MS"/>
              </a:rPr>
              <a:t>See Umana+ 2018</a:t>
            </a:r>
          </a:p>
        </p:txBody>
      </p:sp>
    </p:spTree>
    <p:extLst>
      <p:ext uri="{BB962C8B-B14F-4D97-AF65-F5344CB8AC3E}">
        <p14:creationId xmlns:p14="http://schemas.microsoft.com/office/powerpoint/2010/main" val="3292737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dge on view of the Milky Way galaxy showing a horizontal pancake like structure that is mostly orange but had filaments of emanating gases and small globular nodules of green and blue.">
            <a:extLst>
              <a:ext uri="{FF2B5EF4-FFF2-40B4-BE49-F238E27FC236}">
                <a16:creationId xmlns:a16="http://schemas.microsoft.com/office/drawing/2014/main" id="{65C8C680-FDE3-4FE7-24C5-031DA8445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8853"/>
            <a:ext cx="9144000" cy="431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BFCD7C3-0832-FD63-AEB5-C789BBEAA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84" y="3590334"/>
            <a:ext cx="9047016" cy="1300680"/>
          </a:xfrm>
        </p:spPr>
        <p:txBody>
          <a:bodyPr/>
          <a:lstStyle/>
          <a:p>
            <a:r>
              <a:rPr lang="en-CH" sz="1800" dirty="0">
                <a:solidFill>
                  <a:schemeClr val="bg1"/>
                </a:solidFill>
              </a:rPr>
              <a:t>Learn from previous radio surveys (e.g., CORNISH, THOR, GLEAM(-X), SCORPIO, MMB, GLOSTAR, RACS, MMGPS, SMGPS)</a:t>
            </a:r>
          </a:p>
          <a:p>
            <a:r>
              <a:rPr lang="en-CH" sz="1800" dirty="0">
                <a:solidFill>
                  <a:schemeClr val="bg1"/>
                </a:solidFill>
              </a:rPr>
              <a:t>These surveys had 2”-20” spatial resolution, 0.1-2 mJy/beam continuum sensitivity, comparable to IR+visible surveys (SMGPS ≈10-20µJy/beam), or limited sky coverage,</a:t>
            </a:r>
          </a:p>
          <a:p>
            <a:pPr marL="0" indent="0" algn="ctr">
              <a:buNone/>
            </a:pPr>
            <a:r>
              <a:rPr lang="en-CH" sz="1800" dirty="0">
                <a:solidFill>
                  <a:srgbClr val="FF0000"/>
                </a:solidFill>
              </a:rPr>
              <a:t>SKA1 will have sub-arcsecond angular resolution, large sky coverage, and better sensitivity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EF5A27-7F35-6283-CDD6-089BACD7A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chemeClr val="bg1"/>
                </a:solidFill>
              </a:rPr>
              <a:t>SKAO Galactic Plane Survey</a:t>
            </a:r>
          </a:p>
        </p:txBody>
      </p:sp>
      <p:sp>
        <p:nvSpPr>
          <p:cNvPr id="7" name="Segnaposto contenuto 4">
            <a:extLst>
              <a:ext uri="{FF2B5EF4-FFF2-40B4-BE49-F238E27FC236}">
                <a16:creationId xmlns:a16="http://schemas.microsoft.com/office/drawing/2014/main" id="{769C58BF-7D60-6D51-6502-4699D5D1D65D}"/>
              </a:ext>
            </a:extLst>
          </p:cNvPr>
          <p:cNvSpPr txBox="1">
            <a:spLocks/>
          </p:cNvSpPr>
          <p:nvPr/>
        </p:nvSpPr>
        <p:spPr>
          <a:xfrm>
            <a:off x="1246228" y="896485"/>
            <a:ext cx="7024936" cy="184050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>
            <a:sp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>
                <a:solidFill>
                  <a:schemeClr val="bg1"/>
                </a:solidFill>
                <a:ea typeface="Calibri" pitchFamily="-111" charset="0"/>
                <a:cs typeface="Arial"/>
              </a:rPr>
              <a:t>SKA1_MID-A  Generic  Survey @ Band 2 (Full BW, 0.95-1.76 GHz)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Calibri" pitchFamily="-111" charset="0"/>
                <a:cs typeface="Arial"/>
              </a:rPr>
              <a:t>           </a:t>
            </a:r>
            <a:r>
              <a:rPr lang="it-IT" sz="2000" dirty="0">
                <a:solidFill>
                  <a:schemeClr val="bg1"/>
                </a:solidFill>
              </a:rPr>
              <a:t>    (</a:t>
            </a:r>
            <a:r>
              <a:rPr lang="it-IT" sz="2000" dirty="0" err="1">
                <a:solidFill>
                  <a:schemeClr val="bg1"/>
                </a:solidFill>
              </a:rPr>
              <a:t>rms</a:t>
            </a:r>
            <a:r>
              <a:rPr lang="it-IT" sz="2000" dirty="0">
                <a:solidFill>
                  <a:schemeClr val="bg1"/>
                </a:solidFill>
              </a:rPr>
              <a:t> 5</a:t>
            </a:r>
            <a:r>
              <a:rPr lang="it-IT" sz="2000" dirty="0">
                <a:solidFill>
                  <a:schemeClr val="bg1"/>
                </a:solidFill>
                <a:ea typeface="Lucida Grande"/>
                <a:cs typeface="Lucida Grande"/>
              </a:rPr>
              <a:t>μ</a:t>
            </a:r>
            <a:r>
              <a:rPr lang="it-IT" sz="2000" dirty="0">
                <a:solidFill>
                  <a:schemeClr val="bg1"/>
                </a:solidFill>
              </a:rPr>
              <a:t>Jy/b, 0.8”),  ≈8000  </a:t>
            </a:r>
            <a:r>
              <a:rPr lang="it-IT" sz="2000" dirty="0" err="1">
                <a:solidFill>
                  <a:schemeClr val="bg1"/>
                </a:solidFill>
              </a:rPr>
              <a:t>hrs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dirty="0" err="1">
                <a:solidFill>
                  <a:schemeClr val="bg1"/>
                </a:solidFill>
              </a:rPr>
              <a:t>All-sky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>
                <a:solidFill>
                  <a:schemeClr val="bg1"/>
                </a:solidFill>
                <a:ea typeface="Calibri" pitchFamily="-111" charset="0"/>
                <a:cs typeface="Arial"/>
              </a:rPr>
              <a:t>SKA1_MID-D  Generic  Survey @ Band 5ab (Full BW, 4.6-13.8 GHz)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Calibri" pitchFamily="-111" charset="0"/>
                <a:cs typeface="Arial"/>
              </a:rPr>
              <a:t>           </a:t>
            </a:r>
            <a:r>
              <a:rPr lang="it-IT" sz="2000" dirty="0">
                <a:solidFill>
                  <a:schemeClr val="bg1"/>
                </a:solidFill>
              </a:rPr>
              <a:t>    (</a:t>
            </a:r>
            <a:r>
              <a:rPr lang="it-IT" sz="2000" dirty="0" err="1">
                <a:solidFill>
                  <a:schemeClr val="bg1"/>
                </a:solidFill>
              </a:rPr>
              <a:t>rms</a:t>
            </a:r>
            <a:r>
              <a:rPr lang="it-IT" sz="2000" dirty="0">
                <a:solidFill>
                  <a:schemeClr val="bg1"/>
                </a:solidFill>
              </a:rPr>
              <a:t> 6</a:t>
            </a:r>
            <a:r>
              <a:rPr lang="it-IT" sz="2000" dirty="0">
                <a:solidFill>
                  <a:schemeClr val="bg1"/>
                </a:solidFill>
                <a:ea typeface="Lucida Grande"/>
                <a:cs typeface="Lucida Grande"/>
              </a:rPr>
              <a:t>μ</a:t>
            </a:r>
            <a:r>
              <a:rPr lang="it-IT" sz="2000" dirty="0">
                <a:solidFill>
                  <a:schemeClr val="bg1"/>
                </a:solidFill>
              </a:rPr>
              <a:t>Jy/b, 0.2”),  ≈2000 </a:t>
            </a:r>
            <a:r>
              <a:rPr lang="it-IT" sz="2000" dirty="0" err="1">
                <a:solidFill>
                  <a:schemeClr val="bg1"/>
                </a:solidFill>
              </a:rPr>
              <a:t>hrs</a:t>
            </a:r>
            <a:r>
              <a:rPr lang="it-IT" sz="2000" dirty="0">
                <a:solidFill>
                  <a:schemeClr val="bg1"/>
                </a:solidFill>
              </a:rPr>
              <a:t>, 480 deg</a:t>
            </a:r>
            <a:r>
              <a:rPr lang="it-IT" sz="2000" baseline="30000" dirty="0">
                <a:solidFill>
                  <a:schemeClr val="bg1"/>
                </a:solidFill>
              </a:rPr>
              <a:t>2</a:t>
            </a:r>
            <a:r>
              <a:rPr lang="it-IT" sz="2000" dirty="0">
                <a:solidFill>
                  <a:schemeClr val="bg1"/>
                </a:solidFill>
              </a:rPr>
              <a:t>/GAL</a:t>
            </a:r>
          </a:p>
          <a:p>
            <a:pPr marL="0" indent="0" algn="ctr">
              <a:buFont typeface="Arial" pitchFamily="34" charset="0"/>
              <a:buNone/>
            </a:pPr>
            <a:r>
              <a:rPr lang="it-IT" sz="1800" dirty="0">
                <a:solidFill>
                  <a:schemeClr val="bg1"/>
                </a:solidFill>
              </a:rPr>
              <a:t>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04723E-349D-67CB-4A0A-FCDD86118637}"/>
              </a:ext>
            </a:extLst>
          </p:cNvPr>
          <p:cNvSpPr txBox="1"/>
          <p:nvPr/>
        </p:nvSpPr>
        <p:spPr>
          <a:xfrm>
            <a:off x="96984" y="1174835"/>
            <a:ext cx="12607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solidFill>
                  <a:schemeClr val="bg1"/>
                </a:solidFill>
              </a:rPr>
              <a:t>Outcome</a:t>
            </a:r>
          </a:p>
          <a:p>
            <a:r>
              <a:rPr lang="en-GB" sz="1400" dirty="0">
                <a:solidFill>
                  <a:schemeClr val="bg1"/>
                </a:solidFill>
              </a:rPr>
              <a:t>from KSPs </a:t>
            </a:r>
          </a:p>
          <a:p>
            <a:r>
              <a:rPr lang="en-GB" sz="1400" dirty="0">
                <a:solidFill>
                  <a:schemeClr val="bg1"/>
                </a:solidFill>
              </a:rPr>
              <a:t>2015 Meeting</a:t>
            </a:r>
            <a:endParaRPr lang="en-CH" sz="1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EA0E19-D56D-2297-CAC3-17CCABD8FC47}"/>
              </a:ext>
            </a:extLst>
          </p:cNvPr>
          <p:cNvSpPr txBox="1"/>
          <p:nvPr/>
        </p:nvSpPr>
        <p:spPr>
          <a:xfrm rot="16200000">
            <a:off x="7555915" y="1828899"/>
            <a:ext cx="2770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solidFill>
                  <a:schemeClr val="bg1"/>
                </a:solidFill>
              </a:rPr>
              <a:t>Based on </a:t>
            </a:r>
            <a:r>
              <a:rPr lang="it-IT" sz="1400" dirty="0" err="1">
                <a:solidFill>
                  <a:schemeClr val="bg1"/>
                </a:solidFill>
                <a:cs typeface="Comic Sans MS"/>
              </a:rPr>
              <a:t>Umana&amp;Rosolwsky</a:t>
            </a:r>
            <a:r>
              <a:rPr lang="it-IT" sz="1400" dirty="0">
                <a:solidFill>
                  <a:schemeClr val="bg1"/>
                </a:solidFill>
                <a:cs typeface="Comic Sans MS"/>
              </a:rPr>
              <a:t> 2018</a:t>
            </a:r>
          </a:p>
          <a:p>
            <a:endParaRPr lang="en-CH" sz="1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93D8ED-C482-5B49-E548-CAB7123060BC}"/>
              </a:ext>
            </a:extLst>
          </p:cNvPr>
          <p:cNvSpPr txBox="1"/>
          <p:nvPr/>
        </p:nvSpPr>
        <p:spPr>
          <a:xfrm>
            <a:off x="7111998" y="2260062"/>
            <a:ext cx="1493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TBD SKA-LOW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D46D04-CEA1-3379-3E9C-C484DEAF29CB}"/>
              </a:ext>
            </a:extLst>
          </p:cNvPr>
          <p:cNvSpPr txBox="1"/>
          <p:nvPr/>
        </p:nvSpPr>
        <p:spPr>
          <a:xfrm>
            <a:off x="3535" y="2561606"/>
            <a:ext cx="4606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MWA map: Hurley-Walker and the GLEAM team</a:t>
            </a:r>
            <a:endParaRPr lang="en-CH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66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7FA9EA-92D6-2EAD-4EE8-8F8ABBE55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8554" y="825285"/>
            <a:ext cx="4533890" cy="3859078"/>
          </a:xfrm>
        </p:spPr>
        <p:txBody>
          <a:bodyPr/>
          <a:lstStyle/>
          <a:p>
            <a:pPr marL="231775" indent="-209550"/>
            <a:r>
              <a:rPr lang="en-GB" sz="1600" dirty="0"/>
              <a:t>About 400 “bubbles” found in  MIPSGAL   (24 µm); Carey et al., 2009, Mizuno et al 2010</a:t>
            </a:r>
          </a:p>
          <a:p>
            <a:pPr marL="231775" indent="-209550"/>
            <a:endParaRPr lang="en-GB" sz="1600" dirty="0"/>
          </a:p>
          <a:p>
            <a:pPr marL="231775" indent="-209550"/>
            <a:r>
              <a:rPr lang="en-GB" sz="1600" dirty="0"/>
              <a:t>Possibly related to late stages of Stellar evolution less than 10% have been identified</a:t>
            </a:r>
          </a:p>
          <a:p>
            <a:pPr marL="231775" indent="-209550">
              <a:buNone/>
            </a:pPr>
            <a:endParaRPr lang="en-GB" sz="1600" dirty="0"/>
          </a:p>
          <a:p>
            <a:pPr marL="231775" indent="-209550"/>
            <a:r>
              <a:rPr lang="en-GB" sz="1600" dirty="0"/>
              <a:t>Radio observations/IR  morphological information to classify the object</a:t>
            </a:r>
          </a:p>
          <a:p>
            <a:pPr marL="231775" lvl="1" indent="-209550"/>
            <a:r>
              <a:rPr lang="en-GB" sz="1400" dirty="0"/>
              <a:t>HII vs  PN, WR  </a:t>
            </a:r>
          </a:p>
          <a:p>
            <a:pPr marL="231775" lvl="1" indent="-209550"/>
            <a:r>
              <a:rPr lang="en-GB" sz="1400" dirty="0"/>
              <a:t>HII vs SNR </a:t>
            </a:r>
          </a:p>
          <a:p>
            <a:pPr marL="231775" lvl="1" indent="-209550"/>
            <a:endParaRPr lang="en-GB" sz="1400" dirty="0"/>
          </a:p>
          <a:p>
            <a:pPr marL="231775" indent="-209550"/>
            <a:r>
              <a:rPr lang="en-GB" sz="1600" dirty="0"/>
              <a:t>Radiative recombination lines provide kinematics of ionised gas (Thompson et al. 2015 SKA2014)</a:t>
            </a:r>
          </a:p>
          <a:p>
            <a:endParaRPr lang="en-GB" sz="1600" dirty="0"/>
          </a:p>
          <a:p>
            <a:endParaRPr lang="en-GB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47E2D3-01C8-4DFF-4CA2-69BD27890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Bubbles in our Galaxy</a:t>
            </a:r>
          </a:p>
        </p:txBody>
      </p:sp>
      <p:pic>
        <p:nvPicPr>
          <p:cNvPr id="4" name="Immagine 8" descr="rings.tif">
            <a:extLst>
              <a:ext uri="{FF2B5EF4-FFF2-40B4-BE49-F238E27FC236}">
                <a16:creationId xmlns:a16="http://schemas.microsoft.com/office/drawing/2014/main" id="{F8A8A85D-1790-4C1E-2D99-D71D100A34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398" y="750136"/>
            <a:ext cx="4346472" cy="4346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sellaDiTesto 1">
            <a:extLst>
              <a:ext uri="{FF2B5EF4-FFF2-40B4-BE49-F238E27FC236}">
                <a16:creationId xmlns:a16="http://schemas.microsoft.com/office/drawing/2014/main" id="{49233382-0623-1092-8EF0-25A90CBC2E98}"/>
              </a:ext>
            </a:extLst>
          </p:cNvPr>
          <p:cNvSpPr txBox="1"/>
          <p:nvPr/>
        </p:nvSpPr>
        <p:spPr>
          <a:xfrm>
            <a:off x="6930083" y="3091810"/>
            <a:ext cx="19623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err="1">
                <a:solidFill>
                  <a:srgbClr val="073779"/>
                </a:solidFill>
                <a:latin typeface="Arial"/>
                <a:cs typeface="Arial"/>
              </a:rPr>
              <a:t>Ingallinera</a:t>
            </a:r>
            <a:r>
              <a:rPr lang="it-IT" sz="1100" dirty="0">
                <a:solidFill>
                  <a:srgbClr val="073779"/>
                </a:solidFill>
                <a:latin typeface="Arial"/>
                <a:cs typeface="Arial"/>
              </a:rPr>
              <a:t> et al., 2014; 2016</a:t>
            </a:r>
          </a:p>
          <a:p>
            <a:r>
              <a:rPr lang="it-IT" sz="1100" dirty="0">
                <a:solidFill>
                  <a:srgbClr val="073779"/>
                </a:solidFill>
                <a:latin typeface="Arial"/>
                <a:cs typeface="Arial"/>
              </a:rPr>
              <a:t>Bufano et al., 2018</a:t>
            </a:r>
          </a:p>
        </p:txBody>
      </p:sp>
      <p:sp>
        <p:nvSpPr>
          <p:cNvPr id="6" name="CasellaDiTesto 10">
            <a:extLst>
              <a:ext uri="{FF2B5EF4-FFF2-40B4-BE49-F238E27FC236}">
                <a16:creationId xmlns:a16="http://schemas.microsoft.com/office/drawing/2014/main" id="{0396047C-A1C1-088D-49AD-24CFC7E92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75" y="4847035"/>
            <a:ext cx="6286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mic Sans MS" charset="0"/>
              </a:rPr>
              <a:t>24 </a:t>
            </a:r>
            <a:r>
              <a:rPr lang="en-US" sz="1200" dirty="0">
                <a:solidFill>
                  <a:srgbClr val="FFFFFF"/>
                </a:solidFill>
                <a:latin typeface="Comic Sans MS" charset="0"/>
                <a:sym typeface="Symbol" charset="2"/>
              </a:rPr>
              <a:t>m</a:t>
            </a:r>
            <a:endParaRPr lang="en-US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7" name="CasellaDiTesto 7">
            <a:extLst>
              <a:ext uri="{FF2B5EF4-FFF2-40B4-BE49-F238E27FC236}">
                <a16:creationId xmlns:a16="http://schemas.microsoft.com/office/drawing/2014/main" id="{5766C0F8-0290-0156-8FF2-832BD2D5F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907" y="4876689"/>
            <a:ext cx="268855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rgbClr val="FFFFFF"/>
                </a:solidFill>
                <a:latin typeface="Comic Sans MS" charset="0"/>
              </a:rPr>
              <a:t>Credit: Spitzer MIPSGAL  Legacy Team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CA74BE-C30A-B575-17E7-033D4693827F}"/>
              </a:ext>
            </a:extLst>
          </p:cNvPr>
          <p:cNvSpPr txBox="1"/>
          <p:nvPr/>
        </p:nvSpPr>
        <p:spPr>
          <a:xfrm>
            <a:off x="4548554" y="4758054"/>
            <a:ext cx="3308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00" dirty="0"/>
              <a:t>Slide from </a:t>
            </a:r>
            <a:r>
              <a:rPr lang="en-GB" sz="1600" dirty="0"/>
              <a:t>G. Umana &amp; E. </a:t>
            </a:r>
            <a:r>
              <a:rPr lang="en-GB" sz="1600" dirty="0" err="1"/>
              <a:t>Rosolowsky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539859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29AA99-4131-B1FE-33E8-4EFEC724B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CH" sz="2000" dirty="0"/>
              <a:t>SKAO can measure in-situ synchrotron radiation in clouds, generated from cosmic rays penetrating the clouds and gyrating in magnetic fields </a:t>
            </a:r>
            <a:r>
              <a:rPr lang="en-CH" sz="2000" dirty="0">
                <a:sym typeface="Wingdings" pitchFamily="2" charset="2"/>
              </a:rPr>
              <a:t> unique probe of measuring magnetic fields</a:t>
            </a:r>
          </a:p>
          <a:p>
            <a:pPr algn="just"/>
            <a:r>
              <a:rPr lang="en-CH" sz="2000" dirty="0">
                <a:sym typeface="Wingdings" pitchFamily="2" charset="2"/>
              </a:rPr>
              <a:t>Importance for star formation: ambipolar diffusion (strong B) vs turbulence (weak B)</a:t>
            </a:r>
          </a:p>
          <a:p>
            <a:pPr algn="just"/>
            <a:r>
              <a:rPr lang="en-CH" sz="2000" dirty="0">
                <a:sym typeface="Wingdings" pitchFamily="2" charset="2"/>
              </a:rPr>
              <a:t>Zeem splitting of HI, OH, and CN  only B</a:t>
            </a:r>
            <a:r>
              <a:rPr lang="en-CH" sz="2000" baseline="-25000" dirty="0">
                <a:sym typeface="Wingdings" pitchFamily="2" charset="2"/>
              </a:rPr>
              <a:t>los</a:t>
            </a:r>
            <a:r>
              <a:rPr lang="en-CH" sz="2000" dirty="0">
                <a:sym typeface="Wingdings" pitchFamily="2" charset="2"/>
              </a:rPr>
              <a:t> (Crutcher 2012) and polarisation through dust emission, Goldreich-Kylafis or Faraday effects are difficult/weak</a:t>
            </a:r>
          </a:p>
          <a:p>
            <a:pPr algn="just"/>
            <a:r>
              <a:rPr lang="en-CH" sz="2000" dirty="0">
                <a:sym typeface="Wingdings" pitchFamily="2" charset="2"/>
              </a:rPr>
              <a:t>Emissivity j</a:t>
            </a:r>
            <a:r>
              <a:rPr lang="en-CH" sz="2000" baseline="-25000" dirty="0">
                <a:latin typeface="Symbol" pitchFamily="2" charset="2"/>
                <a:sym typeface="Wingdings" pitchFamily="2" charset="2"/>
              </a:rPr>
              <a:t>n</a:t>
            </a:r>
            <a:r>
              <a:rPr lang="en-CH" sz="2000" dirty="0">
                <a:sym typeface="Wingdings" pitchFamily="2" charset="2"/>
              </a:rPr>
              <a:t> ~ B</a:t>
            </a:r>
            <a:r>
              <a:rPr lang="en-CH" sz="2000" baseline="30000" dirty="0">
                <a:sym typeface="Wingdings" pitchFamily="2" charset="2"/>
              </a:rPr>
              <a:t>2</a:t>
            </a:r>
            <a:r>
              <a:rPr lang="en-CH" sz="2000" dirty="0">
                <a:sym typeface="Wingdings" pitchFamily="2" charset="2"/>
              </a:rPr>
              <a:t>, and B ~ n</a:t>
            </a:r>
            <a:r>
              <a:rPr lang="en-CH" sz="2000" baseline="-25000" dirty="0">
                <a:sym typeface="Wingdings" pitchFamily="2" charset="2"/>
              </a:rPr>
              <a:t>H</a:t>
            </a:r>
            <a:r>
              <a:rPr lang="en-CH" sz="2000" baseline="30000" dirty="0">
                <a:sym typeface="Wingdings" pitchFamily="2" charset="2"/>
              </a:rPr>
              <a:t>0.6 </a:t>
            </a:r>
            <a:r>
              <a:rPr lang="en-CH" sz="2000" dirty="0">
                <a:sym typeface="Wingdings" pitchFamily="2" charset="2"/>
              </a:rPr>
              <a:t>(</a:t>
            </a:r>
            <a:r>
              <a:rPr lang="en-GB" sz="2000" dirty="0">
                <a:sym typeface="Wingdings" pitchFamily="2" charset="2"/>
              </a:rPr>
              <a:t>Strong et al. 2015) </a:t>
            </a:r>
            <a:r>
              <a:rPr lang="en-CH" sz="2000" dirty="0">
                <a:sym typeface="Wingdings" pitchFamily="2" charset="2"/>
              </a:rPr>
              <a:t>B ~n</a:t>
            </a:r>
            <a:r>
              <a:rPr lang="en-CH" sz="2000" baseline="-25000" dirty="0">
                <a:sym typeface="Wingdings" pitchFamily="2" charset="2"/>
              </a:rPr>
              <a:t>H</a:t>
            </a:r>
            <a:endParaRPr lang="en-CH" sz="2000" dirty="0">
              <a:sym typeface="Wingdings" pitchFamily="2" charset="2"/>
            </a:endParaRPr>
          </a:p>
          <a:p>
            <a:pPr algn="just"/>
            <a:r>
              <a:rPr lang="en-CH" sz="2000" dirty="0">
                <a:sym typeface="Wingdings" pitchFamily="2" charset="2"/>
              </a:rPr>
              <a:t>Flux densities at 1 GHz ≈0.05-10 mJy (Dickinson et al. 2015)</a:t>
            </a:r>
          </a:p>
          <a:p>
            <a:pPr algn="just"/>
            <a:r>
              <a:rPr lang="en-CH" sz="2000" dirty="0">
                <a:sym typeface="Wingdings" pitchFamily="2" charset="2"/>
              </a:rPr>
              <a:t>Done by MeerKat (SgrB; Yusef-Zadeh et al. 2024)</a:t>
            </a:r>
          </a:p>
          <a:p>
            <a:pPr algn="just"/>
            <a:r>
              <a:rPr lang="en-CH" sz="2000" dirty="0">
                <a:sym typeface="Wingdings" pitchFamily="2" charset="2"/>
              </a:rPr>
              <a:t>Padovani &amp; Galli (2018+2020): Synchrotron in dense cores at low freq!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8B640A-9AA3-CC24-CF5A-4AD86F921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4000" dirty="0"/>
              <a:t>Magnetic fields in star forming regions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060D297-6A0D-39A1-78B5-50DC8AEB6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91" y="3167888"/>
            <a:ext cx="2212730" cy="110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97ACFD-E839-8F81-E6C0-647720E3BC01}"/>
              </a:ext>
            </a:extLst>
          </p:cNvPr>
          <p:cNvSpPr txBox="1"/>
          <p:nvPr/>
        </p:nvSpPr>
        <p:spPr>
          <a:xfrm>
            <a:off x="4269513" y="4774168"/>
            <a:ext cx="3703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See Dickinson et al. (2015), SKA 2014 </a:t>
            </a:r>
          </a:p>
        </p:txBody>
      </p:sp>
    </p:spTree>
    <p:extLst>
      <p:ext uri="{BB962C8B-B14F-4D97-AF65-F5344CB8AC3E}">
        <p14:creationId xmlns:p14="http://schemas.microsoft.com/office/powerpoint/2010/main" val="375704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69769E-6F01-ECAA-FFCA-31EAC7AD3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262" y="825285"/>
            <a:ext cx="5305218" cy="3859078"/>
          </a:xfrm>
        </p:spPr>
        <p:txBody>
          <a:bodyPr/>
          <a:lstStyle/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Currently few hundreds  detected in radio</a:t>
            </a:r>
            <a:endParaRPr lang="en-US" sz="1600" dirty="0">
              <a:solidFill>
                <a:srgbClr val="073779"/>
              </a:solidFill>
              <a:latin typeface="Arial"/>
              <a:ea typeface="ＭＳ Ｐゴシック" charset="0"/>
              <a:cs typeface="Arial"/>
              <a:sym typeface="Arial" charset="0"/>
            </a:endParaRPr>
          </a:p>
          <a:p>
            <a:pPr marL="0" indent="0" defTabSz="801455" fontAlgn="base">
              <a:spcBef>
                <a:spcPts val="1315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 Radio probes astrophysical phenomena not detectable by other means:</a:t>
            </a:r>
          </a:p>
          <a:p>
            <a:pPr marL="34781" defTabSz="801455" fontAlgn="base">
              <a:spcBef>
                <a:spcPts val="1315"/>
              </a:spcBef>
              <a:spcAft>
                <a:spcPct val="0"/>
              </a:spcAft>
            </a:pPr>
            <a:endParaRPr lang="en-US" sz="1600" dirty="0">
              <a:solidFill>
                <a:srgbClr val="073779"/>
              </a:solidFill>
              <a:latin typeface="Arial"/>
              <a:ea typeface="ＭＳ Ｐゴシック" charset="0"/>
              <a:cs typeface="Arial"/>
              <a:sym typeface="Arial" charset="0"/>
            </a:endParaRPr>
          </a:p>
          <a:p>
            <a:pPr marL="320531" indent="-285750" defTabSz="801455" fontAlgn="base">
              <a:spcBef>
                <a:spcPts val="715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B field &amp; topology in flare stars, RS </a:t>
            </a:r>
            <a:r>
              <a:rPr lang="en-US" sz="1600" dirty="0" err="1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CVn</a:t>
            </a:r>
            <a:r>
              <a:rPr lang="en-US" sz="1600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 binaries</a:t>
            </a:r>
          </a:p>
          <a:p>
            <a:pPr marL="320531" indent="-285750" defTabSz="801455" fontAlgn="base">
              <a:spcBef>
                <a:spcPts val="715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HII region in dust enshrouded sources</a:t>
            </a:r>
          </a:p>
          <a:p>
            <a:pPr marL="320531" indent="-285750" defTabSz="801455" fontAlgn="base">
              <a:spcBef>
                <a:spcPts val="715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Wind-wind interactions</a:t>
            </a:r>
          </a:p>
          <a:p>
            <a:pPr marL="320531" indent="-285750" defTabSz="801455" fontAlgn="base">
              <a:spcBef>
                <a:spcPts val="715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Stellar magnetospheres</a:t>
            </a:r>
          </a:p>
          <a:p>
            <a:pPr marL="320531" indent="-285750" defTabSz="801455" fontAlgn="base">
              <a:spcBef>
                <a:spcPts val="715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Planetary nebulae shaping by jets?</a:t>
            </a:r>
          </a:p>
          <a:p>
            <a:pPr marL="0" indent="0" defTabSz="801455" fontAlgn="base">
              <a:spcBef>
                <a:spcPts val="1315"/>
              </a:spcBef>
              <a:spcAft>
                <a:spcPct val="0"/>
              </a:spcAft>
              <a:buNone/>
            </a:pPr>
            <a:r>
              <a:rPr lang="en-US" sz="1600" b="1" i="1" dirty="0">
                <a:solidFill>
                  <a:srgbClr val="073779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SKA will address current problems of limited sensitivity &amp; selection bias, see Umana+2015</a:t>
            </a:r>
            <a:endParaRPr lang="en-US" sz="1600" dirty="0">
              <a:solidFill>
                <a:srgbClr val="073779"/>
              </a:solidFill>
              <a:latin typeface="Arial"/>
              <a:ea typeface="ＭＳ Ｐゴシック" charset="0"/>
              <a:cs typeface="Arial"/>
              <a:sym typeface="Arial" charset="0"/>
            </a:endParaRPr>
          </a:p>
          <a:p>
            <a:pPr marL="0" indent="0" defTabSz="801455" fontAlgn="base">
              <a:spcBef>
                <a:spcPts val="1315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Slide from G. Umana &amp; E.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Rosolowsky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2018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4B3283-1BD8-6D81-C4F9-842E65DEC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The radio HR diagram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405F3F9-379B-D9B8-A2C3-717009F0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2" y="825285"/>
            <a:ext cx="3269782" cy="4086684"/>
          </a:xfrm>
          <a:prstGeom prst="rect">
            <a:avLst/>
          </a:prstGeom>
          <a:noFill/>
          <a:ln>
            <a:noFill/>
          </a:ln>
          <a:effectLst>
            <a:glow rad="508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2700"/>
            <a:bevelB w="635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522EED-7F17-E40A-7D71-B992BE8F71E9}"/>
              </a:ext>
            </a:extLst>
          </p:cNvPr>
          <p:cNvSpPr txBox="1"/>
          <p:nvPr/>
        </p:nvSpPr>
        <p:spPr>
          <a:xfrm>
            <a:off x="861120" y="3754261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Güdel 2002</a:t>
            </a:r>
          </a:p>
        </p:txBody>
      </p:sp>
    </p:spTree>
    <p:extLst>
      <p:ext uri="{BB962C8B-B14F-4D97-AF65-F5344CB8AC3E}">
        <p14:creationId xmlns:p14="http://schemas.microsoft.com/office/powerpoint/2010/main" val="2197765387"/>
      </p:ext>
    </p:extLst>
  </p:cSld>
  <p:clrMapOvr>
    <a:masterClrMapping/>
  </p:clrMapOvr>
</p:sld>
</file>

<file path=ppt/theme/theme1.xml><?xml version="1.0" encoding="utf-8"?>
<a:theme xmlns:a="http://schemas.openxmlformats.org/drawingml/2006/main" name="SKA_PowerPoint Template Update 150dp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KA_PowerPoint Template Update-jan2016[1] (Read-Only)" id="{D3FBC1F7-B323-5E44-9119-325B241C6368}" vid="{5C4FE7F7-09C6-E147-AAF2-DB235A21B35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KA_PowerPoint Template Update 150dp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KA_PowerPoint Template Update-jan2016[1] (Read-Only)" id="{D3FBC1F7-B323-5E44-9119-325B241C6368}" vid="{5C4FE7F7-09C6-E147-AAF2-DB235A21B35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SKA_PowerPoint Template July 2016</Template>
  <TotalTime>39804</TotalTime>
  <Words>1592</Words>
  <Application>Microsoft Macintosh PowerPoint</Application>
  <PresentationFormat>On-screen Show (16:9)</PresentationFormat>
  <Paragraphs>181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Comic Sans MS</vt:lpstr>
      <vt:lpstr>Gill Sans</vt:lpstr>
      <vt:lpstr>Lucida Grande</vt:lpstr>
      <vt:lpstr>Symbol</vt:lpstr>
      <vt:lpstr>Trebuchet MS</vt:lpstr>
      <vt:lpstr>Wingdings</vt:lpstr>
      <vt:lpstr>SKA_PowerPoint Template Update 150dpi</vt:lpstr>
      <vt:lpstr>Thème Office</vt:lpstr>
      <vt:lpstr>1_SKA_PowerPoint Template Update 150dpi</vt:lpstr>
      <vt:lpstr>Galactic science with SKAO: the Our Galaxy and Cradle of Life SWGs</vt:lpstr>
      <vt:lpstr>The SKAO Science Working Groups</vt:lpstr>
      <vt:lpstr>The cycle of matter in our Galaxy</vt:lpstr>
      <vt:lpstr>Galactic science for SKAO</vt:lpstr>
      <vt:lpstr>SKAO Galactic Plane Survey</vt:lpstr>
      <vt:lpstr>SKAO Galactic Plane Survey</vt:lpstr>
      <vt:lpstr>Bubbles in our Galaxy</vt:lpstr>
      <vt:lpstr>Magnetic fields in star forming regions</vt:lpstr>
      <vt:lpstr>The radio HR diagram</vt:lpstr>
      <vt:lpstr>From stars to planets</vt:lpstr>
      <vt:lpstr>Dust emission in disks</vt:lpstr>
      <vt:lpstr>Astrochemistry</vt:lpstr>
      <vt:lpstr>Protoplanetary disk photoevaporation</vt:lpstr>
      <vt:lpstr>Probing the ionised jets in young stars</vt:lpstr>
      <vt:lpstr>Measuring magnetic fields in jets</vt:lpstr>
      <vt:lpstr>Exoplanetary aurorae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Marc Audard</cp:lastModifiedBy>
  <cp:revision>191</cp:revision>
  <cp:lastPrinted>2022-09-22T16:24:48Z</cp:lastPrinted>
  <dcterms:created xsi:type="dcterms:W3CDTF">2016-07-06T13:51:07Z</dcterms:created>
  <dcterms:modified xsi:type="dcterms:W3CDTF">2024-09-04T06:09:57Z</dcterms:modified>
</cp:coreProperties>
</file>