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Lexend Light"/>
      <p:regular r:id="rId16"/>
      <p:bold r:id="rId17"/>
    </p:embeddedFont>
    <p:embeddedFont>
      <p:font typeface="Montserrat"/>
      <p:regular r:id="rId18"/>
      <p:bold r:id="rId19"/>
      <p:italic r:id="rId20"/>
      <p:boldItalic r:id="rId21"/>
    </p:embeddedFont>
    <p:embeddedFont>
      <p:font typeface="Lexend"/>
      <p:regular r:id="rId22"/>
      <p:bold r:id="rId23"/>
    </p:embeddedFont>
    <p:embeddedFont>
      <p:font typeface="Merriweather"/>
      <p:regular r:id="rId24"/>
      <p:bold r:id="rId25"/>
      <p:italic r:id="rId26"/>
      <p:boldItalic r:id="rId27"/>
    </p:embeddedFont>
    <p:embeddedFont>
      <p:font typeface="Karla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97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97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italic.fntdata"/><Relationship Id="rId22" Type="http://schemas.openxmlformats.org/officeDocument/2006/relationships/font" Target="fonts/Lexend-regular.fntdata"/><Relationship Id="rId21" Type="http://schemas.openxmlformats.org/officeDocument/2006/relationships/font" Target="fonts/Montserrat-boldItalic.fntdata"/><Relationship Id="rId24" Type="http://schemas.openxmlformats.org/officeDocument/2006/relationships/font" Target="fonts/Merriweather-regular.fntdata"/><Relationship Id="rId23" Type="http://schemas.openxmlformats.org/officeDocument/2006/relationships/font" Target="fonts/Lexend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erriweather-italic.fntdata"/><Relationship Id="rId25" Type="http://schemas.openxmlformats.org/officeDocument/2006/relationships/font" Target="fonts/Merriweather-bold.fntdata"/><Relationship Id="rId28" Type="http://schemas.openxmlformats.org/officeDocument/2006/relationships/font" Target="fonts/Karla-regular.fntdata"/><Relationship Id="rId27" Type="http://schemas.openxmlformats.org/officeDocument/2006/relationships/font" Target="fonts/Merriweather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Karla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Karla-boldItalic.fntdata"/><Relationship Id="rId30" Type="http://schemas.openxmlformats.org/officeDocument/2006/relationships/font" Target="fonts/Karla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LexendLight-bold.fntdata"/><Relationship Id="rId16" Type="http://schemas.openxmlformats.org/officeDocument/2006/relationships/font" Target="fonts/LexendLight-regular.fntdata"/><Relationship Id="rId19" Type="http://schemas.openxmlformats.org/officeDocument/2006/relationships/font" Target="fonts/Montserrat-bold.fntdata"/><Relationship Id="rId18" Type="http://schemas.openxmlformats.org/officeDocument/2006/relationships/font" Target="fonts/Montserrat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9417ae8e19_1_2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9417ae8e19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 i will be talking about the radio catalog produced by meerkat observations of the A2631 galaxy cluster and the derivation of the radio source counts + corrections.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94a7d879ec_1_6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94a7d879ec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Nature of dark matter coupled with intense inflation caused smaller structures to form first that aggregate over time through merging to form larger structures.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Majority mass components are the filaments whereas majority volume components are the voids.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Left: every node is a merger, largest are superclusters. Others are galaxy clusters, galaxy groups, etc Right: Snapshots of LLS formation.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 structures first, larger ones later -&gt; superclusters are very young compared to the structures in which they host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CDM travel slow compared to c, cannot escape fluctuations, seeds develop early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954b242435_3_6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954b242435_3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Curve in general is a superposition of AGN and star forming galaxies. The faint end is of most interest as the relative populations here are not known.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f7ba83117c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f7ba83117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c1665dc95e_0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c1665dc95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Nature of dark matter coupled with intense inflation caused smaller structures to form first that aggregate over time through merging to form larger structures.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Majority mass components are the filaments whereas majority volume components are the voids.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Left: every node is a merger, largest are superclusters. Others are galaxy clusters, galaxy groups, etc Right: Snapshots of LLS formation.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 structures first, larger ones later -&gt; superclusters are very young compared to the structures in which they host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CDM travel slow compared to c, cannot escape fluctuations, seeds develop early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fb6d07b95b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fb6d07b95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Nature of dark matter coupled with intense inflation caused smaller structures to form first that aggregate over time through merging to form larger structures.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Majority mass components are the filaments whereas majority volume components are the voids.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Left: every node is a merger, largest are superclusters. Others are galaxy clusters, galaxy groups, etc Right: Snapshots of LLS formation.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 structures first, larger ones later -&gt; superclusters are very young compared to the structures in which they host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CDM travel slow compared to c, cannot escape fluctuations, seeds develop early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999f2b2ef2_0_1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999f2b2ef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c1665dc95e_0_1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c1665dc95e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Nature of dark matter coupled with intense inflation caused smaller structures to form first that aggregate over time through merging to form larger structures.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Majority mass components are the filaments whereas majority volume components are the voids.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Left: every node is a merger, largest are superclusters. Others are galaxy clusters, galaxy groups, etc Right: Snapshots of LLS formation.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 structures first, larger ones later -&gt; superclusters are very young compared to the structures in which they host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CDM travel slow compared to c, cannot escape fluctuations, seeds develop early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c21a4f276c_0_6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c21a4f276c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Nature of dark matter coupled with intense inflation caused smaller structures to form first that aggregate over time through merging to form larger structures.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Majority mass components are the filaments whereas majority volume components are the voids.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Left: every node is a merger, largest are superclusters. Others are galaxy clusters, galaxy groups, etc Right: Snapshots of LLS formation.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 structures first, larger ones later -&gt; superclusters are very young compared to the structures in which they host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CDM travel slow compared to c, cannot escape fluctuations, seeds develop early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c1665dc95e_0_18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c1665dc95e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Nature of dark matter coupled with intense inflation caused smaller structures to form first that aggregate over time through merging to form larger structures.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Majority mass components are the filaments whereas majority volume components are the voids.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Left: every node is a merger, largest are superclusters. Others are galaxy clusters, galaxy groups, etc Right: Snapshots of LLS formation.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 structures first, larger ones later -&gt; superclusters are very young compared to the structures in which they host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CDM travel slow compared to c, cannot escape fluctuations, seeds develop early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18925" y="-9675"/>
            <a:ext cx="5276875" cy="5167075"/>
          </a:xfrm>
          <a:custGeom>
            <a:rect b="b" l="l" r="r" t="t"/>
            <a:pathLst>
              <a:path extrusionOk="0" h="206683" w="211075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9675" y="-9675"/>
            <a:ext cx="5276875" cy="5167075"/>
          </a:xfrm>
          <a:custGeom>
            <a:rect b="b" l="l" r="r" t="t"/>
            <a:pathLst>
              <a:path extrusionOk="0" h="206683" w="211075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648300" y="3175950"/>
            <a:ext cx="3530700" cy="118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/>
          <p:nvPr/>
        </p:nvSpPr>
        <p:spPr>
          <a:xfrm>
            <a:off x="22860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63" name="Google Shape;63;p11"/>
          <p:cNvSpPr/>
          <p:nvPr/>
        </p:nvSpPr>
        <p:spPr>
          <a:xfrm>
            <a:off x="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41000" y="4025300"/>
            <a:ext cx="7845900" cy="51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360"/>
              </a:spcBef>
              <a:spcAft>
                <a:spcPts val="0"/>
              </a:spcAft>
              <a:buSzPts val="2000"/>
              <a:buNone/>
              <a:defRPr/>
            </a:lvl1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/>
          <p:nvPr/>
        </p:nvSpPr>
        <p:spPr>
          <a:xfrm>
            <a:off x="22860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68" name="Google Shape;68;p12"/>
          <p:cNvSpPr/>
          <p:nvPr/>
        </p:nvSpPr>
        <p:spPr>
          <a:xfrm>
            <a:off x="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9" name="Google Shape;69;p12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">
  <p:cSld name="BLANK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218925" y="-9675"/>
            <a:ext cx="5276875" cy="5167075"/>
          </a:xfrm>
          <a:custGeom>
            <a:rect b="b" l="l" r="r" t="t"/>
            <a:pathLst>
              <a:path extrusionOk="0" h="206683" w="211075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5" name="Google Shape;15;p3"/>
          <p:cNvSpPr/>
          <p:nvPr/>
        </p:nvSpPr>
        <p:spPr>
          <a:xfrm>
            <a:off x="-9675" y="-9675"/>
            <a:ext cx="5276875" cy="5167075"/>
          </a:xfrm>
          <a:custGeom>
            <a:rect b="b" l="l" r="r" t="t"/>
            <a:pathLst>
              <a:path extrusionOk="0" h="206683" w="211075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Google Shape;16;p3"/>
          <p:cNvSpPr txBox="1"/>
          <p:nvPr>
            <p:ph type="ctrTitle"/>
          </p:nvPr>
        </p:nvSpPr>
        <p:spPr>
          <a:xfrm>
            <a:off x="648300" y="1354750"/>
            <a:ext cx="3522300" cy="298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6724950" y="3265700"/>
            <a:ext cx="1906200" cy="103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+ image">
  <p:cSld name="TITLE_1_2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218925" y="-9675"/>
            <a:ext cx="5276875" cy="5167075"/>
          </a:xfrm>
          <a:custGeom>
            <a:rect b="b" l="l" r="r" t="t"/>
            <a:pathLst>
              <a:path extrusionOk="0" h="206683" w="211075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20" name="Google Shape;20;p4"/>
          <p:cNvSpPr/>
          <p:nvPr/>
        </p:nvSpPr>
        <p:spPr>
          <a:xfrm>
            <a:off x="-9675" y="-9675"/>
            <a:ext cx="5276875" cy="5167075"/>
          </a:xfrm>
          <a:custGeom>
            <a:rect b="b" l="l" r="r" t="t"/>
            <a:pathLst>
              <a:path extrusionOk="0" h="206683" w="211075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838309" y="1807900"/>
            <a:ext cx="3148200" cy="4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838250" y="2419350"/>
            <a:ext cx="3148200" cy="22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ig image">
  <p:cSld name="TITLE_1_2_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209250" y="-9675"/>
            <a:ext cx="3076750" cy="5167075"/>
          </a:xfrm>
          <a:custGeom>
            <a:rect b="b" l="l" r="r" t="t"/>
            <a:pathLst>
              <a:path extrusionOk="0" h="206683" w="12307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26" name="Google Shape;26;p5"/>
          <p:cNvSpPr/>
          <p:nvPr/>
        </p:nvSpPr>
        <p:spPr>
          <a:xfrm>
            <a:off x="-19350" y="-9675"/>
            <a:ext cx="3076750" cy="5167075"/>
          </a:xfrm>
          <a:custGeom>
            <a:rect b="b" l="l" r="r" t="t"/>
            <a:pathLst>
              <a:path extrusionOk="0" h="206683" w="12307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609704" y="4116875"/>
            <a:ext cx="1609800" cy="4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22860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31" name="Google Shape;31;p6"/>
          <p:cNvSpPr/>
          <p:nvPr/>
        </p:nvSpPr>
        <p:spPr>
          <a:xfrm>
            <a:off x="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2" name="Google Shape;32;p6"/>
          <p:cNvSpPr txBox="1"/>
          <p:nvPr/>
        </p:nvSpPr>
        <p:spPr>
          <a:xfrm>
            <a:off x="799645" y="697675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1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33;p6"/>
          <p:cNvSpPr txBox="1"/>
          <p:nvPr>
            <p:ph idx="1" type="body"/>
          </p:nvPr>
        </p:nvSpPr>
        <p:spPr>
          <a:xfrm>
            <a:off x="838250" y="1657350"/>
            <a:ext cx="5324100" cy="22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▸"/>
              <a:defRPr sz="2400"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▹"/>
              <a:defRPr sz="2400"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▹"/>
              <a:defRPr sz="2400">
                <a:latin typeface="Montserrat"/>
                <a:ea typeface="Montserrat"/>
                <a:cs typeface="Montserrat"/>
                <a:sym typeface="Montserrat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4" name="Google Shape;34;p6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22860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37" name="Google Shape;37;p7"/>
          <p:cNvSpPr/>
          <p:nvPr/>
        </p:nvSpPr>
        <p:spPr>
          <a:xfrm>
            <a:off x="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838350" y="893500"/>
            <a:ext cx="5324100" cy="4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838250" y="1504950"/>
            <a:ext cx="5324100" cy="22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22860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43" name="Google Shape;43;p8"/>
          <p:cNvSpPr/>
          <p:nvPr/>
        </p:nvSpPr>
        <p:spPr>
          <a:xfrm>
            <a:off x="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841000" y="969700"/>
            <a:ext cx="4801500" cy="40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1" type="body"/>
          </p:nvPr>
        </p:nvSpPr>
        <p:spPr>
          <a:xfrm>
            <a:off x="841001" y="1578025"/>
            <a:ext cx="2671800" cy="24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idx="2" type="body"/>
          </p:nvPr>
        </p:nvSpPr>
        <p:spPr>
          <a:xfrm>
            <a:off x="3673842" y="1578025"/>
            <a:ext cx="2671800" cy="24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2860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50" name="Google Shape;50;p9"/>
          <p:cNvSpPr/>
          <p:nvPr/>
        </p:nvSpPr>
        <p:spPr>
          <a:xfrm>
            <a:off x="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1" name="Google Shape;51;p9"/>
          <p:cNvSpPr txBox="1"/>
          <p:nvPr>
            <p:ph type="title"/>
          </p:nvPr>
        </p:nvSpPr>
        <p:spPr>
          <a:xfrm>
            <a:off x="841000" y="969700"/>
            <a:ext cx="4801500" cy="40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2" name="Google Shape;52;p9"/>
          <p:cNvSpPr txBox="1"/>
          <p:nvPr>
            <p:ph idx="1" type="body"/>
          </p:nvPr>
        </p:nvSpPr>
        <p:spPr>
          <a:xfrm>
            <a:off x="841000" y="1600975"/>
            <a:ext cx="2094900" cy="24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3043281" y="1600975"/>
            <a:ext cx="2094900" cy="24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4" name="Google Shape;54;p9"/>
          <p:cNvSpPr txBox="1"/>
          <p:nvPr>
            <p:ph idx="3" type="body"/>
          </p:nvPr>
        </p:nvSpPr>
        <p:spPr>
          <a:xfrm>
            <a:off x="5245562" y="1600975"/>
            <a:ext cx="2094900" cy="24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5" name="Google Shape;55;p9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/>
          <p:nvPr/>
        </p:nvSpPr>
        <p:spPr>
          <a:xfrm>
            <a:off x="22860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58" name="Google Shape;58;p10"/>
          <p:cNvSpPr/>
          <p:nvPr/>
        </p:nvSpPr>
        <p:spPr>
          <a:xfrm>
            <a:off x="0" y="-10437"/>
            <a:ext cx="8229315" cy="5164387"/>
          </a:xfrm>
          <a:custGeom>
            <a:rect b="b" l="l" r="r" t="t"/>
            <a:pathLst>
              <a:path extrusionOk="0" h="206122" w="32845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9" name="Google Shape;59;p10"/>
          <p:cNvSpPr txBox="1"/>
          <p:nvPr>
            <p:ph type="title"/>
          </p:nvPr>
        </p:nvSpPr>
        <p:spPr>
          <a:xfrm>
            <a:off x="841000" y="969700"/>
            <a:ext cx="4801500" cy="40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0" name="Google Shape;60;p10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741100"/>
            <a:ext cx="51852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b="1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b="1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b="1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b="1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b="1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b="1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b="1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b="1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b="1"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352550"/>
            <a:ext cx="5185200" cy="22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▸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▹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▹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○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■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○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■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r">
              <a:buNone/>
              <a:def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r">
              <a:buNone/>
              <a:def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r">
              <a:buNone/>
              <a:def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r">
              <a:buNone/>
              <a:def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r">
              <a:buNone/>
              <a:def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r">
              <a:buNone/>
              <a:def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r">
              <a:buNone/>
              <a:def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r">
              <a:buNone/>
              <a:defRPr b="1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2.png"/><Relationship Id="rId6" Type="http://schemas.openxmlformats.org/officeDocument/2006/relationships/image" Target="../media/image11.png"/><Relationship Id="rId7" Type="http://schemas.openxmlformats.org/officeDocument/2006/relationships/image" Target="../media/image5.png"/><Relationship Id="rId8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6.png"/><Relationship Id="rId4" Type="http://schemas.openxmlformats.org/officeDocument/2006/relationships/image" Target="../media/image54.png"/><Relationship Id="rId5" Type="http://schemas.openxmlformats.org/officeDocument/2006/relationships/image" Target="../media/image5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19.png"/><Relationship Id="rId6" Type="http://schemas.openxmlformats.org/officeDocument/2006/relationships/image" Target="../media/image13.png"/><Relationship Id="rId7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Relationship Id="rId4" Type="http://schemas.openxmlformats.org/officeDocument/2006/relationships/image" Target="../media/image21.png"/><Relationship Id="rId5" Type="http://schemas.openxmlformats.org/officeDocument/2006/relationships/image" Target="../media/image8.png"/><Relationship Id="rId6" Type="http://schemas.openxmlformats.org/officeDocument/2006/relationships/image" Target="../media/image3.png"/><Relationship Id="rId7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23.png"/><Relationship Id="rId5" Type="http://schemas.openxmlformats.org/officeDocument/2006/relationships/image" Target="../media/image35.png"/><Relationship Id="rId6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33.png"/><Relationship Id="rId5" Type="http://schemas.openxmlformats.org/officeDocument/2006/relationships/image" Target="../media/image18.png"/><Relationship Id="rId6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2.png"/><Relationship Id="rId10" Type="http://schemas.openxmlformats.org/officeDocument/2006/relationships/image" Target="../media/image38.png"/><Relationship Id="rId13" Type="http://schemas.openxmlformats.org/officeDocument/2006/relationships/image" Target="../media/image28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29.png"/><Relationship Id="rId9" Type="http://schemas.openxmlformats.org/officeDocument/2006/relationships/image" Target="../media/image25.png"/><Relationship Id="rId15" Type="http://schemas.openxmlformats.org/officeDocument/2006/relationships/image" Target="../media/image41.png"/><Relationship Id="rId14" Type="http://schemas.openxmlformats.org/officeDocument/2006/relationships/image" Target="../media/image36.png"/><Relationship Id="rId17" Type="http://schemas.openxmlformats.org/officeDocument/2006/relationships/image" Target="../media/image40.png"/><Relationship Id="rId16" Type="http://schemas.openxmlformats.org/officeDocument/2006/relationships/image" Target="../media/image47.png"/><Relationship Id="rId5" Type="http://schemas.openxmlformats.org/officeDocument/2006/relationships/image" Target="../media/image30.png"/><Relationship Id="rId19" Type="http://schemas.openxmlformats.org/officeDocument/2006/relationships/image" Target="../media/image50.png"/><Relationship Id="rId6" Type="http://schemas.openxmlformats.org/officeDocument/2006/relationships/image" Target="../media/image27.png"/><Relationship Id="rId18" Type="http://schemas.openxmlformats.org/officeDocument/2006/relationships/image" Target="../media/image39.png"/><Relationship Id="rId7" Type="http://schemas.openxmlformats.org/officeDocument/2006/relationships/image" Target="../media/image32.png"/><Relationship Id="rId8" Type="http://schemas.openxmlformats.org/officeDocument/2006/relationships/image" Target="../media/image44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5.png"/><Relationship Id="rId10" Type="http://schemas.openxmlformats.org/officeDocument/2006/relationships/image" Target="../media/image41.png"/><Relationship Id="rId13" Type="http://schemas.openxmlformats.org/officeDocument/2006/relationships/image" Target="../media/image39.png"/><Relationship Id="rId1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14" Type="http://schemas.openxmlformats.org/officeDocument/2006/relationships/image" Target="../media/image50.png"/><Relationship Id="rId5" Type="http://schemas.openxmlformats.org/officeDocument/2006/relationships/image" Target="../media/image49.png"/><Relationship Id="rId6" Type="http://schemas.openxmlformats.org/officeDocument/2006/relationships/image" Target="../media/image48.png"/><Relationship Id="rId7" Type="http://schemas.openxmlformats.org/officeDocument/2006/relationships/image" Target="../media/image57.png"/><Relationship Id="rId8" Type="http://schemas.openxmlformats.org/officeDocument/2006/relationships/image" Target="../media/image4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9.png"/><Relationship Id="rId4" Type="http://schemas.openxmlformats.org/officeDocument/2006/relationships/image" Target="../media/image51.png"/><Relationship Id="rId5" Type="http://schemas.openxmlformats.org/officeDocument/2006/relationships/image" Target="../media/image58.png"/><Relationship Id="rId6" Type="http://schemas.openxmlformats.org/officeDocument/2006/relationships/image" Target="../media/image55.png"/><Relationship Id="rId7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/>
          <p:nvPr/>
        </p:nvSpPr>
        <p:spPr>
          <a:xfrm>
            <a:off x="106950" y="74775"/>
            <a:ext cx="4304100" cy="7332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1700" u="sng">
                <a:latin typeface="Merriweather"/>
                <a:ea typeface="Merriweather"/>
                <a:cs typeface="Merriweather"/>
                <a:sym typeface="Merriweather"/>
              </a:rPr>
              <a:t>ABELL 2631 MeerKAT Deep source catalog with source counts</a:t>
            </a:r>
            <a:endParaRPr b="1" sz="1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200" y="923850"/>
            <a:ext cx="4147801" cy="417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0950" y="2035975"/>
            <a:ext cx="4697524" cy="310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0950" y="2035400"/>
            <a:ext cx="2197525" cy="910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" name="Google Shape;80;p14"/>
          <p:cNvGrpSpPr/>
          <p:nvPr/>
        </p:nvGrpSpPr>
        <p:grpSpPr>
          <a:xfrm>
            <a:off x="4503396" y="74775"/>
            <a:ext cx="4551110" cy="1960624"/>
            <a:chOff x="4714875" y="74775"/>
            <a:chExt cx="4339349" cy="1960624"/>
          </a:xfrm>
        </p:grpSpPr>
        <p:pic>
          <p:nvPicPr>
            <p:cNvPr id="81" name="Google Shape;81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714875" y="74775"/>
              <a:ext cx="4339349" cy="19606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2" name="Google Shape;82;p14"/>
            <p:cNvGrpSpPr/>
            <p:nvPr/>
          </p:nvGrpSpPr>
          <p:grpSpPr>
            <a:xfrm>
              <a:off x="4714875" y="74775"/>
              <a:ext cx="1085400" cy="893418"/>
              <a:chOff x="8023075" y="114725"/>
              <a:chExt cx="1085400" cy="893418"/>
            </a:xfrm>
          </p:grpSpPr>
          <p:pic>
            <p:nvPicPr>
              <p:cNvPr id="83" name="Google Shape;83;p14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8023075" y="114725"/>
                <a:ext cx="1085400" cy="393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4" name="Google Shape;84;p14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8023075" y="454448"/>
                <a:ext cx="1085400" cy="5536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85" name="Google Shape;85;p14"/>
          <p:cNvSpPr/>
          <p:nvPr/>
        </p:nvSpPr>
        <p:spPr>
          <a:xfrm>
            <a:off x="7667125" y="74775"/>
            <a:ext cx="1387500" cy="2874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Karla"/>
                <a:ea typeface="Karla"/>
                <a:cs typeface="Karla"/>
                <a:sym typeface="Karla"/>
              </a:rPr>
              <a:t>Robert Kincaid</a:t>
            </a:r>
            <a:endParaRPr b="1" sz="13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3"/>
          <p:cNvSpPr txBox="1"/>
          <p:nvPr>
            <p:ph idx="12" type="sldNum"/>
          </p:nvPr>
        </p:nvSpPr>
        <p:spPr>
          <a:xfrm>
            <a:off x="8538252" y="474987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5" name="Google Shape;275;p23"/>
          <p:cNvSpPr txBox="1"/>
          <p:nvPr/>
        </p:nvSpPr>
        <p:spPr>
          <a:xfrm>
            <a:off x="264500" y="65450"/>
            <a:ext cx="3410100" cy="6792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1700" u="sng">
                <a:latin typeface="Merriweather"/>
                <a:ea typeface="Merriweather"/>
                <a:cs typeface="Merriweather"/>
                <a:sym typeface="Merriweather"/>
              </a:rPr>
              <a:t>Completeness and </a:t>
            </a:r>
            <a:r>
              <a:rPr b="1" lang="en" sz="1700" u="sng">
                <a:latin typeface="Merriweather"/>
                <a:ea typeface="Merriweather"/>
                <a:cs typeface="Merriweather"/>
                <a:sym typeface="Merriweather"/>
              </a:rPr>
              <a:t>source</a:t>
            </a:r>
            <a:r>
              <a:rPr b="1" lang="en" sz="1700" u="sng">
                <a:latin typeface="Merriweather"/>
                <a:ea typeface="Merriweather"/>
                <a:cs typeface="Merriweather"/>
                <a:sym typeface="Merriweather"/>
              </a:rPr>
              <a:t> counts</a:t>
            </a:r>
            <a:endParaRPr b="1" sz="1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6" name="Google Shape;276;p23"/>
          <p:cNvSpPr txBox="1"/>
          <p:nvPr/>
        </p:nvSpPr>
        <p:spPr>
          <a:xfrm>
            <a:off x="264500" y="744575"/>
            <a:ext cx="3510600" cy="40053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MeerKAT radio source counts compared with Deep observations from GMRT and VLA scaled to 1.4GHz (alpha =-0.7)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GMRT comparable to MeerKAT in terms of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sensitivity (~0.03mJy)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 and resolution (~ 10’’).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GMRT data able to populate the higher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luminosities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 but not deep enough to explore the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transition region ~ 1 mJy.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MeerKAT data provide a wealth of uJy - mJy sources allowing us to probe transition region.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Application of 1/completeness shifts sources in the lower bins up while minimal effect on bright sources.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Optical crossmatch required to understand the full nature of sources below the transition zone.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Future SKA and SKA-precursors will be vital to uncover the true nature of radio galaxies in this regime.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5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277" name="Google Shape;277;p23"/>
          <p:cNvGrpSpPr/>
          <p:nvPr/>
        </p:nvGrpSpPr>
        <p:grpSpPr>
          <a:xfrm>
            <a:off x="4476098" y="2812977"/>
            <a:ext cx="4062433" cy="2273539"/>
            <a:chOff x="5147800" y="304800"/>
            <a:chExt cx="3208366" cy="2441253"/>
          </a:xfrm>
        </p:grpSpPr>
        <p:pic>
          <p:nvPicPr>
            <p:cNvPr id="278" name="Google Shape;278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47800" y="304800"/>
              <a:ext cx="3208366" cy="24412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nj/sim \sim 1" id="279" name="Google Shape;279;p23" title="MathEquation,#00000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249426" y="680888"/>
              <a:ext cx="895172" cy="1991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0" name="Google Shape;28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5475" y="65450"/>
            <a:ext cx="5143500" cy="274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/>
          <p:nvPr>
            <p:ph idx="12" type="sldNum"/>
          </p:nvPr>
        </p:nvSpPr>
        <p:spPr>
          <a:xfrm>
            <a:off x="8538252" y="474987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182125" y="3534688"/>
            <a:ext cx="1567200" cy="3936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rla"/>
                <a:ea typeface="Karla"/>
                <a:cs typeface="Karla"/>
                <a:sym typeface="Karla"/>
              </a:rPr>
              <a:t>Euclidean</a:t>
            </a:r>
            <a:r>
              <a:rPr lang="en" sz="900">
                <a:latin typeface="Karla"/>
                <a:ea typeface="Karla"/>
                <a:cs typeface="Karla"/>
                <a:sym typeface="Karla"/>
              </a:rPr>
              <a:t> and static Universe</a:t>
            </a:r>
            <a:endParaRPr sz="9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2" name="Google Shape;92;p15"/>
          <p:cNvSpPr/>
          <p:nvPr/>
        </p:nvSpPr>
        <p:spPr>
          <a:xfrm>
            <a:off x="251675" y="4628725"/>
            <a:ext cx="1567200" cy="4461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rla"/>
                <a:ea typeface="Karla"/>
                <a:cs typeface="Karla"/>
                <a:sym typeface="Karla"/>
              </a:rPr>
              <a:t>Constant Comoving source density - &gt; non-evolving sources</a:t>
            </a:r>
            <a:endParaRPr sz="9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descr="n(S) \propto S^{-3/2}" id="93" name="Google Shape;93;p15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275" y="4154675"/>
            <a:ext cx="1076900" cy="2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 txBox="1"/>
          <p:nvPr/>
        </p:nvSpPr>
        <p:spPr>
          <a:xfrm>
            <a:off x="182125" y="106800"/>
            <a:ext cx="4147500" cy="4626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1700" u="sng">
                <a:latin typeface="Merriweather"/>
                <a:ea typeface="Merriweather"/>
                <a:cs typeface="Merriweather"/>
                <a:sym typeface="Merriweather"/>
              </a:rPr>
              <a:t>Radio source counts </a:t>
            </a:r>
            <a:endParaRPr b="1" sz="1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5" name="Google Shape;95;p15"/>
          <p:cNvSpPr txBox="1"/>
          <p:nvPr/>
        </p:nvSpPr>
        <p:spPr>
          <a:xfrm>
            <a:off x="190225" y="723825"/>
            <a:ext cx="4131300" cy="26382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Curve produced by counts of radio sources per unit area as a function of flux density were one of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the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 earliest cosmological probes.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These curves can tell us the relative populations of galaxy types and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cosmological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 evolution from the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luminosity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 function.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Inflection point ~ 1mJy signalling the emergence of a new population of galaxies.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There is no census on the relative galaxy populations on this faint sub mJy regime where counts show a turn up.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Turn up indicates an increasing dominance of star forming galaxies over AGN at lower lumosities.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descr="\log (dN/dS) \propto  \sum^N_{i=0}a_i[\log(S)]^i " id="96" name="Google Shape;96;p15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4550" y="4165212"/>
            <a:ext cx="2008950" cy="2476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5"/>
          <p:cNvSpPr/>
          <p:nvPr/>
        </p:nvSpPr>
        <p:spPr>
          <a:xfrm>
            <a:off x="2373725" y="3529513"/>
            <a:ext cx="1567200" cy="3936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rla"/>
                <a:ea typeface="Karla"/>
                <a:cs typeface="Karla"/>
                <a:sym typeface="Karla"/>
              </a:rPr>
              <a:t>non-</a:t>
            </a:r>
            <a:r>
              <a:rPr lang="en" sz="900">
                <a:latin typeface="Karla"/>
                <a:ea typeface="Karla"/>
                <a:cs typeface="Karla"/>
                <a:sym typeface="Karla"/>
              </a:rPr>
              <a:t>Euclidean and evolving Universe</a:t>
            </a:r>
            <a:endParaRPr sz="9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8" name="Google Shape;98;p15"/>
          <p:cNvSpPr/>
          <p:nvPr/>
        </p:nvSpPr>
        <p:spPr>
          <a:xfrm>
            <a:off x="2541550" y="4654963"/>
            <a:ext cx="1567200" cy="3936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rla"/>
                <a:ea typeface="Karla"/>
                <a:cs typeface="Karla"/>
                <a:sym typeface="Karla"/>
              </a:rPr>
              <a:t>Changing comoving source density</a:t>
            </a:r>
            <a:endParaRPr sz="9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99" name="Google Shape;9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7312" y="723819"/>
            <a:ext cx="4591967" cy="393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/>
          <p:nvPr/>
        </p:nvSpPr>
        <p:spPr>
          <a:xfrm>
            <a:off x="7614357" y="1482065"/>
            <a:ext cx="557065" cy="336829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rla"/>
                <a:ea typeface="Karla"/>
                <a:cs typeface="Karla"/>
                <a:sym typeface="Karla"/>
              </a:rPr>
              <a:t>peak</a:t>
            </a:r>
            <a:endParaRPr sz="8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1" name="Google Shape;101;p15"/>
          <p:cNvSpPr/>
          <p:nvPr/>
        </p:nvSpPr>
        <p:spPr>
          <a:xfrm>
            <a:off x="4999545" y="1910730"/>
            <a:ext cx="1013244" cy="372284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rla"/>
                <a:ea typeface="Karla"/>
                <a:cs typeface="Karla"/>
                <a:sym typeface="Karla"/>
              </a:rPr>
              <a:t>non-</a:t>
            </a:r>
            <a:r>
              <a:rPr lang="en" sz="800">
                <a:latin typeface="Karla"/>
                <a:ea typeface="Karla"/>
                <a:cs typeface="Karla"/>
                <a:sym typeface="Karla"/>
              </a:rPr>
              <a:t>Monotonic</a:t>
            </a:r>
            <a:r>
              <a:rPr lang="en" sz="800">
                <a:latin typeface="Karla"/>
                <a:ea typeface="Karla"/>
                <a:cs typeface="Karla"/>
                <a:sym typeface="Karla"/>
              </a:rPr>
              <a:t> decrease</a:t>
            </a:r>
            <a:endParaRPr sz="8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2" name="Google Shape;102;p15"/>
          <p:cNvSpPr/>
          <p:nvPr/>
        </p:nvSpPr>
        <p:spPr>
          <a:xfrm>
            <a:off x="6075778" y="1464201"/>
            <a:ext cx="957949" cy="372556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rla"/>
                <a:ea typeface="Karla"/>
                <a:cs typeface="Karla"/>
                <a:sym typeface="Karla"/>
              </a:rPr>
              <a:t>Sub mJy inflection point</a:t>
            </a:r>
            <a:endParaRPr sz="8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3" name="Google Shape;103;p15"/>
          <p:cNvSpPr/>
          <p:nvPr/>
        </p:nvSpPr>
        <p:spPr>
          <a:xfrm>
            <a:off x="5065575" y="2781975"/>
            <a:ext cx="861300" cy="2874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Karla"/>
                <a:ea typeface="Karla"/>
                <a:cs typeface="Karla"/>
                <a:sym typeface="Karla"/>
              </a:rPr>
              <a:t>Starburst?</a:t>
            </a:r>
            <a:endParaRPr b="1" sz="9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4" name="Google Shape;104;p15"/>
          <p:cNvSpPr/>
          <p:nvPr/>
        </p:nvSpPr>
        <p:spPr>
          <a:xfrm>
            <a:off x="5065575" y="3155700"/>
            <a:ext cx="861300" cy="2874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Karla"/>
                <a:ea typeface="Karla"/>
                <a:cs typeface="Karla"/>
                <a:sym typeface="Karla"/>
              </a:rPr>
              <a:t>Radio quiet AGN?</a:t>
            </a:r>
            <a:endParaRPr b="1" sz="9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5" name="Google Shape;105;p15"/>
          <p:cNvSpPr/>
          <p:nvPr/>
        </p:nvSpPr>
        <p:spPr>
          <a:xfrm>
            <a:off x="5043675" y="3529425"/>
            <a:ext cx="905100" cy="2874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Karla"/>
                <a:ea typeface="Karla"/>
                <a:cs typeface="Karla"/>
                <a:sym typeface="Karla"/>
              </a:rPr>
              <a:t>Spirals?</a:t>
            </a:r>
            <a:endParaRPr b="1" sz="9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/>
          <p:nvPr/>
        </p:nvSpPr>
        <p:spPr>
          <a:xfrm>
            <a:off x="41050" y="74775"/>
            <a:ext cx="5042100" cy="4626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1700" u="sng">
                <a:latin typeface="Merriweather"/>
                <a:ea typeface="Merriweather"/>
                <a:cs typeface="Merriweather"/>
                <a:sym typeface="Merriweather"/>
              </a:rPr>
              <a:t>MeerKAT observation of A2631</a:t>
            </a:r>
            <a:endParaRPr b="1" sz="1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11" name="Google Shape;11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4275" y="3243425"/>
            <a:ext cx="2130350" cy="182134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 txBox="1"/>
          <p:nvPr/>
        </p:nvSpPr>
        <p:spPr>
          <a:xfrm>
            <a:off x="41050" y="578775"/>
            <a:ext cx="5042100" cy="25947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rgbClr val="9C27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8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 hour observations (4096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channels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, 16s int time) of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Abell 2631, the largest galaxy cluster residing in the core of the saraswati supercluster (z~0.27).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Resolution of about 8’’ with sensitivity down to 0.01 mJy.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Sample of ~ 3000 radio sources with flux density 15uJy to 10mJy on pb cut image. (Image cut where pb response &lt; 50-60%).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A2631 scenario unclear. Contains bright AGN and disturbed X-ray morphology -&gt; merging galaxy cluster?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One of the most significant density enhancements found at medium-to-high redshifts (z ~ 0.27, universe ~ 10 billion years old).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Is similar to the well-known Shapley and Virgo superclusters.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95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13" name="Google Shape;113;p16"/>
          <p:cNvPicPr preferRelativeResize="0"/>
          <p:nvPr/>
        </p:nvPicPr>
        <p:blipFill rotWithShape="1">
          <a:blip r:embed="rId4">
            <a:alphaModFix/>
          </a:blip>
          <a:srcRect b="1712" l="6280" r="3483" t="5738"/>
          <a:stretch/>
        </p:blipFill>
        <p:spPr>
          <a:xfrm>
            <a:off x="5083150" y="74775"/>
            <a:ext cx="4006275" cy="30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075" y="3283327"/>
            <a:ext cx="2627099" cy="1821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59850" y="3243425"/>
            <a:ext cx="1733276" cy="182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64535" y="2992025"/>
            <a:ext cx="1947115" cy="182135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/>
          <p:nvPr/>
        </p:nvSpPr>
        <p:spPr>
          <a:xfrm>
            <a:off x="5398975" y="4694625"/>
            <a:ext cx="1596900" cy="3219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rla"/>
                <a:ea typeface="Karla"/>
                <a:cs typeface="Karla"/>
                <a:sym typeface="Karla"/>
              </a:rPr>
              <a:t>Primary beam cut ~ 1deg^2</a:t>
            </a:r>
            <a:endParaRPr sz="10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/>
          <p:nvPr/>
        </p:nvSpPr>
        <p:spPr>
          <a:xfrm>
            <a:off x="193200" y="74775"/>
            <a:ext cx="4499700" cy="6162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1700" u="sng">
                <a:latin typeface="Merriweather"/>
                <a:ea typeface="Merriweather"/>
                <a:cs typeface="Merriweather"/>
                <a:sym typeface="Merriweather"/>
              </a:rPr>
              <a:t>Correcting for the biases </a:t>
            </a:r>
            <a:r>
              <a:rPr b="1" lang="en" sz="1700" u="sng">
                <a:latin typeface="Merriweather"/>
                <a:ea typeface="Merriweather"/>
                <a:cs typeface="Merriweather"/>
                <a:sym typeface="Merriweather"/>
              </a:rPr>
              <a:t>introduced</a:t>
            </a:r>
            <a:r>
              <a:rPr b="1" lang="en" sz="1700" u="sng">
                <a:latin typeface="Merriweather"/>
                <a:ea typeface="Merriweather"/>
                <a:cs typeface="Merriweather"/>
                <a:sym typeface="Merriweather"/>
              </a:rPr>
              <a:t> from observations</a:t>
            </a:r>
            <a:endParaRPr b="1" sz="1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3" name="Google Shape;123;p17"/>
          <p:cNvSpPr txBox="1"/>
          <p:nvPr/>
        </p:nvSpPr>
        <p:spPr>
          <a:xfrm>
            <a:off x="193200" y="735275"/>
            <a:ext cx="4499700" cy="42696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rgbClr val="9C27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Lexend Light"/>
              <a:buChar char="●"/>
            </a:pPr>
            <a:r>
              <a:rPr lang="en" sz="1100">
                <a:latin typeface="Lexend Light"/>
                <a:ea typeface="Lexend Light"/>
                <a:cs typeface="Lexend Light"/>
                <a:sym typeface="Lexend Light"/>
              </a:rPr>
              <a:t>Address the biases introduced from the observation and cataloging process.</a:t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Lexend Light"/>
              <a:buChar char="●"/>
            </a:pPr>
            <a:r>
              <a:rPr lang="en" sz="1100">
                <a:latin typeface="Lexend Light"/>
                <a:ea typeface="Lexend Light"/>
                <a:cs typeface="Lexend Light"/>
                <a:sym typeface="Lexend Light"/>
              </a:rPr>
              <a:t>Incompleteness results from varying rms levels due to the primary beam and uneven noise distribution.</a:t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Lexend Light"/>
              <a:buChar char="●"/>
            </a:pPr>
            <a:r>
              <a:rPr lang="en" sz="1100">
                <a:latin typeface="Lexend Light"/>
                <a:ea typeface="Lexend Light"/>
                <a:cs typeface="Lexend Light"/>
                <a:sym typeface="Lexend Light"/>
              </a:rPr>
              <a:t>For correcting incompleteness we need to perform simulations with real source size and flux distribution injected on a residual noise map.</a:t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Lexend Light"/>
              <a:buChar char="●"/>
            </a:pPr>
            <a:r>
              <a:rPr lang="en" sz="1100">
                <a:latin typeface="Lexend Light"/>
                <a:ea typeface="Lexend Light"/>
                <a:cs typeface="Lexend Light"/>
                <a:sym typeface="Lexend Light"/>
              </a:rPr>
              <a:t>In addition to incompleteness we have various other errors that must be accounted for.</a:t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Lexend Light"/>
              <a:buChar char="●"/>
            </a:pPr>
            <a:r>
              <a:rPr lang="en" sz="1100">
                <a:latin typeface="Lexend Light"/>
                <a:ea typeface="Lexend Light"/>
                <a:cs typeface="Lexend Light"/>
                <a:sym typeface="Lexend Light"/>
              </a:rPr>
              <a:t>Resolution bias: Preferential non-detection of large sources.</a:t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Lexend Light"/>
              <a:buChar char="●"/>
            </a:pPr>
            <a:r>
              <a:rPr lang="en" sz="1100">
                <a:latin typeface="Lexend Light"/>
                <a:ea typeface="Lexend Light"/>
                <a:cs typeface="Lexend Light"/>
                <a:sym typeface="Lexend Light"/>
              </a:rPr>
              <a:t>Resolved extended sources can more easily fall below peak threshold while integrated flux does not. </a:t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Lexend Light"/>
              <a:buChar char="●"/>
            </a:pPr>
            <a:r>
              <a:rPr lang="en" sz="1100">
                <a:latin typeface="Lexend Light"/>
                <a:ea typeface="Lexend Light"/>
                <a:cs typeface="Lexend Light"/>
                <a:sym typeface="Lexend Light"/>
              </a:rPr>
              <a:t>Smearing: Finite bandwidth causes sources further from phase centre to be “smeared”.</a:t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Lexend Light"/>
              <a:buChar char="●"/>
            </a:pPr>
            <a:r>
              <a:rPr lang="en" sz="1100">
                <a:latin typeface="Lexend Light"/>
                <a:ea typeface="Lexend Light"/>
                <a:cs typeface="Lexend Light"/>
                <a:sym typeface="Lexend Light"/>
              </a:rPr>
              <a:t>Cosmic variance cosmological in origin (non-poisson).</a:t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5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24" name="Google Shape;124;p17"/>
          <p:cNvSpPr/>
          <p:nvPr/>
        </p:nvSpPr>
        <p:spPr>
          <a:xfrm>
            <a:off x="6548650" y="-4300"/>
            <a:ext cx="1642800" cy="247200"/>
          </a:xfrm>
          <a:prstGeom prst="rect">
            <a:avLst/>
          </a:prstGeom>
          <a:solidFill>
            <a:srgbClr val="3D85C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exend"/>
                <a:ea typeface="Lexend"/>
                <a:cs typeface="Lexend"/>
                <a:sym typeface="Lexend"/>
              </a:rPr>
              <a:t>Correction effects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125" name="Google Shape;125;p17"/>
          <p:cNvGrpSpPr/>
          <p:nvPr/>
        </p:nvGrpSpPr>
        <p:grpSpPr>
          <a:xfrm>
            <a:off x="4740753" y="3184638"/>
            <a:ext cx="4288208" cy="1958758"/>
            <a:chOff x="359850" y="3177925"/>
            <a:chExt cx="4146401" cy="2005075"/>
          </a:xfrm>
        </p:grpSpPr>
        <p:pic>
          <p:nvPicPr>
            <p:cNvPr id="126" name="Google Shape;126;p17"/>
            <p:cNvPicPr preferRelativeResize="0"/>
            <p:nvPr/>
          </p:nvPicPr>
          <p:blipFill rotWithShape="1">
            <a:blip r:embed="rId3">
              <a:alphaModFix/>
            </a:blip>
            <a:srcRect b="0" l="49315" r="0" t="0"/>
            <a:stretch/>
          </p:blipFill>
          <p:spPr>
            <a:xfrm>
              <a:off x="2381200" y="3177925"/>
              <a:ext cx="2125051" cy="1969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9850" y="3317621"/>
              <a:ext cx="2244312" cy="18653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" name="Google Shape;128;p17"/>
          <p:cNvGrpSpPr/>
          <p:nvPr/>
        </p:nvGrpSpPr>
        <p:grpSpPr>
          <a:xfrm>
            <a:off x="4692885" y="1667298"/>
            <a:ext cx="4383912" cy="1660485"/>
            <a:chOff x="4783714" y="1361350"/>
            <a:chExt cx="4383912" cy="1699750"/>
          </a:xfrm>
        </p:grpSpPr>
        <p:pic>
          <p:nvPicPr>
            <p:cNvPr id="129" name="Google Shape;129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783714" y="1361350"/>
              <a:ext cx="2319874" cy="1699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94425" y="1391400"/>
              <a:ext cx="1973200" cy="15964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1" name="Google Shape;131;p17"/>
          <p:cNvGrpSpPr/>
          <p:nvPr/>
        </p:nvGrpSpPr>
        <p:grpSpPr>
          <a:xfrm>
            <a:off x="7749447" y="1532787"/>
            <a:ext cx="1174190" cy="361992"/>
            <a:chOff x="7708546" y="1220525"/>
            <a:chExt cx="1286079" cy="457522"/>
          </a:xfrm>
        </p:grpSpPr>
        <p:sp>
          <p:nvSpPr>
            <p:cNvPr id="132" name="Google Shape;132;p17"/>
            <p:cNvSpPr/>
            <p:nvPr/>
          </p:nvSpPr>
          <p:spPr>
            <a:xfrm>
              <a:off x="8099725" y="1220525"/>
              <a:ext cx="894900" cy="247200"/>
            </a:xfrm>
            <a:prstGeom prst="rect">
              <a:avLst/>
            </a:prstGeom>
            <a:solidFill>
              <a:srgbClr val="FFD9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rla"/>
                  <a:ea typeface="Karla"/>
                  <a:cs typeface="Karla"/>
                  <a:sym typeface="Karla"/>
                </a:rPr>
                <a:t>Smearing</a:t>
              </a:r>
              <a:endParaRPr sz="1000">
                <a:latin typeface="Karla"/>
                <a:ea typeface="Karla"/>
                <a:cs typeface="Karla"/>
                <a:sym typeface="Karla"/>
              </a:endParaRPr>
            </a:p>
          </p:txBody>
        </p:sp>
        <p:cxnSp>
          <p:nvCxnSpPr>
            <p:cNvPr id="133" name="Google Shape;133;p17"/>
            <p:cNvCxnSpPr/>
            <p:nvPr/>
          </p:nvCxnSpPr>
          <p:spPr>
            <a:xfrm flipH="1">
              <a:off x="7708546" y="1471047"/>
              <a:ext cx="503700" cy="207000"/>
            </a:xfrm>
            <a:prstGeom prst="straightConnector1">
              <a:avLst/>
            </a:prstGeom>
            <a:noFill/>
            <a:ln cap="flat" cmpd="sng" w="28575">
              <a:solidFill>
                <a:srgbClr val="3C78D8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134" name="Google Shape;134;p17"/>
          <p:cNvGrpSpPr/>
          <p:nvPr/>
        </p:nvGrpSpPr>
        <p:grpSpPr>
          <a:xfrm>
            <a:off x="5900161" y="292286"/>
            <a:ext cx="3128363" cy="1290073"/>
            <a:chOff x="5900161" y="292286"/>
            <a:chExt cx="3128363" cy="1290073"/>
          </a:xfrm>
        </p:grpSpPr>
        <p:grpSp>
          <p:nvGrpSpPr>
            <p:cNvPr id="135" name="Google Shape;135;p17"/>
            <p:cNvGrpSpPr/>
            <p:nvPr/>
          </p:nvGrpSpPr>
          <p:grpSpPr>
            <a:xfrm>
              <a:off x="5900161" y="292286"/>
              <a:ext cx="3128363" cy="1290073"/>
              <a:chOff x="7429791" y="510974"/>
              <a:chExt cx="1642617" cy="1950814"/>
            </a:xfrm>
          </p:grpSpPr>
          <p:grpSp>
            <p:nvGrpSpPr>
              <p:cNvPr id="136" name="Google Shape;136;p17"/>
              <p:cNvGrpSpPr/>
              <p:nvPr/>
            </p:nvGrpSpPr>
            <p:grpSpPr>
              <a:xfrm>
                <a:off x="7429791" y="510974"/>
                <a:ext cx="1642617" cy="1950814"/>
                <a:chOff x="7319725" y="2138450"/>
                <a:chExt cx="1657200" cy="2586600"/>
              </a:xfrm>
            </p:grpSpPr>
            <p:sp>
              <p:nvSpPr>
                <p:cNvPr id="137" name="Google Shape;137;p17"/>
                <p:cNvSpPr/>
                <p:nvPr/>
              </p:nvSpPr>
              <p:spPr>
                <a:xfrm>
                  <a:off x="7319725" y="2138450"/>
                  <a:ext cx="1657200" cy="2586600"/>
                </a:xfrm>
                <a:prstGeom prst="ellipse">
                  <a:avLst/>
                </a:prstGeom>
                <a:noFill/>
                <a:ln cap="flat" cmpd="sng" w="2857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Karla"/>
                    <a:ea typeface="Karla"/>
                    <a:cs typeface="Karla"/>
                    <a:sym typeface="Karla"/>
                  </a:endParaRPr>
                </a:p>
              </p:txBody>
            </p:sp>
            <p:sp>
              <p:nvSpPr>
                <p:cNvPr id="138" name="Google Shape;138;p17"/>
                <p:cNvSpPr/>
                <p:nvPr/>
              </p:nvSpPr>
              <p:spPr>
                <a:xfrm>
                  <a:off x="7480202" y="2841248"/>
                  <a:ext cx="1324500" cy="338100"/>
                </a:xfrm>
                <a:prstGeom prst="rect">
                  <a:avLst/>
                </a:prstGeom>
                <a:solidFill>
                  <a:srgbClr val="F6B26B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>
                      <a:latin typeface="Karla"/>
                      <a:ea typeface="Karla"/>
                      <a:cs typeface="Karla"/>
                      <a:sym typeface="Karla"/>
                    </a:rPr>
                    <a:t>Resolution bias</a:t>
                  </a:r>
                  <a:endParaRPr sz="1000">
                    <a:latin typeface="Karla"/>
                    <a:ea typeface="Karla"/>
                    <a:cs typeface="Karla"/>
                    <a:sym typeface="Karla"/>
                  </a:endParaRPr>
                </a:p>
              </p:txBody>
            </p:sp>
            <p:sp>
              <p:nvSpPr>
                <p:cNvPr id="139" name="Google Shape;139;p17"/>
                <p:cNvSpPr/>
                <p:nvPr/>
              </p:nvSpPr>
              <p:spPr>
                <a:xfrm>
                  <a:off x="7486075" y="2339671"/>
                  <a:ext cx="1324500" cy="381300"/>
                </a:xfrm>
                <a:prstGeom prst="rect">
                  <a:avLst/>
                </a:prstGeom>
                <a:solidFill>
                  <a:srgbClr val="F6B26B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>
                      <a:latin typeface="Karla"/>
                      <a:ea typeface="Karla"/>
                      <a:cs typeface="Karla"/>
                      <a:sym typeface="Karla"/>
                    </a:rPr>
                    <a:t>Noise bias</a:t>
                  </a:r>
                  <a:endParaRPr sz="1000">
                    <a:latin typeface="Karla"/>
                    <a:ea typeface="Karla"/>
                    <a:cs typeface="Karla"/>
                    <a:sym typeface="Karla"/>
                  </a:endParaRPr>
                </a:p>
              </p:txBody>
            </p:sp>
            <p:sp>
              <p:nvSpPr>
                <p:cNvPr id="140" name="Google Shape;140;p17"/>
                <p:cNvSpPr/>
                <p:nvPr/>
              </p:nvSpPr>
              <p:spPr>
                <a:xfrm>
                  <a:off x="7486076" y="3299606"/>
                  <a:ext cx="1324500" cy="448200"/>
                </a:xfrm>
                <a:prstGeom prst="rect">
                  <a:avLst/>
                </a:prstGeom>
                <a:solidFill>
                  <a:srgbClr val="F6B26B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000">
                      <a:latin typeface="Karla"/>
                      <a:ea typeface="Karla"/>
                      <a:cs typeface="Karla"/>
                      <a:sym typeface="Karla"/>
                    </a:rPr>
                    <a:t>False detection rate</a:t>
                  </a:r>
                  <a:endParaRPr sz="1000">
                    <a:latin typeface="Karla"/>
                    <a:ea typeface="Karla"/>
                    <a:cs typeface="Karla"/>
                    <a:sym typeface="Karla"/>
                  </a:endParaRPr>
                </a:p>
              </p:txBody>
            </p:sp>
          </p:grpSp>
          <p:sp>
            <p:nvSpPr>
              <p:cNvPr id="141" name="Google Shape;141;p17"/>
              <p:cNvSpPr/>
              <p:nvPr/>
            </p:nvSpPr>
            <p:spPr>
              <a:xfrm>
                <a:off x="7583022" y="1791954"/>
                <a:ext cx="1324500" cy="255000"/>
              </a:xfrm>
              <a:prstGeom prst="rect">
                <a:avLst/>
              </a:prstGeom>
              <a:solidFill>
                <a:srgbClr val="F6B26B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latin typeface="Karla"/>
                    <a:ea typeface="Karla"/>
                    <a:cs typeface="Karla"/>
                    <a:sym typeface="Karla"/>
                  </a:rPr>
                  <a:t>smearing</a:t>
                </a:r>
                <a:endParaRPr sz="1000">
                  <a:latin typeface="Karla"/>
                  <a:ea typeface="Karla"/>
                  <a:cs typeface="Karla"/>
                  <a:sym typeface="Karla"/>
                </a:endParaRPr>
              </a:p>
            </p:txBody>
          </p:sp>
        </p:grpSp>
        <p:sp>
          <p:nvSpPr>
            <p:cNvPr id="142" name="Google Shape;142;p17"/>
            <p:cNvSpPr/>
            <p:nvPr/>
          </p:nvSpPr>
          <p:spPr>
            <a:xfrm>
              <a:off x="6203138" y="1352479"/>
              <a:ext cx="2522400" cy="180300"/>
            </a:xfrm>
            <a:prstGeom prst="rect">
              <a:avLst/>
            </a:prstGeom>
            <a:solidFill>
              <a:srgbClr val="F6B26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rla"/>
                  <a:ea typeface="Karla"/>
                  <a:cs typeface="Karla"/>
                  <a:sym typeface="Karla"/>
                </a:rPr>
                <a:t>Cosmic variance</a:t>
              </a:r>
              <a:endParaRPr sz="1000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143" name="Google Shape;143;p17"/>
          <p:cNvGrpSpPr/>
          <p:nvPr/>
        </p:nvGrpSpPr>
        <p:grpSpPr>
          <a:xfrm>
            <a:off x="4740750" y="275912"/>
            <a:ext cx="1270650" cy="1442988"/>
            <a:chOff x="4740750" y="275912"/>
            <a:chExt cx="1270650" cy="1442988"/>
          </a:xfrm>
        </p:grpSpPr>
        <p:pic>
          <p:nvPicPr>
            <p:cNvPr id="144" name="Google Shape;144;p1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740750" y="275912"/>
              <a:ext cx="1270650" cy="1322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" name="Google Shape;145;p17"/>
            <p:cNvSpPr/>
            <p:nvPr/>
          </p:nvSpPr>
          <p:spPr>
            <a:xfrm>
              <a:off x="4837100" y="1471700"/>
              <a:ext cx="1174200" cy="247200"/>
            </a:xfrm>
            <a:prstGeom prst="rect">
              <a:avLst/>
            </a:prstGeom>
            <a:solidFill>
              <a:srgbClr val="FFD9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rla"/>
                  <a:ea typeface="Karla"/>
                  <a:cs typeface="Karla"/>
                  <a:sym typeface="Karla"/>
                </a:rPr>
                <a:t>calibration </a:t>
              </a:r>
              <a:r>
                <a:rPr lang="en" sz="1000">
                  <a:latin typeface="Karla"/>
                  <a:ea typeface="Karla"/>
                  <a:cs typeface="Karla"/>
                  <a:sym typeface="Karla"/>
                </a:rPr>
                <a:t>artifacts</a:t>
              </a:r>
              <a:endParaRPr sz="1000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sp>
        <p:nvSpPr>
          <p:cNvPr id="146" name="Google Shape;146;p17"/>
          <p:cNvSpPr/>
          <p:nvPr/>
        </p:nvSpPr>
        <p:spPr>
          <a:xfrm>
            <a:off x="5165750" y="4702775"/>
            <a:ext cx="1270800" cy="3621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rla"/>
                <a:ea typeface="Karla"/>
                <a:cs typeface="Karla"/>
                <a:sym typeface="Karla"/>
              </a:rPr>
              <a:t>Noise </a:t>
            </a:r>
            <a:r>
              <a:rPr lang="en" sz="1000">
                <a:latin typeface="Karla"/>
                <a:ea typeface="Karla"/>
                <a:cs typeface="Karla"/>
                <a:sym typeface="Karla"/>
              </a:rPr>
              <a:t>inhomogeneity</a:t>
            </a:r>
            <a:endParaRPr sz="10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 txBox="1"/>
          <p:nvPr/>
        </p:nvSpPr>
        <p:spPr>
          <a:xfrm>
            <a:off x="193200" y="74775"/>
            <a:ext cx="5006400" cy="6162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1700" u="sng">
                <a:latin typeface="Merriweather"/>
                <a:ea typeface="Merriweather"/>
                <a:cs typeface="Merriweather"/>
                <a:sym typeface="Merriweather"/>
              </a:rPr>
              <a:t>The effect of Cosmic variance on small survey areas</a:t>
            </a:r>
            <a:endParaRPr b="1" sz="1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2" name="Google Shape;152;p18"/>
          <p:cNvSpPr txBox="1"/>
          <p:nvPr/>
        </p:nvSpPr>
        <p:spPr>
          <a:xfrm>
            <a:off x="193200" y="773163"/>
            <a:ext cx="5006400" cy="17178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rgbClr val="9C27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Combined source count data of previous single pointing data show significant scatter at faint end compared to larger survey areas.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At smaller areas the underlying cosmological structure can have a noticeable effect on the radio source properties.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Deeper depths are required for single pointing to achieve the same scatter of that for larger area.</a:t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5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53" name="Google Shape;153;p18"/>
          <p:cNvPicPr preferRelativeResize="0"/>
          <p:nvPr/>
        </p:nvPicPr>
        <p:blipFill rotWithShape="1">
          <a:blip r:embed="rId3">
            <a:alphaModFix/>
          </a:blip>
          <a:srcRect b="0" l="0" r="50741" t="0"/>
          <a:stretch/>
        </p:blipFill>
        <p:spPr>
          <a:xfrm>
            <a:off x="209825" y="2573175"/>
            <a:ext cx="2712651" cy="22985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oogle Shape;154;p18"/>
          <p:cNvGrpSpPr/>
          <p:nvPr/>
        </p:nvGrpSpPr>
        <p:grpSpPr>
          <a:xfrm>
            <a:off x="5507129" y="0"/>
            <a:ext cx="3366367" cy="2452980"/>
            <a:chOff x="5507129" y="0"/>
            <a:chExt cx="3366367" cy="2452980"/>
          </a:xfrm>
        </p:grpSpPr>
        <p:pic>
          <p:nvPicPr>
            <p:cNvPr id="155" name="Google Shape;155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7129" y="0"/>
              <a:ext cx="3366367" cy="24529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" name="Google Shape;156;p18"/>
            <p:cNvSpPr/>
            <p:nvPr/>
          </p:nvSpPr>
          <p:spPr>
            <a:xfrm>
              <a:off x="6669225" y="20063"/>
              <a:ext cx="629700" cy="240000"/>
            </a:xfrm>
            <a:prstGeom prst="rect">
              <a:avLst/>
            </a:prstGeom>
            <a:solidFill>
              <a:srgbClr val="EA9999"/>
            </a:soli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latin typeface="Karla"/>
                  <a:ea typeface="Karla"/>
                  <a:cs typeface="Karla"/>
                  <a:sym typeface="Karla"/>
                </a:rPr>
                <a:t>COSMOS</a:t>
              </a:r>
              <a:endParaRPr b="1" sz="800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157" name="Google Shape;157;p18"/>
          <p:cNvGrpSpPr/>
          <p:nvPr/>
        </p:nvGrpSpPr>
        <p:grpSpPr>
          <a:xfrm>
            <a:off x="5464725" y="2452981"/>
            <a:ext cx="3408775" cy="2298519"/>
            <a:chOff x="5485925" y="2452981"/>
            <a:chExt cx="3408775" cy="2298519"/>
          </a:xfrm>
        </p:grpSpPr>
        <p:pic>
          <p:nvPicPr>
            <p:cNvPr id="158" name="Google Shape;158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485925" y="2452981"/>
              <a:ext cx="3408775" cy="2298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" name="Google Shape;159;p18"/>
            <p:cNvSpPr/>
            <p:nvPr/>
          </p:nvSpPr>
          <p:spPr>
            <a:xfrm>
              <a:off x="6578875" y="2490975"/>
              <a:ext cx="1022700" cy="221100"/>
            </a:xfrm>
            <a:prstGeom prst="rect">
              <a:avLst/>
            </a:prstGeom>
            <a:solidFill>
              <a:srgbClr val="EA9999"/>
            </a:soli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Karla"/>
                  <a:ea typeface="Karla"/>
                  <a:cs typeface="Karla"/>
                  <a:sym typeface="Karla"/>
                </a:rPr>
                <a:t>Saraswati core</a:t>
              </a:r>
              <a:endParaRPr b="1" sz="900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pic>
        <p:nvPicPr>
          <p:cNvPr id="160" name="Google Shape;16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73275" y="2661950"/>
            <a:ext cx="2712650" cy="2107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Google Shape;161;p18"/>
          <p:cNvGrpSpPr/>
          <p:nvPr/>
        </p:nvGrpSpPr>
        <p:grpSpPr>
          <a:xfrm>
            <a:off x="3679402" y="2946800"/>
            <a:ext cx="1028400" cy="550100"/>
            <a:chOff x="3679402" y="2946800"/>
            <a:chExt cx="1028400" cy="550100"/>
          </a:xfrm>
        </p:grpSpPr>
        <p:sp>
          <p:nvSpPr>
            <p:cNvPr id="162" name="Google Shape;162;p18"/>
            <p:cNvSpPr/>
            <p:nvPr/>
          </p:nvSpPr>
          <p:spPr>
            <a:xfrm>
              <a:off x="3679402" y="2946800"/>
              <a:ext cx="1028400" cy="195600"/>
            </a:xfrm>
            <a:prstGeom prst="rect">
              <a:avLst/>
            </a:prstGeom>
            <a:solidFill>
              <a:srgbClr val="FFD9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rla"/>
                  <a:ea typeface="Karla"/>
                  <a:cs typeface="Karla"/>
                  <a:sym typeface="Karla"/>
                </a:rPr>
                <a:t>Survey area</a:t>
              </a:r>
              <a:endParaRPr sz="1000">
                <a:latin typeface="Karla"/>
                <a:ea typeface="Karla"/>
                <a:cs typeface="Karla"/>
                <a:sym typeface="Karla"/>
              </a:endParaRPr>
            </a:p>
          </p:txBody>
        </p:sp>
        <p:sp>
          <p:nvSpPr>
            <p:cNvPr id="163" name="Google Shape;163;p18"/>
            <p:cNvSpPr/>
            <p:nvPr/>
          </p:nvSpPr>
          <p:spPr>
            <a:xfrm rot="10800000">
              <a:off x="3728600" y="3229000"/>
              <a:ext cx="930000" cy="2679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6D9EEB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Karla"/>
                <a:ea typeface="Karla"/>
                <a:cs typeface="Karla"/>
                <a:sym typeface="Karla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9"/>
          <p:cNvSpPr txBox="1"/>
          <p:nvPr>
            <p:ph idx="12" type="sldNum"/>
          </p:nvPr>
        </p:nvSpPr>
        <p:spPr>
          <a:xfrm>
            <a:off x="8538252" y="474987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9" name="Google Shape;169;p19"/>
          <p:cNvSpPr txBox="1"/>
          <p:nvPr/>
        </p:nvSpPr>
        <p:spPr>
          <a:xfrm>
            <a:off x="120000" y="109650"/>
            <a:ext cx="5790300" cy="4626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1700" u="sng">
                <a:latin typeface="Merriweather"/>
                <a:ea typeface="Merriweather"/>
                <a:cs typeface="Merriweather"/>
                <a:sym typeface="Merriweather"/>
              </a:rPr>
              <a:t>Procedure for deriving the completeness function</a:t>
            </a:r>
            <a:endParaRPr b="1" sz="1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70" name="Google Shape;170;p19"/>
          <p:cNvSpPr txBox="1"/>
          <p:nvPr/>
        </p:nvSpPr>
        <p:spPr>
          <a:xfrm>
            <a:off x="120000" y="622250"/>
            <a:ext cx="5790300" cy="20433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rgbClr val="9C27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One of the resultant products of the CLEAN algorithm is the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residual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 image. After deep cleaning should contain no sources and just noise.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Simulated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sources with real flux and source size are injected into the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 residual image. Source finder used on this simulated image with the same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parameters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 as real image.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PyBDSF source finder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software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] searches for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 islands of emissions in which gaussians are subsequently fitted based on peak flux and image noise distribution.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By counting the sources for each bin and computing the ratio: injected_sources/Recovered sources we obtain correction factors per flux density bin.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95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71" name="Google Shape;171;p19"/>
          <p:cNvSpPr/>
          <p:nvPr/>
        </p:nvSpPr>
        <p:spPr>
          <a:xfrm>
            <a:off x="5568200" y="4553471"/>
            <a:ext cx="1320000" cy="3219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rla"/>
                <a:ea typeface="Karla"/>
                <a:cs typeface="Karla"/>
                <a:sym typeface="Karla"/>
              </a:rPr>
              <a:t>Recovered sources</a:t>
            </a:r>
            <a:endParaRPr sz="1000"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172" name="Google Shape;172;p19"/>
          <p:cNvGrpSpPr/>
          <p:nvPr/>
        </p:nvGrpSpPr>
        <p:grpSpPr>
          <a:xfrm>
            <a:off x="2342238" y="3340616"/>
            <a:ext cx="1652731" cy="1321394"/>
            <a:chOff x="2057900" y="3746351"/>
            <a:chExt cx="1201200" cy="1076142"/>
          </a:xfrm>
        </p:grpSpPr>
        <p:pic>
          <p:nvPicPr>
            <p:cNvPr id="173" name="Google Shape;173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63318" y="3746351"/>
              <a:ext cx="1190576" cy="8673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174;p19"/>
            <p:cNvSpPr/>
            <p:nvPr/>
          </p:nvSpPr>
          <p:spPr>
            <a:xfrm>
              <a:off x="2057900" y="4613693"/>
              <a:ext cx="1201200" cy="208800"/>
            </a:xfrm>
            <a:prstGeom prst="rect">
              <a:avLst/>
            </a:prstGeom>
            <a:solidFill>
              <a:srgbClr val="FFD9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rla"/>
                  <a:ea typeface="Karla"/>
                  <a:cs typeface="Karla"/>
                  <a:sym typeface="Karla"/>
                </a:rPr>
                <a:t>Simulated</a:t>
              </a:r>
              <a:r>
                <a:rPr lang="en" sz="1000">
                  <a:latin typeface="Karla"/>
                  <a:ea typeface="Karla"/>
                  <a:cs typeface="Karla"/>
                  <a:sym typeface="Karla"/>
                </a:rPr>
                <a:t> Image</a:t>
              </a:r>
              <a:endParaRPr sz="1000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sp>
        <p:nvSpPr>
          <p:cNvPr id="175" name="Google Shape;175;p19"/>
          <p:cNvSpPr/>
          <p:nvPr/>
        </p:nvSpPr>
        <p:spPr>
          <a:xfrm rot="-5400000">
            <a:off x="5588625" y="3718207"/>
            <a:ext cx="1101000" cy="3936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A4C2F4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76" name="Google Shape;176;p19"/>
          <p:cNvSpPr/>
          <p:nvPr/>
        </p:nvSpPr>
        <p:spPr>
          <a:xfrm>
            <a:off x="7348725" y="3677775"/>
            <a:ext cx="1652700" cy="4923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Karla"/>
                <a:ea typeface="Karla"/>
                <a:cs typeface="Karla"/>
                <a:sym typeface="Karla"/>
              </a:rPr>
              <a:t>Completeness</a:t>
            </a:r>
            <a:r>
              <a:rPr lang="en" sz="1200">
                <a:latin typeface="Karla"/>
                <a:ea typeface="Karla"/>
                <a:cs typeface="Karla"/>
                <a:sym typeface="Karla"/>
              </a:rPr>
              <a:t> ratio</a:t>
            </a:r>
            <a:endParaRPr sz="12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77" name="Google Shape;177;p19"/>
          <p:cNvSpPr/>
          <p:nvPr/>
        </p:nvSpPr>
        <p:spPr>
          <a:xfrm rot="-5398577">
            <a:off x="7373594" y="3013890"/>
            <a:ext cx="724800" cy="393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D9EEB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78" name="Google Shape;178;p19"/>
          <p:cNvPicPr preferRelativeResize="0"/>
          <p:nvPr/>
        </p:nvPicPr>
        <p:blipFill rotWithShape="1">
          <a:blip r:embed="rId4">
            <a:alphaModFix/>
          </a:blip>
          <a:srcRect b="0" l="0" r="7398" t="0"/>
          <a:stretch/>
        </p:blipFill>
        <p:spPr>
          <a:xfrm>
            <a:off x="6027850" y="402950"/>
            <a:ext cx="3059100" cy="226260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9"/>
          <p:cNvSpPr/>
          <p:nvPr/>
        </p:nvSpPr>
        <p:spPr>
          <a:xfrm>
            <a:off x="1777950" y="3877488"/>
            <a:ext cx="564300" cy="393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D9EEB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180" name="Google Shape;180;p19"/>
          <p:cNvGrpSpPr/>
          <p:nvPr/>
        </p:nvGrpSpPr>
        <p:grpSpPr>
          <a:xfrm>
            <a:off x="296525" y="3273200"/>
            <a:ext cx="1586204" cy="1798650"/>
            <a:chOff x="296525" y="3273200"/>
            <a:chExt cx="1586204" cy="1798650"/>
          </a:xfrm>
        </p:grpSpPr>
        <p:pic>
          <p:nvPicPr>
            <p:cNvPr id="181" name="Google Shape;181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96525" y="3273200"/>
              <a:ext cx="1586204" cy="1602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19"/>
            <p:cNvSpPr/>
            <p:nvPr/>
          </p:nvSpPr>
          <p:spPr>
            <a:xfrm>
              <a:off x="507575" y="4788050"/>
              <a:ext cx="1023600" cy="283800"/>
            </a:xfrm>
            <a:prstGeom prst="rect">
              <a:avLst/>
            </a:prstGeom>
            <a:solidFill>
              <a:srgbClr val="FFD9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rla"/>
                  <a:ea typeface="Karla"/>
                  <a:cs typeface="Karla"/>
                  <a:sym typeface="Karla"/>
                </a:rPr>
                <a:t>WSCLEAN Residual map</a:t>
              </a:r>
              <a:endParaRPr sz="1000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pic>
        <p:nvPicPr>
          <p:cNvPr id="183" name="Google Shape;18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48200" y="3340625"/>
            <a:ext cx="1320000" cy="125945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9"/>
          <p:cNvSpPr/>
          <p:nvPr/>
        </p:nvSpPr>
        <p:spPr>
          <a:xfrm>
            <a:off x="5568200" y="2954621"/>
            <a:ext cx="1320000" cy="3219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rla"/>
                <a:ea typeface="Karla"/>
                <a:cs typeface="Karla"/>
                <a:sym typeface="Karla"/>
              </a:rPr>
              <a:t>Injected</a:t>
            </a:r>
            <a:r>
              <a:rPr lang="en" sz="1000">
                <a:latin typeface="Karla"/>
                <a:ea typeface="Karla"/>
                <a:cs typeface="Karla"/>
                <a:sym typeface="Karla"/>
              </a:rPr>
              <a:t> sources</a:t>
            </a:r>
            <a:endParaRPr sz="1000"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185" name="Google Shape;185;p19"/>
          <p:cNvGrpSpPr/>
          <p:nvPr/>
        </p:nvGrpSpPr>
        <p:grpSpPr>
          <a:xfrm>
            <a:off x="429625" y="2884296"/>
            <a:ext cx="1320000" cy="853041"/>
            <a:chOff x="429625" y="2884296"/>
            <a:chExt cx="1320000" cy="853041"/>
          </a:xfrm>
        </p:grpSpPr>
        <p:cxnSp>
          <p:nvCxnSpPr>
            <p:cNvPr id="186" name="Google Shape;186;p19"/>
            <p:cNvCxnSpPr/>
            <p:nvPr/>
          </p:nvCxnSpPr>
          <p:spPr>
            <a:xfrm>
              <a:off x="985475" y="3182038"/>
              <a:ext cx="67800" cy="555300"/>
            </a:xfrm>
            <a:prstGeom prst="straightConnector1">
              <a:avLst/>
            </a:prstGeom>
            <a:noFill/>
            <a:ln cap="flat" cmpd="sng" w="28575">
              <a:solidFill>
                <a:srgbClr val="F6B26B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87" name="Google Shape;187;p19"/>
            <p:cNvSpPr/>
            <p:nvPr/>
          </p:nvSpPr>
          <p:spPr>
            <a:xfrm>
              <a:off x="429625" y="2884296"/>
              <a:ext cx="1320000" cy="321900"/>
            </a:xfrm>
            <a:prstGeom prst="rect">
              <a:avLst/>
            </a:prstGeom>
            <a:solidFill>
              <a:srgbClr val="FFD9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rla"/>
                  <a:ea typeface="Karla"/>
                  <a:cs typeface="Karla"/>
                  <a:sym typeface="Karla"/>
                </a:rPr>
                <a:t>Injected sources</a:t>
              </a:r>
              <a:endParaRPr sz="1000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sp>
        <p:nvSpPr>
          <p:cNvPr id="188" name="Google Shape;188;p19"/>
          <p:cNvSpPr/>
          <p:nvPr/>
        </p:nvSpPr>
        <p:spPr>
          <a:xfrm>
            <a:off x="6325425" y="3754200"/>
            <a:ext cx="930000" cy="32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D9EEB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189" name="Google Shape;189;p19"/>
          <p:cNvGrpSpPr/>
          <p:nvPr/>
        </p:nvGrpSpPr>
        <p:grpSpPr>
          <a:xfrm>
            <a:off x="2342250" y="2884201"/>
            <a:ext cx="2363488" cy="2172300"/>
            <a:chOff x="2342250" y="2884201"/>
            <a:chExt cx="2363488" cy="2172300"/>
          </a:xfrm>
        </p:grpSpPr>
        <p:sp>
          <p:nvSpPr>
            <p:cNvPr id="190" name="Google Shape;190;p19"/>
            <p:cNvSpPr/>
            <p:nvPr/>
          </p:nvSpPr>
          <p:spPr>
            <a:xfrm rot="-5400000">
              <a:off x="3532026" y="3836298"/>
              <a:ext cx="1144101" cy="218204"/>
            </a:xfrm>
            <a:custGeom>
              <a:rect b="b" l="l" r="r" t="t"/>
              <a:pathLst>
                <a:path extrusionOk="0" h="5528" w="54101">
                  <a:moveTo>
                    <a:pt x="0" y="0"/>
                  </a:moveTo>
                  <a:lnTo>
                    <a:pt x="26063" y="5528"/>
                  </a:lnTo>
                  <a:lnTo>
                    <a:pt x="54101" y="394"/>
                  </a:lnTo>
                </a:path>
              </a:pathLst>
            </a:cu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91" name="Google Shape;191;p19"/>
            <p:cNvSpPr/>
            <p:nvPr/>
          </p:nvSpPr>
          <p:spPr>
            <a:xfrm rot="446">
              <a:off x="2342250" y="2884351"/>
              <a:ext cx="2312100" cy="3216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6D9EEB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Karla"/>
                <a:ea typeface="Karla"/>
                <a:cs typeface="Karla"/>
                <a:sym typeface="Karla"/>
              </a:endParaRPr>
            </a:p>
          </p:txBody>
        </p:sp>
        <p:sp>
          <p:nvSpPr>
            <p:cNvPr id="192" name="Google Shape;192;p19"/>
            <p:cNvSpPr/>
            <p:nvPr/>
          </p:nvSpPr>
          <p:spPr>
            <a:xfrm rot="446">
              <a:off x="2393637" y="4734751"/>
              <a:ext cx="2312100" cy="3216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6D9EEB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Karla"/>
                <a:ea typeface="Karla"/>
                <a:cs typeface="Karla"/>
                <a:sym typeface="Karla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0"/>
          <p:cNvSpPr txBox="1"/>
          <p:nvPr>
            <p:ph idx="12" type="sldNum"/>
          </p:nvPr>
        </p:nvSpPr>
        <p:spPr>
          <a:xfrm>
            <a:off x="8538252" y="474987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8" name="Google Shape;198;p20"/>
          <p:cNvSpPr txBox="1"/>
          <p:nvPr/>
        </p:nvSpPr>
        <p:spPr>
          <a:xfrm>
            <a:off x="154675" y="44050"/>
            <a:ext cx="8269500" cy="3936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1700" u="sng">
                <a:latin typeface="Merriweather"/>
                <a:ea typeface="Merriweather"/>
                <a:cs typeface="Merriweather"/>
                <a:sym typeface="Merriweather"/>
              </a:rPr>
              <a:t>Simulation details: Radio flux and source </a:t>
            </a:r>
            <a:r>
              <a:rPr b="1" lang="en" sz="1700" u="sng">
                <a:latin typeface="Merriweather"/>
                <a:ea typeface="Merriweather"/>
                <a:cs typeface="Merriweather"/>
                <a:sym typeface="Merriweather"/>
              </a:rPr>
              <a:t>size</a:t>
            </a:r>
            <a:r>
              <a:rPr b="1" lang="en" sz="1700" u="sng">
                <a:latin typeface="Merriweather"/>
                <a:ea typeface="Merriweather"/>
                <a:cs typeface="Merriweather"/>
                <a:sym typeface="Merriweather"/>
              </a:rPr>
              <a:t> selection</a:t>
            </a:r>
            <a:endParaRPr b="1" sz="1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9" name="Google Shape;199;p20"/>
          <p:cNvSpPr txBox="1"/>
          <p:nvPr/>
        </p:nvSpPr>
        <p:spPr>
          <a:xfrm>
            <a:off x="74225" y="504150"/>
            <a:ext cx="2715900" cy="27732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latin typeface="Lexend"/>
                <a:ea typeface="Lexend"/>
                <a:cs typeface="Lexend"/>
                <a:sym typeface="Lexend"/>
              </a:rPr>
              <a:t>F</a:t>
            </a:r>
            <a:r>
              <a:rPr b="1" lang="en" sz="1000" u="sng">
                <a:latin typeface="Lexend"/>
                <a:ea typeface="Lexend"/>
                <a:cs typeface="Lexend"/>
                <a:sym typeface="Lexend"/>
              </a:rPr>
              <a:t>lux selection</a:t>
            </a:r>
            <a:endParaRPr b="1" sz="1000" u="sng">
              <a:latin typeface="Lexend"/>
              <a:ea typeface="Lexend"/>
              <a:cs typeface="Lexend"/>
              <a:sym typeface="Lexe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Inverse Transfer sampling used to choose from a uniform sample of points from a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continuous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 distribution.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Calculate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 the Inverse of the cumulative distribution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function and then evaluate this function from a normalised uniform sample.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Total sources injected into simulated image determined by integration of source count function.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95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200" name="Google Shape;200;p20"/>
          <p:cNvGrpSpPr/>
          <p:nvPr/>
        </p:nvGrpSpPr>
        <p:grpSpPr>
          <a:xfrm>
            <a:off x="6620433" y="504150"/>
            <a:ext cx="2378718" cy="1831337"/>
            <a:chOff x="6620433" y="504150"/>
            <a:chExt cx="2378718" cy="1831337"/>
          </a:xfrm>
        </p:grpSpPr>
        <p:pic>
          <p:nvPicPr>
            <p:cNvPr id="201" name="Google Shape;201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50750" y="504150"/>
              <a:ext cx="1901975" cy="1594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 \in [0,1,N]" id="202" name="Google Shape;202;p20" title="MathEquation,#00000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509800" y="2164800"/>
              <a:ext cx="698924" cy="160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X(u)=F_X^{-1}(u)" id="203" name="Google Shape;203;p20" title="MathEquation,#00000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20433" y="2174937"/>
              <a:ext cx="778492" cy="160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X(U) = F^{-1}_X(U)" id="204" name="Google Shape;204;p20" title="MathEquation,#00000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300224" y="2164800"/>
              <a:ext cx="698926" cy="1605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5" name="Google Shape;205;p20"/>
          <p:cNvGrpSpPr/>
          <p:nvPr/>
        </p:nvGrpSpPr>
        <p:grpSpPr>
          <a:xfrm>
            <a:off x="4782425" y="569717"/>
            <a:ext cx="1932476" cy="1809758"/>
            <a:chOff x="4782425" y="569717"/>
            <a:chExt cx="1932476" cy="1809758"/>
          </a:xfrm>
        </p:grpSpPr>
        <p:pic>
          <p:nvPicPr>
            <p:cNvPr descr="N =\int^{max}_{2 \sigma} 10^{ \sum^N_{i=0}a_i[\log(S)]^i }dS" id="206" name="Google Shape;206;p20" title="MathEquation,#00000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782425" y="2163875"/>
              <a:ext cx="1727124" cy="215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7" name="Google Shape;207;p20"/>
            <p:cNvGrpSpPr/>
            <p:nvPr/>
          </p:nvGrpSpPr>
          <p:grpSpPr>
            <a:xfrm>
              <a:off x="4913063" y="569717"/>
              <a:ext cx="1801838" cy="1594156"/>
              <a:chOff x="5651425" y="597550"/>
              <a:chExt cx="2408875" cy="2176024"/>
            </a:xfrm>
          </p:grpSpPr>
          <p:pic>
            <p:nvPicPr>
              <p:cNvPr id="208" name="Google Shape;208;p20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5651425" y="597550"/>
                <a:ext cx="2408875" cy="21760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X(U)" id="209" name="Google Shape;209;p20" title="MathEquation,#000000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6460150" y="2287850"/>
                <a:ext cx="413800" cy="206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F_X^{-1}" id="210" name="Google Shape;210;p20" title="MathEquation,#000000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6681300" y="1097600"/>
                <a:ext cx="349128" cy="2697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U" id="211" name="Google Shape;211;p20" title="MathEquation,#000000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6009175" y="1984200"/>
                <a:ext cx="176278" cy="2068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12" name="Google Shape;212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882375" y="2325350"/>
            <a:ext cx="2116774" cy="14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0"/>
          <p:cNvSpPr txBox="1"/>
          <p:nvPr/>
        </p:nvSpPr>
        <p:spPr>
          <a:xfrm>
            <a:off x="78925" y="3368700"/>
            <a:ext cx="4450500" cy="16806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rgbClr val="9C27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Lexend"/>
                <a:ea typeface="Lexend"/>
                <a:cs typeface="Lexend"/>
                <a:sym typeface="Lexend"/>
              </a:rPr>
              <a:t>	</a:t>
            </a:r>
            <a:r>
              <a:rPr b="1" lang="en" sz="1000" u="sng">
                <a:latin typeface="Lexend"/>
                <a:ea typeface="Lexend"/>
                <a:cs typeface="Lexend"/>
                <a:sym typeface="Lexend"/>
              </a:rPr>
              <a:t>Source size</a:t>
            </a:r>
            <a:r>
              <a:rPr b="1" lang="en" sz="1000" u="sng">
                <a:latin typeface="Lexend"/>
                <a:ea typeface="Lexend"/>
                <a:cs typeface="Lexend"/>
                <a:sym typeface="Lexend"/>
              </a:rPr>
              <a:t> selection</a:t>
            </a:r>
            <a:endParaRPr b="1" sz="1000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Windhorst relation most widely used: Empirical integral distribution that shows a decline in angular sizes for fainter sources.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A source of a given flux will have a range of angular sizes to be chosen from.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Larger fluxes will have larger angular sizes and vica versa.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95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14" name="Google Shape;214;p20"/>
          <p:cNvPicPr preferRelativeResize="0"/>
          <p:nvPr/>
        </p:nvPicPr>
        <p:blipFill rotWithShape="1">
          <a:blip r:embed="rId13">
            <a:alphaModFix/>
          </a:blip>
          <a:srcRect b="0" l="0" r="2931" t="0"/>
          <a:stretch/>
        </p:blipFill>
        <p:spPr>
          <a:xfrm>
            <a:off x="4630925" y="3745300"/>
            <a:ext cx="2277351" cy="136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908275" y="3754875"/>
            <a:ext cx="2090874" cy="1342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6" name="Google Shape;216;p20"/>
          <p:cNvGrpSpPr/>
          <p:nvPr/>
        </p:nvGrpSpPr>
        <p:grpSpPr>
          <a:xfrm>
            <a:off x="4676375" y="2412125"/>
            <a:ext cx="2207199" cy="1361475"/>
            <a:chOff x="4676375" y="2412125"/>
            <a:chExt cx="2207199" cy="1361475"/>
          </a:xfrm>
        </p:grpSpPr>
        <p:pic>
          <p:nvPicPr>
            <p:cNvPr id="217" name="Google Shape;217;p20"/>
            <p:cNvPicPr preferRelativeResize="0"/>
            <p:nvPr/>
          </p:nvPicPr>
          <p:blipFill rotWithShape="1">
            <a:blip r:embed="rId15">
              <a:alphaModFix/>
            </a:blip>
            <a:srcRect b="2771" l="0" r="0" t="0"/>
            <a:stretch/>
          </p:blipFill>
          <p:spPr>
            <a:xfrm>
              <a:off x="4676375" y="2412125"/>
              <a:ext cx="2207199" cy="1361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20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5408250" y="2643825"/>
              <a:ext cx="1231550" cy="2469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9" name="Google Shape;219;p20"/>
          <p:cNvGrpSpPr/>
          <p:nvPr/>
        </p:nvGrpSpPr>
        <p:grpSpPr>
          <a:xfrm>
            <a:off x="2882575" y="437661"/>
            <a:ext cx="1950555" cy="2206164"/>
            <a:chOff x="4000964" y="2694393"/>
            <a:chExt cx="2426365" cy="2713942"/>
          </a:xfrm>
        </p:grpSpPr>
        <p:grpSp>
          <p:nvGrpSpPr>
            <p:cNvPr id="220" name="Google Shape;220;p20"/>
            <p:cNvGrpSpPr/>
            <p:nvPr/>
          </p:nvGrpSpPr>
          <p:grpSpPr>
            <a:xfrm>
              <a:off x="4000964" y="2694393"/>
              <a:ext cx="2426365" cy="2713942"/>
              <a:chOff x="5575213" y="1936723"/>
              <a:chExt cx="3648121" cy="2744683"/>
            </a:xfrm>
          </p:grpSpPr>
          <p:pic>
            <p:nvPicPr>
              <p:cNvPr id="221" name="Google Shape;221;p20"/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>
                <a:off x="5581358" y="1936723"/>
                <a:ext cx="3641975" cy="2109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2" name="Google Shape;222;p20"/>
              <p:cNvPicPr preferRelativeResize="0"/>
              <p:nvPr/>
            </p:nvPicPr>
            <p:blipFill>
              <a:blip r:embed="rId18">
                <a:alphaModFix/>
              </a:blip>
              <a:stretch>
                <a:fillRect/>
              </a:stretch>
            </p:blipFill>
            <p:spPr>
              <a:xfrm>
                <a:off x="5575213" y="4058984"/>
                <a:ext cx="3557261" cy="62242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S_T" id="223" name="Google Shape;223;p20" title="MathEquation,#000000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4551500" y="3262550"/>
              <a:ext cx="370210" cy="311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4" name="Google Shape;224;p2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832338" y="2530674"/>
            <a:ext cx="1801825" cy="36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"/>
          <p:cNvSpPr txBox="1"/>
          <p:nvPr>
            <p:ph idx="12" type="sldNum"/>
          </p:nvPr>
        </p:nvSpPr>
        <p:spPr>
          <a:xfrm>
            <a:off x="8538252" y="474987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" name="Google Shape;230;p21"/>
          <p:cNvSpPr txBox="1"/>
          <p:nvPr/>
        </p:nvSpPr>
        <p:spPr>
          <a:xfrm>
            <a:off x="154675" y="737625"/>
            <a:ext cx="4059600" cy="18933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rgbClr val="9C27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We injected circular gaussian sources for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simplicity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 and for each assign a peak flux.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The peak flux must then be spread across the source size for the integrated flux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Source size depends on beam size and true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intrinsic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 size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True size is the source size found from angular source size model such as Windhorst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95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31" name="Google Shape;2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3363" y="470250"/>
            <a:ext cx="4122450" cy="981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=S_P=S_T \times \big(\frac{\text{area_s}}{\text{area_b}}\big)" id="232" name="Google Shape;232;p21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6374" y="1286550"/>
            <a:ext cx="2422252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6625" y="1721321"/>
            <a:ext cx="2214000" cy="3119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J=\sqrt{BMAJ^2+maj^2}" id="234" name="Google Shape;234;p21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90750" y="2153756"/>
            <a:ext cx="1887676" cy="226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9475" y="2694400"/>
            <a:ext cx="3080299" cy="23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84275" y="1743750"/>
            <a:ext cx="2502350" cy="289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7" name="Google Shape;237;p21"/>
          <p:cNvGrpSpPr/>
          <p:nvPr/>
        </p:nvGrpSpPr>
        <p:grpSpPr>
          <a:xfrm>
            <a:off x="6335825" y="2790275"/>
            <a:ext cx="2779426" cy="2383815"/>
            <a:chOff x="6335825" y="2790275"/>
            <a:chExt cx="2779426" cy="2383815"/>
          </a:xfrm>
        </p:grpSpPr>
        <p:grpSp>
          <p:nvGrpSpPr>
            <p:cNvPr id="238" name="Google Shape;238;p21"/>
            <p:cNvGrpSpPr/>
            <p:nvPr/>
          </p:nvGrpSpPr>
          <p:grpSpPr>
            <a:xfrm>
              <a:off x="6335825" y="2790275"/>
              <a:ext cx="2779426" cy="2383815"/>
              <a:chOff x="6335825" y="2790275"/>
              <a:chExt cx="2779426" cy="2383815"/>
            </a:xfrm>
          </p:grpSpPr>
          <p:pic>
            <p:nvPicPr>
              <p:cNvPr id="239" name="Google Shape;239;p21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6335825" y="4719257"/>
                <a:ext cx="2268550" cy="4548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0" name="Google Shape;240;p21"/>
              <p:cNvPicPr preferRelativeResize="0"/>
              <p:nvPr/>
            </p:nvPicPr>
            <p:blipFill rotWithShape="1">
              <a:blip r:embed="rId10">
                <a:alphaModFix/>
              </a:blip>
              <a:srcRect b="2767" l="0" r="0" t="6792"/>
              <a:stretch/>
            </p:blipFill>
            <p:spPr>
              <a:xfrm>
                <a:off x="6335825" y="2790275"/>
                <a:ext cx="2779426" cy="18933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maj" id="241" name="Google Shape;241;p21" title="MathEquation,#00000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462888" y="3346700"/>
              <a:ext cx="525288" cy="311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2" name="Google Shape;242;p21"/>
          <p:cNvGrpSpPr/>
          <p:nvPr/>
        </p:nvGrpSpPr>
        <p:grpSpPr>
          <a:xfrm>
            <a:off x="3844679" y="2694393"/>
            <a:ext cx="2422278" cy="2555683"/>
            <a:chOff x="3844679" y="2694393"/>
            <a:chExt cx="2422278" cy="2555683"/>
          </a:xfrm>
        </p:grpSpPr>
        <p:grpSp>
          <p:nvGrpSpPr>
            <p:cNvPr id="243" name="Google Shape;243;p21"/>
            <p:cNvGrpSpPr/>
            <p:nvPr/>
          </p:nvGrpSpPr>
          <p:grpSpPr>
            <a:xfrm>
              <a:off x="3844679" y="2694393"/>
              <a:ext cx="2422278" cy="2555683"/>
              <a:chOff x="5340232" y="1936723"/>
              <a:chExt cx="3641975" cy="2584630"/>
            </a:xfrm>
          </p:grpSpPr>
          <p:pic>
            <p:nvPicPr>
              <p:cNvPr id="244" name="Google Shape;244;p21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5340232" y="1936723"/>
                <a:ext cx="3641975" cy="2109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5" name="Google Shape;245;p21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5931678" y="3989825"/>
                <a:ext cx="2953842" cy="53152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S_T" id="246" name="Google Shape;246;p21" title="MathEquation,#000000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4551500" y="3262550"/>
              <a:ext cx="370210" cy="311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21"/>
          <p:cNvSpPr txBox="1"/>
          <p:nvPr/>
        </p:nvSpPr>
        <p:spPr>
          <a:xfrm>
            <a:off x="154675" y="44050"/>
            <a:ext cx="8269500" cy="3936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1700" u="sng">
                <a:latin typeface="Merriweather"/>
                <a:ea typeface="Merriweather"/>
                <a:cs typeface="Merriweather"/>
                <a:sym typeface="Merriweather"/>
              </a:rPr>
              <a:t>Simulation details: Injection of gaussian sources</a:t>
            </a:r>
            <a:endParaRPr b="1" sz="17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2"/>
          <p:cNvSpPr txBox="1"/>
          <p:nvPr>
            <p:ph idx="12" type="sldNum"/>
          </p:nvPr>
        </p:nvSpPr>
        <p:spPr>
          <a:xfrm>
            <a:off x="8538252" y="474987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3" name="Google Shape;253;p22"/>
          <p:cNvSpPr txBox="1"/>
          <p:nvPr/>
        </p:nvSpPr>
        <p:spPr>
          <a:xfrm>
            <a:off x="108350" y="82075"/>
            <a:ext cx="4769100" cy="462600"/>
          </a:xfrm>
          <a:prstGeom prst="rect">
            <a:avLst/>
          </a:prstGeom>
          <a:solidFill>
            <a:srgbClr val="6D9EEB"/>
          </a:solidFill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 sz="1700" u="sng">
                <a:latin typeface="Merriweather"/>
                <a:ea typeface="Merriweather"/>
                <a:cs typeface="Merriweather"/>
                <a:sym typeface="Merriweather"/>
              </a:rPr>
              <a:t>Resolved and unresolved sources</a:t>
            </a:r>
            <a:endParaRPr b="1" sz="17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54" name="Google Shape;254;p22"/>
          <p:cNvSpPr txBox="1"/>
          <p:nvPr/>
        </p:nvSpPr>
        <p:spPr>
          <a:xfrm>
            <a:off x="106325" y="699750"/>
            <a:ext cx="4769100" cy="20976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rgbClr val="9C27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In an ideal image (absence of noise) total flux of a point source is equal to peak flux. For an extended source Total flux &gt; peak flux.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In real images total flux and peak are changed by the noise, smearing, primary beam, noise peaks, etc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Sources with S_T &lt;  S_P are affected with errors. Can assume by extension that errors affects sources with  S_P &gt; S_T 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as well</a:t>
            </a: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Lexend Light"/>
              <a:buChar char="●"/>
            </a:pPr>
            <a:r>
              <a:rPr lang="en" sz="1000">
                <a:latin typeface="Lexend Light"/>
                <a:ea typeface="Lexend Light"/>
                <a:cs typeface="Lexend Light"/>
                <a:sym typeface="Lexend Light"/>
              </a:rPr>
              <a:t>Can fit a lower envelope for 90%, 95% or 97% of sources S_T &lt; S_P.</a:t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95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255" name="Google Shape;25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75" y="2797325"/>
            <a:ext cx="4555450" cy="22444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p22"/>
          <p:cNvGrpSpPr/>
          <p:nvPr/>
        </p:nvGrpSpPr>
        <p:grpSpPr>
          <a:xfrm>
            <a:off x="338575" y="2399847"/>
            <a:ext cx="4316623" cy="343803"/>
            <a:chOff x="338575" y="2399847"/>
            <a:chExt cx="4316623" cy="343803"/>
          </a:xfrm>
        </p:grpSpPr>
        <p:pic>
          <p:nvPicPr>
            <p:cNvPr id="257" name="Google Shape;257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8575" y="2399850"/>
              <a:ext cx="2022358" cy="34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716883" y="2399847"/>
              <a:ext cx="1938315" cy="343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9" name="Google Shape;259;p22"/>
          <p:cNvGrpSpPr/>
          <p:nvPr/>
        </p:nvGrpSpPr>
        <p:grpSpPr>
          <a:xfrm>
            <a:off x="5011152" y="2479076"/>
            <a:ext cx="3939148" cy="2600675"/>
            <a:chOff x="5011152" y="2479076"/>
            <a:chExt cx="3939148" cy="2600675"/>
          </a:xfrm>
        </p:grpSpPr>
        <p:pic>
          <p:nvPicPr>
            <p:cNvPr id="260" name="Google Shape;260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011152" y="2479076"/>
              <a:ext cx="3939148" cy="2600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1" name="Google Shape;261;p22"/>
            <p:cNvSpPr/>
            <p:nvPr/>
          </p:nvSpPr>
          <p:spPr>
            <a:xfrm>
              <a:off x="6401500" y="4406075"/>
              <a:ext cx="1303200" cy="343800"/>
            </a:xfrm>
            <a:prstGeom prst="rect">
              <a:avLst/>
            </a:prstGeom>
            <a:solidFill>
              <a:srgbClr val="FFD9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rla"/>
                  <a:ea typeface="Karla"/>
                  <a:cs typeface="Karla"/>
                  <a:sym typeface="Karla"/>
                </a:rPr>
                <a:t>Simulated catalog</a:t>
              </a:r>
              <a:endParaRPr sz="1000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262" name="Google Shape;262;p22"/>
          <p:cNvGrpSpPr/>
          <p:nvPr/>
        </p:nvGrpSpPr>
        <p:grpSpPr>
          <a:xfrm>
            <a:off x="5011154" y="82075"/>
            <a:ext cx="3796814" cy="2330000"/>
            <a:chOff x="5011154" y="82075"/>
            <a:chExt cx="3796814" cy="2330000"/>
          </a:xfrm>
        </p:grpSpPr>
        <p:grpSp>
          <p:nvGrpSpPr>
            <p:cNvPr id="263" name="Google Shape;263;p22"/>
            <p:cNvGrpSpPr/>
            <p:nvPr/>
          </p:nvGrpSpPr>
          <p:grpSpPr>
            <a:xfrm>
              <a:off x="5011154" y="82075"/>
              <a:ext cx="3796814" cy="2330000"/>
              <a:chOff x="-82443" y="2765427"/>
              <a:chExt cx="3152714" cy="2154017"/>
            </a:xfrm>
          </p:grpSpPr>
          <p:pic>
            <p:nvPicPr>
              <p:cNvPr id="264" name="Google Shape;264;p2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6872"/>
              <a:stretch/>
            </p:blipFill>
            <p:spPr>
              <a:xfrm>
                <a:off x="-82443" y="2765427"/>
                <a:ext cx="3152714" cy="2154017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65" name="Google Shape;265;p22"/>
              <p:cNvGrpSpPr/>
              <p:nvPr/>
            </p:nvGrpSpPr>
            <p:grpSpPr>
              <a:xfrm>
                <a:off x="563657" y="3660826"/>
                <a:ext cx="1108978" cy="1091735"/>
                <a:chOff x="2911405" y="1076322"/>
                <a:chExt cx="1214120" cy="1400378"/>
              </a:xfrm>
            </p:grpSpPr>
            <p:sp>
              <p:nvSpPr>
                <p:cNvPr id="266" name="Google Shape;266;p22"/>
                <p:cNvSpPr/>
                <p:nvPr/>
              </p:nvSpPr>
              <p:spPr>
                <a:xfrm>
                  <a:off x="2911405" y="2195601"/>
                  <a:ext cx="1037100" cy="281100"/>
                </a:xfrm>
                <a:prstGeom prst="rect">
                  <a:avLst/>
                </a:prstGeom>
                <a:solidFill>
                  <a:srgbClr val="FFF2CC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" sz="1000">
                      <a:latin typeface="Karla"/>
                      <a:ea typeface="Karla"/>
                      <a:cs typeface="Karla"/>
                      <a:sym typeface="Karla"/>
                    </a:rPr>
                    <a:t>unresolved</a:t>
                  </a:r>
                  <a:endParaRPr b="1" sz="1000">
                    <a:latin typeface="Karla"/>
                    <a:ea typeface="Karla"/>
                    <a:cs typeface="Karla"/>
                    <a:sym typeface="Karla"/>
                  </a:endParaRPr>
                </a:p>
              </p:txBody>
            </p:sp>
            <p:sp>
              <p:nvSpPr>
                <p:cNvPr id="267" name="Google Shape;267;p22"/>
                <p:cNvSpPr/>
                <p:nvPr/>
              </p:nvSpPr>
              <p:spPr>
                <a:xfrm>
                  <a:off x="3227925" y="1076322"/>
                  <a:ext cx="897600" cy="281100"/>
                </a:xfrm>
                <a:prstGeom prst="rect">
                  <a:avLst/>
                </a:prstGeom>
                <a:solidFill>
                  <a:srgbClr val="FFF2CC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" sz="1000">
                      <a:latin typeface="Karla"/>
                      <a:ea typeface="Karla"/>
                      <a:cs typeface="Karla"/>
                      <a:sym typeface="Karla"/>
                    </a:rPr>
                    <a:t>resolved</a:t>
                  </a:r>
                  <a:endParaRPr b="1" sz="1000">
                    <a:latin typeface="Karla"/>
                    <a:ea typeface="Karla"/>
                    <a:cs typeface="Karla"/>
                    <a:sym typeface="Karla"/>
                  </a:endParaRPr>
                </a:p>
              </p:txBody>
            </p:sp>
            <p:cxnSp>
              <p:nvCxnSpPr>
                <p:cNvPr id="268" name="Google Shape;268;p22"/>
                <p:cNvCxnSpPr/>
                <p:nvPr/>
              </p:nvCxnSpPr>
              <p:spPr>
                <a:xfrm rot="10800000">
                  <a:off x="2951001" y="1664262"/>
                  <a:ext cx="358800" cy="6108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FFFF00"/>
                  </a:solidFill>
                  <a:prstDash val="solid"/>
                  <a:round/>
                  <a:headEnd len="med" w="med" type="none"/>
                  <a:tailEnd len="med" w="med" type="triangle"/>
                </a:ln>
              </p:spPr>
            </p:cxnSp>
          </p:grpSp>
        </p:grpSp>
        <p:sp>
          <p:nvSpPr>
            <p:cNvPr id="269" name="Google Shape;269;p22"/>
            <p:cNvSpPr/>
            <p:nvPr/>
          </p:nvSpPr>
          <p:spPr>
            <a:xfrm>
              <a:off x="7109600" y="1650700"/>
              <a:ext cx="1303200" cy="343800"/>
            </a:xfrm>
            <a:prstGeom prst="rect">
              <a:avLst/>
            </a:prstGeom>
            <a:solidFill>
              <a:srgbClr val="FFD9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rla"/>
                  <a:ea typeface="Karla"/>
                  <a:cs typeface="Karla"/>
                  <a:sym typeface="Karla"/>
                </a:rPr>
                <a:t>Real</a:t>
              </a:r>
              <a:r>
                <a:rPr lang="en" sz="1000">
                  <a:latin typeface="Karla"/>
                  <a:ea typeface="Karla"/>
                  <a:cs typeface="Karla"/>
                  <a:sym typeface="Karla"/>
                </a:rPr>
                <a:t> catalog</a:t>
              </a:r>
              <a:endParaRPr sz="1000">
                <a:latin typeface="Karla"/>
                <a:ea typeface="Karla"/>
                <a:cs typeface="Karla"/>
                <a:sym typeface="Karla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rviragus template">
  <a:themeElements>
    <a:clrScheme name="Custom 347">
      <a:dk1>
        <a:srgbClr val="666666"/>
      </a:dk1>
      <a:lt1>
        <a:srgbClr val="FFFFFF"/>
      </a:lt1>
      <a:dk2>
        <a:srgbClr val="999999"/>
      </a:dk2>
      <a:lt2>
        <a:srgbClr val="FFFFFF"/>
      </a:lt2>
      <a:accent1>
        <a:srgbClr val="8BC34A"/>
      </a:accent1>
      <a:accent2>
        <a:srgbClr val="00BCD4"/>
      </a:accent2>
      <a:accent3>
        <a:srgbClr val="9C27B0"/>
      </a:accent3>
      <a:accent4>
        <a:srgbClr val="E91E63"/>
      </a:accent4>
      <a:accent5>
        <a:srgbClr val="FF9800"/>
      </a:accent5>
      <a:accent6>
        <a:srgbClr val="FFEB3B"/>
      </a:accent6>
      <a:hlink>
        <a:srgbClr val="2196F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