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7" r:id="rId2"/>
    <p:sldId id="304" r:id="rId3"/>
    <p:sldId id="261" r:id="rId4"/>
    <p:sldId id="290" r:id="rId5"/>
    <p:sldId id="294" r:id="rId6"/>
    <p:sldId id="291" r:id="rId7"/>
    <p:sldId id="295" r:id="rId8"/>
    <p:sldId id="296" r:id="rId9"/>
    <p:sldId id="311" r:id="rId10"/>
    <p:sldId id="297" r:id="rId11"/>
    <p:sldId id="298" r:id="rId12"/>
    <p:sldId id="278" r:id="rId13"/>
    <p:sldId id="283" r:id="rId14"/>
    <p:sldId id="305" r:id="rId15"/>
    <p:sldId id="282" r:id="rId16"/>
    <p:sldId id="300" r:id="rId17"/>
    <p:sldId id="301" r:id="rId18"/>
    <p:sldId id="299" r:id="rId19"/>
    <p:sldId id="280" r:id="rId20"/>
    <p:sldId id="307" r:id="rId21"/>
    <p:sldId id="308" r:id="rId22"/>
    <p:sldId id="309" r:id="rId23"/>
    <p:sldId id="310" r:id="rId24"/>
    <p:sldId id="306" r:id="rId25"/>
    <p:sldId id="281" r:id="rId26"/>
    <p:sldId id="262" r:id="rId27"/>
    <p:sldId id="264" r:id="rId28"/>
    <p:sldId id="265" r:id="rId29"/>
    <p:sldId id="266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84" r:id="rId39"/>
    <p:sldId id="285" r:id="rId40"/>
    <p:sldId id="287" r:id="rId41"/>
    <p:sldId id="286" r:id="rId42"/>
    <p:sldId id="288" r:id="rId43"/>
    <p:sldId id="256" r:id="rId44"/>
    <p:sldId id="277" r:id="rId45"/>
    <p:sldId id="303" r:id="rId46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A3A3"/>
    <a:srgbClr val="ECF5E5"/>
    <a:srgbClr val="DEE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94"/>
  </p:normalViewPr>
  <p:slideViewPr>
    <p:cSldViewPr snapToGrid="0">
      <p:cViewPr varScale="1">
        <p:scale>
          <a:sx n="121" d="100"/>
          <a:sy n="121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8A921-7AC6-EB44-9030-93D6E2D16D05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E4043-CEB8-3D47-BF5B-96FDC03AB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E4043-CEB8-3D47-BF5B-96FDC03ABE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17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E4043-CEB8-3D47-BF5B-96FDC03ABE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9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A9DF724-082B-59A5-CF25-B0D99C741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A6728-3566-100A-A2E7-303DFBDB5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6C0B-299C-EC43-816E-C2449B95CD6E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A8B51-0479-B9A5-F075-56F712936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76437-F130-4EBE-26E9-25592992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9738-92B0-9347-A608-2555DCB8C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3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9B13-321B-FD56-22C0-C78136F84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A95A8-C32E-023D-B58B-2FCD284FC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EE748-3DC6-F357-5F8C-E090C69EA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6C0B-299C-EC43-816E-C2449B95CD6E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BBB1F-CF58-F171-1668-00255DA0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D5E50-DB0C-EAB5-3CEB-5EBE57257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9738-92B0-9347-A608-2555DCB8C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9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9F7955-FEBD-16AD-1A45-F91473379B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FC6B7-1928-3FE9-0004-064833F9E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514A8-ECD2-4327-0D64-230DC74A4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6C0B-299C-EC43-816E-C2449B95CD6E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6042B-8CB3-1659-AF25-86CD247DB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EFE5C-5928-7D96-54CF-063A942A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9738-92B0-9347-A608-2555DCB8C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1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29008-8F6E-ED00-C276-818FDB7DF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1AE1F-C527-4944-A9EB-98B9BBB1E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A7A96-E9B7-8C84-65A1-CC0DA540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6C0B-299C-EC43-816E-C2449B95CD6E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C179A-002A-1207-A6EA-3B98F4938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6F6BB-C34A-8C1C-CE8D-14F8FB51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9738-92B0-9347-A608-2555DCB8C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60DE1-BADD-BF73-17C6-396C53FBF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A9BF7-24C0-3EC9-4387-4B78133A5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D9CE9-8FAE-CF06-0435-82728FE6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6C0B-299C-EC43-816E-C2449B95CD6E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04537-C440-D0E8-96BA-5F5280C9A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4F1F4-B119-C4BF-B9CA-6BB6A9B6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9738-92B0-9347-A608-2555DCB8C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2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F56A-AD37-EF1F-5939-C0638D1D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EB75A-67CB-08DA-1B8B-8871FF95B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1804F-82A7-A58C-C818-648306A1B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6F49B-58EA-FEAB-154E-098823957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6C0B-299C-EC43-816E-C2449B95CD6E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43C29-C8A2-B7A4-9521-DAAD26A8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531CE-BF97-0D60-C4A6-4B22B270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9738-92B0-9347-A608-2555DCB8C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0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38963-EB2B-D4D0-0527-DB8B4740D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DC948-2263-D355-CBAA-3850B6A70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9BE1D-B419-42C7-3E09-964FE8F82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6CD3F4-D721-861D-EE96-2A52A1E47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4A5A22-0389-48AC-FF0E-5F3406D37D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EAB2A7-FCBE-5F4F-AC6F-B653F78A0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6C0B-299C-EC43-816E-C2449B95CD6E}" type="datetimeFigureOut">
              <a:rPr lang="en-US" smtClean="0"/>
              <a:t>9/3/24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A3859A-5B2C-B9BA-11CE-FEA6E5209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6A90C7-9498-7198-D7AB-5D6B2696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9738-92B0-9347-A608-2555DCB8C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9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76242-C30C-976E-DEAF-DE569FE7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9C5A4-0CE9-FFCF-5FC4-3C147326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6C0B-299C-EC43-816E-C2449B95CD6E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777BE1-8BC2-73BD-7FF2-80455D441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F2235-FB2F-6A9A-0FF9-D47F6E24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9738-92B0-9347-A608-2555DCB8C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5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F0DACC-0445-467B-6414-BEAA0340E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6C0B-299C-EC43-816E-C2449B95CD6E}" type="datetimeFigureOut">
              <a:rPr lang="en-US" smtClean="0"/>
              <a:t>9/3/24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153509-51B7-E24C-FBDF-CD10C9CE3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F4D7E-8C4C-DC10-3313-2FAC9A822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9738-92B0-9347-A608-2555DCB8C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1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E71B7-18AE-B01E-0F64-C9E77944F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1B435-14CE-ACB5-D2B1-C7316B93C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C5B36-EC04-46AD-4C50-5789C750D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D4B1D-046F-A92E-B2B3-4E2DA0AB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6C0B-299C-EC43-816E-C2449B95CD6E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2F846-BD34-0EC6-2453-C1EDEC86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1CD26-4953-4B3A-A6D5-05484D864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9738-92B0-9347-A608-2555DCB8C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8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D390-85FA-3F4F-8FE1-90955EF5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BAAFF5-7025-2A01-B7F8-55B643E06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31A64-9367-4056-4A25-D04143770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2FB9B-0D98-A912-246F-4B9359747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6C0B-299C-EC43-816E-C2449B95CD6E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6469E-5685-2DC8-DCC0-92659D93E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65657-59D9-1820-62CC-EF2336D67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9738-92B0-9347-A608-2555DCB8C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3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61ECD3-6BC9-BE6B-BBB9-7DF4BF053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52EBA-EB8B-C5CC-01F0-C5BA2875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66EDD-E341-5783-F3B1-AA878FEA9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66C0B-299C-EC43-816E-C2449B95CD6E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9BDC2-F655-8084-AAD7-D0E200852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9FB5E-16FA-8382-4D2F-0C0ED3940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59738-92B0-9347-A608-2555DCB8C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5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etlogovector.com/wp-content/uploads/2019/07/fachhochschule-nordwestschweiz-fhnw-logo-vector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2.emf"/><Relationship Id="rId7" Type="http://schemas.openxmlformats.org/officeDocument/2006/relationships/image" Target="../media/image20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emf"/><Relationship Id="rId3" Type="http://schemas.openxmlformats.org/officeDocument/2006/relationships/image" Target="../media/image2.png"/><Relationship Id="rId7" Type="http://schemas.openxmlformats.org/officeDocument/2006/relationships/hyperlink" Target="https://upload.wikimedia.org/wikipedia/commons/c/ca/Feynmandiagram.svg" TargetMode="External"/><Relationship Id="rId12" Type="http://schemas.openxmlformats.org/officeDocument/2006/relationships/image" Target="../media/image9.emf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google.com/url?sa=i&amp;url=https%3A%2F%2Fthenounproject.com%2Ficon%2Fk-means-clustering-2424487%2F&amp;psig=AOvVaw1CYlLAdHypQ3I1i6i_qG7v&amp;ust=1723132091574000&amp;source=images&amp;cd=vfe&amp;opi=89978449&amp;ved=0CBEQjRxqFwoTCIidnLad44cDFQAAAAAdAAAAABA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emf"/><Relationship Id="rId5" Type="http://schemas.openxmlformats.org/officeDocument/2006/relationships/image" Target="../media/image3.png"/><Relationship Id="rId15" Type="http://schemas.openxmlformats.org/officeDocument/2006/relationships/image" Target="../media/image12.emf"/><Relationship Id="rId10" Type="http://schemas.openxmlformats.org/officeDocument/2006/relationships/image" Target="../media/image7.emf"/><Relationship Id="rId4" Type="http://schemas.openxmlformats.org/officeDocument/2006/relationships/hyperlink" Target="https://www.google.com/url?sa=i&amp;url=https%3A%2F%2Fwww.iconfinder.com%2Ficons%2F7027302%2Frelativity_theory_gravity_quantum_icon&amp;psig=AOvVaw3cG38XrgeTb1f0jujxYbeQ&amp;ust=1715776762922000&amp;source=images&amp;cd=vfe&amp;opi=89978449&amp;ved=0CBIQjRxqFwoTCKjiw9eUjYYDFQAAAAAdAAAAABAE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getlogovector.com/wp-content/uploads/2019/07/fachhochschule-nordwestschweiz-fhnw-logo-vector.p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getlogovector.com/wp-content/uploads/2019/07/fachhochschule-nordwestschweiz-fhnw-logo-vector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getlogovector.com/wp-content/uploads/2019/07/fachhochschule-nordwestschweiz-fhnw-logo-vector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getlogovector.com/wp-content/uploads/2019/07/fachhochschule-nordwestschweiz-fhnw-logo-vector.p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emf"/><Relationship Id="rId3" Type="http://schemas.openxmlformats.org/officeDocument/2006/relationships/hyperlink" Target="https://www.google.com/url?sa=i&amp;url=https%3A%2F%2Fwww.iconfinder.com%2Ficons%2F7027302%2Frelativity_theory_gravity_quantum_icon&amp;psig=AOvVaw3cG38XrgeTb1f0jujxYbeQ&amp;ust=1715776762922000&amp;source=images&amp;cd=vfe&amp;opi=89978449&amp;ved=0CBIQjRxqFwoTCKjiw9eUjYYDFQAAAAAdAAAAABAE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image" Target="../media/image2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pload.wikimedia.org/wikipedia/commons/c/ca/Feynmandiagram.svg" TargetMode="External"/><Relationship Id="rId11" Type="http://schemas.openxmlformats.org/officeDocument/2006/relationships/image" Target="../media/image9.emf"/><Relationship Id="rId5" Type="http://schemas.openxmlformats.org/officeDocument/2006/relationships/image" Target="../media/image4.png"/><Relationship Id="rId15" Type="http://schemas.openxmlformats.org/officeDocument/2006/relationships/hyperlink" Target="https://www.google.com/url?sa=i&amp;url=https%3A%2F%2Fthenounproject.com%2Ficon%2Fk-means-clustering-2424487%2F&amp;psig=AOvVaw1CYlLAdHypQ3I1i6i_qG7v&amp;ust=1723132091574000&amp;source=images&amp;cd=vfe&amp;opi=89978449&amp;ved=0CBEQjRxqFwoTCIidnLad44cDFQAAAAAdAAAAABAE" TargetMode="External"/><Relationship Id="rId10" Type="http://schemas.openxmlformats.org/officeDocument/2006/relationships/image" Target="../media/image8.emf"/><Relationship Id="rId4" Type="http://schemas.openxmlformats.org/officeDocument/2006/relationships/image" Target="../media/image3.png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getlogovector.com/wp-content/uploads/2019/07/fachhochschule-nordwestschweiz-fhnw-logo-vector.p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getlogovector.com/wp-content/uploads/2019/07/fachhochschule-nordwestschweiz-fhnw-logo-vector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getlogovector.com/wp-content/uploads/2019/07/fachhochschule-nordwestschweiz-fhnw-logo-vector.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getlogovector.com/wp-content/uploads/2019/07/fachhochschule-nordwestschweiz-fhnw-logo-vector.pn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getlogovector.com/wp-content/uploads/2019/07/fachhochschule-nordwestschweiz-fhnw-logo-vector.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getlogovector.com/wp-content/uploads/2019/07/fachhochschule-nordwestschweiz-fhnw-logo-vector.pn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getlogovector.com/wp-content/uploads/2019/07/fachhochschule-nordwestschweiz-fhnw-logo-vector.pn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hyperlink" Target="https://getlogovector.com/wp-content/uploads/2019/07/fachhochschule-nordwestschweiz-fhnw-logo-vector.png" TargetMode="Externa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google.com/url?sa=i&amp;url=http%3A%2F%2Flabman.phys.utk.edu%2Fphys221core%2Fmodules%2Fm3%2FHooke%2527s%2520law.html&amp;psig=AOvVaw1-Ro4SqcLVWz1NSuqLpKcj&amp;ust=1715700212618000&amp;source=images&amp;cd=vfe&amp;opi=89978449&amp;ved=0CBIQjRxqFwoTCNDsp9P3ioYDFQAAAAAdAAAAABA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getlogovector.com/wp-content/uploads/2019/07/fachhochschule-nordwestschweiz-fhnw-logo-vector.png" TargetMode="Externa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1.emf"/><Relationship Id="rId12" Type="http://schemas.openxmlformats.org/officeDocument/2006/relationships/image" Target="../media/image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8.png"/><Relationship Id="rId11" Type="http://schemas.openxmlformats.org/officeDocument/2006/relationships/hyperlink" Target="https://getlogovector.com/wp-content/uploads/2019/07/fachhochschule-nordwestschweiz-fhnw-logo-vector.png" TargetMode="External"/><Relationship Id="rId5" Type="http://schemas.openxmlformats.org/officeDocument/2006/relationships/image" Target="../media/image40.png"/><Relationship Id="rId10" Type="http://schemas.openxmlformats.org/officeDocument/2006/relationships/image" Target="../media/image39.png"/><Relationship Id="rId4" Type="http://schemas.openxmlformats.org/officeDocument/2006/relationships/hyperlink" Target="https://www.google.com/url?sa=i&amp;url=http%3A%2F%2Flabman.phys.utk.edu%2Fphys221core%2Fmodules%2Fm3%2FHooke%2527s%2520law.html&amp;psig=AOvVaw1-Ro4SqcLVWz1NSuqLpKcj&amp;ust=1715700212618000&amp;source=images&amp;cd=vfe&amp;opi=89978449&amp;ved=0CBIQjRxqFwoTCNDsp9P3ioYDFQAAAAAdAAAAABAE" TargetMode="External"/><Relationship Id="rId9" Type="http://schemas.openxmlformats.org/officeDocument/2006/relationships/image" Target="../media/image4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image" Target="../media/image19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7.emf"/><Relationship Id="rId12" Type="http://schemas.openxmlformats.org/officeDocument/2006/relationships/image" Target="../media/image50.emf"/><Relationship Id="rId2" Type="http://schemas.openxmlformats.org/officeDocument/2006/relationships/video" Target="../media/media1.mp4"/><Relationship Id="rId16" Type="http://schemas.openxmlformats.org/officeDocument/2006/relationships/image" Target="../media/image1.png"/><Relationship Id="rId1" Type="http://schemas.microsoft.com/office/2007/relationships/media" Target="../media/media1.mp4"/><Relationship Id="rId6" Type="http://schemas.openxmlformats.org/officeDocument/2006/relationships/image" Target="../media/image46.emf"/><Relationship Id="rId11" Type="http://schemas.openxmlformats.org/officeDocument/2006/relationships/image" Target="../media/image49.emf"/><Relationship Id="rId5" Type="http://schemas.openxmlformats.org/officeDocument/2006/relationships/image" Target="../media/image45.emf"/><Relationship Id="rId15" Type="http://schemas.openxmlformats.org/officeDocument/2006/relationships/hyperlink" Target="https://getlogovector.com/wp-content/uploads/2019/07/fachhochschule-nordwestschweiz-fhnw-logo-vector.png" TargetMode="External"/><Relationship Id="rId10" Type="http://schemas.openxmlformats.org/officeDocument/2006/relationships/image" Target="../media/image38.png"/><Relationship Id="rId4" Type="http://schemas.openxmlformats.org/officeDocument/2006/relationships/image" Target="../media/image44.emf"/><Relationship Id="rId9" Type="http://schemas.openxmlformats.org/officeDocument/2006/relationships/image" Target="../media/image37.emf"/><Relationship Id="rId1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getlogovector.com/wp-content/uploads/2019/07/fachhochschule-nordwestschweiz-fhnw-logo-vector.png" TargetMode="External"/><Relationship Id="rId3" Type="http://schemas.openxmlformats.org/officeDocument/2006/relationships/image" Target="../media/image51.emf"/><Relationship Id="rId7" Type="http://schemas.openxmlformats.org/officeDocument/2006/relationships/image" Target="../media/image54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36.png"/><Relationship Id="rId9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getlogovector.com/wp-content/uploads/2019/07/fachhochschule-nordwestschweiz-fhnw-logo-vector.png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microsoft.com/office/2007/relationships/media" Target="../media/media3.mp4"/><Relationship Id="rId7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video" Target="../media/media4.mp4"/><Relationship Id="rId11" Type="http://schemas.openxmlformats.org/officeDocument/2006/relationships/image" Target="../media/image36.png"/><Relationship Id="rId5" Type="http://schemas.microsoft.com/office/2007/relationships/media" Target="../media/media4.mp4"/><Relationship Id="rId10" Type="http://schemas.openxmlformats.org/officeDocument/2006/relationships/image" Target="../media/image59.png"/><Relationship Id="rId4" Type="http://schemas.openxmlformats.org/officeDocument/2006/relationships/video" Target="../media/media3.mp4"/><Relationship Id="rId9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getlogovector.com/wp-content/uploads/2019/07/fachhochschule-nordwestschweiz-fhnw-logo-vector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E01C1F8-B659-843E-8C3E-08E17B0B6B31}"/>
              </a:ext>
            </a:extLst>
          </p:cNvPr>
          <p:cNvSpPr txBox="1"/>
          <p:nvPr/>
        </p:nvSpPr>
        <p:spPr>
          <a:xfrm>
            <a:off x="316405" y="210097"/>
            <a:ext cx="115591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/>
              <a:t>Accelerating radiative transfer simulations with reinforcement learning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A335B6-C246-D9DD-34DD-62D75071D827}"/>
              </a:ext>
            </a:extLst>
          </p:cNvPr>
          <p:cNvGrpSpPr/>
          <p:nvPr/>
        </p:nvGrpSpPr>
        <p:grpSpPr>
          <a:xfrm>
            <a:off x="4541520" y="1698295"/>
            <a:ext cx="3108960" cy="3752150"/>
            <a:chOff x="4441966" y="1865715"/>
            <a:chExt cx="3108960" cy="375215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346E43E-40FA-23AB-B008-6B54430A4F4E}"/>
                </a:ext>
              </a:extLst>
            </p:cNvPr>
            <p:cNvGrpSpPr/>
            <p:nvPr/>
          </p:nvGrpSpPr>
          <p:grpSpPr>
            <a:xfrm>
              <a:off x="4735578" y="1865715"/>
              <a:ext cx="2586029" cy="2024950"/>
              <a:chOff x="4595170" y="1309162"/>
              <a:chExt cx="2586029" cy="2024950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72E117-C79A-D945-4F2B-9BC1188B8300}"/>
                  </a:ext>
                </a:extLst>
              </p:cNvPr>
              <p:cNvSpPr txBox="1"/>
              <p:nvPr/>
            </p:nvSpPr>
            <p:spPr>
              <a:xfrm>
                <a:off x="4595170" y="1309162"/>
                <a:ext cx="258602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000" b="1" dirty="0"/>
                  <a:t>Brandon Panos</a:t>
                </a:r>
                <a:endParaRPr lang="en-CH" sz="3000" b="1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020AFEE-F2FF-93FF-1D2A-4496578DC22F}"/>
                  </a:ext>
                </a:extLst>
              </p:cNvPr>
              <p:cNvSpPr txBox="1"/>
              <p:nvPr/>
            </p:nvSpPr>
            <p:spPr>
              <a:xfrm>
                <a:off x="4872596" y="2964780"/>
                <a:ext cx="1966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September 4, 2024</a:t>
                </a:r>
                <a:endParaRPr lang="en-US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C3EC86-E2C1-0457-3FCF-3A18488BD28C}"/>
                  </a:ext>
                </a:extLst>
              </p:cNvPr>
              <p:cNvSpPr txBox="1"/>
              <p:nvPr/>
            </p:nvSpPr>
            <p:spPr>
              <a:xfrm>
                <a:off x="5056910" y="2286000"/>
                <a:ext cx="16494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Swiss SKA Days,</a:t>
                </a:r>
              </a:p>
            </p:txBody>
          </p:sp>
        </p:grpSp>
        <p:pic>
          <p:nvPicPr>
            <p:cNvPr id="1026" name="Picture 2" descr="Fachhochschule Nordwestschweiz (FHNW) Logo Vector">
              <a:hlinkClick r:id="rId3"/>
              <a:extLst>
                <a:ext uri="{FF2B5EF4-FFF2-40B4-BE49-F238E27FC236}">
                  <a16:creationId xmlns:a16="http://schemas.microsoft.com/office/drawing/2014/main" id="{DCD3A77D-6D0D-2265-7033-B232F7CFDE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1966" y="3890665"/>
              <a:ext cx="3108960" cy="172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3D43487-A244-3558-E305-8D54668AE06E}"/>
              </a:ext>
            </a:extLst>
          </p:cNvPr>
          <p:cNvSpPr txBox="1"/>
          <p:nvPr/>
        </p:nvSpPr>
        <p:spPr>
          <a:xfrm>
            <a:off x="0" y="6488668"/>
            <a:ext cx="3941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https://brandonlpanos.herokuapp.com/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E9B2B8-2E54-EA4B-C6B9-25B2410017D3}"/>
              </a:ext>
            </a:extLst>
          </p:cNvPr>
          <p:cNvSpPr txBox="1"/>
          <p:nvPr/>
        </p:nvSpPr>
        <p:spPr>
          <a:xfrm>
            <a:off x="9641558" y="6449157"/>
            <a:ext cx="2550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brandon.panos@fhnw.ch</a:t>
            </a:r>
          </a:p>
        </p:txBody>
      </p:sp>
    </p:spTree>
    <p:extLst>
      <p:ext uri="{BB962C8B-B14F-4D97-AF65-F5344CB8AC3E}">
        <p14:creationId xmlns:p14="http://schemas.microsoft.com/office/powerpoint/2010/main" val="467760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71ABA2CD-FE9E-8BF2-DA7E-D46A13F67605}"/>
              </a:ext>
            </a:extLst>
          </p:cNvPr>
          <p:cNvGrpSpPr/>
          <p:nvPr/>
        </p:nvGrpSpPr>
        <p:grpSpPr>
          <a:xfrm>
            <a:off x="7006375" y="3559899"/>
            <a:ext cx="4441817" cy="646331"/>
            <a:chOff x="7006375" y="3531956"/>
            <a:chExt cx="4441817" cy="646331"/>
          </a:xfrm>
        </p:grpSpPr>
        <p:sp>
          <p:nvSpPr>
            <p:cNvPr id="1031" name="Rectangle 1030">
              <a:extLst>
                <a:ext uri="{FF2B5EF4-FFF2-40B4-BE49-F238E27FC236}">
                  <a16:creationId xmlns:a16="http://schemas.microsoft.com/office/drawing/2014/main" id="{9853155C-53D6-39FF-BEEA-E997E1FB1143}"/>
                </a:ext>
              </a:extLst>
            </p:cNvPr>
            <p:cNvSpPr/>
            <p:nvPr/>
          </p:nvSpPr>
          <p:spPr>
            <a:xfrm>
              <a:off x="7006375" y="3680285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6</a:t>
              </a:r>
            </a:p>
          </p:txBody>
        </p:sp>
        <p:sp>
          <p:nvSpPr>
            <p:cNvPr id="1032" name="TextBox 1031">
              <a:extLst>
                <a:ext uri="{FF2B5EF4-FFF2-40B4-BE49-F238E27FC236}">
                  <a16:creationId xmlns:a16="http://schemas.microsoft.com/office/drawing/2014/main" id="{93A6AE84-8BD1-5539-F74A-526304CA1933}"/>
                </a:ext>
              </a:extLst>
            </p:cNvPr>
            <p:cNvSpPr txBox="1"/>
            <p:nvPr/>
          </p:nvSpPr>
          <p:spPr>
            <a:xfrm>
              <a:off x="7324434" y="3531956"/>
              <a:ext cx="41237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Leads to unwarranted simplifications that </a:t>
              </a:r>
            </a:p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undermine the validity of the inference</a:t>
              </a:r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68C84BAE-4298-9D23-1F06-DDA2E6744770}"/>
              </a:ext>
            </a:extLst>
          </p:cNvPr>
          <p:cNvGrpSpPr/>
          <p:nvPr/>
        </p:nvGrpSpPr>
        <p:grpSpPr>
          <a:xfrm>
            <a:off x="7014832" y="4358618"/>
            <a:ext cx="4757486" cy="646331"/>
            <a:chOff x="7014832" y="4358618"/>
            <a:chExt cx="4757486" cy="646331"/>
          </a:xfrm>
        </p:grpSpPr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3915E2FC-1C0F-5A49-A788-69F344695CD4}"/>
                </a:ext>
              </a:extLst>
            </p:cNvPr>
            <p:cNvSpPr/>
            <p:nvPr/>
          </p:nvSpPr>
          <p:spPr>
            <a:xfrm>
              <a:off x="7014832" y="4526983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7</a:t>
              </a:r>
            </a:p>
          </p:txBody>
        </p:sp>
        <p:sp>
          <p:nvSpPr>
            <p:cNvPr id="1034" name="TextBox 1033">
              <a:extLst>
                <a:ext uri="{FF2B5EF4-FFF2-40B4-BE49-F238E27FC236}">
                  <a16:creationId xmlns:a16="http://schemas.microsoft.com/office/drawing/2014/main" id="{E6F66B6D-CDEB-61CA-E82C-1AA344C38795}"/>
                </a:ext>
              </a:extLst>
            </p:cNvPr>
            <p:cNvSpPr txBox="1"/>
            <p:nvPr/>
          </p:nvSpPr>
          <p:spPr>
            <a:xfrm>
              <a:off x="7324434" y="4358618"/>
              <a:ext cx="44478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Represents one of the biggest computational </a:t>
              </a:r>
            </a:p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bottlenecks that must be removed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A74278C-C28F-BC82-5A14-8C504D50BB36}"/>
              </a:ext>
            </a:extLst>
          </p:cNvPr>
          <p:cNvGrpSpPr/>
          <p:nvPr/>
        </p:nvGrpSpPr>
        <p:grpSpPr>
          <a:xfrm>
            <a:off x="117377" y="724099"/>
            <a:ext cx="6888998" cy="370486"/>
            <a:chOff x="117377" y="724099"/>
            <a:chExt cx="6888998" cy="37048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F065DEB-EED8-20E4-1932-A4B256F23660}"/>
                </a:ext>
              </a:extLst>
            </p:cNvPr>
            <p:cNvSpPr/>
            <p:nvPr/>
          </p:nvSpPr>
          <p:spPr>
            <a:xfrm>
              <a:off x="117377" y="784983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2D62871-4812-D7D4-4CEA-BEFCA3135071}"/>
                </a:ext>
              </a:extLst>
            </p:cNvPr>
            <p:cNvSpPr txBox="1"/>
            <p:nvPr/>
          </p:nvSpPr>
          <p:spPr>
            <a:xfrm>
              <a:off x="502094" y="724099"/>
              <a:ext cx="6504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Radiative transfer describes the interaction of radiation and matter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5566DD-4E2D-78B5-790D-18827A801E85}"/>
              </a:ext>
            </a:extLst>
          </p:cNvPr>
          <p:cNvGrpSpPr/>
          <p:nvPr/>
        </p:nvGrpSpPr>
        <p:grpSpPr>
          <a:xfrm>
            <a:off x="124335" y="1268416"/>
            <a:ext cx="12074623" cy="369332"/>
            <a:chOff x="117377" y="1383058"/>
            <a:chExt cx="12074623" cy="3693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F77F-6E1F-E6BE-4CB3-A64BC1BD2C66}"/>
                </a:ext>
              </a:extLst>
            </p:cNvPr>
            <p:cNvSpPr/>
            <p:nvPr/>
          </p:nvSpPr>
          <p:spPr>
            <a:xfrm>
              <a:off x="117377" y="1404884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5870A30-EB86-D6FD-285D-4B291DAD29E0}"/>
                </a:ext>
              </a:extLst>
            </p:cNvPr>
            <p:cNvSpPr txBox="1"/>
            <p:nvPr/>
          </p:nvSpPr>
          <p:spPr>
            <a:xfrm>
              <a:off x="497452" y="1383058"/>
              <a:ext cx="11694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This is important for a wide variety of remote sensing observations: Climate modeling, Solar physics, Epoch of Reionization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79249B7-03FA-469C-CCA6-31A3348308B2}"/>
              </a:ext>
            </a:extLst>
          </p:cNvPr>
          <p:cNvGrpSpPr/>
          <p:nvPr/>
        </p:nvGrpSpPr>
        <p:grpSpPr>
          <a:xfrm>
            <a:off x="124335" y="1815076"/>
            <a:ext cx="7915053" cy="369332"/>
            <a:chOff x="124335" y="2094972"/>
            <a:chExt cx="7915053" cy="3693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34BFDB-A66F-C0F6-E667-969EA6AAC643}"/>
                </a:ext>
              </a:extLst>
            </p:cNvPr>
            <p:cNvSpPr/>
            <p:nvPr/>
          </p:nvSpPr>
          <p:spPr>
            <a:xfrm>
              <a:off x="124335" y="2111536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B7C066-737A-5A78-AC95-20067ED15BAE}"/>
                </a:ext>
              </a:extLst>
            </p:cNvPr>
            <p:cNvSpPr txBox="1"/>
            <p:nvPr/>
          </p:nvSpPr>
          <p:spPr>
            <a:xfrm>
              <a:off x="497452" y="2094972"/>
              <a:ext cx="7541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 decode the light we observe we need accurate simulations called inversions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9070F7-C2E4-F8CE-DAA8-23AB0BB878A4}"/>
              </a:ext>
            </a:extLst>
          </p:cNvPr>
          <p:cNvGrpSpPr/>
          <p:nvPr/>
        </p:nvGrpSpPr>
        <p:grpSpPr>
          <a:xfrm>
            <a:off x="131520" y="2359393"/>
            <a:ext cx="9527611" cy="369332"/>
            <a:chOff x="131520" y="2359393"/>
            <a:chExt cx="9527611" cy="3693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1E69A8-F803-3FA7-ACFB-2E9289776839}"/>
                </a:ext>
              </a:extLst>
            </p:cNvPr>
            <p:cNvSpPr/>
            <p:nvPr/>
          </p:nvSpPr>
          <p:spPr>
            <a:xfrm>
              <a:off x="131520" y="2381824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104A0B-B0E8-7467-0486-14C929B5DF0A}"/>
                </a:ext>
              </a:extLst>
            </p:cNvPr>
            <p:cNvSpPr txBox="1"/>
            <p:nvPr/>
          </p:nvSpPr>
          <p:spPr>
            <a:xfrm>
              <a:off x="504637" y="2359393"/>
              <a:ext cx="9154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This is how inversions work, they are tools for inferring the physics of remotely observed objects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D38391-B59C-9908-54C2-7EF958A51181}"/>
              </a:ext>
            </a:extLst>
          </p:cNvPr>
          <p:cNvGrpSpPr/>
          <p:nvPr/>
        </p:nvGrpSpPr>
        <p:grpSpPr>
          <a:xfrm>
            <a:off x="131520" y="2923222"/>
            <a:ext cx="6634117" cy="3305169"/>
            <a:chOff x="287383" y="581316"/>
            <a:chExt cx="11431708" cy="569536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29B562D-F300-ECB0-171D-1F85553A9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383" y="581316"/>
              <a:ext cx="11431708" cy="5695367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13AF193-0263-7465-B18B-B0B2B8CD41A2}"/>
                </a:ext>
              </a:extLst>
            </p:cNvPr>
            <p:cNvSpPr/>
            <p:nvPr/>
          </p:nvSpPr>
          <p:spPr>
            <a:xfrm>
              <a:off x="1761688" y="4873065"/>
              <a:ext cx="822121" cy="6636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7" name="Graphic 16" descr="Robot with solid fill">
              <a:extLst>
                <a:ext uri="{FF2B5EF4-FFF2-40B4-BE49-F238E27FC236}">
                  <a16:creationId xmlns:a16="http://schemas.microsoft.com/office/drawing/2014/main" id="{A891C17B-8883-30F9-E1D8-CFA8860B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28800" y="4860871"/>
              <a:ext cx="663669" cy="66366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DE347E9-51C2-27F5-C0AF-8E86195F16DC}"/>
                </a:ext>
              </a:extLst>
            </p:cNvPr>
            <p:cNvSpPr/>
            <p:nvPr/>
          </p:nvSpPr>
          <p:spPr>
            <a:xfrm>
              <a:off x="3844684" y="4656054"/>
              <a:ext cx="822121" cy="6636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9" name="Graphic 18" descr="Circles with arrows with solid fill">
              <a:extLst>
                <a:ext uri="{FF2B5EF4-FFF2-40B4-BE49-F238E27FC236}">
                  <a16:creationId xmlns:a16="http://schemas.microsoft.com/office/drawing/2014/main" id="{CE198561-B1BF-8058-B61A-364C8ABD1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00914" y="4579450"/>
              <a:ext cx="914400" cy="9144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86EFDD9-E094-9C93-1837-BAA00DACEB89}"/>
                </a:ext>
              </a:extLst>
            </p:cNvPr>
            <p:cNvSpPr/>
            <p:nvPr/>
          </p:nvSpPr>
          <p:spPr>
            <a:xfrm>
              <a:off x="7883833" y="3429001"/>
              <a:ext cx="435742" cy="5170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B2310880-E3E9-6A22-204B-F2AFBA64CEE9}"/>
                </a:ext>
              </a:extLst>
            </p:cNvPr>
            <p:cNvSpPr/>
            <p:nvPr/>
          </p:nvSpPr>
          <p:spPr>
            <a:xfrm>
              <a:off x="7908514" y="3428999"/>
              <a:ext cx="386379" cy="386379"/>
            </a:xfrm>
            <a:prstGeom prst="roundRect">
              <a:avLst/>
            </a:prstGeom>
            <a:solidFill>
              <a:srgbClr val="D6E1CF"/>
            </a:solidFill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E725AFD-6485-E276-833B-D47D91F0CA26}"/>
              </a:ext>
            </a:extLst>
          </p:cNvPr>
          <p:cNvGrpSpPr/>
          <p:nvPr/>
        </p:nvGrpSpPr>
        <p:grpSpPr>
          <a:xfrm>
            <a:off x="7006375" y="2989590"/>
            <a:ext cx="5199588" cy="369332"/>
            <a:chOff x="7006375" y="2989590"/>
            <a:chExt cx="5199588" cy="36933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2A27AD-7734-EB52-5DF6-814F1E9C0B61}"/>
                </a:ext>
              </a:extLst>
            </p:cNvPr>
            <p:cNvSpPr/>
            <p:nvPr/>
          </p:nvSpPr>
          <p:spPr>
            <a:xfrm>
              <a:off x="7006375" y="3019839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B2110D-4B3F-799F-7BD1-8EEB9F49FB5F}"/>
                </a:ext>
              </a:extLst>
            </p:cNvPr>
            <p:cNvSpPr txBox="1"/>
            <p:nvPr/>
          </p:nvSpPr>
          <p:spPr>
            <a:xfrm>
              <a:off x="7324434" y="2989590"/>
              <a:ext cx="488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One of the most challenging systems to simulate  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AFFE80D-1C4D-F7EA-F6B7-4CEA319F196A}"/>
              </a:ext>
            </a:extLst>
          </p:cNvPr>
          <p:cNvSpPr txBox="1"/>
          <p:nvPr/>
        </p:nvSpPr>
        <p:spPr>
          <a:xfrm>
            <a:off x="3667521" y="0"/>
            <a:ext cx="48569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effectLst/>
              </a:rPr>
              <a:t>Radiative Transfer (overview)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1601182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68C84BAE-4298-9D23-1F06-DDA2E6744770}"/>
              </a:ext>
            </a:extLst>
          </p:cNvPr>
          <p:cNvGrpSpPr/>
          <p:nvPr/>
        </p:nvGrpSpPr>
        <p:grpSpPr>
          <a:xfrm>
            <a:off x="7014832" y="4358618"/>
            <a:ext cx="4757486" cy="646331"/>
            <a:chOff x="7014832" y="4358618"/>
            <a:chExt cx="4757486" cy="646331"/>
          </a:xfrm>
        </p:grpSpPr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3915E2FC-1C0F-5A49-A788-69F344695CD4}"/>
                </a:ext>
              </a:extLst>
            </p:cNvPr>
            <p:cNvSpPr/>
            <p:nvPr/>
          </p:nvSpPr>
          <p:spPr>
            <a:xfrm>
              <a:off x="7014832" y="4526983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7</a:t>
              </a:r>
            </a:p>
          </p:txBody>
        </p:sp>
        <p:sp>
          <p:nvSpPr>
            <p:cNvPr id="1034" name="TextBox 1033">
              <a:extLst>
                <a:ext uri="{FF2B5EF4-FFF2-40B4-BE49-F238E27FC236}">
                  <a16:creationId xmlns:a16="http://schemas.microsoft.com/office/drawing/2014/main" id="{E6F66B6D-CDEB-61CA-E82C-1AA344C38795}"/>
                </a:ext>
              </a:extLst>
            </p:cNvPr>
            <p:cNvSpPr txBox="1"/>
            <p:nvPr/>
          </p:nvSpPr>
          <p:spPr>
            <a:xfrm>
              <a:off x="7324434" y="4358618"/>
              <a:ext cx="44478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Represents one of the biggest computational </a:t>
              </a:r>
            </a:p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bottlenecks that must be removed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A74278C-C28F-BC82-5A14-8C504D50BB36}"/>
              </a:ext>
            </a:extLst>
          </p:cNvPr>
          <p:cNvGrpSpPr/>
          <p:nvPr/>
        </p:nvGrpSpPr>
        <p:grpSpPr>
          <a:xfrm>
            <a:off x="117377" y="724099"/>
            <a:ext cx="6888998" cy="370486"/>
            <a:chOff x="117377" y="724099"/>
            <a:chExt cx="6888998" cy="37048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F065DEB-EED8-20E4-1932-A4B256F23660}"/>
                </a:ext>
              </a:extLst>
            </p:cNvPr>
            <p:cNvSpPr/>
            <p:nvPr/>
          </p:nvSpPr>
          <p:spPr>
            <a:xfrm>
              <a:off x="117377" y="784983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2D62871-4812-D7D4-4CEA-BEFCA3135071}"/>
                </a:ext>
              </a:extLst>
            </p:cNvPr>
            <p:cNvSpPr txBox="1"/>
            <p:nvPr/>
          </p:nvSpPr>
          <p:spPr>
            <a:xfrm>
              <a:off x="502094" y="724099"/>
              <a:ext cx="6504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Radiative transfer describes the interaction of radiation and matter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5566DD-4E2D-78B5-790D-18827A801E85}"/>
              </a:ext>
            </a:extLst>
          </p:cNvPr>
          <p:cNvGrpSpPr/>
          <p:nvPr/>
        </p:nvGrpSpPr>
        <p:grpSpPr>
          <a:xfrm>
            <a:off x="124335" y="1268416"/>
            <a:ext cx="12074623" cy="369332"/>
            <a:chOff x="117377" y="1383058"/>
            <a:chExt cx="12074623" cy="3693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F77F-6E1F-E6BE-4CB3-A64BC1BD2C66}"/>
                </a:ext>
              </a:extLst>
            </p:cNvPr>
            <p:cNvSpPr/>
            <p:nvPr/>
          </p:nvSpPr>
          <p:spPr>
            <a:xfrm>
              <a:off x="117377" y="1404884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5870A30-EB86-D6FD-285D-4B291DAD29E0}"/>
                </a:ext>
              </a:extLst>
            </p:cNvPr>
            <p:cNvSpPr txBox="1"/>
            <p:nvPr/>
          </p:nvSpPr>
          <p:spPr>
            <a:xfrm>
              <a:off x="497452" y="1383058"/>
              <a:ext cx="11694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This is important for a wide variety of remote sensing observations: Climate modeling, Solar physics, Epoch of Reionization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79249B7-03FA-469C-CCA6-31A3348308B2}"/>
              </a:ext>
            </a:extLst>
          </p:cNvPr>
          <p:cNvGrpSpPr/>
          <p:nvPr/>
        </p:nvGrpSpPr>
        <p:grpSpPr>
          <a:xfrm>
            <a:off x="124335" y="1815076"/>
            <a:ext cx="7915053" cy="369332"/>
            <a:chOff x="124335" y="2094972"/>
            <a:chExt cx="7915053" cy="3693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34BFDB-A66F-C0F6-E667-969EA6AAC643}"/>
                </a:ext>
              </a:extLst>
            </p:cNvPr>
            <p:cNvSpPr/>
            <p:nvPr/>
          </p:nvSpPr>
          <p:spPr>
            <a:xfrm>
              <a:off x="124335" y="2111536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B7C066-737A-5A78-AC95-20067ED15BAE}"/>
                </a:ext>
              </a:extLst>
            </p:cNvPr>
            <p:cNvSpPr txBox="1"/>
            <p:nvPr/>
          </p:nvSpPr>
          <p:spPr>
            <a:xfrm>
              <a:off x="497452" y="2094972"/>
              <a:ext cx="7541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 decode the light we observe we need accurate simulations called inversions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9070F7-C2E4-F8CE-DAA8-23AB0BB878A4}"/>
              </a:ext>
            </a:extLst>
          </p:cNvPr>
          <p:cNvGrpSpPr/>
          <p:nvPr/>
        </p:nvGrpSpPr>
        <p:grpSpPr>
          <a:xfrm>
            <a:off x="131520" y="2359393"/>
            <a:ext cx="9527611" cy="369332"/>
            <a:chOff x="131520" y="2359393"/>
            <a:chExt cx="9527611" cy="3693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1E69A8-F803-3FA7-ACFB-2E9289776839}"/>
                </a:ext>
              </a:extLst>
            </p:cNvPr>
            <p:cNvSpPr/>
            <p:nvPr/>
          </p:nvSpPr>
          <p:spPr>
            <a:xfrm>
              <a:off x="131520" y="2381824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104A0B-B0E8-7467-0486-14C929B5DF0A}"/>
                </a:ext>
              </a:extLst>
            </p:cNvPr>
            <p:cNvSpPr txBox="1"/>
            <p:nvPr/>
          </p:nvSpPr>
          <p:spPr>
            <a:xfrm>
              <a:off x="504637" y="2359393"/>
              <a:ext cx="9154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This is how inversions work, they are tools for inferring the physics of remotely observed objects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D38391-B59C-9908-54C2-7EF958A51181}"/>
              </a:ext>
            </a:extLst>
          </p:cNvPr>
          <p:cNvGrpSpPr/>
          <p:nvPr/>
        </p:nvGrpSpPr>
        <p:grpSpPr>
          <a:xfrm>
            <a:off x="131520" y="2923222"/>
            <a:ext cx="6634117" cy="3305169"/>
            <a:chOff x="287383" y="581316"/>
            <a:chExt cx="11431708" cy="569536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29B562D-F300-ECB0-171D-1F85553A9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383" y="581316"/>
              <a:ext cx="11431708" cy="5695367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13AF193-0263-7465-B18B-B0B2B8CD41A2}"/>
                </a:ext>
              </a:extLst>
            </p:cNvPr>
            <p:cNvSpPr/>
            <p:nvPr/>
          </p:nvSpPr>
          <p:spPr>
            <a:xfrm>
              <a:off x="1761688" y="4873065"/>
              <a:ext cx="822121" cy="6636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7" name="Graphic 16" descr="Robot with solid fill">
              <a:extLst>
                <a:ext uri="{FF2B5EF4-FFF2-40B4-BE49-F238E27FC236}">
                  <a16:creationId xmlns:a16="http://schemas.microsoft.com/office/drawing/2014/main" id="{A891C17B-8883-30F9-E1D8-CFA8860B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28800" y="4860871"/>
              <a:ext cx="663669" cy="66366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DE347E9-51C2-27F5-C0AF-8E86195F16DC}"/>
                </a:ext>
              </a:extLst>
            </p:cNvPr>
            <p:cNvSpPr/>
            <p:nvPr/>
          </p:nvSpPr>
          <p:spPr>
            <a:xfrm>
              <a:off x="3844684" y="4656054"/>
              <a:ext cx="822121" cy="6636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9" name="Graphic 18" descr="Circles with arrows with solid fill">
              <a:extLst>
                <a:ext uri="{FF2B5EF4-FFF2-40B4-BE49-F238E27FC236}">
                  <a16:creationId xmlns:a16="http://schemas.microsoft.com/office/drawing/2014/main" id="{CE198561-B1BF-8058-B61A-364C8ABD1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00914" y="4579450"/>
              <a:ext cx="914400" cy="9144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86EFDD9-E094-9C93-1837-BAA00DACEB89}"/>
                </a:ext>
              </a:extLst>
            </p:cNvPr>
            <p:cNvSpPr/>
            <p:nvPr/>
          </p:nvSpPr>
          <p:spPr>
            <a:xfrm>
              <a:off x="7883833" y="3429001"/>
              <a:ext cx="435742" cy="5170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B2310880-E3E9-6A22-204B-F2AFBA64CEE9}"/>
                </a:ext>
              </a:extLst>
            </p:cNvPr>
            <p:cNvSpPr/>
            <p:nvPr/>
          </p:nvSpPr>
          <p:spPr>
            <a:xfrm>
              <a:off x="7908514" y="3428999"/>
              <a:ext cx="386379" cy="386379"/>
            </a:xfrm>
            <a:prstGeom prst="roundRect">
              <a:avLst/>
            </a:prstGeom>
            <a:solidFill>
              <a:srgbClr val="D6E1CF"/>
            </a:solidFill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E725AFD-6485-E276-833B-D47D91F0CA26}"/>
              </a:ext>
            </a:extLst>
          </p:cNvPr>
          <p:cNvGrpSpPr/>
          <p:nvPr/>
        </p:nvGrpSpPr>
        <p:grpSpPr>
          <a:xfrm>
            <a:off x="7006375" y="2989590"/>
            <a:ext cx="5199588" cy="369332"/>
            <a:chOff x="7006375" y="2989590"/>
            <a:chExt cx="5199588" cy="36933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2A27AD-7734-EB52-5DF6-814F1E9C0B61}"/>
                </a:ext>
              </a:extLst>
            </p:cNvPr>
            <p:cNvSpPr/>
            <p:nvPr/>
          </p:nvSpPr>
          <p:spPr>
            <a:xfrm>
              <a:off x="7006375" y="3019839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B2110D-4B3F-799F-7BD1-8EEB9F49FB5F}"/>
                </a:ext>
              </a:extLst>
            </p:cNvPr>
            <p:cNvSpPr txBox="1"/>
            <p:nvPr/>
          </p:nvSpPr>
          <p:spPr>
            <a:xfrm>
              <a:off x="7324434" y="2989590"/>
              <a:ext cx="488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One of the most challenging systems to simulate 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012055-490F-01CF-A0F6-AD52B6C99670}"/>
              </a:ext>
            </a:extLst>
          </p:cNvPr>
          <p:cNvGrpSpPr/>
          <p:nvPr/>
        </p:nvGrpSpPr>
        <p:grpSpPr>
          <a:xfrm>
            <a:off x="7006375" y="3559899"/>
            <a:ext cx="4441817" cy="646331"/>
            <a:chOff x="7006375" y="3531956"/>
            <a:chExt cx="4441817" cy="64633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CED0778-5945-92FF-27DC-F20EA998B2F5}"/>
                </a:ext>
              </a:extLst>
            </p:cNvPr>
            <p:cNvSpPr/>
            <p:nvPr/>
          </p:nvSpPr>
          <p:spPr>
            <a:xfrm>
              <a:off x="7006375" y="3680285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780D9AB-3A48-07C8-D943-B01A20992D4C}"/>
                </a:ext>
              </a:extLst>
            </p:cNvPr>
            <p:cNvSpPr txBox="1"/>
            <p:nvPr/>
          </p:nvSpPr>
          <p:spPr>
            <a:xfrm>
              <a:off x="7324434" y="3531956"/>
              <a:ext cx="41237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Leads to unwarranted simplifications that </a:t>
              </a:r>
            </a:p>
            <a:p>
              <a:r>
                <a:rPr lang="en-US" dirty="0"/>
                <a:t>undermine the validity of the inference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EB3414C-77A5-7F04-4465-AA5174DF98DF}"/>
              </a:ext>
            </a:extLst>
          </p:cNvPr>
          <p:cNvSpPr txBox="1"/>
          <p:nvPr/>
        </p:nvSpPr>
        <p:spPr>
          <a:xfrm>
            <a:off x="3667521" y="0"/>
            <a:ext cx="48569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effectLst/>
              </a:rPr>
              <a:t>Radiative Transfer (overview)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1100488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134E144-68C6-E645-BAFD-207C30817959}"/>
              </a:ext>
            </a:extLst>
          </p:cNvPr>
          <p:cNvGrpSpPr/>
          <p:nvPr/>
        </p:nvGrpSpPr>
        <p:grpSpPr>
          <a:xfrm>
            <a:off x="131520" y="2923222"/>
            <a:ext cx="6634117" cy="3305169"/>
            <a:chOff x="287383" y="581316"/>
            <a:chExt cx="11431708" cy="5695367"/>
          </a:xfrm>
        </p:grpSpPr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A1F482FB-D734-7464-5581-2957E290B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383" y="581316"/>
              <a:ext cx="11431708" cy="5695367"/>
            </a:xfrm>
            <a:prstGeom prst="rect">
              <a:avLst/>
            </a:prstGeom>
          </p:spPr>
        </p:pic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09A418A4-0290-C9DA-8FDF-FD659EA4C5DD}"/>
                </a:ext>
              </a:extLst>
            </p:cNvPr>
            <p:cNvSpPr/>
            <p:nvPr/>
          </p:nvSpPr>
          <p:spPr>
            <a:xfrm>
              <a:off x="1761688" y="4873065"/>
              <a:ext cx="822121" cy="6636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79" name="Graphic 178" descr="Robot with solid fill">
              <a:extLst>
                <a:ext uri="{FF2B5EF4-FFF2-40B4-BE49-F238E27FC236}">
                  <a16:creationId xmlns:a16="http://schemas.microsoft.com/office/drawing/2014/main" id="{1CFC3047-33CD-3F53-4BDC-7B0ED8402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28800" y="4860871"/>
              <a:ext cx="663669" cy="663669"/>
            </a:xfrm>
            <a:prstGeom prst="rect">
              <a:avLst/>
            </a:prstGeom>
          </p:spPr>
        </p:pic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125B6C24-0245-F1A2-3716-3855AB6EBABE}"/>
                </a:ext>
              </a:extLst>
            </p:cNvPr>
            <p:cNvSpPr/>
            <p:nvPr/>
          </p:nvSpPr>
          <p:spPr>
            <a:xfrm>
              <a:off x="3844684" y="4656054"/>
              <a:ext cx="822121" cy="6636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81" name="Graphic 180" descr="Circles with arrows with solid fill">
              <a:extLst>
                <a:ext uri="{FF2B5EF4-FFF2-40B4-BE49-F238E27FC236}">
                  <a16:creationId xmlns:a16="http://schemas.microsoft.com/office/drawing/2014/main" id="{2488E830-65E1-CE25-01B5-0E1DAC704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00914" y="4579450"/>
              <a:ext cx="914400" cy="914400"/>
            </a:xfrm>
            <a:prstGeom prst="rect">
              <a:avLst/>
            </a:prstGeom>
          </p:spPr>
        </p:pic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1A039737-F979-03D3-D81D-D6B5877EB5D5}"/>
                </a:ext>
              </a:extLst>
            </p:cNvPr>
            <p:cNvSpPr/>
            <p:nvPr/>
          </p:nvSpPr>
          <p:spPr>
            <a:xfrm>
              <a:off x="7883833" y="3429001"/>
              <a:ext cx="435742" cy="5170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83" name="Rounded Rectangle 182">
              <a:extLst>
                <a:ext uri="{FF2B5EF4-FFF2-40B4-BE49-F238E27FC236}">
                  <a16:creationId xmlns:a16="http://schemas.microsoft.com/office/drawing/2014/main" id="{A01354D6-CE0C-678E-C6CF-F87633C1DF7E}"/>
                </a:ext>
              </a:extLst>
            </p:cNvPr>
            <p:cNvSpPr/>
            <p:nvPr/>
          </p:nvSpPr>
          <p:spPr>
            <a:xfrm>
              <a:off x="7908514" y="3428999"/>
              <a:ext cx="386379" cy="386379"/>
            </a:xfrm>
            <a:prstGeom prst="roundRect">
              <a:avLst/>
            </a:prstGeom>
            <a:solidFill>
              <a:srgbClr val="D6E1CF"/>
            </a:solidFill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00"/>
            </a:p>
          </p:txBody>
        </p:sp>
      </p:grpSp>
      <p:sp>
        <p:nvSpPr>
          <p:cNvPr id="185" name="Rectangle 184">
            <a:extLst>
              <a:ext uri="{FF2B5EF4-FFF2-40B4-BE49-F238E27FC236}">
                <a16:creationId xmlns:a16="http://schemas.microsoft.com/office/drawing/2014/main" id="{42D9171F-60A5-2BBD-8811-20173D49E40E}"/>
              </a:ext>
            </a:extLst>
          </p:cNvPr>
          <p:cNvSpPr/>
          <p:nvPr/>
        </p:nvSpPr>
        <p:spPr>
          <a:xfrm>
            <a:off x="117377" y="784983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D002390-20B6-C835-9E13-9A9D1BBFD213}"/>
              </a:ext>
            </a:extLst>
          </p:cNvPr>
          <p:cNvSpPr txBox="1"/>
          <p:nvPr/>
        </p:nvSpPr>
        <p:spPr>
          <a:xfrm>
            <a:off x="502094" y="724099"/>
            <a:ext cx="650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Radiative transfer describes the interaction of radiation and matter </a:t>
            </a:r>
          </a:p>
        </p:txBody>
      </p: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FFD19886-2CF8-D747-2379-07E6BE43DEC6}"/>
              </a:ext>
            </a:extLst>
          </p:cNvPr>
          <p:cNvGrpSpPr/>
          <p:nvPr/>
        </p:nvGrpSpPr>
        <p:grpSpPr>
          <a:xfrm>
            <a:off x="124335" y="1815076"/>
            <a:ext cx="7915053" cy="369332"/>
            <a:chOff x="124335" y="2094972"/>
            <a:chExt cx="7915053" cy="369332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E26BB392-FBF8-5562-79F8-AEF2529F905D}"/>
                </a:ext>
              </a:extLst>
            </p:cNvPr>
            <p:cNvSpPr/>
            <p:nvPr/>
          </p:nvSpPr>
          <p:spPr>
            <a:xfrm>
              <a:off x="124335" y="2111536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D06D4658-3121-ED15-FE20-5FFFBA19CC66}"/>
                </a:ext>
              </a:extLst>
            </p:cNvPr>
            <p:cNvSpPr txBox="1"/>
            <p:nvPr/>
          </p:nvSpPr>
          <p:spPr>
            <a:xfrm>
              <a:off x="497452" y="2094972"/>
              <a:ext cx="7541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 decode the light we observe we need accurate simulations called inversions</a:t>
              </a:r>
            </a:p>
          </p:txBody>
        </p:sp>
      </p:grp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B2EAD1E8-9D89-6AE5-A0E0-1970EAC649FD}"/>
              </a:ext>
            </a:extLst>
          </p:cNvPr>
          <p:cNvGrpSpPr/>
          <p:nvPr/>
        </p:nvGrpSpPr>
        <p:grpSpPr>
          <a:xfrm>
            <a:off x="131520" y="2359393"/>
            <a:ext cx="9527611" cy="369332"/>
            <a:chOff x="131520" y="2359393"/>
            <a:chExt cx="9527611" cy="369332"/>
          </a:xfrm>
        </p:grpSpPr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409F051-A688-50E0-55E5-362C77664933}"/>
                </a:ext>
              </a:extLst>
            </p:cNvPr>
            <p:cNvSpPr/>
            <p:nvPr/>
          </p:nvSpPr>
          <p:spPr>
            <a:xfrm>
              <a:off x="131520" y="2381824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4AA1387B-920A-610B-0BB1-F943C5678720}"/>
                </a:ext>
              </a:extLst>
            </p:cNvPr>
            <p:cNvSpPr txBox="1"/>
            <p:nvPr/>
          </p:nvSpPr>
          <p:spPr>
            <a:xfrm>
              <a:off x="504637" y="2359393"/>
              <a:ext cx="9154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This is how inversions work, they are tools for inferring the physics of remotely observed objects </a:t>
              </a:r>
            </a:p>
          </p:txBody>
        </p: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45DD7CAF-5A36-5247-AC3E-E9C4167B20A5}"/>
              </a:ext>
            </a:extLst>
          </p:cNvPr>
          <p:cNvGrpSpPr/>
          <p:nvPr/>
        </p:nvGrpSpPr>
        <p:grpSpPr>
          <a:xfrm>
            <a:off x="124335" y="1268416"/>
            <a:ext cx="12074623" cy="369332"/>
            <a:chOff x="117377" y="1383058"/>
            <a:chExt cx="12074623" cy="369332"/>
          </a:xfrm>
        </p:grpSpPr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397BA368-1550-2B0F-2D1B-CCFA6E1C3BE1}"/>
                </a:ext>
              </a:extLst>
            </p:cNvPr>
            <p:cNvSpPr/>
            <p:nvPr/>
          </p:nvSpPr>
          <p:spPr>
            <a:xfrm>
              <a:off x="117377" y="1404884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24" name="TextBox 1023">
              <a:extLst>
                <a:ext uri="{FF2B5EF4-FFF2-40B4-BE49-F238E27FC236}">
                  <a16:creationId xmlns:a16="http://schemas.microsoft.com/office/drawing/2014/main" id="{A56B26DA-26C5-3A25-859E-9B182307944C}"/>
                </a:ext>
              </a:extLst>
            </p:cNvPr>
            <p:cNvSpPr txBox="1"/>
            <p:nvPr/>
          </p:nvSpPr>
          <p:spPr>
            <a:xfrm>
              <a:off x="497452" y="1383058"/>
              <a:ext cx="11694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This is important for a wide variety of remote sensing observations: Climate modeling, Solar physics, Epoch of Reionization </a:t>
              </a:r>
            </a:p>
          </p:txBody>
        </p:sp>
      </p:grp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3A3B602D-C2CF-ABDF-28AD-FEAD27025008}"/>
              </a:ext>
            </a:extLst>
          </p:cNvPr>
          <p:cNvGrpSpPr/>
          <p:nvPr/>
        </p:nvGrpSpPr>
        <p:grpSpPr>
          <a:xfrm>
            <a:off x="7006375" y="2989590"/>
            <a:ext cx="5199588" cy="369332"/>
            <a:chOff x="7006375" y="2989590"/>
            <a:chExt cx="5199588" cy="369332"/>
          </a:xfrm>
        </p:grpSpPr>
        <p:sp>
          <p:nvSpPr>
            <p:cNvPr id="1029" name="Rectangle 1028">
              <a:extLst>
                <a:ext uri="{FF2B5EF4-FFF2-40B4-BE49-F238E27FC236}">
                  <a16:creationId xmlns:a16="http://schemas.microsoft.com/office/drawing/2014/main" id="{861E1C7E-23D6-34BF-E11A-8F2733FE98E8}"/>
                </a:ext>
              </a:extLst>
            </p:cNvPr>
            <p:cNvSpPr/>
            <p:nvPr/>
          </p:nvSpPr>
          <p:spPr>
            <a:xfrm>
              <a:off x="7006375" y="3019839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030" name="TextBox 1029">
              <a:extLst>
                <a:ext uri="{FF2B5EF4-FFF2-40B4-BE49-F238E27FC236}">
                  <a16:creationId xmlns:a16="http://schemas.microsoft.com/office/drawing/2014/main" id="{DAC4A494-87F6-90C8-BE05-83BCBC860D21}"/>
                </a:ext>
              </a:extLst>
            </p:cNvPr>
            <p:cNvSpPr txBox="1"/>
            <p:nvPr/>
          </p:nvSpPr>
          <p:spPr>
            <a:xfrm>
              <a:off x="7324434" y="2989590"/>
              <a:ext cx="488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One of the most challenging systems to simulate  </a:t>
              </a:r>
            </a:p>
          </p:txBody>
        </p: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71ABA2CD-FE9E-8BF2-DA7E-D46A13F67605}"/>
              </a:ext>
            </a:extLst>
          </p:cNvPr>
          <p:cNvGrpSpPr/>
          <p:nvPr/>
        </p:nvGrpSpPr>
        <p:grpSpPr>
          <a:xfrm>
            <a:off x="7006375" y="3559899"/>
            <a:ext cx="4441817" cy="646331"/>
            <a:chOff x="7006375" y="3531956"/>
            <a:chExt cx="4441817" cy="646331"/>
          </a:xfrm>
        </p:grpSpPr>
        <p:sp>
          <p:nvSpPr>
            <p:cNvPr id="1031" name="Rectangle 1030">
              <a:extLst>
                <a:ext uri="{FF2B5EF4-FFF2-40B4-BE49-F238E27FC236}">
                  <a16:creationId xmlns:a16="http://schemas.microsoft.com/office/drawing/2014/main" id="{9853155C-53D6-39FF-BEEA-E997E1FB1143}"/>
                </a:ext>
              </a:extLst>
            </p:cNvPr>
            <p:cNvSpPr/>
            <p:nvPr/>
          </p:nvSpPr>
          <p:spPr>
            <a:xfrm>
              <a:off x="7006375" y="3680285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032" name="TextBox 1031">
              <a:extLst>
                <a:ext uri="{FF2B5EF4-FFF2-40B4-BE49-F238E27FC236}">
                  <a16:creationId xmlns:a16="http://schemas.microsoft.com/office/drawing/2014/main" id="{93A6AE84-8BD1-5539-F74A-526304CA1933}"/>
                </a:ext>
              </a:extLst>
            </p:cNvPr>
            <p:cNvSpPr txBox="1"/>
            <p:nvPr/>
          </p:nvSpPr>
          <p:spPr>
            <a:xfrm>
              <a:off x="7324434" y="3531956"/>
              <a:ext cx="41237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Leads to unwarranted simplifications that </a:t>
              </a:r>
            </a:p>
            <a:p>
              <a:r>
                <a:rPr lang="en-US" dirty="0"/>
                <a:t>undermine the validity of the inference</a:t>
              </a:r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68C84BAE-4298-9D23-1F06-DDA2E6744770}"/>
              </a:ext>
            </a:extLst>
          </p:cNvPr>
          <p:cNvGrpSpPr/>
          <p:nvPr/>
        </p:nvGrpSpPr>
        <p:grpSpPr>
          <a:xfrm>
            <a:off x="7014832" y="4358618"/>
            <a:ext cx="4757486" cy="646331"/>
            <a:chOff x="7014832" y="4358618"/>
            <a:chExt cx="4757486" cy="646331"/>
          </a:xfrm>
        </p:grpSpPr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3915E2FC-1C0F-5A49-A788-69F344695CD4}"/>
                </a:ext>
              </a:extLst>
            </p:cNvPr>
            <p:cNvSpPr/>
            <p:nvPr/>
          </p:nvSpPr>
          <p:spPr>
            <a:xfrm>
              <a:off x="7014832" y="4526983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034" name="TextBox 1033">
              <a:extLst>
                <a:ext uri="{FF2B5EF4-FFF2-40B4-BE49-F238E27FC236}">
                  <a16:creationId xmlns:a16="http://schemas.microsoft.com/office/drawing/2014/main" id="{E6F66B6D-CDEB-61CA-E82C-1AA344C38795}"/>
                </a:ext>
              </a:extLst>
            </p:cNvPr>
            <p:cNvSpPr txBox="1"/>
            <p:nvPr/>
          </p:nvSpPr>
          <p:spPr>
            <a:xfrm>
              <a:off x="7324434" y="4358618"/>
              <a:ext cx="44478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Represents one of the biggest computational </a:t>
              </a:r>
            </a:p>
            <a:p>
              <a:r>
                <a:rPr lang="en-US" dirty="0"/>
                <a:t>bottlenecks that must be removed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A06CAD5-3A82-3AB4-1865-C77331154F5C}"/>
              </a:ext>
            </a:extLst>
          </p:cNvPr>
          <p:cNvSpPr txBox="1"/>
          <p:nvPr/>
        </p:nvSpPr>
        <p:spPr>
          <a:xfrm>
            <a:off x="3667521" y="0"/>
            <a:ext cx="48569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effectLst/>
              </a:rPr>
              <a:t>Radiative Transfer (overview)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1039397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7BDBB7F-48DE-1411-A51B-A392EEDEC5B2}"/>
              </a:ext>
            </a:extLst>
          </p:cNvPr>
          <p:cNvSpPr txBox="1"/>
          <p:nvPr/>
        </p:nvSpPr>
        <p:spPr>
          <a:xfrm>
            <a:off x="2815626" y="0"/>
            <a:ext cx="65607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effectLst/>
              </a:rPr>
              <a:t>Radiative Transfer (the system and goal)</a:t>
            </a:r>
            <a:endParaRPr lang="en-GB" sz="3000" b="1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90BD0D6-3834-DA78-B941-6ABDA45DAA93}"/>
              </a:ext>
            </a:extLst>
          </p:cNvPr>
          <p:cNvCxnSpPr>
            <a:cxnSpLocks/>
          </p:cNvCxnSpPr>
          <p:nvPr/>
        </p:nvCxnSpPr>
        <p:spPr>
          <a:xfrm>
            <a:off x="1838131" y="1480324"/>
            <a:ext cx="22366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>
            <a:glow rad="254000">
              <a:schemeClr val="bg1"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02B23B5-C966-CEF8-9E40-4A7FE9F9FE2C}"/>
              </a:ext>
            </a:extLst>
          </p:cNvPr>
          <p:cNvGrpSpPr/>
          <p:nvPr/>
        </p:nvGrpSpPr>
        <p:grpSpPr>
          <a:xfrm>
            <a:off x="4595890" y="1127023"/>
            <a:ext cx="2590880" cy="706602"/>
            <a:chOff x="4382415" y="4928859"/>
            <a:chExt cx="2590880" cy="706602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3FBAA82-A76E-4A17-F098-DCA215EBE39A}"/>
                </a:ext>
              </a:extLst>
            </p:cNvPr>
            <p:cNvCxnSpPr/>
            <p:nvPr/>
          </p:nvCxnSpPr>
          <p:spPr>
            <a:xfrm>
              <a:off x="4930033" y="5029200"/>
              <a:ext cx="14877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FA8350E-0059-058D-2242-AD496FBA9B08}"/>
                </a:ext>
              </a:extLst>
            </p:cNvPr>
            <p:cNvCxnSpPr/>
            <p:nvPr/>
          </p:nvCxnSpPr>
          <p:spPr>
            <a:xfrm>
              <a:off x="4930033" y="5537200"/>
              <a:ext cx="14877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8A83985-FD86-2E73-3A6B-D7CD216A5005}"/>
                </a:ext>
              </a:extLst>
            </p:cNvPr>
            <p:cNvSpPr/>
            <p:nvPr/>
          </p:nvSpPr>
          <p:spPr>
            <a:xfrm>
              <a:off x="5575746" y="5438934"/>
              <a:ext cx="196527" cy="196527"/>
            </a:xfrm>
            <a:prstGeom prst="ellipse">
              <a:avLst/>
            </a:prstGeom>
            <a:solidFill>
              <a:schemeClr val="tx1">
                <a:alpha val="21034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76F517D-4DB3-1DA9-CEE9-CDD157F0F4E7}"/>
                </a:ext>
              </a:extLst>
            </p:cNvPr>
            <p:cNvSpPr/>
            <p:nvPr/>
          </p:nvSpPr>
          <p:spPr>
            <a:xfrm>
              <a:off x="5575619" y="4928859"/>
              <a:ext cx="196527" cy="1965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C75CD8C-3C72-357B-BAA2-C6C6E1E3AA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5027122"/>
              <a:ext cx="0" cy="51007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43C9ACC-8CB1-3E4E-0AFB-63F60F16501B}"/>
                </a:ext>
              </a:extLst>
            </p:cNvPr>
            <p:cNvCxnSpPr>
              <a:cxnSpLocks/>
            </p:cNvCxnSpPr>
            <p:nvPr/>
          </p:nvCxnSpPr>
          <p:spPr>
            <a:xfrm>
              <a:off x="4382415" y="5266494"/>
              <a:ext cx="67483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13D280C-DE82-119C-7CBB-93E4494DC1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9207" y="5027122"/>
              <a:ext cx="0" cy="51007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334E1BCE-C006-5149-E4BA-787183332D93}"/>
                </a:ext>
              </a:extLst>
            </p:cNvPr>
            <p:cNvCxnSpPr>
              <a:cxnSpLocks/>
            </p:cNvCxnSpPr>
            <p:nvPr/>
          </p:nvCxnSpPr>
          <p:spPr>
            <a:xfrm>
              <a:off x="6298458" y="5282159"/>
              <a:ext cx="67483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5E09A95-A966-8661-7055-9869656D16D9}"/>
              </a:ext>
            </a:extLst>
          </p:cNvPr>
          <p:cNvGrpSpPr/>
          <p:nvPr/>
        </p:nvGrpSpPr>
        <p:grpSpPr>
          <a:xfrm>
            <a:off x="840473" y="1158637"/>
            <a:ext cx="691596" cy="691596"/>
            <a:chOff x="8876687" y="3583785"/>
            <a:chExt cx="691596" cy="691596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C8CC64D-A0ED-D5E3-CC1E-E5E13228998C}"/>
                </a:ext>
              </a:extLst>
            </p:cNvPr>
            <p:cNvSpPr/>
            <p:nvPr/>
          </p:nvSpPr>
          <p:spPr>
            <a:xfrm>
              <a:off x="8876687" y="3583785"/>
              <a:ext cx="691596" cy="691596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04C6B94F-E42D-E6E0-26FA-876577938607}"/>
                </a:ext>
              </a:extLst>
            </p:cNvPr>
            <p:cNvCxnSpPr>
              <a:cxnSpLocks/>
            </p:cNvCxnSpPr>
            <p:nvPr/>
          </p:nvCxnSpPr>
          <p:spPr>
            <a:xfrm>
              <a:off x="8893446" y="3931920"/>
              <a:ext cx="67483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1A0CAEA-F7C4-6D58-0121-F36DA8A3180E}"/>
                </a:ext>
              </a:extLst>
            </p:cNvPr>
            <p:cNvCxnSpPr>
              <a:cxnSpLocks/>
              <a:endCxn id="85" idx="0"/>
            </p:cNvCxnSpPr>
            <p:nvPr/>
          </p:nvCxnSpPr>
          <p:spPr>
            <a:xfrm flipH="1" flipV="1">
              <a:off x="9222485" y="3583785"/>
              <a:ext cx="8379" cy="6630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08741179-25B5-B8D3-CB7F-1D6F0C9F0457}"/>
                </a:ext>
              </a:extLst>
            </p:cNvPr>
            <p:cNvCxnSpPr>
              <a:cxnSpLocks/>
              <a:stCxn id="85" idx="3"/>
              <a:endCxn id="85" idx="7"/>
            </p:cNvCxnSpPr>
            <p:nvPr/>
          </p:nvCxnSpPr>
          <p:spPr>
            <a:xfrm flipV="1">
              <a:off x="8977969" y="3685067"/>
              <a:ext cx="489032" cy="48903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63C89536-AEC5-16CE-75D2-ACE5276FC6BA}"/>
                </a:ext>
              </a:extLst>
            </p:cNvPr>
            <p:cNvCxnSpPr>
              <a:cxnSpLocks/>
              <a:stCxn id="85" idx="5"/>
              <a:endCxn id="85" idx="1"/>
            </p:cNvCxnSpPr>
            <p:nvPr/>
          </p:nvCxnSpPr>
          <p:spPr>
            <a:xfrm flipH="1" flipV="1">
              <a:off x="8977969" y="3685067"/>
              <a:ext cx="489032" cy="48903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9584407-209B-46A2-5456-064F0AAAB414}"/>
              </a:ext>
            </a:extLst>
          </p:cNvPr>
          <p:cNvSpPr txBox="1"/>
          <p:nvPr/>
        </p:nvSpPr>
        <p:spPr>
          <a:xfrm>
            <a:off x="5540980" y="569339"/>
            <a:ext cx="692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249DEB-E312-C472-632E-D64CB30AFC8F}"/>
              </a:ext>
            </a:extLst>
          </p:cNvPr>
          <p:cNvSpPr txBox="1"/>
          <p:nvPr/>
        </p:nvSpPr>
        <p:spPr>
          <a:xfrm>
            <a:off x="271288" y="2085540"/>
            <a:ext cx="1846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many photons of </a:t>
            </a:r>
          </a:p>
          <a:p>
            <a:pPr algn="ctr"/>
            <a:r>
              <a:rPr lang="en-US" dirty="0"/>
              <a:t>different energies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264DC-B77B-45D1-C74D-9EA75BEFB673}"/>
              </a:ext>
            </a:extLst>
          </p:cNvPr>
          <p:cNvSpPr txBox="1"/>
          <p:nvPr/>
        </p:nvSpPr>
        <p:spPr>
          <a:xfrm>
            <a:off x="414521" y="553998"/>
            <a:ext cx="154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Radiation field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33E414-D8FD-A44A-34DC-0EB8CFF40BC8}"/>
              </a:ext>
            </a:extLst>
          </p:cNvPr>
          <p:cNvSpPr txBox="1"/>
          <p:nvPr/>
        </p:nvSpPr>
        <p:spPr>
          <a:xfrm>
            <a:off x="2780578" y="2083021"/>
            <a:ext cx="6213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Electrons increase or decrease energy levels </a:t>
            </a:r>
          </a:p>
          <a:p>
            <a:pPr algn="ctr"/>
            <a:r>
              <a:rPr lang="en-US" dirty="0"/>
              <a:t>depending on whether the atom absorbs or emits photons</a:t>
            </a:r>
          </a:p>
          <a:p>
            <a:pPr algn="ctr"/>
            <a:r>
              <a:rPr lang="en-US" dirty="0"/>
              <a:t>ratio of atoms in excited state vs ground gives</a:t>
            </a:r>
            <a:r>
              <a:rPr lang="en-US" b="1" dirty="0"/>
              <a:t> level populations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34AFC7-9AE6-96BF-ADFB-14476FCECAB3}"/>
              </a:ext>
            </a:extLst>
          </p:cNvPr>
          <p:cNvCxnSpPr>
            <a:cxnSpLocks/>
          </p:cNvCxnSpPr>
          <p:nvPr/>
        </p:nvCxnSpPr>
        <p:spPr>
          <a:xfrm>
            <a:off x="7728099" y="1492230"/>
            <a:ext cx="22366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>
            <a:glow rad="254000">
              <a:schemeClr val="bg1"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65EEF858-1D34-C844-B733-4736DB84C41A}"/>
              </a:ext>
            </a:extLst>
          </p:cNvPr>
          <p:cNvGrpSpPr/>
          <p:nvPr/>
        </p:nvGrpSpPr>
        <p:grpSpPr>
          <a:xfrm>
            <a:off x="10322120" y="1158637"/>
            <a:ext cx="691596" cy="691596"/>
            <a:chOff x="8876687" y="3583785"/>
            <a:chExt cx="691596" cy="69159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06084BD-6262-E2CF-C6CA-CCFC47E50E70}"/>
                </a:ext>
              </a:extLst>
            </p:cNvPr>
            <p:cNvSpPr/>
            <p:nvPr/>
          </p:nvSpPr>
          <p:spPr>
            <a:xfrm>
              <a:off x="8876687" y="3583785"/>
              <a:ext cx="691596" cy="691596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4074378-05BD-9B9D-58C8-932917F9DE73}"/>
                </a:ext>
              </a:extLst>
            </p:cNvPr>
            <p:cNvCxnSpPr>
              <a:cxnSpLocks/>
            </p:cNvCxnSpPr>
            <p:nvPr/>
          </p:nvCxnSpPr>
          <p:spPr>
            <a:xfrm>
              <a:off x="8893446" y="3931920"/>
              <a:ext cx="67483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B5D7325-D9D2-7E73-BAFC-05D7FE82016F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 flipH="1" flipV="1">
              <a:off x="9222485" y="3583785"/>
              <a:ext cx="8379" cy="6630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EDCFC80-E6B2-C62A-2FDE-5FA42DD5D46B}"/>
                </a:ext>
              </a:extLst>
            </p:cNvPr>
            <p:cNvCxnSpPr>
              <a:cxnSpLocks/>
              <a:stCxn id="9" idx="3"/>
              <a:endCxn id="9" idx="7"/>
            </p:cNvCxnSpPr>
            <p:nvPr/>
          </p:nvCxnSpPr>
          <p:spPr>
            <a:xfrm flipV="1">
              <a:off x="8977969" y="3685067"/>
              <a:ext cx="489032" cy="48903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1E53255-B335-16F4-0BA7-12927BE615BF}"/>
                </a:ext>
              </a:extLst>
            </p:cNvPr>
            <p:cNvCxnSpPr>
              <a:cxnSpLocks/>
              <a:stCxn id="9" idx="5"/>
              <a:endCxn id="9" idx="1"/>
            </p:cNvCxnSpPr>
            <p:nvPr/>
          </p:nvCxnSpPr>
          <p:spPr>
            <a:xfrm flipH="1" flipV="1">
              <a:off x="8977969" y="3685067"/>
              <a:ext cx="489032" cy="48903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82E5C46-1A85-22F9-F644-666046ACFCFE}"/>
              </a:ext>
            </a:extLst>
          </p:cNvPr>
          <p:cNvSpPr txBox="1"/>
          <p:nvPr/>
        </p:nvSpPr>
        <p:spPr>
          <a:xfrm>
            <a:off x="9655493" y="567847"/>
            <a:ext cx="202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Radiation field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55C20B-60E8-F2B9-D62C-965449DE6ED7}"/>
              </a:ext>
            </a:extLst>
          </p:cNvPr>
          <p:cNvSpPr txBox="1"/>
          <p:nvPr/>
        </p:nvSpPr>
        <p:spPr>
          <a:xfrm>
            <a:off x="9340663" y="2057125"/>
            <a:ext cx="2654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Photon soup is </a:t>
            </a:r>
          </a:p>
          <a:p>
            <a:pPr algn="ctr"/>
            <a:r>
              <a:rPr lang="en-US" dirty="0"/>
              <a:t>modified after interaction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BCF201-7B85-D773-75C4-3EA2BB76B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523" y="3062251"/>
            <a:ext cx="765094" cy="25503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4EC84F7-292A-C350-18AF-25E4189DE2F0}"/>
              </a:ext>
            </a:extLst>
          </p:cNvPr>
          <p:cNvSpPr txBox="1"/>
          <p:nvPr/>
        </p:nvSpPr>
        <p:spPr>
          <a:xfrm>
            <a:off x="7298705" y="4393899"/>
            <a:ext cx="3844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Level populations for each point in the </a:t>
            </a:r>
          </a:p>
          <a:p>
            <a:pPr algn="ctr"/>
            <a:r>
              <a:rPr lang="en-US" dirty="0"/>
              <a:t>grid are unknown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D271355-6FEE-C1D4-C8C0-2EFF84FE3C0A}"/>
              </a:ext>
            </a:extLst>
          </p:cNvPr>
          <p:cNvSpPr txBox="1"/>
          <p:nvPr/>
        </p:nvSpPr>
        <p:spPr>
          <a:xfrm>
            <a:off x="1111437" y="4341400"/>
            <a:ext cx="3125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Radiation field interacting with </a:t>
            </a:r>
          </a:p>
          <a:p>
            <a:pPr algn="ctr"/>
            <a:r>
              <a:rPr lang="en-US" dirty="0"/>
              <a:t>many atoms in a large cube.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D21C1A20-B306-52CF-02F0-CAADC100A4B2}"/>
              </a:ext>
            </a:extLst>
          </p:cNvPr>
          <p:cNvGrpSpPr/>
          <p:nvPr/>
        </p:nvGrpSpPr>
        <p:grpSpPr>
          <a:xfrm>
            <a:off x="4693880" y="3531445"/>
            <a:ext cx="2326505" cy="2335500"/>
            <a:chOff x="4643332" y="3945939"/>
            <a:chExt cx="2723895" cy="2734427"/>
          </a:xfrm>
        </p:grpSpPr>
        <p:sp>
          <p:nvSpPr>
            <p:cNvPr id="154" name="Cube 153">
              <a:extLst>
                <a:ext uri="{FF2B5EF4-FFF2-40B4-BE49-F238E27FC236}">
                  <a16:creationId xmlns:a16="http://schemas.microsoft.com/office/drawing/2014/main" id="{78FFE478-E3B1-7B08-4A7A-E4EC717FC60C}"/>
                </a:ext>
              </a:extLst>
            </p:cNvPr>
            <p:cNvSpPr/>
            <p:nvPr/>
          </p:nvSpPr>
          <p:spPr>
            <a:xfrm>
              <a:off x="4671504" y="3972514"/>
              <a:ext cx="2695723" cy="2695723"/>
            </a:xfrm>
            <a:prstGeom prst="cube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0DB8387D-75B9-9CA1-94D5-59C7C57311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5966" y="4735855"/>
              <a:ext cx="1873453" cy="19045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384A6D0B-9089-E8BC-1760-C827A0FE55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45966" y="4627259"/>
              <a:ext cx="1880176" cy="205310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9C4388E7-85E2-82D9-7C8B-FCBD6E46B9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97827" y="3945939"/>
              <a:ext cx="1234665" cy="27344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94AEACFF-021F-C65C-4D79-68D0D74081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52104" y="3969995"/>
              <a:ext cx="669977" cy="2670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B32ECD18-2EA7-039B-409D-B19718EAF5F6}"/>
                </a:ext>
              </a:extLst>
            </p:cNvPr>
            <p:cNvCxnSpPr>
              <a:cxnSpLocks/>
              <a:endCxn id="154" idx="0"/>
            </p:cNvCxnSpPr>
            <p:nvPr/>
          </p:nvCxnSpPr>
          <p:spPr>
            <a:xfrm flipH="1" flipV="1">
              <a:off x="6356331" y="3972514"/>
              <a:ext cx="262221" cy="264713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4C1281B0-5091-5890-6792-C58B4F800F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6354" y="3969995"/>
              <a:ext cx="670333" cy="2670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9A2662C-5B4A-22C1-72D2-9AF792425774}"/>
                </a:ext>
              </a:extLst>
            </p:cNvPr>
            <p:cNvCxnSpPr>
              <a:cxnSpLocks/>
              <a:endCxn id="154" idx="0"/>
            </p:cNvCxnSpPr>
            <p:nvPr/>
          </p:nvCxnSpPr>
          <p:spPr>
            <a:xfrm flipV="1">
              <a:off x="4690421" y="3972514"/>
              <a:ext cx="1665910" cy="266792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F3738C16-1F31-9A18-79EE-C2D5876E690C}"/>
                </a:ext>
              </a:extLst>
            </p:cNvPr>
            <p:cNvCxnSpPr>
              <a:cxnSpLocks/>
              <a:endCxn id="154" idx="1"/>
            </p:cNvCxnSpPr>
            <p:nvPr/>
          </p:nvCxnSpPr>
          <p:spPr>
            <a:xfrm flipV="1">
              <a:off x="4713931" y="4646445"/>
              <a:ext cx="968469" cy="199399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D5E44A19-85E8-954A-36D9-DB2D8872CAA5}"/>
                </a:ext>
              </a:extLst>
            </p:cNvPr>
            <p:cNvCxnSpPr>
              <a:cxnSpLocks/>
              <a:endCxn id="154" idx="3"/>
            </p:cNvCxnSpPr>
            <p:nvPr/>
          </p:nvCxnSpPr>
          <p:spPr>
            <a:xfrm flipH="1">
              <a:off x="5682400" y="3975033"/>
              <a:ext cx="1664618" cy="2693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0FD60FE3-9F11-067E-4BAE-22811A619110}"/>
                </a:ext>
              </a:extLst>
            </p:cNvPr>
            <p:cNvCxnSpPr>
              <a:cxnSpLocks/>
              <a:stCxn id="154" idx="4"/>
              <a:endCxn id="154" idx="2"/>
            </p:cNvCxnSpPr>
            <p:nvPr/>
          </p:nvCxnSpPr>
          <p:spPr>
            <a:xfrm flipH="1">
              <a:off x="4671504" y="5657341"/>
              <a:ext cx="202179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151396E3-06FA-EEE5-D71E-770F0AA8AC5E}"/>
                </a:ext>
              </a:extLst>
            </p:cNvPr>
            <p:cNvCxnSpPr>
              <a:cxnSpLocks/>
              <a:endCxn id="154" idx="5"/>
            </p:cNvCxnSpPr>
            <p:nvPr/>
          </p:nvCxnSpPr>
          <p:spPr>
            <a:xfrm flipV="1">
              <a:off x="6845696" y="4983410"/>
              <a:ext cx="521531" cy="82633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F8A1F93A-1C4C-5DEC-A044-D377A4EAF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5267" y="5410477"/>
              <a:ext cx="0" cy="8080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5BA76311-76A6-CA6C-6FEA-55D42573D5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3682" y="3969995"/>
              <a:ext cx="62014" cy="24631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E33D13AF-F203-E11A-3085-995C7B57FD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35099" y="4255578"/>
              <a:ext cx="2004517" cy="194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4C308669-9E45-CE38-C9BD-77DD96B02E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3332" y="6198639"/>
              <a:ext cx="1938075" cy="20542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357C792C-BDC3-1B42-B240-8A672FFA23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6637" y="3969995"/>
              <a:ext cx="635975" cy="269324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0" name="Picture 219">
            <a:extLst>
              <a:ext uri="{FF2B5EF4-FFF2-40B4-BE49-F238E27FC236}">
                <a16:creationId xmlns:a16="http://schemas.microsoft.com/office/drawing/2014/main" id="{8AE8A2FB-ECA0-C19C-9693-8B0415D2A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451" y="4002238"/>
            <a:ext cx="765094" cy="255031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296A36B6-11AF-8137-91E6-F8A252C12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88" y="6096464"/>
            <a:ext cx="7772400" cy="582409"/>
          </a:xfrm>
          <a:prstGeom prst="rect">
            <a:avLst/>
          </a:prstGeom>
        </p:spPr>
      </p:pic>
      <p:grpSp>
        <p:nvGrpSpPr>
          <p:cNvPr id="222" name="Group 221">
            <a:extLst>
              <a:ext uri="{FF2B5EF4-FFF2-40B4-BE49-F238E27FC236}">
                <a16:creationId xmlns:a16="http://schemas.microsoft.com/office/drawing/2014/main" id="{29E89E4B-821D-ACBE-28B7-41124E866FFB}"/>
              </a:ext>
            </a:extLst>
          </p:cNvPr>
          <p:cNvGrpSpPr/>
          <p:nvPr/>
        </p:nvGrpSpPr>
        <p:grpSpPr>
          <a:xfrm>
            <a:off x="8728085" y="5955862"/>
            <a:ext cx="685800" cy="608057"/>
            <a:chOff x="8793107" y="5933192"/>
            <a:chExt cx="685800" cy="608057"/>
          </a:xfrm>
        </p:grpSpPr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B2F77F40-03DC-0623-91BA-B6198D483C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93107" y="5933192"/>
              <a:ext cx="0" cy="5451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75FDB59E-D29F-49D7-EE83-68380134490E}"/>
                </a:ext>
              </a:extLst>
            </p:cNvPr>
            <p:cNvCxnSpPr>
              <a:cxnSpLocks/>
            </p:cNvCxnSpPr>
            <p:nvPr/>
          </p:nvCxnSpPr>
          <p:spPr>
            <a:xfrm>
              <a:off x="9478907" y="5933192"/>
              <a:ext cx="0" cy="6080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C1EFD1B0-7079-4EDC-DFBA-1524C537B937}"/>
                </a:ext>
              </a:extLst>
            </p:cNvPr>
            <p:cNvSpPr txBox="1"/>
            <p:nvPr/>
          </p:nvSpPr>
          <p:spPr>
            <a:xfrm>
              <a:off x="8985966" y="605255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253118B8-47BA-3B00-9F69-B56D7FA21C0D}"/>
              </a:ext>
            </a:extLst>
          </p:cNvPr>
          <p:cNvSpPr txBox="1"/>
          <p:nvPr/>
        </p:nvSpPr>
        <p:spPr>
          <a:xfrm>
            <a:off x="9897528" y="6043795"/>
            <a:ext cx="2211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Statistical equilibrium</a:t>
            </a:r>
          </a:p>
          <a:p>
            <a:pPr algn="ctr"/>
            <a:r>
              <a:rPr lang="en-US" dirty="0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3962953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7BDBB7F-48DE-1411-A51B-A392EEDEC5B2}"/>
              </a:ext>
            </a:extLst>
          </p:cNvPr>
          <p:cNvSpPr txBox="1"/>
          <p:nvPr/>
        </p:nvSpPr>
        <p:spPr>
          <a:xfrm>
            <a:off x="3476638" y="0"/>
            <a:ext cx="52387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effectLst/>
              </a:rPr>
              <a:t>Radiative Transfer (the physics)</a:t>
            </a:r>
            <a:endParaRPr lang="en-GB" sz="3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64722E-DCB9-6D31-50FA-1E47093F1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30" y="1063412"/>
            <a:ext cx="1824567" cy="54737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22A7961-6DF3-6F0F-025B-F55741CAEC00}"/>
              </a:ext>
            </a:extLst>
          </p:cNvPr>
          <p:cNvGrpSpPr/>
          <p:nvPr/>
        </p:nvGrpSpPr>
        <p:grpSpPr>
          <a:xfrm>
            <a:off x="2830754" y="1068125"/>
            <a:ext cx="2236610" cy="545044"/>
            <a:chOff x="472370" y="3400423"/>
            <a:chExt cx="2236610" cy="545044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9D264E2-1B54-9A23-9BE6-6A91FA55AC14}"/>
                </a:ext>
              </a:extLst>
            </p:cNvPr>
            <p:cNvCxnSpPr>
              <a:cxnSpLocks/>
            </p:cNvCxnSpPr>
            <p:nvPr/>
          </p:nvCxnSpPr>
          <p:spPr>
            <a:xfrm>
              <a:off x="472370" y="3945467"/>
              <a:ext cx="223661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90BD0D6-3834-DA78-B941-6ABDA45DAA93}"/>
                </a:ext>
              </a:extLst>
            </p:cNvPr>
            <p:cNvCxnSpPr>
              <a:cxnSpLocks/>
            </p:cNvCxnSpPr>
            <p:nvPr/>
          </p:nvCxnSpPr>
          <p:spPr>
            <a:xfrm>
              <a:off x="472370" y="3674533"/>
              <a:ext cx="223661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F36A84E-F466-ED20-E815-6A7096480B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2370" y="3400423"/>
              <a:ext cx="223661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FF4B4A83-82C3-C499-5AE8-9FE05447B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30" y="2254293"/>
            <a:ext cx="2942166" cy="587052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5E6AEEA-849C-F55A-938D-99D73C540F50}"/>
              </a:ext>
            </a:extLst>
          </p:cNvPr>
          <p:cNvGrpSpPr/>
          <p:nvPr/>
        </p:nvGrpSpPr>
        <p:grpSpPr>
          <a:xfrm>
            <a:off x="3773840" y="2426664"/>
            <a:ext cx="4440660" cy="277283"/>
            <a:chOff x="4078127" y="2611316"/>
            <a:chExt cx="4440660" cy="277283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5EF47DE-7A26-6D51-FC3F-79D9EC65C215}"/>
                </a:ext>
              </a:extLst>
            </p:cNvPr>
            <p:cNvCxnSpPr>
              <a:cxnSpLocks/>
            </p:cNvCxnSpPr>
            <p:nvPr/>
          </p:nvCxnSpPr>
          <p:spPr>
            <a:xfrm>
              <a:off x="4930033" y="2728792"/>
              <a:ext cx="27368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747B0D0C-3D5F-FE32-AC73-BFC2CDAFD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78127" y="2611316"/>
              <a:ext cx="704449" cy="277283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1A1C506-B2CB-B713-E6A4-C32B1F56F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4339" y="2615067"/>
              <a:ext cx="704448" cy="258065"/>
            </a:xfrm>
            <a:prstGeom prst="rect">
              <a:avLst/>
            </a:prstGeom>
          </p:spPr>
        </p:pic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929F71E7-30D8-7ECC-37C1-F42A6C4968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630" y="3484855"/>
            <a:ext cx="3190903" cy="593181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A02B23B5-C966-CEF8-9E40-4A7FE9F9FE2C}"/>
              </a:ext>
            </a:extLst>
          </p:cNvPr>
          <p:cNvGrpSpPr/>
          <p:nvPr/>
        </p:nvGrpSpPr>
        <p:grpSpPr>
          <a:xfrm>
            <a:off x="4078127" y="3514643"/>
            <a:ext cx="2590880" cy="706602"/>
            <a:chOff x="4382415" y="4928859"/>
            <a:chExt cx="2590880" cy="706602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3FBAA82-A76E-4A17-F098-DCA215EBE39A}"/>
                </a:ext>
              </a:extLst>
            </p:cNvPr>
            <p:cNvCxnSpPr/>
            <p:nvPr/>
          </p:nvCxnSpPr>
          <p:spPr>
            <a:xfrm>
              <a:off x="4930033" y="5029200"/>
              <a:ext cx="14877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FA8350E-0059-058D-2242-AD496FBA9B08}"/>
                </a:ext>
              </a:extLst>
            </p:cNvPr>
            <p:cNvCxnSpPr/>
            <p:nvPr/>
          </p:nvCxnSpPr>
          <p:spPr>
            <a:xfrm>
              <a:off x="4930033" y="5537200"/>
              <a:ext cx="14877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8A83985-FD86-2E73-3A6B-D7CD216A5005}"/>
                </a:ext>
              </a:extLst>
            </p:cNvPr>
            <p:cNvSpPr/>
            <p:nvPr/>
          </p:nvSpPr>
          <p:spPr>
            <a:xfrm>
              <a:off x="5575746" y="5438934"/>
              <a:ext cx="196527" cy="196527"/>
            </a:xfrm>
            <a:prstGeom prst="ellipse">
              <a:avLst/>
            </a:prstGeom>
            <a:solidFill>
              <a:schemeClr val="tx1">
                <a:alpha val="21034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76F517D-4DB3-1DA9-CEE9-CDD157F0F4E7}"/>
                </a:ext>
              </a:extLst>
            </p:cNvPr>
            <p:cNvSpPr/>
            <p:nvPr/>
          </p:nvSpPr>
          <p:spPr>
            <a:xfrm>
              <a:off x="5575619" y="4928859"/>
              <a:ext cx="196527" cy="1965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C75CD8C-3C72-357B-BAA2-C6C6E1E3AA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5027122"/>
              <a:ext cx="0" cy="51007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43C9ACC-8CB1-3E4E-0AFB-63F60F16501B}"/>
                </a:ext>
              </a:extLst>
            </p:cNvPr>
            <p:cNvCxnSpPr>
              <a:cxnSpLocks/>
            </p:cNvCxnSpPr>
            <p:nvPr/>
          </p:nvCxnSpPr>
          <p:spPr>
            <a:xfrm>
              <a:off x="4382415" y="5266494"/>
              <a:ext cx="67483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13D280C-DE82-119C-7CBB-93E4494DC1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9207" y="5027122"/>
              <a:ext cx="0" cy="51007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334E1BCE-C006-5149-E4BA-787183332D93}"/>
                </a:ext>
              </a:extLst>
            </p:cNvPr>
            <p:cNvCxnSpPr>
              <a:cxnSpLocks/>
            </p:cNvCxnSpPr>
            <p:nvPr/>
          </p:nvCxnSpPr>
          <p:spPr>
            <a:xfrm>
              <a:off x="6298458" y="5282159"/>
              <a:ext cx="67483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57E101B3-9402-96D9-5B1E-401B1A43F5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630" y="5967114"/>
            <a:ext cx="7772400" cy="582409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85E09A95-A966-8661-7055-9869656D16D9}"/>
              </a:ext>
            </a:extLst>
          </p:cNvPr>
          <p:cNvGrpSpPr/>
          <p:nvPr/>
        </p:nvGrpSpPr>
        <p:grpSpPr>
          <a:xfrm>
            <a:off x="3998807" y="4637792"/>
            <a:ext cx="691596" cy="691596"/>
            <a:chOff x="8876687" y="3583785"/>
            <a:chExt cx="691596" cy="691596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C8CC64D-A0ED-D5E3-CC1E-E5E13228998C}"/>
                </a:ext>
              </a:extLst>
            </p:cNvPr>
            <p:cNvSpPr/>
            <p:nvPr/>
          </p:nvSpPr>
          <p:spPr>
            <a:xfrm>
              <a:off x="8876687" y="3583785"/>
              <a:ext cx="691596" cy="691596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04C6B94F-E42D-E6E0-26FA-876577938607}"/>
                </a:ext>
              </a:extLst>
            </p:cNvPr>
            <p:cNvCxnSpPr>
              <a:cxnSpLocks/>
            </p:cNvCxnSpPr>
            <p:nvPr/>
          </p:nvCxnSpPr>
          <p:spPr>
            <a:xfrm>
              <a:off x="8893446" y="3931920"/>
              <a:ext cx="67483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1A0CAEA-F7C4-6D58-0121-F36DA8A3180E}"/>
                </a:ext>
              </a:extLst>
            </p:cNvPr>
            <p:cNvCxnSpPr>
              <a:cxnSpLocks/>
              <a:endCxn id="85" idx="0"/>
            </p:cNvCxnSpPr>
            <p:nvPr/>
          </p:nvCxnSpPr>
          <p:spPr>
            <a:xfrm flipH="1" flipV="1">
              <a:off x="9222485" y="3583785"/>
              <a:ext cx="8379" cy="6630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08741179-25B5-B8D3-CB7F-1D6F0C9F0457}"/>
                </a:ext>
              </a:extLst>
            </p:cNvPr>
            <p:cNvCxnSpPr>
              <a:cxnSpLocks/>
              <a:stCxn id="85" idx="3"/>
              <a:endCxn id="85" idx="7"/>
            </p:cNvCxnSpPr>
            <p:nvPr/>
          </p:nvCxnSpPr>
          <p:spPr>
            <a:xfrm flipV="1">
              <a:off x="8977969" y="3685067"/>
              <a:ext cx="489032" cy="48903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63C89536-AEC5-16CE-75D2-ACE5276FC6BA}"/>
                </a:ext>
              </a:extLst>
            </p:cNvPr>
            <p:cNvCxnSpPr>
              <a:cxnSpLocks/>
              <a:stCxn id="85" idx="5"/>
              <a:endCxn id="85" idx="1"/>
            </p:cNvCxnSpPr>
            <p:nvPr/>
          </p:nvCxnSpPr>
          <p:spPr>
            <a:xfrm flipH="1" flipV="1">
              <a:off x="8977969" y="3685067"/>
              <a:ext cx="489032" cy="48903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328AB211-CB6C-5666-A6C6-812280EE60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643" y="4706550"/>
            <a:ext cx="3190903" cy="602057"/>
          </a:xfrm>
          <a:prstGeom prst="rect">
            <a:avLst/>
          </a:prstGeom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97C571BD-FA84-3BBD-B969-A81B918CB4D5}"/>
              </a:ext>
            </a:extLst>
          </p:cNvPr>
          <p:cNvGrpSpPr/>
          <p:nvPr/>
        </p:nvGrpSpPr>
        <p:grpSpPr>
          <a:xfrm>
            <a:off x="8686427" y="5826512"/>
            <a:ext cx="685800" cy="608057"/>
            <a:chOff x="8793107" y="5933192"/>
            <a:chExt cx="685800" cy="608057"/>
          </a:xfrm>
        </p:grpSpPr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BCC28F6F-4279-2FDD-5320-56553846CC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93107" y="5933192"/>
              <a:ext cx="0" cy="5451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02D22674-EB33-3848-32FB-D2CD3AF483F4}"/>
                </a:ext>
              </a:extLst>
            </p:cNvPr>
            <p:cNvCxnSpPr>
              <a:cxnSpLocks/>
            </p:cNvCxnSpPr>
            <p:nvPr/>
          </p:nvCxnSpPr>
          <p:spPr>
            <a:xfrm>
              <a:off x="9478907" y="5933192"/>
              <a:ext cx="0" cy="6080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8ADC4F6-4F6D-AFD2-23B1-8C66101BBEC8}"/>
                </a:ext>
              </a:extLst>
            </p:cNvPr>
            <p:cNvSpPr txBox="1"/>
            <p:nvPr/>
          </p:nvSpPr>
          <p:spPr>
            <a:xfrm>
              <a:off x="8985966" y="605255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A825980B-35CD-992D-CA34-A9B14B5688A0}"/>
              </a:ext>
            </a:extLst>
          </p:cNvPr>
          <p:cNvSpPr txBox="1"/>
          <p:nvPr/>
        </p:nvSpPr>
        <p:spPr>
          <a:xfrm>
            <a:off x="5843921" y="1099307"/>
            <a:ext cx="516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Radiative transfer equation (energy in and out of ray)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604BFD7-31C1-237B-85D3-00591BA405C2}"/>
              </a:ext>
            </a:extLst>
          </p:cNvPr>
          <p:cNvSpPr txBox="1"/>
          <p:nvPr/>
        </p:nvSpPr>
        <p:spPr>
          <a:xfrm>
            <a:off x="8425333" y="2341082"/>
            <a:ext cx="36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Formal solution (propagate radiation)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98B6085-5C9B-4D92-46CA-897F1D06F5F3}"/>
              </a:ext>
            </a:extLst>
          </p:cNvPr>
          <p:cNvSpPr txBox="1"/>
          <p:nvPr/>
        </p:nvSpPr>
        <p:spPr>
          <a:xfrm>
            <a:off x="9855870" y="5914445"/>
            <a:ext cx="2211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Statistical equilibrium</a:t>
            </a:r>
          </a:p>
          <a:p>
            <a:pPr algn="ctr"/>
            <a:r>
              <a:rPr lang="en-US" dirty="0"/>
              <a:t>Goal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B439AD7-F91E-BBC6-F6BD-A8945694D4FD}"/>
              </a:ext>
            </a:extLst>
          </p:cNvPr>
          <p:cNvSpPr txBox="1"/>
          <p:nvPr/>
        </p:nvSpPr>
        <p:spPr>
          <a:xfrm>
            <a:off x="7116495" y="3656214"/>
            <a:ext cx="4125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function (depends on populations)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EB177B8-58A4-78DA-D7CF-9A1C4948F20D}"/>
              </a:ext>
            </a:extLst>
          </p:cNvPr>
          <p:cNvSpPr txBox="1"/>
          <p:nvPr/>
        </p:nvSpPr>
        <p:spPr>
          <a:xfrm>
            <a:off x="4934919" y="4764939"/>
            <a:ext cx="164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intensity </a:t>
            </a:r>
          </a:p>
        </p:txBody>
      </p:sp>
    </p:spTree>
    <p:extLst>
      <p:ext uri="{BB962C8B-B14F-4D97-AF65-F5344CB8AC3E}">
        <p14:creationId xmlns:p14="http://schemas.microsoft.com/office/powerpoint/2010/main" val="3014539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6C3F23-67A9-27E4-B490-4FCBE0774649}"/>
              </a:ext>
            </a:extLst>
          </p:cNvPr>
          <p:cNvSpPr txBox="1"/>
          <p:nvPr/>
        </p:nvSpPr>
        <p:spPr>
          <a:xfrm>
            <a:off x="116049" y="553998"/>
            <a:ext cx="403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Extremely difficult to simulate because….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B60CBC-8E3E-6028-BF5C-2CEB516796C5}"/>
              </a:ext>
            </a:extLst>
          </p:cNvPr>
          <p:cNvSpPr txBox="1"/>
          <p:nvPr/>
        </p:nvSpPr>
        <p:spPr>
          <a:xfrm>
            <a:off x="720829" y="1546703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7A3A3"/>
                </a:solidFill>
              </a:rPr>
              <a:t>Global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A0C8260-0E3F-E177-FA75-AD2343ECA236}"/>
              </a:ext>
            </a:extLst>
          </p:cNvPr>
          <p:cNvGrpSpPr/>
          <p:nvPr/>
        </p:nvGrpSpPr>
        <p:grpSpPr>
          <a:xfrm>
            <a:off x="2521102" y="1313053"/>
            <a:ext cx="5424881" cy="1096188"/>
            <a:chOff x="3164778" y="1808165"/>
            <a:chExt cx="7212774" cy="145746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711921D-A0E9-7573-1BDF-01AF3041EDCC}"/>
                </a:ext>
              </a:extLst>
            </p:cNvPr>
            <p:cNvGrpSpPr/>
            <p:nvPr/>
          </p:nvGrpSpPr>
          <p:grpSpPr>
            <a:xfrm>
              <a:off x="3164778" y="1808165"/>
              <a:ext cx="7212774" cy="1167228"/>
              <a:chOff x="4495402" y="1236983"/>
              <a:chExt cx="12669353" cy="2050255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9AE96BAF-8128-E7E9-4F78-FC9147B99826}"/>
                  </a:ext>
                </a:extLst>
              </p:cNvPr>
              <p:cNvCxnSpPr>
                <a:cxnSpLocks/>
                <a:stCxn id="22" idx="3"/>
                <a:endCxn id="20" idx="1"/>
              </p:cNvCxnSpPr>
              <p:nvPr/>
            </p:nvCxnSpPr>
            <p:spPr>
              <a:xfrm flipV="1">
                <a:off x="5024040" y="1693064"/>
                <a:ext cx="11083440" cy="1065538"/>
              </a:xfrm>
              <a:prstGeom prst="straightConnector1">
                <a:avLst/>
              </a:prstGeom>
              <a:ln w="25400">
                <a:solidFill>
                  <a:schemeClr val="bg2">
                    <a:lumMod val="75000"/>
                  </a:schemeClr>
                </a:solidFill>
                <a:tailEnd type="triangle"/>
              </a:ln>
              <a:effectLst>
                <a:glow rad="254000">
                  <a:schemeClr val="bg1">
                    <a:alpha val="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F7B785B8-8471-2362-7201-50A759063B46}"/>
                  </a:ext>
                </a:extLst>
              </p:cNvPr>
              <p:cNvCxnSpPr>
                <a:cxnSpLocks/>
                <a:stCxn id="16" idx="3"/>
                <a:endCxn id="13" idx="1"/>
              </p:cNvCxnSpPr>
              <p:nvPr/>
            </p:nvCxnSpPr>
            <p:spPr>
              <a:xfrm>
                <a:off x="5457825" y="1501302"/>
                <a:ext cx="11178292" cy="1521617"/>
              </a:xfrm>
              <a:prstGeom prst="straightConnector1">
                <a:avLst/>
              </a:prstGeom>
              <a:ln w="25400">
                <a:solidFill>
                  <a:schemeClr val="bg2">
                    <a:lumMod val="75000"/>
                  </a:schemeClr>
                </a:solidFill>
                <a:tailEnd type="triangle"/>
              </a:ln>
              <a:effectLst>
                <a:glow rad="254000">
                  <a:schemeClr val="bg1">
                    <a:alpha val="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5C274F-DCDE-B393-A559-1BBDE7970C7B}"/>
                  </a:ext>
                </a:extLst>
              </p:cNvPr>
              <p:cNvSpPr/>
              <p:nvPr/>
            </p:nvSpPr>
            <p:spPr>
              <a:xfrm>
                <a:off x="16636117" y="2758601"/>
                <a:ext cx="528638" cy="52863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493BD3A-3A1A-7210-4454-D044559C2265}"/>
                  </a:ext>
                </a:extLst>
              </p:cNvPr>
              <p:cNvSpPr/>
              <p:nvPr/>
            </p:nvSpPr>
            <p:spPr>
              <a:xfrm>
                <a:off x="4929187" y="1236983"/>
                <a:ext cx="528638" cy="52863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BE4D516-264E-6014-44FB-ABB0B56AF451}"/>
                  </a:ext>
                </a:extLst>
              </p:cNvPr>
              <p:cNvSpPr/>
              <p:nvPr/>
            </p:nvSpPr>
            <p:spPr>
              <a:xfrm>
                <a:off x="16107480" y="1428745"/>
                <a:ext cx="528638" cy="52863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0C33B2F-C339-1514-1AA0-27C82C7DFA9C}"/>
                  </a:ext>
                </a:extLst>
              </p:cNvPr>
              <p:cNvSpPr/>
              <p:nvPr/>
            </p:nvSpPr>
            <p:spPr>
              <a:xfrm>
                <a:off x="4495402" y="2494283"/>
                <a:ext cx="528638" cy="52863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066CDCB-F04D-B660-5EBC-9E252A5FF5E6}"/>
                </a:ext>
              </a:extLst>
            </p:cNvPr>
            <p:cNvSpPr txBox="1"/>
            <p:nvPr/>
          </p:nvSpPr>
          <p:spPr>
            <a:xfrm>
              <a:off x="4653005" y="2897336"/>
              <a:ext cx="4057928" cy="368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A7A3A3"/>
                  </a:solidFill>
                </a:rPr>
                <a:t>atomic populations far away effect each other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A057164-9373-DBAC-D8B5-80E95A9C5B80}"/>
              </a:ext>
            </a:extLst>
          </p:cNvPr>
          <p:cNvSpPr txBox="1"/>
          <p:nvPr/>
        </p:nvSpPr>
        <p:spPr>
          <a:xfrm>
            <a:off x="720829" y="3499985"/>
            <a:ext cx="7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7A3A3"/>
                </a:solidFill>
              </a:rPr>
              <a:t>Cyclic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99421C4-F8F9-8CCB-1AC3-FAE0CC0518A5}"/>
              </a:ext>
            </a:extLst>
          </p:cNvPr>
          <p:cNvGrpSpPr/>
          <p:nvPr/>
        </p:nvGrpSpPr>
        <p:grpSpPr>
          <a:xfrm>
            <a:off x="3013549" y="3210191"/>
            <a:ext cx="1925405" cy="525109"/>
            <a:chOff x="4382415" y="4928859"/>
            <a:chExt cx="2590880" cy="70660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5125107-0B41-CDB8-1A74-FC99C5825B15}"/>
                </a:ext>
              </a:extLst>
            </p:cNvPr>
            <p:cNvCxnSpPr/>
            <p:nvPr/>
          </p:nvCxnSpPr>
          <p:spPr>
            <a:xfrm>
              <a:off x="4930033" y="5029200"/>
              <a:ext cx="1487700" cy="0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F97DACF-A2A8-4C55-3EEE-BA4852B71B1C}"/>
                </a:ext>
              </a:extLst>
            </p:cNvPr>
            <p:cNvCxnSpPr/>
            <p:nvPr/>
          </p:nvCxnSpPr>
          <p:spPr>
            <a:xfrm>
              <a:off x="4930033" y="5537200"/>
              <a:ext cx="1487700" cy="0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75D94DE-9402-2817-2DF6-3F05912B0FD4}"/>
                </a:ext>
              </a:extLst>
            </p:cNvPr>
            <p:cNvSpPr/>
            <p:nvPr/>
          </p:nvSpPr>
          <p:spPr>
            <a:xfrm>
              <a:off x="5575746" y="5438934"/>
              <a:ext cx="196527" cy="196527"/>
            </a:xfrm>
            <a:prstGeom prst="ellipse">
              <a:avLst/>
            </a:prstGeom>
            <a:solidFill>
              <a:schemeClr val="tx1">
                <a:alpha val="21034"/>
              </a:schemeClr>
            </a:solidFill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CCF4558-C8CD-0ADD-EA82-204E69946CCE}"/>
                </a:ext>
              </a:extLst>
            </p:cNvPr>
            <p:cNvSpPr/>
            <p:nvPr/>
          </p:nvSpPr>
          <p:spPr>
            <a:xfrm>
              <a:off x="5575619" y="4928859"/>
              <a:ext cx="196527" cy="19652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E04E18E-B665-9AB9-9AE3-88E50F697B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5027122"/>
              <a:ext cx="0" cy="510075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1386C74-E088-3890-A07C-F55B4FC921EC}"/>
                </a:ext>
              </a:extLst>
            </p:cNvPr>
            <p:cNvCxnSpPr>
              <a:cxnSpLocks/>
            </p:cNvCxnSpPr>
            <p:nvPr/>
          </p:nvCxnSpPr>
          <p:spPr>
            <a:xfrm>
              <a:off x="4382415" y="5266494"/>
              <a:ext cx="674837" cy="0"/>
            </a:xfrm>
            <a:prstGeom prst="straightConnector1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bg2">
                  <a:lumMod val="75000"/>
                </a:schemeClr>
              </a:solidFill>
              <a:tailEnd type="triangle"/>
            </a:ln>
            <a:effectLst>
              <a:glow rad="254000">
                <a:schemeClr val="bg1">
                  <a:alpha val="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57C31F4-1BB6-5CE9-6F7B-423741B6F9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9207" y="5027122"/>
              <a:ext cx="0" cy="510075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489C5F9-8C20-156C-F588-0F3234445EA3}"/>
                </a:ext>
              </a:extLst>
            </p:cNvPr>
            <p:cNvCxnSpPr>
              <a:cxnSpLocks/>
            </p:cNvCxnSpPr>
            <p:nvPr/>
          </p:nvCxnSpPr>
          <p:spPr>
            <a:xfrm>
              <a:off x="6298458" y="5282159"/>
              <a:ext cx="674837" cy="0"/>
            </a:xfrm>
            <a:prstGeom prst="straightConnector1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bg2">
                  <a:lumMod val="75000"/>
                </a:schemeClr>
              </a:solidFill>
              <a:tailEnd type="triangle"/>
            </a:ln>
            <a:effectLst>
              <a:glow rad="254000">
                <a:schemeClr val="bg1">
                  <a:alpha val="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A946B68-B712-62AF-0334-E40B64F80458}"/>
              </a:ext>
            </a:extLst>
          </p:cNvPr>
          <p:cNvCxnSpPr>
            <a:cxnSpLocks/>
          </p:cNvCxnSpPr>
          <p:nvPr/>
        </p:nvCxnSpPr>
        <p:spPr>
          <a:xfrm>
            <a:off x="6071835" y="3407033"/>
            <a:ext cx="501503" cy="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headEnd type="triangle"/>
            <a:tailEnd type="triangle"/>
          </a:ln>
          <a:effectLst>
            <a:glow rad="254000">
              <a:schemeClr val="bg1">
                <a:alpha val="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14A0853-67E8-BAAB-F2D8-D9D2A20A10CE}"/>
              </a:ext>
            </a:extLst>
          </p:cNvPr>
          <p:cNvCxnSpPr>
            <a:cxnSpLocks/>
          </p:cNvCxnSpPr>
          <p:nvPr/>
        </p:nvCxnSpPr>
        <p:spPr>
          <a:xfrm flipH="1" flipV="1">
            <a:off x="6316359" y="3148318"/>
            <a:ext cx="6227" cy="492722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headEnd type="triangle"/>
            <a:tailEnd type="triangle"/>
          </a:ln>
          <a:effectLst>
            <a:glow rad="254000">
              <a:schemeClr val="bg1">
                <a:alpha val="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4FC21CC-1748-C977-226E-F0469E897B89}"/>
              </a:ext>
            </a:extLst>
          </p:cNvPr>
          <p:cNvCxnSpPr>
            <a:cxnSpLocks/>
          </p:cNvCxnSpPr>
          <p:nvPr/>
        </p:nvCxnSpPr>
        <p:spPr>
          <a:xfrm flipV="1">
            <a:off x="6134648" y="3223585"/>
            <a:ext cx="363423" cy="363423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headEnd type="triangle"/>
            <a:tailEnd type="triangle"/>
          </a:ln>
          <a:effectLst>
            <a:glow rad="254000">
              <a:schemeClr val="bg1">
                <a:alpha val="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B39E220-99B6-7167-D91C-6A751535B527}"/>
              </a:ext>
            </a:extLst>
          </p:cNvPr>
          <p:cNvCxnSpPr>
            <a:cxnSpLocks/>
          </p:cNvCxnSpPr>
          <p:nvPr/>
        </p:nvCxnSpPr>
        <p:spPr>
          <a:xfrm flipH="1" flipV="1">
            <a:off x="6134648" y="3223585"/>
            <a:ext cx="363423" cy="363423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headEnd type="triangle"/>
            <a:tailEnd type="triangle"/>
          </a:ln>
          <a:effectLst>
            <a:glow rad="254000">
              <a:schemeClr val="bg1">
                <a:alpha val="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Graphic 50" descr="Arrow circle with solid fill">
            <a:extLst>
              <a:ext uri="{FF2B5EF4-FFF2-40B4-BE49-F238E27FC236}">
                <a16:creationId xmlns:a16="http://schemas.microsoft.com/office/drawing/2014/main" id="{9B5E74D3-07B0-3B29-6BBE-63C156A6A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6844" y="3116785"/>
            <a:ext cx="679534" cy="67953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839BB2F-50B8-2D4A-42F7-35A001DE539B}"/>
              </a:ext>
            </a:extLst>
          </p:cNvPr>
          <p:cNvSpPr txBox="1"/>
          <p:nvPr/>
        </p:nvSpPr>
        <p:spPr>
          <a:xfrm>
            <a:off x="3107776" y="3942234"/>
            <a:ext cx="1431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A7A3A3"/>
                </a:solidFill>
              </a:rPr>
              <a:t>level densities</a:t>
            </a:r>
          </a:p>
          <a:p>
            <a:pPr algn="ctr"/>
            <a:r>
              <a:rPr lang="en-US" sz="1200" dirty="0">
                <a:solidFill>
                  <a:srgbClr val="A7A3A3"/>
                </a:solidFill>
              </a:rPr>
              <a:t>determine radiation</a:t>
            </a:r>
          </a:p>
          <a:p>
            <a:pPr algn="ctr"/>
            <a:r>
              <a:rPr lang="en-US" sz="1200" dirty="0">
                <a:solidFill>
                  <a:srgbClr val="A7A3A3"/>
                </a:solidFill>
              </a:rPr>
              <a:t>field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015BE45-BAD1-5D76-FBBA-9365C22BBA9C}"/>
              </a:ext>
            </a:extLst>
          </p:cNvPr>
          <p:cNvSpPr txBox="1"/>
          <p:nvPr/>
        </p:nvSpPr>
        <p:spPr>
          <a:xfrm>
            <a:off x="5704621" y="3979767"/>
            <a:ext cx="1223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A7A3A3"/>
                </a:solidFill>
              </a:rPr>
              <a:t>Radiation field </a:t>
            </a:r>
          </a:p>
          <a:p>
            <a:pPr algn="ctr"/>
            <a:r>
              <a:rPr lang="en-US" sz="1200" dirty="0">
                <a:solidFill>
                  <a:srgbClr val="A7A3A3"/>
                </a:solidFill>
              </a:rPr>
              <a:t>determines level</a:t>
            </a:r>
          </a:p>
          <a:p>
            <a:pPr algn="ctr"/>
            <a:r>
              <a:rPr lang="en-US" sz="1200" dirty="0">
                <a:solidFill>
                  <a:srgbClr val="A7A3A3"/>
                </a:solidFill>
              </a:rPr>
              <a:t>densities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E4915FC-E7FF-8BC1-7A9F-4697A05FDE0F}"/>
              </a:ext>
            </a:extLst>
          </p:cNvPr>
          <p:cNvSpPr txBox="1"/>
          <p:nvPr/>
        </p:nvSpPr>
        <p:spPr>
          <a:xfrm>
            <a:off x="7048086" y="3239574"/>
            <a:ext cx="857951" cy="274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A7A3A3"/>
                </a:solidFill>
              </a:rPr>
              <a:t>non-linear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9C47272-1D60-EA5D-4A8F-6528212B558B}"/>
              </a:ext>
            </a:extLst>
          </p:cNvPr>
          <p:cNvSpPr/>
          <p:nvPr/>
        </p:nvSpPr>
        <p:spPr>
          <a:xfrm>
            <a:off x="144069" y="1579662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7A3A3"/>
                </a:solidFill>
              </a:rPr>
              <a:t>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57E119C-AB64-E4F2-9425-B64D28B928F4}"/>
              </a:ext>
            </a:extLst>
          </p:cNvPr>
          <p:cNvSpPr/>
          <p:nvPr/>
        </p:nvSpPr>
        <p:spPr>
          <a:xfrm>
            <a:off x="144069" y="3531054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7A3A3"/>
                </a:solidFill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55EC07E-C834-BF51-06ED-681ED90D3D68}"/>
              </a:ext>
            </a:extLst>
          </p:cNvPr>
          <p:cNvSpPr txBox="1"/>
          <p:nvPr/>
        </p:nvSpPr>
        <p:spPr>
          <a:xfrm>
            <a:off x="98491" y="5544947"/>
            <a:ext cx="444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7A3A3"/>
                </a:solidFill>
              </a:rPr>
              <a:t>Only direct solution = complete linearization 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430E7BD-47A6-C76E-A939-FB4B2C8F7A89}"/>
              </a:ext>
            </a:extLst>
          </p:cNvPr>
          <p:cNvCxnSpPr>
            <a:cxnSpLocks/>
          </p:cNvCxnSpPr>
          <p:nvPr/>
        </p:nvCxnSpPr>
        <p:spPr>
          <a:xfrm>
            <a:off x="4688202" y="5754308"/>
            <a:ext cx="501503" cy="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triangle"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8BAB2DA1-5202-BEE6-97AF-13D272ADF554}"/>
              </a:ext>
            </a:extLst>
          </p:cNvPr>
          <p:cNvSpPr/>
          <p:nvPr/>
        </p:nvSpPr>
        <p:spPr>
          <a:xfrm>
            <a:off x="5769588" y="4943589"/>
            <a:ext cx="1607502" cy="1607502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bg2">
                <a:lumMod val="75000"/>
              </a:schemeClr>
            </a:solidFill>
          </a:ln>
          <a:effectLst>
            <a:glow rad="133263">
              <a:schemeClr val="bg1">
                <a:alpha val="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B910B3F-C088-F1AD-341E-C89531405CC4}"/>
              </a:ext>
            </a:extLst>
          </p:cNvPr>
          <p:cNvSpPr/>
          <p:nvPr/>
        </p:nvSpPr>
        <p:spPr>
          <a:xfrm>
            <a:off x="6316360" y="4809546"/>
            <a:ext cx="611737" cy="1877004"/>
          </a:xfrm>
          <a:prstGeom prst="rect">
            <a:avLst/>
          </a:prstGeom>
          <a:solidFill>
            <a:srgbClr val="DEEDD1"/>
          </a:solidFill>
          <a:ln w="25400">
            <a:solidFill>
              <a:srgbClr val="DEED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DE6D49F-BBC9-24F9-BD2F-BC28308F9E60}"/>
              </a:ext>
            </a:extLst>
          </p:cNvPr>
          <p:cNvSpPr txBox="1"/>
          <p:nvPr/>
        </p:nvSpPr>
        <p:spPr>
          <a:xfrm>
            <a:off x="5754621" y="5489003"/>
            <a:ext cx="163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7A3A3"/>
                </a:solidFill>
              </a:rPr>
              <a:t>massive matrix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8200A4C-CBA0-11A7-1260-B224CBB33BB5}"/>
              </a:ext>
            </a:extLst>
          </p:cNvPr>
          <p:cNvSpPr txBox="1"/>
          <p:nvPr/>
        </p:nvSpPr>
        <p:spPr>
          <a:xfrm>
            <a:off x="7666883" y="5462837"/>
            <a:ext cx="24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7A3A3"/>
                </a:solidFill>
              </a:rPr>
              <a:t>cannot fit into computer</a:t>
            </a:r>
          </a:p>
        </p:txBody>
      </p:sp>
      <p:pic>
        <p:nvPicPr>
          <p:cNvPr id="89" name="Graphic 88" descr="Laptop with solid fill">
            <a:extLst>
              <a:ext uri="{FF2B5EF4-FFF2-40B4-BE49-F238E27FC236}">
                <a16:creationId xmlns:a16="http://schemas.microsoft.com/office/drawing/2014/main" id="{4C3257BF-625C-1873-D793-50F8D4B51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90083" y="5216469"/>
            <a:ext cx="914400" cy="914400"/>
          </a:xfrm>
          <a:prstGeom prst="rect">
            <a:avLst/>
          </a:prstGeom>
        </p:spPr>
      </p:pic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B234ED9-1CC5-8102-5C43-6AD65486CA2C}"/>
              </a:ext>
            </a:extLst>
          </p:cNvPr>
          <p:cNvCxnSpPr>
            <a:cxnSpLocks/>
          </p:cNvCxnSpPr>
          <p:nvPr/>
        </p:nvCxnSpPr>
        <p:spPr>
          <a:xfrm>
            <a:off x="10144356" y="5673669"/>
            <a:ext cx="501503" cy="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triangle"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465DFC3-CEE7-20A9-8F7E-E54433204659}"/>
              </a:ext>
            </a:extLst>
          </p:cNvPr>
          <p:cNvSpPr/>
          <p:nvPr/>
        </p:nvSpPr>
        <p:spPr>
          <a:xfrm>
            <a:off x="10336008" y="4557057"/>
            <a:ext cx="1822550" cy="369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064BC1D-7C2B-089E-5515-DF234B4810B9}"/>
              </a:ext>
            </a:extLst>
          </p:cNvPr>
          <p:cNvSpPr txBox="1"/>
          <p:nvPr/>
        </p:nvSpPr>
        <p:spPr>
          <a:xfrm>
            <a:off x="3374912" y="0"/>
            <a:ext cx="54421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effectLst/>
              </a:rPr>
              <a:t>Radiative Transfer (the problem)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150714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6C3F23-67A9-27E4-B490-4FCBE0774649}"/>
              </a:ext>
            </a:extLst>
          </p:cNvPr>
          <p:cNvSpPr txBox="1"/>
          <p:nvPr/>
        </p:nvSpPr>
        <p:spPr>
          <a:xfrm>
            <a:off x="116049" y="553998"/>
            <a:ext cx="403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Extremely difficult to simulate because….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A057164-9373-DBAC-D8B5-80E95A9C5B80}"/>
              </a:ext>
            </a:extLst>
          </p:cNvPr>
          <p:cNvSpPr txBox="1"/>
          <p:nvPr/>
        </p:nvSpPr>
        <p:spPr>
          <a:xfrm>
            <a:off x="720829" y="3499985"/>
            <a:ext cx="7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7A3A3"/>
                </a:solidFill>
              </a:rPr>
              <a:t>Cyclic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99421C4-F8F9-8CCB-1AC3-FAE0CC0518A5}"/>
              </a:ext>
            </a:extLst>
          </p:cNvPr>
          <p:cNvGrpSpPr/>
          <p:nvPr/>
        </p:nvGrpSpPr>
        <p:grpSpPr>
          <a:xfrm>
            <a:off x="3013549" y="3210191"/>
            <a:ext cx="1925405" cy="525109"/>
            <a:chOff x="4382415" y="4928859"/>
            <a:chExt cx="2590880" cy="70660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5125107-0B41-CDB8-1A74-FC99C5825B15}"/>
                </a:ext>
              </a:extLst>
            </p:cNvPr>
            <p:cNvCxnSpPr/>
            <p:nvPr/>
          </p:nvCxnSpPr>
          <p:spPr>
            <a:xfrm>
              <a:off x="4930033" y="5029200"/>
              <a:ext cx="1487700" cy="0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F97DACF-A2A8-4C55-3EEE-BA4852B71B1C}"/>
                </a:ext>
              </a:extLst>
            </p:cNvPr>
            <p:cNvCxnSpPr/>
            <p:nvPr/>
          </p:nvCxnSpPr>
          <p:spPr>
            <a:xfrm>
              <a:off x="4930033" y="5537200"/>
              <a:ext cx="1487700" cy="0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75D94DE-9402-2817-2DF6-3F05912B0FD4}"/>
                </a:ext>
              </a:extLst>
            </p:cNvPr>
            <p:cNvSpPr/>
            <p:nvPr/>
          </p:nvSpPr>
          <p:spPr>
            <a:xfrm>
              <a:off x="5575746" y="5438934"/>
              <a:ext cx="196527" cy="196527"/>
            </a:xfrm>
            <a:prstGeom prst="ellipse">
              <a:avLst/>
            </a:prstGeom>
            <a:solidFill>
              <a:schemeClr val="tx1">
                <a:alpha val="21034"/>
              </a:schemeClr>
            </a:solidFill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CCF4558-C8CD-0ADD-EA82-204E69946CCE}"/>
                </a:ext>
              </a:extLst>
            </p:cNvPr>
            <p:cNvSpPr/>
            <p:nvPr/>
          </p:nvSpPr>
          <p:spPr>
            <a:xfrm>
              <a:off x="5575619" y="4928859"/>
              <a:ext cx="196527" cy="19652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E04E18E-B665-9AB9-9AE3-88E50F697B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5027122"/>
              <a:ext cx="0" cy="510075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1386C74-E088-3890-A07C-F55B4FC921EC}"/>
                </a:ext>
              </a:extLst>
            </p:cNvPr>
            <p:cNvCxnSpPr>
              <a:cxnSpLocks/>
            </p:cNvCxnSpPr>
            <p:nvPr/>
          </p:nvCxnSpPr>
          <p:spPr>
            <a:xfrm>
              <a:off x="4382415" y="5266494"/>
              <a:ext cx="674837" cy="0"/>
            </a:xfrm>
            <a:prstGeom prst="straightConnector1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bg2">
                  <a:lumMod val="75000"/>
                </a:schemeClr>
              </a:solidFill>
              <a:tailEnd type="triangle"/>
            </a:ln>
            <a:effectLst>
              <a:glow rad="254000">
                <a:schemeClr val="bg1">
                  <a:alpha val="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57C31F4-1BB6-5CE9-6F7B-423741B6F9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9207" y="5027122"/>
              <a:ext cx="0" cy="510075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489C5F9-8C20-156C-F588-0F3234445EA3}"/>
                </a:ext>
              </a:extLst>
            </p:cNvPr>
            <p:cNvCxnSpPr>
              <a:cxnSpLocks/>
            </p:cNvCxnSpPr>
            <p:nvPr/>
          </p:nvCxnSpPr>
          <p:spPr>
            <a:xfrm>
              <a:off x="6298458" y="5282159"/>
              <a:ext cx="674837" cy="0"/>
            </a:xfrm>
            <a:prstGeom prst="straightConnector1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bg2">
                  <a:lumMod val="75000"/>
                </a:schemeClr>
              </a:solidFill>
              <a:tailEnd type="triangle"/>
            </a:ln>
            <a:effectLst>
              <a:glow rad="254000">
                <a:schemeClr val="bg1">
                  <a:alpha val="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A946B68-B712-62AF-0334-E40B64F80458}"/>
              </a:ext>
            </a:extLst>
          </p:cNvPr>
          <p:cNvCxnSpPr>
            <a:cxnSpLocks/>
          </p:cNvCxnSpPr>
          <p:nvPr/>
        </p:nvCxnSpPr>
        <p:spPr>
          <a:xfrm>
            <a:off x="6071835" y="3407033"/>
            <a:ext cx="501503" cy="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headEnd type="triangle"/>
            <a:tailEnd type="triangle"/>
          </a:ln>
          <a:effectLst>
            <a:glow rad="254000">
              <a:schemeClr val="bg1">
                <a:alpha val="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14A0853-67E8-BAAB-F2D8-D9D2A20A10CE}"/>
              </a:ext>
            </a:extLst>
          </p:cNvPr>
          <p:cNvCxnSpPr>
            <a:cxnSpLocks/>
          </p:cNvCxnSpPr>
          <p:nvPr/>
        </p:nvCxnSpPr>
        <p:spPr>
          <a:xfrm flipH="1" flipV="1">
            <a:off x="6316359" y="3148318"/>
            <a:ext cx="6227" cy="492722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headEnd type="triangle"/>
            <a:tailEnd type="triangle"/>
          </a:ln>
          <a:effectLst>
            <a:glow rad="254000">
              <a:schemeClr val="bg1">
                <a:alpha val="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4FC21CC-1748-C977-226E-F0469E897B89}"/>
              </a:ext>
            </a:extLst>
          </p:cNvPr>
          <p:cNvCxnSpPr>
            <a:cxnSpLocks/>
          </p:cNvCxnSpPr>
          <p:nvPr/>
        </p:nvCxnSpPr>
        <p:spPr>
          <a:xfrm flipV="1">
            <a:off x="6134648" y="3223585"/>
            <a:ext cx="363423" cy="363423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headEnd type="triangle"/>
            <a:tailEnd type="triangle"/>
          </a:ln>
          <a:effectLst>
            <a:glow rad="254000">
              <a:schemeClr val="bg1">
                <a:alpha val="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B39E220-99B6-7167-D91C-6A751535B527}"/>
              </a:ext>
            </a:extLst>
          </p:cNvPr>
          <p:cNvCxnSpPr>
            <a:cxnSpLocks/>
          </p:cNvCxnSpPr>
          <p:nvPr/>
        </p:nvCxnSpPr>
        <p:spPr>
          <a:xfrm flipH="1" flipV="1">
            <a:off x="6134648" y="3223585"/>
            <a:ext cx="363423" cy="363423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headEnd type="triangle"/>
            <a:tailEnd type="triangle"/>
          </a:ln>
          <a:effectLst>
            <a:glow rad="254000">
              <a:schemeClr val="bg1">
                <a:alpha val="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Graphic 50" descr="Arrow circle with solid fill">
            <a:extLst>
              <a:ext uri="{FF2B5EF4-FFF2-40B4-BE49-F238E27FC236}">
                <a16:creationId xmlns:a16="http://schemas.microsoft.com/office/drawing/2014/main" id="{9B5E74D3-07B0-3B29-6BBE-63C156A6A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6844" y="3116785"/>
            <a:ext cx="679534" cy="67953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839BB2F-50B8-2D4A-42F7-35A001DE539B}"/>
              </a:ext>
            </a:extLst>
          </p:cNvPr>
          <p:cNvSpPr txBox="1"/>
          <p:nvPr/>
        </p:nvSpPr>
        <p:spPr>
          <a:xfrm>
            <a:off x="3107776" y="3942234"/>
            <a:ext cx="1431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A7A3A3"/>
                </a:solidFill>
              </a:rPr>
              <a:t>level densities</a:t>
            </a:r>
          </a:p>
          <a:p>
            <a:pPr algn="ctr"/>
            <a:r>
              <a:rPr lang="en-US" sz="1200" dirty="0">
                <a:solidFill>
                  <a:srgbClr val="A7A3A3"/>
                </a:solidFill>
              </a:rPr>
              <a:t>determine radiation</a:t>
            </a:r>
          </a:p>
          <a:p>
            <a:pPr algn="ctr"/>
            <a:r>
              <a:rPr lang="en-US" sz="1200" dirty="0">
                <a:solidFill>
                  <a:srgbClr val="A7A3A3"/>
                </a:solidFill>
              </a:rPr>
              <a:t>field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015BE45-BAD1-5D76-FBBA-9365C22BBA9C}"/>
              </a:ext>
            </a:extLst>
          </p:cNvPr>
          <p:cNvSpPr txBox="1"/>
          <p:nvPr/>
        </p:nvSpPr>
        <p:spPr>
          <a:xfrm>
            <a:off x="5704621" y="3979767"/>
            <a:ext cx="1223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A7A3A3"/>
                </a:solidFill>
              </a:rPr>
              <a:t>Radiation field </a:t>
            </a:r>
          </a:p>
          <a:p>
            <a:pPr algn="ctr"/>
            <a:r>
              <a:rPr lang="en-US" sz="1200" dirty="0">
                <a:solidFill>
                  <a:srgbClr val="A7A3A3"/>
                </a:solidFill>
              </a:rPr>
              <a:t>determines level</a:t>
            </a:r>
          </a:p>
          <a:p>
            <a:pPr algn="ctr"/>
            <a:r>
              <a:rPr lang="en-US" sz="1200" dirty="0">
                <a:solidFill>
                  <a:srgbClr val="A7A3A3"/>
                </a:solidFill>
              </a:rPr>
              <a:t>densities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E4915FC-E7FF-8BC1-7A9F-4697A05FDE0F}"/>
              </a:ext>
            </a:extLst>
          </p:cNvPr>
          <p:cNvSpPr txBox="1"/>
          <p:nvPr/>
        </p:nvSpPr>
        <p:spPr>
          <a:xfrm>
            <a:off x="7048086" y="3239574"/>
            <a:ext cx="857951" cy="274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A7A3A3"/>
                </a:solidFill>
              </a:rPr>
              <a:t>non-linear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57E119C-AB64-E4F2-9425-B64D28B928F4}"/>
              </a:ext>
            </a:extLst>
          </p:cNvPr>
          <p:cNvSpPr/>
          <p:nvPr/>
        </p:nvSpPr>
        <p:spPr>
          <a:xfrm>
            <a:off x="144069" y="3531054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7A3A3"/>
                </a:solidFill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55EC07E-C834-BF51-06ED-681ED90D3D68}"/>
              </a:ext>
            </a:extLst>
          </p:cNvPr>
          <p:cNvSpPr txBox="1"/>
          <p:nvPr/>
        </p:nvSpPr>
        <p:spPr>
          <a:xfrm>
            <a:off x="98491" y="5544947"/>
            <a:ext cx="444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7A3A3"/>
                </a:solidFill>
              </a:rPr>
              <a:t>Only direct solution = complete linearization 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430E7BD-47A6-C76E-A939-FB4B2C8F7A89}"/>
              </a:ext>
            </a:extLst>
          </p:cNvPr>
          <p:cNvCxnSpPr>
            <a:cxnSpLocks/>
          </p:cNvCxnSpPr>
          <p:nvPr/>
        </p:nvCxnSpPr>
        <p:spPr>
          <a:xfrm>
            <a:off x="4688202" y="5754308"/>
            <a:ext cx="501503" cy="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triangle"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8BAB2DA1-5202-BEE6-97AF-13D272ADF554}"/>
              </a:ext>
            </a:extLst>
          </p:cNvPr>
          <p:cNvSpPr/>
          <p:nvPr/>
        </p:nvSpPr>
        <p:spPr>
          <a:xfrm>
            <a:off x="5769588" y="4943589"/>
            <a:ext cx="1607502" cy="1607502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bg2">
                <a:lumMod val="75000"/>
              </a:schemeClr>
            </a:solidFill>
          </a:ln>
          <a:effectLst>
            <a:glow rad="133263">
              <a:schemeClr val="bg1">
                <a:alpha val="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B910B3F-C088-F1AD-341E-C89531405CC4}"/>
              </a:ext>
            </a:extLst>
          </p:cNvPr>
          <p:cNvSpPr/>
          <p:nvPr/>
        </p:nvSpPr>
        <p:spPr>
          <a:xfrm>
            <a:off x="6316360" y="4809546"/>
            <a:ext cx="611737" cy="1877004"/>
          </a:xfrm>
          <a:prstGeom prst="rect">
            <a:avLst/>
          </a:prstGeom>
          <a:solidFill>
            <a:srgbClr val="DEEDD1"/>
          </a:solidFill>
          <a:ln w="25400">
            <a:solidFill>
              <a:srgbClr val="DEED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DE6D49F-BBC9-24F9-BD2F-BC28308F9E60}"/>
              </a:ext>
            </a:extLst>
          </p:cNvPr>
          <p:cNvSpPr txBox="1"/>
          <p:nvPr/>
        </p:nvSpPr>
        <p:spPr>
          <a:xfrm>
            <a:off x="5754621" y="5489003"/>
            <a:ext cx="163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7A3A3"/>
                </a:solidFill>
              </a:rPr>
              <a:t>massive matrix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8200A4C-CBA0-11A7-1260-B224CBB33BB5}"/>
              </a:ext>
            </a:extLst>
          </p:cNvPr>
          <p:cNvSpPr txBox="1"/>
          <p:nvPr/>
        </p:nvSpPr>
        <p:spPr>
          <a:xfrm>
            <a:off x="7666883" y="5462837"/>
            <a:ext cx="24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7A3A3"/>
                </a:solidFill>
              </a:rPr>
              <a:t>cannot fit into computer</a:t>
            </a:r>
          </a:p>
        </p:txBody>
      </p:sp>
      <p:pic>
        <p:nvPicPr>
          <p:cNvPr id="89" name="Graphic 88" descr="Laptop with solid fill">
            <a:extLst>
              <a:ext uri="{FF2B5EF4-FFF2-40B4-BE49-F238E27FC236}">
                <a16:creationId xmlns:a16="http://schemas.microsoft.com/office/drawing/2014/main" id="{4C3257BF-625C-1873-D793-50F8D4B51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90083" y="5216469"/>
            <a:ext cx="914400" cy="914400"/>
          </a:xfrm>
          <a:prstGeom prst="rect">
            <a:avLst/>
          </a:prstGeom>
        </p:spPr>
      </p:pic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B234ED9-1CC5-8102-5C43-6AD65486CA2C}"/>
              </a:ext>
            </a:extLst>
          </p:cNvPr>
          <p:cNvCxnSpPr>
            <a:cxnSpLocks/>
          </p:cNvCxnSpPr>
          <p:nvPr/>
        </p:nvCxnSpPr>
        <p:spPr>
          <a:xfrm>
            <a:off x="10144356" y="5673669"/>
            <a:ext cx="501503" cy="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triangle"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465DFC3-CEE7-20A9-8F7E-E54433204659}"/>
              </a:ext>
            </a:extLst>
          </p:cNvPr>
          <p:cNvSpPr/>
          <p:nvPr/>
        </p:nvSpPr>
        <p:spPr>
          <a:xfrm>
            <a:off x="10336008" y="4557057"/>
            <a:ext cx="1822550" cy="369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8CDA4B-08CE-0B76-199A-1C411B7E900C}"/>
              </a:ext>
            </a:extLst>
          </p:cNvPr>
          <p:cNvSpPr txBox="1"/>
          <p:nvPr/>
        </p:nvSpPr>
        <p:spPr>
          <a:xfrm>
            <a:off x="720829" y="1546703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883FF8-1916-FA0D-CD1D-6DF878E88D6B}"/>
              </a:ext>
            </a:extLst>
          </p:cNvPr>
          <p:cNvGrpSpPr/>
          <p:nvPr/>
        </p:nvGrpSpPr>
        <p:grpSpPr>
          <a:xfrm>
            <a:off x="2521102" y="1313053"/>
            <a:ext cx="5424881" cy="1027526"/>
            <a:chOff x="3164778" y="1808165"/>
            <a:chExt cx="7212774" cy="136617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6308534-8A30-1CDF-8A49-F49B66A2FA19}"/>
                </a:ext>
              </a:extLst>
            </p:cNvPr>
            <p:cNvGrpSpPr/>
            <p:nvPr/>
          </p:nvGrpSpPr>
          <p:grpSpPr>
            <a:xfrm>
              <a:off x="3164778" y="1808165"/>
              <a:ext cx="7212774" cy="1167228"/>
              <a:chOff x="4495402" y="1236983"/>
              <a:chExt cx="12669353" cy="2050255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99505239-A82B-FEC8-0058-55223AA50875}"/>
                  </a:ext>
                </a:extLst>
              </p:cNvPr>
              <p:cNvCxnSpPr>
                <a:cxnSpLocks/>
                <a:stCxn id="17" idx="3"/>
                <a:endCxn id="15" idx="1"/>
              </p:cNvCxnSpPr>
              <p:nvPr/>
            </p:nvCxnSpPr>
            <p:spPr>
              <a:xfrm flipV="1">
                <a:off x="5024040" y="1693064"/>
                <a:ext cx="11083440" cy="106553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  <a:effectLst>
                <a:glow rad="254000"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7183D979-4874-93D5-233D-178C53F74E13}"/>
                  </a:ext>
                </a:extLst>
              </p:cNvPr>
              <p:cNvCxnSpPr>
                <a:cxnSpLocks/>
                <a:stCxn id="14" idx="3"/>
                <a:endCxn id="12" idx="1"/>
              </p:cNvCxnSpPr>
              <p:nvPr/>
            </p:nvCxnSpPr>
            <p:spPr>
              <a:xfrm>
                <a:off x="5457825" y="1501302"/>
                <a:ext cx="11178292" cy="152161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  <a:effectLst>
                <a:glow rad="254000"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ADDD323-88A8-07E1-67C3-273C7BC5DE49}"/>
                  </a:ext>
                </a:extLst>
              </p:cNvPr>
              <p:cNvSpPr/>
              <p:nvPr/>
            </p:nvSpPr>
            <p:spPr>
              <a:xfrm>
                <a:off x="16636117" y="2758601"/>
                <a:ext cx="528638" cy="528637"/>
              </a:xfrm>
              <a:prstGeom prst="rect">
                <a:avLst/>
              </a:prstGeom>
              <a:solidFill>
                <a:schemeClr val="bg1"/>
              </a:solidFill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62E4D5F-0118-5D2E-1EF6-DD1181C4D2B4}"/>
                  </a:ext>
                </a:extLst>
              </p:cNvPr>
              <p:cNvSpPr/>
              <p:nvPr/>
            </p:nvSpPr>
            <p:spPr>
              <a:xfrm>
                <a:off x="4929187" y="1236983"/>
                <a:ext cx="528638" cy="528638"/>
              </a:xfrm>
              <a:prstGeom prst="rect">
                <a:avLst/>
              </a:prstGeom>
              <a:solidFill>
                <a:schemeClr val="bg1"/>
              </a:solidFill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765905F-9B1E-5B05-6863-151E3B0BC335}"/>
                  </a:ext>
                </a:extLst>
              </p:cNvPr>
              <p:cNvSpPr/>
              <p:nvPr/>
            </p:nvSpPr>
            <p:spPr>
              <a:xfrm>
                <a:off x="16107480" y="1428745"/>
                <a:ext cx="528638" cy="528638"/>
              </a:xfrm>
              <a:prstGeom prst="rect">
                <a:avLst/>
              </a:prstGeom>
              <a:solidFill>
                <a:schemeClr val="bg1"/>
              </a:solidFill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2354770-8746-2A5A-532B-C79FB5C5EBC8}"/>
                  </a:ext>
                </a:extLst>
              </p:cNvPr>
              <p:cNvSpPr/>
              <p:nvPr/>
            </p:nvSpPr>
            <p:spPr>
              <a:xfrm>
                <a:off x="4495402" y="2494283"/>
                <a:ext cx="528638" cy="528638"/>
              </a:xfrm>
              <a:prstGeom prst="rect">
                <a:avLst/>
              </a:prstGeom>
              <a:solidFill>
                <a:schemeClr val="bg1"/>
              </a:solidFill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400AAF-2183-50EC-0F52-8EE93DEB2F64}"/>
                </a:ext>
              </a:extLst>
            </p:cNvPr>
            <p:cNvSpPr txBox="1"/>
            <p:nvPr/>
          </p:nvSpPr>
          <p:spPr>
            <a:xfrm>
              <a:off x="4653005" y="2897336"/>
              <a:ext cx="3052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atomic populations far away effect each other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22EF8-7C74-BED8-8133-1779F859045D}"/>
              </a:ext>
            </a:extLst>
          </p:cNvPr>
          <p:cNvSpPr/>
          <p:nvPr/>
        </p:nvSpPr>
        <p:spPr>
          <a:xfrm>
            <a:off x="144069" y="1579662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151A4-7EB9-3F12-787C-B6BD7D28E4B4}"/>
              </a:ext>
            </a:extLst>
          </p:cNvPr>
          <p:cNvSpPr txBox="1"/>
          <p:nvPr/>
        </p:nvSpPr>
        <p:spPr>
          <a:xfrm>
            <a:off x="3374912" y="0"/>
            <a:ext cx="54421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effectLst/>
              </a:rPr>
              <a:t>Radiative Transfer (the problem)</a:t>
            </a:r>
            <a:endParaRPr lang="en-GB" sz="3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0EAAAA-268F-1C2D-A9E6-D0BAFD09F17B}"/>
              </a:ext>
            </a:extLst>
          </p:cNvPr>
          <p:cNvSpPr txBox="1"/>
          <p:nvPr/>
        </p:nvSpPr>
        <p:spPr>
          <a:xfrm>
            <a:off x="8196362" y="1482083"/>
            <a:ext cx="190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radiative coupling</a:t>
            </a:r>
          </a:p>
        </p:txBody>
      </p:sp>
    </p:spTree>
    <p:extLst>
      <p:ext uri="{BB962C8B-B14F-4D97-AF65-F5344CB8AC3E}">
        <p14:creationId xmlns:p14="http://schemas.microsoft.com/office/powerpoint/2010/main" val="3076208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6C3F23-67A9-27E4-B490-4FCBE0774649}"/>
              </a:ext>
            </a:extLst>
          </p:cNvPr>
          <p:cNvSpPr txBox="1"/>
          <p:nvPr/>
        </p:nvSpPr>
        <p:spPr>
          <a:xfrm>
            <a:off x="116049" y="553998"/>
            <a:ext cx="403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Extremely difficult to simulate because….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55EC07E-C834-BF51-06ED-681ED90D3D68}"/>
              </a:ext>
            </a:extLst>
          </p:cNvPr>
          <p:cNvSpPr txBox="1"/>
          <p:nvPr/>
        </p:nvSpPr>
        <p:spPr>
          <a:xfrm>
            <a:off x="98491" y="5544947"/>
            <a:ext cx="444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7A3A3"/>
                </a:solidFill>
              </a:rPr>
              <a:t>Only direct solution = complete linearization 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430E7BD-47A6-C76E-A939-FB4B2C8F7A89}"/>
              </a:ext>
            </a:extLst>
          </p:cNvPr>
          <p:cNvCxnSpPr>
            <a:cxnSpLocks/>
          </p:cNvCxnSpPr>
          <p:nvPr/>
        </p:nvCxnSpPr>
        <p:spPr>
          <a:xfrm>
            <a:off x="4688202" y="5754308"/>
            <a:ext cx="501503" cy="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triangle"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8BAB2DA1-5202-BEE6-97AF-13D272ADF554}"/>
              </a:ext>
            </a:extLst>
          </p:cNvPr>
          <p:cNvSpPr/>
          <p:nvPr/>
        </p:nvSpPr>
        <p:spPr>
          <a:xfrm>
            <a:off x="5769588" y="4943589"/>
            <a:ext cx="1607502" cy="1607502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bg2">
                <a:lumMod val="75000"/>
              </a:schemeClr>
            </a:solidFill>
          </a:ln>
          <a:effectLst>
            <a:glow rad="133263">
              <a:schemeClr val="bg1">
                <a:alpha val="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B910B3F-C088-F1AD-341E-C89531405CC4}"/>
              </a:ext>
            </a:extLst>
          </p:cNvPr>
          <p:cNvSpPr/>
          <p:nvPr/>
        </p:nvSpPr>
        <p:spPr>
          <a:xfrm>
            <a:off x="6316360" y="4809546"/>
            <a:ext cx="611737" cy="1877004"/>
          </a:xfrm>
          <a:prstGeom prst="rect">
            <a:avLst/>
          </a:prstGeom>
          <a:solidFill>
            <a:srgbClr val="DEEDD1"/>
          </a:solidFill>
          <a:ln w="25400">
            <a:solidFill>
              <a:srgbClr val="DEED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DE6D49F-BBC9-24F9-BD2F-BC28308F9E60}"/>
              </a:ext>
            </a:extLst>
          </p:cNvPr>
          <p:cNvSpPr txBox="1"/>
          <p:nvPr/>
        </p:nvSpPr>
        <p:spPr>
          <a:xfrm>
            <a:off x="5754621" y="5489003"/>
            <a:ext cx="163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7A3A3"/>
                </a:solidFill>
              </a:rPr>
              <a:t>massive matrix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8200A4C-CBA0-11A7-1260-B224CBB33BB5}"/>
              </a:ext>
            </a:extLst>
          </p:cNvPr>
          <p:cNvSpPr txBox="1"/>
          <p:nvPr/>
        </p:nvSpPr>
        <p:spPr>
          <a:xfrm>
            <a:off x="7666883" y="5462837"/>
            <a:ext cx="24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7A3A3"/>
                </a:solidFill>
              </a:rPr>
              <a:t>cannot fit into computer</a:t>
            </a:r>
          </a:p>
        </p:txBody>
      </p:sp>
      <p:pic>
        <p:nvPicPr>
          <p:cNvPr id="89" name="Graphic 88" descr="Laptop with solid fill">
            <a:extLst>
              <a:ext uri="{FF2B5EF4-FFF2-40B4-BE49-F238E27FC236}">
                <a16:creationId xmlns:a16="http://schemas.microsoft.com/office/drawing/2014/main" id="{4C3257BF-625C-1873-D793-50F8D4B51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90083" y="5216469"/>
            <a:ext cx="914400" cy="914400"/>
          </a:xfrm>
          <a:prstGeom prst="rect">
            <a:avLst/>
          </a:prstGeom>
        </p:spPr>
      </p:pic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B234ED9-1CC5-8102-5C43-6AD65486CA2C}"/>
              </a:ext>
            </a:extLst>
          </p:cNvPr>
          <p:cNvCxnSpPr>
            <a:cxnSpLocks/>
          </p:cNvCxnSpPr>
          <p:nvPr/>
        </p:nvCxnSpPr>
        <p:spPr>
          <a:xfrm>
            <a:off x="10144356" y="5673669"/>
            <a:ext cx="501503" cy="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triangle"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465DFC3-CEE7-20A9-8F7E-E54433204659}"/>
              </a:ext>
            </a:extLst>
          </p:cNvPr>
          <p:cNvSpPr/>
          <p:nvPr/>
        </p:nvSpPr>
        <p:spPr>
          <a:xfrm>
            <a:off x="10336008" y="4557057"/>
            <a:ext cx="1822550" cy="369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8CDA4B-08CE-0B76-199A-1C411B7E900C}"/>
              </a:ext>
            </a:extLst>
          </p:cNvPr>
          <p:cNvSpPr txBox="1"/>
          <p:nvPr/>
        </p:nvSpPr>
        <p:spPr>
          <a:xfrm>
            <a:off x="720829" y="1546703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883FF8-1916-FA0D-CD1D-6DF878E88D6B}"/>
              </a:ext>
            </a:extLst>
          </p:cNvPr>
          <p:cNvGrpSpPr/>
          <p:nvPr/>
        </p:nvGrpSpPr>
        <p:grpSpPr>
          <a:xfrm>
            <a:off x="2521102" y="1313053"/>
            <a:ext cx="5424881" cy="1027526"/>
            <a:chOff x="3164778" y="1808165"/>
            <a:chExt cx="7212774" cy="136617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6308534-8A30-1CDF-8A49-F49B66A2FA19}"/>
                </a:ext>
              </a:extLst>
            </p:cNvPr>
            <p:cNvGrpSpPr/>
            <p:nvPr/>
          </p:nvGrpSpPr>
          <p:grpSpPr>
            <a:xfrm>
              <a:off x="3164778" y="1808165"/>
              <a:ext cx="7212774" cy="1167228"/>
              <a:chOff x="4495402" y="1236983"/>
              <a:chExt cx="12669353" cy="2050255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99505239-A82B-FEC8-0058-55223AA50875}"/>
                  </a:ext>
                </a:extLst>
              </p:cNvPr>
              <p:cNvCxnSpPr>
                <a:cxnSpLocks/>
                <a:stCxn id="17" idx="3"/>
                <a:endCxn id="15" idx="1"/>
              </p:cNvCxnSpPr>
              <p:nvPr/>
            </p:nvCxnSpPr>
            <p:spPr>
              <a:xfrm flipV="1">
                <a:off x="5024040" y="1693064"/>
                <a:ext cx="11083440" cy="106553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  <a:effectLst>
                <a:glow rad="254000"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7183D979-4874-93D5-233D-178C53F74E13}"/>
                  </a:ext>
                </a:extLst>
              </p:cNvPr>
              <p:cNvCxnSpPr>
                <a:cxnSpLocks/>
                <a:stCxn id="14" idx="3"/>
                <a:endCxn id="12" idx="1"/>
              </p:cNvCxnSpPr>
              <p:nvPr/>
            </p:nvCxnSpPr>
            <p:spPr>
              <a:xfrm>
                <a:off x="5457825" y="1501302"/>
                <a:ext cx="11178292" cy="152161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  <a:effectLst>
                <a:glow rad="254000"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ADDD323-88A8-07E1-67C3-273C7BC5DE49}"/>
                  </a:ext>
                </a:extLst>
              </p:cNvPr>
              <p:cNvSpPr/>
              <p:nvPr/>
            </p:nvSpPr>
            <p:spPr>
              <a:xfrm>
                <a:off x="16636117" y="2758601"/>
                <a:ext cx="528638" cy="528637"/>
              </a:xfrm>
              <a:prstGeom prst="rect">
                <a:avLst/>
              </a:prstGeom>
              <a:solidFill>
                <a:schemeClr val="bg1"/>
              </a:solidFill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62E4D5F-0118-5D2E-1EF6-DD1181C4D2B4}"/>
                  </a:ext>
                </a:extLst>
              </p:cNvPr>
              <p:cNvSpPr/>
              <p:nvPr/>
            </p:nvSpPr>
            <p:spPr>
              <a:xfrm>
                <a:off x="4929187" y="1236983"/>
                <a:ext cx="528638" cy="528638"/>
              </a:xfrm>
              <a:prstGeom prst="rect">
                <a:avLst/>
              </a:prstGeom>
              <a:solidFill>
                <a:schemeClr val="bg1"/>
              </a:solidFill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765905F-9B1E-5B05-6863-151E3B0BC335}"/>
                  </a:ext>
                </a:extLst>
              </p:cNvPr>
              <p:cNvSpPr/>
              <p:nvPr/>
            </p:nvSpPr>
            <p:spPr>
              <a:xfrm>
                <a:off x="16107480" y="1428745"/>
                <a:ext cx="528638" cy="528638"/>
              </a:xfrm>
              <a:prstGeom prst="rect">
                <a:avLst/>
              </a:prstGeom>
              <a:solidFill>
                <a:schemeClr val="bg1"/>
              </a:solidFill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2354770-8746-2A5A-532B-C79FB5C5EBC8}"/>
                  </a:ext>
                </a:extLst>
              </p:cNvPr>
              <p:cNvSpPr/>
              <p:nvPr/>
            </p:nvSpPr>
            <p:spPr>
              <a:xfrm>
                <a:off x="4495402" y="2494283"/>
                <a:ext cx="528638" cy="528638"/>
              </a:xfrm>
              <a:prstGeom prst="rect">
                <a:avLst/>
              </a:prstGeom>
              <a:solidFill>
                <a:schemeClr val="bg1"/>
              </a:solidFill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400AAF-2183-50EC-0F52-8EE93DEB2F64}"/>
                </a:ext>
              </a:extLst>
            </p:cNvPr>
            <p:cNvSpPr txBox="1"/>
            <p:nvPr/>
          </p:nvSpPr>
          <p:spPr>
            <a:xfrm>
              <a:off x="4653005" y="2897336"/>
              <a:ext cx="3052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atomic populations far away effect each other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22EF8-7C74-BED8-8133-1779F859045D}"/>
              </a:ext>
            </a:extLst>
          </p:cNvPr>
          <p:cNvSpPr/>
          <p:nvPr/>
        </p:nvSpPr>
        <p:spPr>
          <a:xfrm>
            <a:off x="144069" y="1579662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2FA40-2C52-D4E7-0E7A-3223BEE0A057}"/>
              </a:ext>
            </a:extLst>
          </p:cNvPr>
          <p:cNvSpPr txBox="1"/>
          <p:nvPr/>
        </p:nvSpPr>
        <p:spPr>
          <a:xfrm>
            <a:off x="720829" y="3499985"/>
            <a:ext cx="7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Cyclic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B084CA-E8E3-6326-B414-C2A4C4DEEB77}"/>
              </a:ext>
            </a:extLst>
          </p:cNvPr>
          <p:cNvGrpSpPr/>
          <p:nvPr/>
        </p:nvGrpSpPr>
        <p:grpSpPr>
          <a:xfrm>
            <a:off x="3013549" y="3116785"/>
            <a:ext cx="4892488" cy="1509313"/>
            <a:chOff x="4344131" y="4609103"/>
            <a:chExt cx="6583470" cy="203097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E8D7E16-A031-37CC-8F2B-CB3DB4CDFF2F}"/>
                </a:ext>
              </a:extLst>
            </p:cNvPr>
            <p:cNvGrpSpPr/>
            <p:nvPr/>
          </p:nvGrpSpPr>
          <p:grpSpPr>
            <a:xfrm>
              <a:off x="4344131" y="4734793"/>
              <a:ext cx="2590880" cy="706602"/>
              <a:chOff x="4382415" y="4928859"/>
              <a:chExt cx="2590880" cy="706602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A4A66BA-AB0D-2595-4AD8-47AE3D2691E7}"/>
                  </a:ext>
                </a:extLst>
              </p:cNvPr>
              <p:cNvCxnSpPr/>
              <p:nvPr/>
            </p:nvCxnSpPr>
            <p:spPr>
              <a:xfrm>
                <a:off x="4930033" y="5029200"/>
                <a:ext cx="14877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4DEEAA1-FB71-013A-3E27-3B8FF2D26647}"/>
                  </a:ext>
                </a:extLst>
              </p:cNvPr>
              <p:cNvCxnSpPr/>
              <p:nvPr/>
            </p:nvCxnSpPr>
            <p:spPr>
              <a:xfrm>
                <a:off x="4930033" y="5537200"/>
                <a:ext cx="14877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3911F61-A65E-3FF5-751B-27433E641344}"/>
                  </a:ext>
                </a:extLst>
              </p:cNvPr>
              <p:cNvSpPr/>
              <p:nvPr/>
            </p:nvSpPr>
            <p:spPr>
              <a:xfrm>
                <a:off x="5575746" y="5438934"/>
                <a:ext cx="196527" cy="196527"/>
              </a:xfrm>
              <a:prstGeom prst="ellipse">
                <a:avLst/>
              </a:prstGeom>
              <a:solidFill>
                <a:schemeClr val="tx1">
                  <a:alpha val="21034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DE5EDFC-CDA3-34F2-039E-18CF55DFEE62}"/>
                  </a:ext>
                </a:extLst>
              </p:cNvPr>
              <p:cNvSpPr/>
              <p:nvPr/>
            </p:nvSpPr>
            <p:spPr>
              <a:xfrm>
                <a:off x="5575619" y="4928859"/>
                <a:ext cx="196527" cy="19652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6A6D339-95A3-69C9-9AA7-4016E1C3ED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5027122"/>
                <a:ext cx="0" cy="51007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EBC4F8AD-E288-85FF-7BA6-373927FFFA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82415" y="5266494"/>
                <a:ext cx="67483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  <a:effectLst>
                <a:glow rad="254000"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B923688-9042-C3DB-CED3-FDD1AC6CA0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39207" y="5027122"/>
                <a:ext cx="0" cy="51007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C2F7272B-AB5F-10E9-E7B1-55298155E1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98458" y="5282159"/>
                <a:ext cx="67483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  <a:effectLst>
                <a:glow rad="254000"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64ECB3A-202B-F5B7-F2A0-624E9FB8CA1F}"/>
                </a:ext>
              </a:extLst>
            </p:cNvPr>
            <p:cNvGrpSpPr/>
            <p:nvPr/>
          </p:nvGrpSpPr>
          <p:grpSpPr>
            <a:xfrm>
              <a:off x="8442688" y="4651535"/>
              <a:ext cx="691596" cy="691596"/>
              <a:chOff x="8876687" y="3583785"/>
              <a:chExt cx="691596" cy="691596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AA87568-F741-11AF-920E-413A7A78F658}"/>
                  </a:ext>
                </a:extLst>
              </p:cNvPr>
              <p:cNvSpPr/>
              <p:nvPr/>
            </p:nvSpPr>
            <p:spPr>
              <a:xfrm>
                <a:off x="8876687" y="3583785"/>
                <a:ext cx="691596" cy="691596"/>
              </a:xfrm>
              <a:prstGeom prst="ellipse">
                <a:avLst/>
              </a:prstGeom>
              <a:solidFill>
                <a:schemeClr val="tx1">
                  <a:alpha val="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1BA018B-FA9C-81B4-2B25-1AB0CDBDE4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93446" y="3931920"/>
                <a:ext cx="67483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triangle"/>
              </a:ln>
              <a:effectLst>
                <a:glow rad="254000"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279BA93B-DD46-D9B7-69CB-63FC72D8F092}"/>
                  </a:ext>
                </a:extLst>
              </p:cNvPr>
              <p:cNvCxnSpPr>
                <a:cxnSpLocks/>
                <a:endCxn id="22" idx="0"/>
              </p:cNvCxnSpPr>
              <p:nvPr/>
            </p:nvCxnSpPr>
            <p:spPr>
              <a:xfrm flipH="1" flipV="1">
                <a:off x="9222485" y="3583785"/>
                <a:ext cx="8379" cy="66302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triangle"/>
              </a:ln>
              <a:effectLst>
                <a:glow rad="254000"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744ADCF2-010C-D59D-A29F-B89C0605FC72}"/>
                  </a:ext>
                </a:extLst>
              </p:cNvPr>
              <p:cNvCxnSpPr>
                <a:cxnSpLocks/>
                <a:stCxn id="22" idx="3"/>
                <a:endCxn id="22" idx="7"/>
              </p:cNvCxnSpPr>
              <p:nvPr/>
            </p:nvCxnSpPr>
            <p:spPr>
              <a:xfrm flipV="1">
                <a:off x="8977969" y="3685067"/>
                <a:ext cx="489032" cy="48903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triangle"/>
              </a:ln>
              <a:effectLst>
                <a:glow rad="254000"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A25A29E-7C94-58E5-9842-2DC75811F069}"/>
                  </a:ext>
                </a:extLst>
              </p:cNvPr>
              <p:cNvCxnSpPr>
                <a:cxnSpLocks/>
                <a:stCxn id="22" idx="5"/>
                <a:endCxn id="22" idx="1"/>
              </p:cNvCxnSpPr>
              <p:nvPr/>
            </p:nvCxnSpPr>
            <p:spPr>
              <a:xfrm flipH="1" flipV="1">
                <a:off x="8977969" y="3685067"/>
                <a:ext cx="489032" cy="48903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triangle"/>
              </a:ln>
              <a:effectLst>
                <a:glow rad="254000"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Graphic 15" descr="Arrow circle with solid fill">
              <a:extLst>
                <a:ext uri="{FF2B5EF4-FFF2-40B4-BE49-F238E27FC236}">
                  <a16:creationId xmlns:a16="http://schemas.microsoft.com/office/drawing/2014/main" id="{4EE2555F-CA50-4397-CCA8-281339BC4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41666" y="4609103"/>
              <a:ext cx="914400" cy="9144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6EC561-63C5-3062-208C-19822676B88D}"/>
                </a:ext>
              </a:extLst>
            </p:cNvPr>
            <p:cNvSpPr txBox="1"/>
            <p:nvPr/>
          </p:nvSpPr>
          <p:spPr>
            <a:xfrm>
              <a:off x="4470926" y="5719850"/>
              <a:ext cx="1925811" cy="869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level densities</a:t>
              </a:r>
            </a:p>
            <a:p>
              <a:pPr algn="ctr"/>
              <a:r>
                <a:rPr lang="en-US" sz="1200" dirty="0"/>
                <a:t>determine radiation</a:t>
              </a:r>
            </a:p>
            <a:p>
              <a:pPr algn="ctr"/>
              <a:r>
                <a:rPr lang="en-US" sz="1200" dirty="0"/>
                <a:t>field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75A5FB-5EEE-B426-FECD-A0112A31941C}"/>
                </a:ext>
              </a:extLst>
            </p:cNvPr>
            <p:cNvSpPr txBox="1"/>
            <p:nvPr/>
          </p:nvSpPr>
          <p:spPr>
            <a:xfrm>
              <a:off x="7965313" y="5770356"/>
              <a:ext cx="1646344" cy="869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Radiation field </a:t>
              </a:r>
            </a:p>
            <a:p>
              <a:pPr algn="ctr"/>
              <a:r>
                <a:rPr lang="en-US" sz="1200" dirty="0"/>
                <a:t>determines level</a:t>
              </a:r>
            </a:p>
            <a:p>
              <a:pPr algn="ctr"/>
              <a:r>
                <a:rPr lang="en-US" sz="1200" dirty="0"/>
                <a:t>densities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296BA19-F0B6-476F-6C68-419F15458A76}"/>
                </a:ext>
              </a:extLst>
            </p:cNvPr>
            <p:cNvSpPr txBox="1"/>
            <p:nvPr/>
          </p:nvSpPr>
          <p:spPr>
            <a:xfrm>
              <a:off x="9773118" y="4774332"/>
              <a:ext cx="1154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non-linear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E29B4B40-FB83-1F01-56E6-AC9D6DFFA9A2}"/>
              </a:ext>
            </a:extLst>
          </p:cNvPr>
          <p:cNvSpPr/>
          <p:nvPr/>
        </p:nvSpPr>
        <p:spPr>
          <a:xfrm>
            <a:off x="144069" y="3531054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BEEC3A-4BD4-5484-C09E-85B72CC20BDC}"/>
              </a:ext>
            </a:extLst>
          </p:cNvPr>
          <p:cNvSpPr txBox="1"/>
          <p:nvPr/>
        </p:nvSpPr>
        <p:spPr>
          <a:xfrm>
            <a:off x="3374912" y="0"/>
            <a:ext cx="54421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effectLst/>
              </a:rPr>
              <a:t>Radiative Transfer (the problem)</a:t>
            </a:r>
            <a:endParaRPr lang="en-GB" sz="3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7CF0C1-4C77-A2D4-2A9A-C7B6C77EB06D}"/>
              </a:ext>
            </a:extLst>
          </p:cNvPr>
          <p:cNvSpPr txBox="1"/>
          <p:nvPr/>
        </p:nvSpPr>
        <p:spPr>
          <a:xfrm>
            <a:off x="8196362" y="1482083"/>
            <a:ext cx="190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radiative coupling</a:t>
            </a:r>
          </a:p>
        </p:txBody>
      </p:sp>
    </p:spTree>
    <p:extLst>
      <p:ext uri="{BB962C8B-B14F-4D97-AF65-F5344CB8AC3E}">
        <p14:creationId xmlns:p14="http://schemas.microsoft.com/office/powerpoint/2010/main" val="2912009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6C3F23-67A9-27E4-B490-4FCBE0774649}"/>
              </a:ext>
            </a:extLst>
          </p:cNvPr>
          <p:cNvSpPr txBox="1"/>
          <p:nvPr/>
        </p:nvSpPr>
        <p:spPr>
          <a:xfrm>
            <a:off x="116049" y="553998"/>
            <a:ext cx="403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Extremely difficult to simulate because….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B60CBC-8E3E-6028-BF5C-2CEB516796C5}"/>
              </a:ext>
            </a:extLst>
          </p:cNvPr>
          <p:cNvSpPr txBox="1"/>
          <p:nvPr/>
        </p:nvSpPr>
        <p:spPr>
          <a:xfrm>
            <a:off x="720829" y="1546703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A0C8260-0E3F-E177-FA75-AD2343ECA236}"/>
              </a:ext>
            </a:extLst>
          </p:cNvPr>
          <p:cNvGrpSpPr/>
          <p:nvPr/>
        </p:nvGrpSpPr>
        <p:grpSpPr>
          <a:xfrm>
            <a:off x="2521102" y="1313053"/>
            <a:ext cx="5424881" cy="1027526"/>
            <a:chOff x="3164778" y="1808165"/>
            <a:chExt cx="7212774" cy="136617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711921D-A0E9-7573-1BDF-01AF3041EDCC}"/>
                </a:ext>
              </a:extLst>
            </p:cNvPr>
            <p:cNvGrpSpPr/>
            <p:nvPr/>
          </p:nvGrpSpPr>
          <p:grpSpPr>
            <a:xfrm>
              <a:off x="3164778" y="1808165"/>
              <a:ext cx="7212774" cy="1167228"/>
              <a:chOff x="4495402" y="1236983"/>
              <a:chExt cx="12669353" cy="2050255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9AE96BAF-8128-E7E9-4F78-FC9147B99826}"/>
                  </a:ext>
                </a:extLst>
              </p:cNvPr>
              <p:cNvCxnSpPr>
                <a:cxnSpLocks/>
                <a:stCxn id="22" idx="3"/>
                <a:endCxn id="20" idx="1"/>
              </p:cNvCxnSpPr>
              <p:nvPr/>
            </p:nvCxnSpPr>
            <p:spPr>
              <a:xfrm flipV="1">
                <a:off x="5024040" y="1693064"/>
                <a:ext cx="11083440" cy="106553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  <a:effectLst>
                <a:glow rad="254000"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F7B785B8-8471-2362-7201-50A759063B46}"/>
                  </a:ext>
                </a:extLst>
              </p:cNvPr>
              <p:cNvCxnSpPr>
                <a:cxnSpLocks/>
                <a:stCxn id="16" idx="3"/>
                <a:endCxn id="13" idx="1"/>
              </p:cNvCxnSpPr>
              <p:nvPr/>
            </p:nvCxnSpPr>
            <p:spPr>
              <a:xfrm>
                <a:off x="5457825" y="1501302"/>
                <a:ext cx="11178292" cy="152161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  <a:effectLst>
                <a:glow rad="254000"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5C274F-DCDE-B393-A559-1BBDE7970C7B}"/>
                  </a:ext>
                </a:extLst>
              </p:cNvPr>
              <p:cNvSpPr/>
              <p:nvPr/>
            </p:nvSpPr>
            <p:spPr>
              <a:xfrm>
                <a:off x="16636117" y="2758601"/>
                <a:ext cx="528638" cy="528637"/>
              </a:xfrm>
              <a:prstGeom prst="rect">
                <a:avLst/>
              </a:prstGeom>
              <a:solidFill>
                <a:schemeClr val="bg1"/>
              </a:solidFill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493BD3A-3A1A-7210-4454-D044559C2265}"/>
                  </a:ext>
                </a:extLst>
              </p:cNvPr>
              <p:cNvSpPr/>
              <p:nvPr/>
            </p:nvSpPr>
            <p:spPr>
              <a:xfrm>
                <a:off x="4929187" y="1236983"/>
                <a:ext cx="528638" cy="528638"/>
              </a:xfrm>
              <a:prstGeom prst="rect">
                <a:avLst/>
              </a:prstGeom>
              <a:solidFill>
                <a:schemeClr val="bg1"/>
              </a:solidFill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BE4D516-264E-6014-44FB-ABB0B56AF451}"/>
                  </a:ext>
                </a:extLst>
              </p:cNvPr>
              <p:cNvSpPr/>
              <p:nvPr/>
            </p:nvSpPr>
            <p:spPr>
              <a:xfrm>
                <a:off x="16107480" y="1428745"/>
                <a:ext cx="528638" cy="528638"/>
              </a:xfrm>
              <a:prstGeom prst="rect">
                <a:avLst/>
              </a:prstGeom>
              <a:solidFill>
                <a:schemeClr val="bg1"/>
              </a:solidFill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0C33B2F-C339-1514-1AA0-27C82C7DFA9C}"/>
                  </a:ext>
                </a:extLst>
              </p:cNvPr>
              <p:cNvSpPr/>
              <p:nvPr/>
            </p:nvSpPr>
            <p:spPr>
              <a:xfrm>
                <a:off x="4495402" y="2494283"/>
                <a:ext cx="528638" cy="528638"/>
              </a:xfrm>
              <a:prstGeom prst="rect">
                <a:avLst/>
              </a:prstGeom>
              <a:solidFill>
                <a:schemeClr val="bg1"/>
              </a:solidFill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066CDCB-F04D-B660-5EBC-9E252A5FF5E6}"/>
                </a:ext>
              </a:extLst>
            </p:cNvPr>
            <p:cNvSpPr txBox="1"/>
            <p:nvPr/>
          </p:nvSpPr>
          <p:spPr>
            <a:xfrm>
              <a:off x="4653005" y="2897336"/>
              <a:ext cx="3052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atomic populations far away effect each other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A057164-9373-DBAC-D8B5-80E95A9C5B80}"/>
              </a:ext>
            </a:extLst>
          </p:cNvPr>
          <p:cNvSpPr txBox="1"/>
          <p:nvPr/>
        </p:nvSpPr>
        <p:spPr>
          <a:xfrm>
            <a:off x="720829" y="3499985"/>
            <a:ext cx="7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Cyclic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35F30C0-9C61-1D72-4F99-62527737315C}"/>
              </a:ext>
            </a:extLst>
          </p:cNvPr>
          <p:cNvGrpSpPr/>
          <p:nvPr/>
        </p:nvGrpSpPr>
        <p:grpSpPr>
          <a:xfrm>
            <a:off x="3013549" y="3116785"/>
            <a:ext cx="4892488" cy="1509313"/>
            <a:chOff x="4344131" y="4609103"/>
            <a:chExt cx="6583470" cy="2030974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99421C4-F8F9-8CCB-1AC3-FAE0CC0518A5}"/>
                </a:ext>
              </a:extLst>
            </p:cNvPr>
            <p:cNvGrpSpPr/>
            <p:nvPr/>
          </p:nvGrpSpPr>
          <p:grpSpPr>
            <a:xfrm>
              <a:off x="4344131" y="4734793"/>
              <a:ext cx="2590880" cy="706602"/>
              <a:chOff x="4382415" y="4928859"/>
              <a:chExt cx="2590880" cy="706602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5125107-0B41-CDB8-1A74-FC99C5825B15}"/>
                  </a:ext>
                </a:extLst>
              </p:cNvPr>
              <p:cNvCxnSpPr/>
              <p:nvPr/>
            </p:nvCxnSpPr>
            <p:spPr>
              <a:xfrm>
                <a:off x="4930033" y="5029200"/>
                <a:ext cx="14877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F97DACF-A2A8-4C55-3EEE-BA4852B71B1C}"/>
                  </a:ext>
                </a:extLst>
              </p:cNvPr>
              <p:cNvCxnSpPr/>
              <p:nvPr/>
            </p:nvCxnSpPr>
            <p:spPr>
              <a:xfrm>
                <a:off x="4930033" y="5537200"/>
                <a:ext cx="14877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75D94DE-9402-2817-2DF6-3F05912B0FD4}"/>
                  </a:ext>
                </a:extLst>
              </p:cNvPr>
              <p:cNvSpPr/>
              <p:nvPr/>
            </p:nvSpPr>
            <p:spPr>
              <a:xfrm>
                <a:off x="5575746" y="5438934"/>
                <a:ext cx="196527" cy="196527"/>
              </a:xfrm>
              <a:prstGeom prst="ellipse">
                <a:avLst/>
              </a:prstGeom>
              <a:solidFill>
                <a:schemeClr val="tx1">
                  <a:alpha val="21034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CCF4558-C8CD-0ADD-EA82-204E69946CCE}"/>
                  </a:ext>
                </a:extLst>
              </p:cNvPr>
              <p:cNvSpPr/>
              <p:nvPr/>
            </p:nvSpPr>
            <p:spPr>
              <a:xfrm>
                <a:off x="5575619" y="4928859"/>
                <a:ext cx="196527" cy="19652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E04E18E-B665-9AB9-9AE3-88E50F697B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5027122"/>
                <a:ext cx="0" cy="51007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81386C74-E088-3890-A07C-F55B4FC92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82415" y="5266494"/>
                <a:ext cx="67483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  <a:effectLst>
                <a:glow rad="254000"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57C31F4-1BB6-5CE9-6F7B-423741B6F9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39207" y="5027122"/>
                <a:ext cx="0" cy="51007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1489C5F9-8C20-156C-F588-0F3234445E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98458" y="5282159"/>
                <a:ext cx="67483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  <a:effectLst>
                <a:glow rad="254000"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F65A761-D256-FD5B-4EDD-7E4944DD5D02}"/>
                </a:ext>
              </a:extLst>
            </p:cNvPr>
            <p:cNvGrpSpPr/>
            <p:nvPr/>
          </p:nvGrpSpPr>
          <p:grpSpPr>
            <a:xfrm>
              <a:off x="8442688" y="4651535"/>
              <a:ext cx="691596" cy="691596"/>
              <a:chOff x="8876687" y="3583785"/>
              <a:chExt cx="691596" cy="691596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E13D36D-6A71-26A9-9235-B86C5B5DE66B}"/>
                  </a:ext>
                </a:extLst>
              </p:cNvPr>
              <p:cNvSpPr/>
              <p:nvPr/>
            </p:nvSpPr>
            <p:spPr>
              <a:xfrm>
                <a:off x="8876687" y="3583785"/>
                <a:ext cx="691596" cy="691596"/>
              </a:xfrm>
              <a:prstGeom prst="ellipse">
                <a:avLst/>
              </a:prstGeom>
              <a:solidFill>
                <a:schemeClr val="tx1">
                  <a:alpha val="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0A946B68-B712-62AF-0334-E40B64F804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93446" y="3931920"/>
                <a:ext cx="67483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triangle"/>
              </a:ln>
              <a:effectLst>
                <a:glow rad="254000"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914A0853-67E8-BAAB-F2D8-D9D2A20A10CE}"/>
                  </a:ext>
                </a:extLst>
              </p:cNvPr>
              <p:cNvCxnSpPr>
                <a:cxnSpLocks/>
                <a:endCxn id="46" idx="0"/>
              </p:cNvCxnSpPr>
              <p:nvPr/>
            </p:nvCxnSpPr>
            <p:spPr>
              <a:xfrm flipH="1" flipV="1">
                <a:off x="9222485" y="3583785"/>
                <a:ext cx="8379" cy="66302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triangle"/>
              </a:ln>
              <a:effectLst>
                <a:glow rad="254000"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44FC21CC-1748-C977-226E-F0469E897B89}"/>
                  </a:ext>
                </a:extLst>
              </p:cNvPr>
              <p:cNvCxnSpPr>
                <a:cxnSpLocks/>
                <a:stCxn id="46" idx="3"/>
                <a:endCxn id="46" idx="7"/>
              </p:cNvCxnSpPr>
              <p:nvPr/>
            </p:nvCxnSpPr>
            <p:spPr>
              <a:xfrm flipV="1">
                <a:off x="8977969" y="3685067"/>
                <a:ext cx="489032" cy="48903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triangle"/>
              </a:ln>
              <a:effectLst>
                <a:glow rad="254000"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6B39E220-99B6-7167-D91C-6A751535B527}"/>
                  </a:ext>
                </a:extLst>
              </p:cNvPr>
              <p:cNvCxnSpPr>
                <a:cxnSpLocks/>
                <a:stCxn id="46" idx="5"/>
                <a:endCxn id="46" idx="1"/>
              </p:cNvCxnSpPr>
              <p:nvPr/>
            </p:nvCxnSpPr>
            <p:spPr>
              <a:xfrm flipH="1" flipV="1">
                <a:off x="8977969" y="3685067"/>
                <a:ext cx="489032" cy="48903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triangle"/>
              </a:ln>
              <a:effectLst>
                <a:glow rad="254000"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1" name="Graphic 50" descr="Arrow circle with solid fill">
              <a:extLst>
                <a:ext uri="{FF2B5EF4-FFF2-40B4-BE49-F238E27FC236}">
                  <a16:creationId xmlns:a16="http://schemas.microsoft.com/office/drawing/2014/main" id="{9B5E74D3-07B0-3B29-6BBE-63C156A6A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41666" y="4609103"/>
              <a:ext cx="914400" cy="91440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839BB2F-50B8-2D4A-42F7-35A001DE539B}"/>
                </a:ext>
              </a:extLst>
            </p:cNvPr>
            <p:cNvSpPr txBox="1"/>
            <p:nvPr/>
          </p:nvSpPr>
          <p:spPr>
            <a:xfrm>
              <a:off x="4470926" y="5719850"/>
              <a:ext cx="1925811" cy="869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level densities</a:t>
              </a:r>
            </a:p>
            <a:p>
              <a:pPr algn="ctr"/>
              <a:r>
                <a:rPr lang="en-US" sz="1200" dirty="0"/>
                <a:t>determine radiation</a:t>
              </a:r>
            </a:p>
            <a:p>
              <a:pPr algn="ctr"/>
              <a:r>
                <a:rPr lang="en-US" sz="1200" dirty="0"/>
                <a:t>field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015BE45-BAD1-5D76-FBBA-9365C22BBA9C}"/>
                </a:ext>
              </a:extLst>
            </p:cNvPr>
            <p:cNvSpPr txBox="1"/>
            <p:nvPr/>
          </p:nvSpPr>
          <p:spPr>
            <a:xfrm>
              <a:off x="7965313" y="5770356"/>
              <a:ext cx="1646344" cy="869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Radiation field </a:t>
              </a:r>
            </a:p>
            <a:p>
              <a:pPr algn="ctr"/>
              <a:r>
                <a:rPr lang="en-US" sz="1200" dirty="0"/>
                <a:t>determines level</a:t>
              </a:r>
            </a:p>
            <a:p>
              <a:pPr algn="ctr"/>
              <a:r>
                <a:rPr lang="en-US" sz="1200" dirty="0"/>
                <a:t>densities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E4915FC-E7FF-8BC1-7A9F-4697A05FDE0F}"/>
                </a:ext>
              </a:extLst>
            </p:cNvPr>
            <p:cNvSpPr txBox="1"/>
            <p:nvPr/>
          </p:nvSpPr>
          <p:spPr>
            <a:xfrm>
              <a:off x="9773118" y="4774332"/>
              <a:ext cx="1154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non-linear</a:t>
              </a: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F9C47272-1D60-EA5D-4A8F-6528212B558B}"/>
              </a:ext>
            </a:extLst>
          </p:cNvPr>
          <p:cNvSpPr/>
          <p:nvPr/>
        </p:nvSpPr>
        <p:spPr>
          <a:xfrm>
            <a:off x="144069" y="1579662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57E119C-AB64-E4F2-9425-B64D28B928F4}"/>
              </a:ext>
            </a:extLst>
          </p:cNvPr>
          <p:cNvSpPr/>
          <p:nvPr/>
        </p:nvSpPr>
        <p:spPr>
          <a:xfrm>
            <a:off x="144069" y="3531054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55EC07E-C834-BF51-06ED-681ED90D3D68}"/>
              </a:ext>
            </a:extLst>
          </p:cNvPr>
          <p:cNvSpPr txBox="1"/>
          <p:nvPr/>
        </p:nvSpPr>
        <p:spPr>
          <a:xfrm>
            <a:off x="98491" y="5544947"/>
            <a:ext cx="444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direct solution = complete linearization 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430E7BD-47A6-C76E-A939-FB4B2C8F7A89}"/>
              </a:ext>
            </a:extLst>
          </p:cNvPr>
          <p:cNvCxnSpPr>
            <a:cxnSpLocks/>
          </p:cNvCxnSpPr>
          <p:nvPr/>
        </p:nvCxnSpPr>
        <p:spPr>
          <a:xfrm>
            <a:off x="4688202" y="5754308"/>
            <a:ext cx="50150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8BAB2DA1-5202-BEE6-97AF-13D272ADF554}"/>
              </a:ext>
            </a:extLst>
          </p:cNvPr>
          <p:cNvSpPr/>
          <p:nvPr/>
        </p:nvSpPr>
        <p:spPr>
          <a:xfrm>
            <a:off x="5769588" y="4943589"/>
            <a:ext cx="1607502" cy="1607502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</a:ln>
          <a:effectLst>
            <a:glow rad="133263">
              <a:schemeClr val="bg1">
                <a:alpha val="67632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B910B3F-C088-F1AD-341E-C89531405CC4}"/>
              </a:ext>
            </a:extLst>
          </p:cNvPr>
          <p:cNvSpPr/>
          <p:nvPr/>
        </p:nvSpPr>
        <p:spPr>
          <a:xfrm>
            <a:off x="6316360" y="4809546"/>
            <a:ext cx="611737" cy="1877004"/>
          </a:xfrm>
          <a:prstGeom prst="rect">
            <a:avLst/>
          </a:prstGeom>
          <a:solidFill>
            <a:srgbClr val="DEEDD1"/>
          </a:solidFill>
          <a:ln w="25400">
            <a:solidFill>
              <a:srgbClr val="DEED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DE6D49F-BBC9-24F9-BD2F-BC28308F9E60}"/>
              </a:ext>
            </a:extLst>
          </p:cNvPr>
          <p:cNvSpPr txBox="1"/>
          <p:nvPr/>
        </p:nvSpPr>
        <p:spPr>
          <a:xfrm>
            <a:off x="5754621" y="5489003"/>
            <a:ext cx="163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massive matrix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8200A4C-CBA0-11A7-1260-B224CBB33BB5}"/>
              </a:ext>
            </a:extLst>
          </p:cNvPr>
          <p:cNvSpPr txBox="1"/>
          <p:nvPr/>
        </p:nvSpPr>
        <p:spPr>
          <a:xfrm>
            <a:off x="7666883" y="5462837"/>
            <a:ext cx="24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cannot fit into computer</a:t>
            </a:r>
          </a:p>
        </p:txBody>
      </p:sp>
      <p:pic>
        <p:nvPicPr>
          <p:cNvPr id="89" name="Graphic 88" descr="Laptop with solid fill">
            <a:extLst>
              <a:ext uri="{FF2B5EF4-FFF2-40B4-BE49-F238E27FC236}">
                <a16:creationId xmlns:a16="http://schemas.microsoft.com/office/drawing/2014/main" id="{4C3257BF-625C-1873-D793-50F8D4B51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90083" y="5216469"/>
            <a:ext cx="914400" cy="914400"/>
          </a:xfrm>
          <a:prstGeom prst="rect">
            <a:avLst/>
          </a:prstGeom>
        </p:spPr>
      </p:pic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B234ED9-1CC5-8102-5C43-6AD65486CA2C}"/>
              </a:ext>
            </a:extLst>
          </p:cNvPr>
          <p:cNvCxnSpPr>
            <a:cxnSpLocks/>
          </p:cNvCxnSpPr>
          <p:nvPr/>
        </p:nvCxnSpPr>
        <p:spPr>
          <a:xfrm>
            <a:off x="10144356" y="5673669"/>
            <a:ext cx="50150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73EBCC2-854A-0AD7-F917-82ACFF6A33D0}"/>
              </a:ext>
            </a:extLst>
          </p:cNvPr>
          <p:cNvGrpSpPr/>
          <p:nvPr/>
        </p:nvGrpSpPr>
        <p:grpSpPr>
          <a:xfrm>
            <a:off x="10336008" y="4557055"/>
            <a:ext cx="1822550" cy="369332"/>
            <a:chOff x="10358183" y="6488668"/>
            <a:chExt cx="1822550" cy="369332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465DFC3-CEE7-20A9-8F7E-E54433204659}"/>
                </a:ext>
              </a:extLst>
            </p:cNvPr>
            <p:cNvSpPr/>
            <p:nvPr/>
          </p:nvSpPr>
          <p:spPr>
            <a:xfrm>
              <a:off x="10358183" y="6488670"/>
              <a:ext cx="1822550" cy="3693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5D2A705-98AC-7A10-57E1-C2F34E645FCC}"/>
                </a:ext>
              </a:extLst>
            </p:cNvPr>
            <p:cNvSpPr txBox="1"/>
            <p:nvPr/>
          </p:nvSpPr>
          <p:spPr>
            <a:xfrm>
              <a:off x="10440224" y="6488668"/>
              <a:ext cx="16584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Direct Solution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57337F4-C176-B8C9-5659-192C77F7A4A2}"/>
              </a:ext>
            </a:extLst>
          </p:cNvPr>
          <p:cNvSpPr txBox="1"/>
          <p:nvPr/>
        </p:nvSpPr>
        <p:spPr>
          <a:xfrm>
            <a:off x="3374912" y="0"/>
            <a:ext cx="54421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effectLst/>
              </a:rPr>
              <a:t>Radiative Transfer (the problem)</a:t>
            </a:r>
            <a:endParaRPr lang="en-GB" sz="3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96D831-EF56-1DC1-FD17-91914651F7A7}"/>
              </a:ext>
            </a:extLst>
          </p:cNvPr>
          <p:cNvSpPr txBox="1"/>
          <p:nvPr/>
        </p:nvSpPr>
        <p:spPr>
          <a:xfrm>
            <a:off x="8196362" y="1482083"/>
            <a:ext cx="190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radiative coupling</a:t>
            </a:r>
          </a:p>
        </p:txBody>
      </p:sp>
    </p:spTree>
    <p:extLst>
      <p:ext uri="{BB962C8B-B14F-4D97-AF65-F5344CB8AC3E}">
        <p14:creationId xmlns:p14="http://schemas.microsoft.com/office/powerpoint/2010/main" val="268625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ED5B44A5-302F-0B7B-9AFE-E2F5779C96FB}"/>
              </a:ext>
            </a:extLst>
          </p:cNvPr>
          <p:cNvSpPr/>
          <p:nvPr/>
        </p:nvSpPr>
        <p:spPr>
          <a:xfrm>
            <a:off x="10369450" y="3"/>
            <a:ext cx="1822550" cy="369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44B3F3-A560-6CD0-B0FD-295C43436455}"/>
              </a:ext>
            </a:extLst>
          </p:cNvPr>
          <p:cNvSpPr txBox="1"/>
          <p:nvPr/>
        </p:nvSpPr>
        <p:spPr>
          <a:xfrm>
            <a:off x="10369450" y="0"/>
            <a:ext cx="1822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Lambda Iteration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F17FED-DFD8-508F-C965-4407D7967BF4}"/>
              </a:ext>
            </a:extLst>
          </p:cNvPr>
          <p:cNvGrpSpPr/>
          <p:nvPr/>
        </p:nvGrpSpPr>
        <p:grpSpPr>
          <a:xfrm>
            <a:off x="697006" y="969012"/>
            <a:ext cx="10797988" cy="5593976"/>
            <a:chOff x="887506" y="1062318"/>
            <a:chExt cx="10797988" cy="559397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C6420B5-88AD-10E4-E3D7-6B1CB00B2B8A}"/>
                </a:ext>
              </a:extLst>
            </p:cNvPr>
            <p:cNvSpPr/>
            <p:nvPr/>
          </p:nvSpPr>
          <p:spPr>
            <a:xfrm>
              <a:off x="887506" y="1062318"/>
              <a:ext cx="10797988" cy="559397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012121B-46F4-3532-3DF7-6A0B785C3AB9}"/>
                </a:ext>
              </a:extLst>
            </p:cNvPr>
            <p:cNvGrpSpPr/>
            <p:nvPr/>
          </p:nvGrpSpPr>
          <p:grpSpPr>
            <a:xfrm>
              <a:off x="1160754" y="1198598"/>
              <a:ext cx="9870491" cy="5322336"/>
              <a:chOff x="1177264" y="1350998"/>
              <a:chExt cx="9870491" cy="532233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86B69F8-A8A1-D05A-58D4-6D28F058A2EE}"/>
                  </a:ext>
                </a:extLst>
              </p:cNvPr>
              <p:cNvGrpSpPr/>
              <p:nvPr/>
            </p:nvGrpSpPr>
            <p:grpSpPr>
              <a:xfrm>
                <a:off x="1177264" y="2516674"/>
                <a:ext cx="8919865" cy="735931"/>
                <a:chOff x="1122175" y="3083202"/>
                <a:chExt cx="8919865" cy="735931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BF450A9B-C539-E48B-8BBB-D3DEAC6ED075}"/>
                    </a:ext>
                  </a:extLst>
                </p:cNvPr>
                <p:cNvGrpSpPr/>
                <p:nvPr/>
              </p:nvGrpSpPr>
              <p:grpSpPr>
                <a:xfrm>
                  <a:off x="4312607" y="3311524"/>
                  <a:ext cx="4440660" cy="277283"/>
                  <a:chOff x="4078127" y="2611316"/>
                  <a:chExt cx="4440660" cy="277283"/>
                </a:xfrm>
              </p:grpSpPr>
              <p:cxnSp>
                <p:nvCxnSpPr>
                  <p:cNvPr id="55" name="Straight Arrow Connector 54">
                    <a:extLst>
                      <a:ext uri="{FF2B5EF4-FFF2-40B4-BE49-F238E27FC236}">
                        <a16:creationId xmlns:a16="http://schemas.microsoft.com/office/drawing/2014/main" id="{C5EF47DE-7A26-6D51-FC3F-79D9EC65C2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30033" y="2728792"/>
                    <a:ext cx="2736850" cy="0"/>
                  </a:xfrm>
                  <a:prstGeom prst="straightConnector1">
                    <a:avLst/>
                  </a:prstGeom>
                  <a:ln w="25400">
                    <a:solidFill>
                      <a:schemeClr val="bg2">
                        <a:lumMod val="75000"/>
                      </a:schemeClr>
                    </a:solidFill>
                    <a:tailEnd type="triangle"/>
                  </a:ln>
                  <a:effectLst>
                    <a:glow>
                      <a:schemeClr val="bg1">
                        <a:alpha val="70000"/>
                      </a:schemeClr>
                    </a:glo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58" name="Picture 57">
                    <a:extLst>
                      <a:ext uri="{FF2B5EF4-FFF2-40B4-BE49-F238E27FC236}">
                        <a16:creationId xmlns:a16="http://schemas.microsoft.com/office/drawing/2014/main" id="{747B0D0C-3D5F-FE32-AC73-BFC2CDAFD5F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lum bright="70000" contrast="-70000"/>
                  </a:blip>
                  <a:stretch>
                    <a:fillRect/>
                  </a:stretch>
                </p:blipFill>
                <p:spPr>
                  <a:xfrm>
                    <a:off x="4078127" y="2611316"/>
                    <a:ext cx="704449" cy="277283"/>
                  </a:xfrm>
                  <a:prstGeom prst="rect">
                    <a:avLst/>
                  </a:prstGeom>
                </p:spPr>
              </p:pic>
              <p:pic>
                <p:nvPicPr>
                  <p:cNvPr id="59" name="Picture 58">
                    <a:extLst>
                      <a:ext uri="{FF2B5EF4-FFF2-40B4-BE49-F238E27FC236}">
                        <a16:creationId xmlns:a16="http://schemas.microsoft.com/office/drawing/2014/main" id="{31A1C506-B2CB-B713-E6A4-C32B1F56FA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lum bright="70000" contrast="-70000"/>
                  </a:blip>
                  <a:stretch>
                    <a:fillRect/>
                  </a:stretch>
                </p:blipFill>
                <p:spPr>
                  <a:xfrm>
                    <a:off x="7814339" y="2615067"/>
                    <a:ext cx="704448" cy="25806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A02B23B5-C966-CEF8-9E40-4A7FE9F9FE2C}"/>
                    </a:ext>
                  </a:extLst>
                </p:cNvPr>
                <p:cNvGrpSpPr/>
                <p:nvPr/>
              </p:nvGrpSpPr>
              <p:grpSpPr>
                <a:xfrm>
                  <a:off x="1122175" y="3112531"/>
                  <a:ext cx="2590880" cy="706602"/>
                  <a:chOff x="4382415" y="4928859"/>
                  <a:chExt cx="2590880" cy="706602"/>
                </a:xfrm>
              </p:grpSpPr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93FBAA82-A76E-4A17-F098-DCA215EBE39A}"/>
                      </a:ext>
                    </a:extLst>
                  </p:cNvPr>
                  <p:cNvCxnSpPr/>
                  <p:nvPr/>
                </p:nvCxnSpPr>
                <p:spPr>
                  <a:xfrm>
                    <a:off x="4930033" y="5029200"/>
                    <a:ext cx="1487700" cy="0"/>
                  </a:xfrm>
                  <a:prstGeom prst="line">
                    <a:avLst/>
                  </a:prstGeom>
                  <a:ln w="254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8FA8350E-0059-058D-2242-AD496FBA9B08}"/>
                      </a:ext>
                    </a:extLst>
                  </p:cNvPr>
                  <p:cNvCxnSpPr/>
                  <p:nvPr/>
                </p:nvCxnSpPr>
                <p:spPr>
                  <a:xfrm>
                    <a:off x="4930033" y="5537200"/>
                    <a:ext cx="1487700" cy="0"/>
                  </a:xfrm>
                  <a:prstGeom prst="line">
                    <a:avLst/>
                  </a:prstGeom>
                  <a:ln w="254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78A83985-FD86-2E73-3A6B-D7CD216A5005}"/>
                      </a:ext>
                    </a:extLst>
                  </p:cNvPr>
                  <p:cNvSpPr/>
                  <p:nvPr/>
                </p:nvSpPr>
                <p:spPr>
                  <a:xfrm>
                    <a:off x="5575746" y="5438934"/>
                    <a:ext cx="196527" cy="196527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  <a:alpha val="21034"/>
                    </a:schemeClr>
                  </a:solidFill>
                  <a:ln>
                    <a:solidFill>
                      <a:schemeClr val="bg2">
                        <a:lumMod val="7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576F517D-4DB3-1DA9-CEE9-CDD157F0F4E7}"/>
                      </a:ext>
                    </a:extLst>
                  </p:cNvPr>
                  <p:cNvSpPr/>
                  <p:nvPr/>
                </p:nvSpPr>
                <p:spPr>
                  <a:xfrm>
                    <a:off x="5575619" y="4928859"/>
                    <a:ext cx="196527" cy="196527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EC75CD8C-3C72-357B-BAA2-C6C6E1E3AA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096000" y="5027122"/>
                    <a:ext cx="0" cy="510075"/>
                  </a:xfrm>
                  <a:prstGeom prst="line">
                    <a:avLst/>
                  </a:prstGeom>
                  <a:ln w="19050">
                    <a:solidFill>
                      <a:schemeClr val="bg2">
                        <a:lumMod val="75000"/>
                      </a:schemeClr>
                    </a:solidFill>
                    <a:prstDash val="sysDash"/>
                    <a:headEnd type="triangl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Arrow Connector 72">
                    <a:extLst>
                      <a:ext uri="{FF2B5EF4-FFF2-40B4-BE49-F238E27FC236}">
                        <a16:creationId xmlns:a16="http://schemas.microsoft.com/office/drawing/2014/main" id="{843C9ACC-8CB1-3E4E-0AFB-63F60F1650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82415" y="5266494"/>
                    <a:ext cx="674837" cy="0"/>
                  </a:xfrm>
                  <a:prstGeom prst="straightConnector1">
                    <a:avLst/>
                  </a:prstGeom>
                  <a:ln w="25400">
                    <a:solidFill>
                      <a:schemeClr val="bg2">
                        <a:lumMod val="75000"/>
                      </a:schemeClr>
                    </a:solidFill>
                    <a:tailEnd type="triangle"/>
                  </a:ln>
                  <a:effectLst>
                    <a:glow>
                      <a:schemeClr val="bg1">
                        <a:alpha val="70000"/>
                      </a:schemeClr>
                    </a:glo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E13D280C-DE82-119C-7CBB-93E4494DC1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239207" y="5027122"/>
                    <a:ext cx="0" cy="510075"/>
                  </a:xfrm>
                  <a:prstGeom prst="line">
                    <a:avLst/>
                  </a:prstGeom>
                  <a:ln w="19050">
                    <a:solidFill>
                      <a:schemeClr val="bg2">
                        <a:lumMod val="75000"/>
                      </a:schemeClr>
                    </a:solidFill>
                    <a:prstDash val="sysDash"/>
                    <a:headEnd type="non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Arrow Connector 78">
                    <a:extLst>
                      <a:ext uri="{FF2B5EF4-FFF2-40B4-BE49-F238E27FC236}">
                        <a16:creationId xmlns:a16="http://schemas.microsoft.com/office/drawing/2014/main" id="{334E1BCE-C006-5149-E4BA-787183332D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298458" y="5282159"/>
                    <a:ext cx="674837" cy="0"/>
                  </a:xfrm>
                  <a:prstGeom prst="straightConnector1">
                    <a:avLst/>
                  </a:prstGeom>
                  <a:ln w="25400">
                    <a:solidFill>
                      <a:schemeClr val="bg2">
                        <a:lumMod val="75000"/>
                      </a:schemeClr>
                    </a:solidFill>
                    <a:tailEnd type="triangle"/>
                  </a:ln>
                  <a:effectLst>
                    <a:glow>
                      <a:schemeClr val="bg1">
                        <a:alpha val="70000"/>
                      </a:schemeClr>
                    </a:glo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9EFE90D0-579A-4731-6498-3066BD35921B}"/>
                    </a:ext>
                  </a:extLst>
                </p:cNvPr>
                <p:cNvGrpSpPr/>
                <p:nvPr/>
              </p:nvGrpSpPr>
              <p:grpSpPr>
                <a:xfrm>
                  <a:off x="9350444" y="3083202"/>
                  <a:ext cx="691596" cy="691596"/>
                  <a:chOff x="8876687" y="3583785"/>
                  <a:chExt cx="691596" cy="691596"/>
                </a:xfrm>
              </p:grpSpPr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C81B34DF-B329-AFA0-EE0C-CD4ED9779E19}"/>
                      </a:ext>
                    </a:extLst>
                  </p:cNvPr>
                  <p:cNvSpPr/>
                  <p:nvPr/>
                </p:nvSpPr>
                <p:spPr>
                  <a:xfrm>
                    <a:off x="8876687" y="3583785"/>
                    <a:ext cx="691596" cy="691596"/>
                  </a:xfrm>
                  <a:prstGeom prst="ellipse">
                    <a:avLst/>
                  </a:prstGeom>
                  <a:solidFill>
                    <a:schemeClr val="tx1">
                      <a:alpha val="0"/>
                    </a:schemeClr>
                  </a:solidFill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6" name="Straight Arrow Connector 5">
                    <a:extLst>
                      <a:ext uri="{FF2B5EF4-FFF2-40B4-BE49-F238E27FC236}">
                        <a16:creationId xmlns:a16="http://schemas.microsoft.com/office/drawing/2014/main" id="{418C5585-3426-8D4B-8638-97EBCEE319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93446" y="3931920"/>
                    <a:ext cx="674837" cy="0"/>
                  </a:xfrm>
                  <a:prstGeom prst="straightConnector1">
                    <a:avLst/>
                  </a:prstGeom>
                  <a:ln w="25400">
                    <a:solidFill>
                      <a:schemeClr val="bg2">
                        <a:lumMod val="75000"/>
                      </a:schemeClr>
                    </a:solidFill>
                    <a:headEnd type="triangle"/>
                    <a:tailEnd type="triangle"/>
                  </a:ln>
                  <a:effectLst>
                    <a:glow>
                      <a:schemeClr val="bg1">
                        <a:alpha val="70000"/>
                      </a:schemeClr>
                    </a:glo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Arrow Connector 6">
                    <a:extLst>
                      <a:ext uri="{FF2B5EF4-FFF2-40B4-BE49-F238E27FC236}">
                        <a16:creationId xmlns:a16="http://schemas.microsoft.com/office/drawing/2014/main" id="{FEE98D1C-2BAC-3451-9E2C-A319BF6DE210}"/>
                      </a:ext>
                    </a:extLst>
                  </p:cNvPr>
                  <p:cNvCxnSpPr>
                    <a:cxnSpLocks/>
                    <a:endCxn id="5" idx="0"/>
                  </p:cNvCxnSpPr>
                  <p:nvPr/>
                </p:nvCxnSpPr>
                <p:spPr>
                  <a:xfrm flipH="1" flipV="1">
                    <a:off x="9222485" y="3583785"/>
                    <a:ext cx="8379" cy="663021"/>
                  </a:xfrm>
                  <a:prstGeom prst="straightConnector1">
                    <a:avLst/>
                  </a:prstGeom>
                  <a:ln w="25400">
                    <a:solidFill>
                      <a:schemeClr val="bg2">
                        <a:lumMod val="75000"/>
                      </a:schemeClr>
                    </a:solidFill>
                    <a:headEnd type="triangle"/>
                    <a:tailEnd type="triangle"/>
                  </a:ln>
                  <a:effectLst>
                    <a:glow>
                      <a:schemeClr val="bg1">
                        <a:alpha val="70000"/>
                      </a:schemeClr>
                    </a:glo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Arrow Connector 7">
                    <a:extLst>
                      <a:ext uri="{FF2B5EF4-FFF2-40B4-BE49-F238E27FC236}">
                        <a16:creationId xmlns:a16="http://schemas.microsoft.com/office/drawing/2014/main" id="{85E6C21A-ED02-8A12-A996-B347F8865469}"/>
                      </a:ext>
                    </a:extLst>
                  </p:cNvPr>
                  <p:cNvCxnSpPr>
                    <a:cxnSpLocks/>
                    <a:stCxn id="5" idx="3"/>
                    <a:endCxn id="5" idx="7"/>
                  </p:cNvCxnSpPr>
                  <p:nvPr/>
                </p:nvCxnSpPr>
                <p:spPr>
                  <a:xfrm flipV="1">
                    <a:off x="8977969" y="3685067"/>
                    <a:ext cx="489032" cy="489032"/>
                  </a:xfrm>
                  <a:prstGeom prst="straightConnector1">
                    <a:avLst/>
                  </a:prstGeom>
                  <a:ln w="25400">
                    <a:solidFill>
                      <a:schemeClr val="bg2">
                        <a:lumMod val="75000"/>
                      </a:schemeClr>
                    </a:solidFill>
                    <a:headEnd type="triangle"/>
                    <a:tailEnd type="triangle"/>
                  </a:ln>
                  <a:effectLst>
                    <a:glow>
                      <a:schemeClr val="bg1">
                        <a:alpha val="70000"/>
                      </a:schemeClr>
                    </a:glo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Arrow Connector 8">
                    <a:extLst>
                      <a:ext uri="{FF2B5EF4-FFF2-40B4-BE49-F238E27FC236}">
                        <a16:creationId xmlns:a16="http://schemas.microsoft.com/office/drawing/2014/main" id="{8BDFC4EB-9B5D-AE25-1409-06C9F4CA4D45}"/>
                      </a:ext>
                    </a:extLst>
                  </p:cNvPr>
                  <p:cNvCxnSpPr>
                    <a:cxnSpLocks/>
                    <a:stCxn id="5" idx="5"/>
                    <a:endCxn id="5" idx="1"/>
                  </p:cNvCxnSpPr>
                  <p:nvPr/>
                </p:nvCxnSpPr>
                <p:spPr>
                  <a:xfrm flipH="1" flipV="1">
                    <a:off x="8977969" y="3685067"/>
                    <a:ext cx="489032" cy="489032"/>
                  </a:xfrm>
                  <a:prstGeom prst="straightConnector1">
                    <a:avLst/>
                  </a:prstGeom>
                  <a:ln w="25400">
                    <a:solidFill>
                      <a:schemeClr val="bg2">
                        <a:lumMod val="75000"/>
                      </a:schemeClr>
                    </a:solidFill>
                    <a:headEnd type="triangle"/>
                    <a:tailEnd type="triangle"/>
                  </a:ln>
                  <a:effectLst>
                    <a:glow>
                      <a:schemeClr val="bg1">
                        <a:alpha val="70000"/>
                      </a:schemeClr>
                    </a:glo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38A7D2-3286-B86D-E0E5-662D0A3DEE5A}"/>
                  </a:ext>
                </a:extLst>
              </p:cNvPr>
              <p:cNvSpPr txBox="1"/>
              <p:nvPr/>
            </p:nvSpPr>
            <p:spPr>
              <a:xfrm>
                <a:off x="1575249" y="1539417"/>
                <a:ext cx="17869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A7A3A3"/>
                    </a:solidFill>
                  </a:rPr>
                  <a:t>Initial guess of </a:t>
                </a:r>
              </a:p>
              <a:p>
                <a:pPr algn="ctr"/>
                <a:r>
                  <a:rPr lang="en-US" dirty="0">
                    <a:solidFill>
                      <a:srgbClr val="A7A3A3"/>
                    </a:solidFill>
                  </a:rPr>
                  <a:t>level populations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E60360-48A5-F153-BF43-6A2186FC40D5}"/>
                  </a:ext>
                </a:extLst>
              </p:cNvPr>
              <p:cNvSpPr txBox="1"/>
              <p:nvPr/>
            </p:nvSpPr>
            <p:spPr>
              <a:xfrm>
                <a:off x="3212582" y="3407303"/>
                <a:ext cx="229530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A7A3A3"/>
                    </a:solidFill>
                  </a:rPr>
                  <a:t>Phones generated</a:t>
                </a:r>
              </a:p>
              <a:p>
                <a:r>
                  <a:rPr lang="en-US" dirty="0">
                    <a:solidFill>
                      <a:srgbClr val="A7A3A3"/>
                    </a:solidFill>
                  </a:rPr>
                  <a:t>by electrons falling</a:t>
                </a:r>
              </a:p>
              <a:p>
                <a:r>
                  <a:rPr lang="en-US" dirty="0">
                    <a:solidFill>
                      <a:srgbClr val="A7A3A3"/>
                    </a:solidFill>
                  </a:rPr>
                  <a:t>to lower energy levels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D01596F-2E88-2302-27D8-481B898C60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</a:blip>
              <a:stretch>
                <a:fillRect/>
              </a:stretch>
            </p:blipFill>
            <p:spPr>
              <a:xfrm>
                <a:off x="2034056" y="3565200"/>
                <a:ext cx="674837" cy="211313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ADDE7F-D1BE-CC9D-3B98-EC235BD554D3}"/>
                  </a:ext>
                </a:extLst>
              </p:cNvPr>
              <p:cNvSpPr txBox="1"/>
              <p:nvPr/>
            </p:nvSpPr>
            <p:spPr>
              <a:xfrm>
                <a:off x="5072145" y="1350998"/>
                <a:ext cx="298504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A7A3A3"/>
                    </a:solidFill>
                  </a:rPr>
                  <a:t>Formal transfer equation</a:t>
                </a:r>
              </a:p>
              <a:p>
                <a:pPr algn="ctr"/>
                <a:r>
                  <a:rPr lang="en-US" dirty="0">
                    <a:solidFill>
                      <a:srgbClr val="A7A3A3"/>
                    </a:solidFill>
                  </a:rPr>
                  <a:t>lets us propagate the photons</a:t>
                </a:r>
              </a:p>
              <a:p>
                <a:pPr algn="ctr"/>
                <a:r>
                  <a:rPr lang="en-US" dirty="0">
                    <a:solidFill>
                      <a:srgbClr val="A7A3A3"/>
                    </a:solidFill>
                  </a:rPr>
                  <a:t>around the atmosphere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18337C-EC29-E278-57E9-1B7B0FC5A96F}"/>
                  </a:ext>
                </a:extLst>
              </p:cNvPr>
              <p:cNvSpPr txBox="1"/>
              <p:nvPr/>
            </p:nvSpPr>
            <p:spPr>
              <a:xfrm>
                <a:off x="8471665" y="3545802"/>
                <a:ext cx="25760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A7A3A3"/>
                    </a:solidFill>
                  </a:rPr>
                  <a:t>Calculate mean radiation </a:t>
                </a:r>
              </a:p>
              <a:p>
                <a:pPr algn="ctr"/>
                <a:r>
                  <a:rPr lang="en-US" dirty="0">
                    <a:solidFill>
                      <a:srgbClr val="A7A3A3"/>
                    </a:solidFill>
                  </a:rPr>
                  <a:t>field at each grid point</a:t>
                </a: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F2BCB0C4-16F9-5E27-8CA0-16C9D3D49B0F}"/>
                  </a:ext>
                </a:extLst>
              </p:cNvPr>
              <p:cNvGrpSpPr/>
              <p:nvPr/>
            </p:nvGrpSpPr>
            <p:grpSpPr>
              <a:xfrm>
                <a:off x="2370468" y="4049623"/>
                <a:ext cx="7287046" cy="1525339"/>
                <a:chOff x="2463295" y="3976301"/>
                <a:chExt cx="7287046" cy="1525339"/>
              </a:xfrm>
            </p:grpSpPr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481BECDE-ABDB-F5C2-F127-0A2A1A7F07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50341" y="4213831"/>
                  <a:ext cx="0" cy="1287809"/>
                </a:xfrm>
                <a:prstGeom prst="straightConnector1">
                  <a:avLst/>
                </a:prstGeom>
                <a:ln w="25400">
                  <a:solidFill>
                    <a:schemeClr val="bg2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ADF2112B-40D0-125C-AD2A-3A5B49CAEA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63295" y="3976301"/>
                  <a:ext cx="0" cy="1525339"/>
                </a:xfrm>
                <a:prstGeom prst="straightConnector1">
                  <a:avLst/>
                </a:prstGeom>
                <a:ln w="25400">
                  <a:solidFill>
                    <a:schemeClr val="bg2">
                      <a:lumMod val="75000"/>
                    </a:schemeClr>
                  </a:solidFill>
                  <a:prstDash val="dash"/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199ED1F1-A247-8A6B-8D53-B032F5345C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63295" y="5501640"/>
                  <a:ext cx="7287046" cy="0"/>
                </a:xfrm>
                <a:prstGeom prst="straightConnector1">
                  <a:avLst/>
                </a:prstGeom>
                <a:ln w="25400">
                  <a:solidFill>
                    <a:schemeClr val="bg2">
                      <a:lumMod val="75000"/>
                    </a:schemeClr>
                  </a:solidFill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C6D8C18-1589-766D-A093-84B6DF2083AC}"/>
                  </a:ext>
                </a:extLst>
              </p:cNvPr>
              <p:cNvSpPr txBox="1"/>
              <p:nvPr/>
            </p:nvSpPr>
            <p:spPr>
              <a:xfrm>
                <a:off x="5016228" y="5750004"/>
                <a:ext cx="266002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A7A3A3"/>
                    </a:solidFill>
                  </a:rPr>
                  <a:t>Repeat until convergence </a:t>
                </a:r>
              </a:p>
              <a:p>
                <a:pPr algn="ctr"/>
                <a:r>
                  <a:rPr lang="en-US" dirty="0">
                    <a:solidFill>
                      <a:srgbClr val="A7A3A3"/>
                    </a:solidFill>
                  </a:rPr>
                  <a:t>levels and radiation field</a:t>
                </a:r>
              </a:p>
              <a:p>
                <a:pPr algn="ctr"/>
                <a:r>
                  <a:rPr lang="en-US" dirty="0">
                    <a:solidFill>
                      <a:srgbClr val="A7A3A3"/>
                    </a:solidFill>
                  </a:rPr>
                  <a:t>become stationary</a:t>
                </a:r>
              </a:p>
            </p:txBody>
          </p:sp>
          <p:pic>
            <p:nvPicPr>
              <p:cNvPr id="36" name="Graphic 35" descr="Arrow circle with solid fill">
                <a:extLst>
                  <a:ext uri="{FF2B5EF4-FFF2-40B4-BE49-F238E27FC236}">
                    <a16:creationId xmlns:a16="http://schemas.microsoft.com/office/drawing/2014/main" id="{60179DBD-A342-2386-0132-C0C4EB02B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889040" y="3327829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0803866B-290B-3DAA-6D8E-B054FFBD3C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53100" y="4875975"/>
                <a:ext cx="0" cy="545198"/>
              </a:xfrm>
              <a:prstGeom prst="straightConnector1">
                <a:avLst/>
              </a:prstGeom>
              <a:ln w="25400">
                <a:solidFill>
                  <a:schemeClr val="bg2">
                    <a:lumMod val="75000"/>
                  </a:schemeClr>
                </a:solidFill>
                <a:tailEnd type="triangle"/>
              </a:ln>
              <a:effectLst>
                <a:glow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AC25EAF8-7414-4260-F66A-7ADFCD8329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38900" y="4875975"/>
                <a:ext cx="0" cy="608057"/>
              </a:xfrm>
              <a:prstGeom prst="straightConnector1">
                <a:avLst/>
              </a:prstGeom>
              <a:ln w="25400">
                <a:solidFill>
                  <a:schemeClr val="bg2">
                    <a:lumMod val="75000"/>
                  </a:schemeClr>
                </a:solidFill>
                <a:tailEnd type="triangle"/>
              </a:ln>
              <a:effectLst>
                <a:glow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D11C81A-D613-1389-D868-FB101F6245D5}"/>
                  </a:ext>
                </a:extLst>
              </p:cNvPr>
              <p:cNvSpPr txBox="1"/>
              <p:nvPr/>
            </p:nvSpPr>
            <p:spPr>
              <a:xfrm>
                <a:off x="5945959" y="4995337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</a:t>
                </a:r>
              </a:p>
            </p:txBody>
          </p:sp>
        </p:grp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9C42836-B366-0325-980B-5CF8AAC98652}"/>
                </a:ext>
              </a:extLst>
            </p:cNvPr>
            <p:cNvSpPr/>
            <p:nvPr/>
          </p:nvSpPr>
          <p:spPr>
            <a:xfrm>
              <a:off x="1160754" y="1505462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1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D23AB2E-D70D-FB92-376A-038F66B088E7}"/>
                </a:ext>
              </a:extLst>
            </p:cNvPr>
            <p:cNvSpPr/>
            <p:nvPr/>
          </p:nvSpPr>
          <p:spPr>
            <a:xfrm>
              <a:off x="4578355" y="1460969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2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FE981A5-7D73-4CD3-EA9F-A9FD50E1D42B}"/>
                </a:ext>
              </a:extLst>
            </p:cNvPr>
            <p:cNvSpPr/>
            <p:nvPr/>
          </p:nvSpPr>
          <p:spPr>
            <a:xfrm>
              <a:off x="11125924" y="3594211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3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417EB3A-4800-102E-9EAB-1B562B484E8E}"/>
                </a:ext>
              </a:extLst>
            </p:cNvPr>
            <p:cNvSpPr/>
            <p:nvPr/>
          </p:nvSpPr>
          <p:spPr>
            <a:xfrm>
              <a:off x="4578355" y="5881601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4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86754A5-36CA-BDBD-5A2D-3280041461A0}"/>
              </a:ext>
            </a:extLst>
          </p:cNvPr>
          <p:cNvSpPr txBox="1"/>
          <p:nvPr/>
        </p:nvSpPr>
        <p:spPr>
          <a:xfrm>
            <a:off x="2937229" y="0"/>
            <a:ext cx="63175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effectLst/>
              </a:rPr>
              <a:t>Radiative Transfer (the physics engine)</a:t>
            </a:r>
            <a:endParaRPr lang="en-GB" sz="3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D1D150-6B33-A3B5-5817-A5AB1475B189}"/>
              </a:ext>
            </a:extLst>
          </p:cNvPr>
          <p:cNvSpPr txBox="1"/>
          <p:nvPr/>
        </p:nvSpPr>
        <p:spPr>
          <a:xfrm>
            <a:off x="0" y="0"/>
            <a:ext cx="1951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Iterative approach </a:t>
            </a:r>
          </a:p>
          <a:p>
            <a:r>
              <a:rPr lang="en-US" dirty="0"/>
              <a:t>similar to nature</a:t>
            </a:r>
          </a:p>
        </p:txBody>
      </p:sp>
    </p:spTree>
    <p:extLst>
      <p:ext uri="{BB962C8B-B14F-4D97-AF65-F5344CB8AC3E}">
        <p14:creationId xmlns:p14="http://schemas.microsoft.com/office/powerpoint/2010/main" val="373453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678C90-4416-5BA2-E47D-6A2F2F97FF10}"/>
              </a:ext>
            </a:extLst>
          </p:cNvPr>
          <p:cNvSpPr/>
          <p:nvPr/>
        </p:nvSpPr>
        <p:spPr>
          <a:xfrm>
            <a:off x="963" y="0"/>
            <a:ext cx="6096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23246"/>
            </a:schemeClr>
          </a:solidFill>
          <a:ln>
            <a:solidFill>
              <a:schemeClr val="accent6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72E117-C79A-D945-4F2B-9BC1188B8300}"/>
              </a:ext>
            </a:extLst>
          </p:cNvPr>
          <p:cNvSpPr txBox="1"/>
          <p:nvPr/>
        </p:nvSpPr>
        <p:spPr>
          <a:xfrm>
            <a:off x="2381663" y="186944"/>
            <a:ext cx="13326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/>
              <a:t>P</a:t>
            </a:r>
            <a:r>
              <a:rPr lang="en-CH" sz="3000" b="1"/>
              <a:t>hysics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374900C-91FB-633C-3EA7-C21C9D3DEBC4}"/>
              </a:ext>
            </a:extLst>
          </p:cNvPr>
          <p:cNvGrpSpPr/>
          <p:nvPr/>
        </p:nvGrpSpPr>
        <p:grpSpPr>
          <a:xfrm>
            <a:off x="408279" y="1091991"/>
            <a:ext cx="1434111" cy="797790"/>
            <a:chOff x="183207" y="935047"/>
            <a:chExt cx="1434111" cy="7977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92FEA12-33CC-D934-53BD-561EDC0AD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570202" flipH="1">
              <a:off x="558479" y="1136855"/>
              <a:ext cx="581381" cy="61058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CDB3D4-553C-11C0-5FDC-FC95AFB6510D}"/>
                </a:ext>
              </a:extLst>
            </p:cNvPr>
            <p:cNvSpPr txBox="1"/>
            <p:nvPr/>
          </p:nvSpPr>
          <p:spPr>
            <a:xfrm>
              <a:off x="183207" y="935047"/>
              <a:ext cx="14341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200" b="1"/>
                <a:t>Classical Mechanics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458C6BB-1F49-BAE7-0B1A-86C4A6D0C303}"/>
              </a:ext>
            </a:extLst>
          </p:cNvPr>
          <p:cNvGrpSpPr/>
          <p:nvPr/>
        </p:nvGrpSpPr>
        <p:grpSpPr>
          <a:xfrm>
            <a:off x="259985" y="4639221"/>
            <a:ext cx="1699054" cy="2081626"/>
            <a:chOff x="183207" y="2556131"/>
            <a:chExt cx="1699054" cy="208162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1266A3-0D31-F1D1-443E-3F96D405D576}"/>
                </a:ext>
              </a:extLst>
            </p:cNvPr>
            <p:cNvSpPr txBox="1"/>
            <p:nvPr/>
          </p:nvSpPr>
          <p:spPr>
            <a:xfrm>
              <a:off x="702001" y="2556131"/>
              <a:ext cx="7853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200" b="1"/>
                <a:t>Relativity</a:t>
              </a:r>
            </a:p>
          </p:txBody>
        </p:sp>
        <p:pic>
          <p:nvPicPr>
            <p:cNvPr id="8" name="Picture 10" descr="Relativity, theory, gravity, quantum icon - Download on Iconfinder">
              <a:hlinkClick r:id="rId4"/>
              <a:extLst>
                <a:ext uri="{FF2B5EF4-FFF2-40B4-BE49-F238E27FC236}">
                  <a16:creationId xmlns:a16="http://schemas.microsoft.com/office/drawing/2014/main" id="{5A1B494D-BB77-912D-114F-134B39EBB8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207" y="2938703"/>
              <a:ext cx="1699054" cy="1699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5666E53-895E-5270-20F1-E323984FC355}"/>
              </a:ext>
            </a:extLst>
          </p:cNvPr>
          <p:cNvGrpSpPr/>
          <p:nvPr/>
        </p:nvGrpSpPr>
        <p:grpSpPr>
          <a:xfrm>
            <a:off x="404666" y="3004976"/>
            <a:ext cx="1339149" cy="1380313"/>
            <a:chOff x="3437564" y="1119713"/>
            <a:chExt cx="1339149" cy="1380313"/>
          </a:xfrm>
        </p:grpSpPr>
        <p:pic>
          <p:nvPicPr>
            <p:cNvPr id="9" name="Picture 16" descr="Magnetic, fields, electromagnetism, force, field, intensity icon - Download on Iconfinder">
              <a:extLst>
                <a:ext uri="{FF2B5EF4-FFF2-40B4-BE49-F238E27FC236}">
                  <a16:creationId xmlns:a16="http://schemas.microsoft.com/office/drawing/2014/main" id="{6276E1C9-BC8F-669B-865D-10000B966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477" y="1466704"/>
              <a:ext cx="1033322" cy="1033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97D143-C876-7207-4721-C2FF708F75FB}"/>
                </a:ext>
              </a:extLst>
            </p:cNvPr>
            <p:cNvSpPr txBox="1"/>
            <p:nvPr/>
          </p:nvSpPr>
          <p:spPr>
            <a:xfrm>
              <a:off x="3437564" y="1119713"/>
              <a:ext cx="13391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Electromagnetism</a:t>
              </a:r>
              <a:endParaRPr lang="en-CH" sz="1200" b="1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7BDBB7F-48DE-1411-A51B-A392EEDEC5B2}"/>
              </a:ext>
            </a:extLst>
          </p:cNvPr>
          <p:cNvSpPr txBox="1"/>
          <p:nvPr/>
        </p:nvSpPr>
        <p:spPr>
          <a:xfrm>
            <a:off x="7534305" y="152246"/>
            <a:ext cx="31181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en-GB" sz="3000" b="1" dirty="0">
                <a:solidFill>
                  <a:schemeClr val="bg2">
                    <a:lumMod val="50000"/>
                  </a:schemeClr>
                </a:solidFill>
                <a:effectLst/>
              </a:rPr>
              <a:t>achine </a:t>
            </a:r>
            <a:r>
              <a:rPr lang="en-GB" sz="3000" b="1" dirty="0">
                <a:solidFill>
                  <a:schemeClr val="bg2">
                    <a:lumMod val="50000"/>
                  </a:schemeClr>
                </a:solidFill>
              </a:rPr>
              <a:t>Learning 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B33281D-75C1-BE6D-7F61-FC7F9057F2E0}"/>
              </a:ext>
            </a:extLst>
          </p:cNvPr>
          <p:cNvGrpSpPr/>
          <p:nvPr/>
        </p:nvGrpSpPr>
        <p:grpSpPr>
          <a:xfrm>
            <a:off x="4025212" y="1055460"/>
            <a:ext cx="1400288" cy="905947"/>
            <a:chOff x="2406181" y="4259110"/>
            <a:chExt cx="1400288" cy="90594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2A513D4-5CAC-0D74-6FB1-1D0139C84A04}"/>
                </a:ext>
              </a:extLst>
            </p:cNvPr>
            <p:cNvGrpSpPr/>
            <p:nvPr/>
          </p:nvGrpSpPr>
          <p:grpSpPr>
            <a:xfrm>
              <a:off x="2406181" y="4611059"/>
              <a:ext cx="1400288" cy="553998"/>
              <a:chOff x="2345949" y="4637757"/>
              <a:chExt cx="2178588" cy="861918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A1B80FF-A3A2-0F42-C452-BF64393BF905}"/>
                  </a:ext>
                </a:extLst>
              </p:cNvPr>
              <p:cNvCxnSpPr/>
              <p:nvPr/>
            </p:nvCxnSpPr>
            <p:spPr>
              <a:xfrm>
                <a:off x="2381663" y="5090615"/>
                <a:ext cx="208922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2A56D61D-2674-1ED6-297D-1B16232CA558}"/>
                  </a:ext>
                </a:extLst>
              </p:cNvPr>
              <p:cNvCxnSpPr/>
              <p:nvPr/>
            </p:nvCxnSpPr>
            <p:spPr>
              <a:xfrm flipV="1">
                <a:off x="2428671" y="4637757"/>
                <a:ext cx="0" cy="834995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C18B0DB-E4CA-62C3-363B-178E3EACB9DF}"/>
                  </a:ext>
                </a:extLst>
              </p:cNvPr>
              <p:cNvSpPr/>
              <p:nvPr/>
            </p:nvSpPr>
            <p:spPr>
              <a:xfrm>
                <a:off x="2345949" y="5007892"/>
                <a:ext cx="165445" cy="16544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670C805-FDBB-11E7-D5E7-021B8297B747}"/>
                  </a:ext>
                </a:extLst>
              </p:cNvPr>
              <p:cNvSpPr/>
              <p:nvPr/>
            </p:nvSpPr>
            <p:spPr>
              <a:xfrm>
                <a:off x="4359092" y="5007892"/>
                <a:ext cx="165445" cy="16544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AF2992C-AB86-180B-2E5F-8233E0A14420}"/>
                  </a:ext>
                </a:extLst>
              </p:cNvPr>
              <p:cNvSpPr/>
              <p:nvPr/>
            </p:nvSpPr>
            <p:spPr>
              <a:xfrm>
                <a:off x="3347913" y="4999456"/>
                <a:ext cx="165445" cy="16544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580DFF2-F320-412E-7EDF-FE6C9423353E}"/>
                  </a:ext>
                </a:extLst>
              </p:cNvPr>
              <p:cNvSpPr/>
              <p:nvPr/>
            </p:nvSpPr>
            <p:spPr>
              <a:xfrm>
                <a:off x="2842324" y="5007891"/>
                <a:ext cx="165445" cy="16544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4969F31-EC7C-B995-8A4E-F65995858D90}"/>
                  </a:ext>
                </a:extLst>
              </p:cNvPr>
              <p:cNvSpPr/>
              <p:nvPr/>
            </p:nvSpPr>
            <p:spPr>
              <a:xfrm>
                <a:off x="3875220" y="5001027"/>
                <a:ext cx="165445" cy="16544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AA0741E4-C6ED-B173-BFF1-4D3B9A5E699F}"/>
                  </a:ext>
                </a:extLst>
              </p:cNvPr>
              <p:cNvCxnSpPr/>
              <p:nvPr/>
            </p:nvCxnSpPr>
            <p:spPr>
              <a:xfrm flipV="1">
                <a:off x="2925046" y="4637757"/>
                <a:ext cx="0" cy="834995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0640D28F-49E7-E35A-C5AB-6E7A502B1F79}"/>
                  </a:ext>
                </a:extLst>
              </p:cNvPr>
              <p:cNvCxnSpPr/>
              <p:nvPr/>
            </p:nvCxnSpPr>
            <p:spPr>
              <a:xfrm flipV="1">
                <a:off x="3437564" y="4637757"/>
                <a:ext cx="0" cy="834995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DC5EB4FB-5BF8-ABCF-F9E8-5D039B7253B3}"/>
                  </a:ext>
                </a:extLst>
              </p:cNvPr>
              <p:cNvCxnSpPr/>
              <p:nvPr/>
            </p:nvCxnSpPr>
            <p:spPr>
              <a:xfrm flipV="1">
                <a:off x="3954225" y="4664680"/>
                <a:ext cx="0" cy="834995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71C05A0D-1512-E596-1AE5-25FA58EEBB74}"/>
                  </a:ext>
                </a:extLst>
              </p:cNvPr>
              <p:cNvCxnSpPr/>
              <p:nvPr/>
            </p:nvCxnSpPr>
            <p:spPr>
              <a:xfrm flipV="1">
                <a:off x="4450497" y="4664679"/>
                <a:ext cx="0" cy="834995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50A980F-3CBD-41CE-5D85-7D2C4897E0E3}"/>
                </a:ext>
              </a:extLst>
            </p:cNvPr>
            <p:cNvSpPr txBox="1"/>
            <p:nvPr/>
          </p:nvSpPr>
          <p:spPr>
            <a:xfrm>
              <a:off x="2430723" y="4259110"/>
              <a:ext cx="13754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Condensed Matter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A9665DA-4ECE-5E70-BB3C-7BB951DD2EFF}"/>
              </a:ext>
            </a:extLst>
          </p:cNvPr>
          <p:cNvGrpSpPr/>
          <p:nvPr/>
        </p:nvGrpSpPr>
        <p:grpSpPr>
          <a:xfrm>
            <a:off x="4025212" y="2742534"/>
            <a:ext cx="1345265" cy="1798647"/>
            <a:chOff x="2994224" y="4059616"/>
            <a:chExt cx="1345265" cy="179864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35161AD-8FB4-E296-9E62-D930EA8EEC9E}"/>
                </a:ext>
              </a:extLst>
            </p:cNvPr>
            <p:cNvGrpSpPr/>
            <p:nvPr/>
          </p:nvGrpSpPr>
          <p:grpSpPr>
            <a:xfrm>
              <a:off x="2994224" y="4408558"/>
              <a:ext cx="1334959" cy="1449705"/>
              <a:chOff x="1958671" y="3859322"/>
              <a:chExt cx="2216542" cy="2178655"/>
            </a:xfrm>
            <a:effectLst>
              <a:glow rad="127000">
                <a:schemeClr val="accent1">
                  <a:alpha val="0"/>
                </a:schemeClr>
              </a:glow>
            </a:effectLst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72D3BF8-001C-E55B-1AEC-945B8BDF436B}"/>
                  </a:ext>
                </a:extLst>
              </p:cNvPr>
              <p:cNvGrpSpPr/>
              <p:nvPr/>
            </p:nvGrpSpPr>
            <p:grpSpPr>
              <a:xfrm>
                <a:off x="1958671" y="4604974"/>
                <a:ext cx="2178655" cy="790833"/>
                <a:chOff x="1865870" y="3957190"/>
                <a:chExt cx="2178655" cy="790833"/>
              </a:xfrm>
            </p:grpSpPr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E685087D-9A2F-4510-E6ED-1ED40D9ADFF3}"/>
                    </a:ext>
                  </a:extLst>
                </p:cNvPr>
                <p:cNvCxnSpPr/>
                <p:nvPr/>
              </p:nvCxnSpPr>
              <p:spPr>
                <a:xfrm>
                  <a:off x="1865870" y="3957190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5FBDBC98-90A0-F3D1-676B-9AB2E3C70FB7}"/>
                    </a:ext>
                  </a:extLst>
                </p:cNvPr>
                <p:cNvCxnSpPr/>
                <p:nvPr/>
              </p:nvCxnSpPr>
              <p:spPr>
                <a:xfrm>
                  <a:off x="1865870" y="4220801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C3118055-2D84-1C65-224F-FD84207821D5}"/>
                    </a:ext>
                  </a:extLst>
                </p:cNvPr>
                <p:cNvCxnSpPr/>
                <p:nvPr/>
              </p:nvCxnSpPr>
              <p:spPr>
                <a:xfrm>
                  <a:off x="1865870" y="4484412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1A33A523-D956-98B5-8A98-25D706AB4BC8}"/>
                    </a:ext>
                  </a:extLst>
                </p:cNvPr>
                <p:cNvCxnSpPr/>
                <p:nvPr/>
              </p:nvCxnSpPr>
              <p:spPr>
                <a:xfrm>
                  <a:off x="1865870" y="4748023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997A5253-1F9D-AD6C-B07D-2B6FB5544340}"/>
                  </a:ext>
                </a:extLst>
              </p:cNvPr>
              <p:cNvGrpSpPr/>
              <p:nvPr/>
            </p:nvGrpSpPr>
            <p:grpSpPr>
              <a:xfrm rot="5400000">
                <a:off x="1996558" y="4553233"/>
                <a:ext cx="2178655" cy="790833"/>
                <a:chOff x="1865870" y="3957190"/>
                <a:chExt cx="2178655" cy="790833"/>
              </a:xfrm>
            </p:grpSpPr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98297955-ED34-949B-F5A6-37A218AA7F93}"/>
                    </a:ext>
                  </a:extLst>
                </p:cNvPr>
                <p:cNvCxnSpPr/>
                <p:nvPr/>
              </p:nvCxnSpPr>
              <p:spPr>
                <a:xfrm>
                  <a:off x="1865870" y="3957190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53F994B8-7353-D42A-5704-35707727EDD5}"/>
                    </a:ext>
                  </a:extLst>
                </p:cNvPr>
                <p:cNvCxnSpPr/>
                <p:nvPr/>
              </p:nvCxnSpPr>
              <p:spPr>
                <a:xfrm>
                  <a:off x="1865870" y="4220801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D923F496-39A0-345E-3143-8DF0B7E60B25}"/>
                    </a:ext>
                  </a:extLst>
                </p:cNvPr>
                <p:cNvCxnSpPr/>
                <p:nvPr/>
              </p:nvCxnSpPr>
              <p:spPr>
                <a:xfrm>
                  <a:off x="1865870" y="4484412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DA53C4A9-A330-C649-14D3-B2EE8F62669A}"/>
                    </a:ext>
                  </a:extLst>
                </p:cNvPr>
                <p:cNvCxnSpPr/>
                <p:nvPr/>
              </p:nvCxnSpPr>
              <p:spPr>
                <a:xfrm>
                  <a:off x="1865870" y="4748023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6201C89-6B87-0E2D-3C81-D0358738AC2D}"/>
                  </a:ext>
                </a:extLst>
              </p:cNvPr>
              <p:cNvGrpSpPr/>
              <p:nvPr/>
            </p:nvGrpSpPr>
            <p:grpSpPr>
              <a:xfrm rot="8179033">
                <a:off x="1996558" y="4553233"/>
                <a:ext cx="2178655" cy="790833"/>
                <a:chOff x="1865870" y="3957190"/>
                <a:chExt cx="2178655" cy="790833"/>
              </a:xfrm>
            </p:grpSpPr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403E0A25-849F-640F-9DC4-C151CC329262}"/>
                    </a:ext>
                  </a:extLst>
                </p:cNvPr>
                <p:cNvCxnSpPr/>
                <p:nvPr/>
              </p:nvCxnSpPr>
              <p:spPr>
                <a:xfrm>
                  <a:off x="1865870" y="3957190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6DAD3B5D-5359-44D9-1F75-96DAF0876061}"/>
                    </a:ext>
                  </a:extLst>
                </p:cNvPr>
                <p:cNvCxnSpPr/>
                <p:nvPr/>
              </p:nvCxnSpPr>
              <p:spPr>
                <a:xfrm>
                  <a:off x="1865870" y="4220801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05D8A998-800A-F1EE-7F03-89EF1880B856}"/>
                    </a:ext>
                  </a:extLst>
                </p:cNvPr>
                <p:cNvCxnSpPr/>
                <p:nvPr/>
              </p:nvCxnSpPr>
              <p:spPr>
                <a:xfrm>
                  <a:off x="1865870" y="4484412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4AB9A0AB-D7D0-5427-B79A-806586647D6A}"/>
                    </a:ext>
                  </a:extLst>
                </p:cNvPr>
                <p:cNvCxnSpPr/>
                <p:nvPr/>
              </p:nvCxnSpPr>
              <p:spPr>
                <a:xfrm>
                  <a:off x="1865870" y="4748023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0836D2B-9364-1F8C-7F30-985F4DDC6C68}"/>
                  </a:ext>
                </a:extLst>
              </p:cNvPr>
              <p:cNvGrpSpPr/>
              <p:nvPr/>
            </p:nvGrpSpPr>
            <p:grpSpPr>
              <a:xfrm rot="2270161">
                <a:off x="1987125" y="4553234"/>
                <a:ext cx="2178655" cy="790833"/>
                <a:chOff x="1865870" y="3957190"/>
                <a:chExt cx="2178655" cy="790833"/>
              </a:xfrm>
            </p:grpSpPr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5F9D8844-DB8F-99AE-F274-4B763DFABE4F}"/>
                    </a:ext>
                  </a:extLst>
                </p:cNvPr>
                <p:cNvCxnSpPr/>
                <p:nvPr/>
              </p:nvCxnSpPr>
              <p:spPr>
                <a:xfrm>
                  <a:off x="1865870" y="3957190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277A644A-52BE-4696-6C9B-DA86D9A7D02E}"/>
                    </a:ext>
                  </a:extLst>
                </p:cNvPr>
                <p:cNvCxnSpPr/>
                <p:nvPr/>
              </p:nvCxnSpPr>
              <p:spPr>
                <a:xfrm>
                  <a:off x="1865870" y="4220801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C67615BD-8DF7-A7F1-202C-5BD0A9C61963}"/>
                    </a:ext>
                  </a:extLst>
                </p:cNvPr>
                <p:cNvCxnSpPr/>
                <p:nvPr/>
              </p:nvCxnSpPr>
              <p:spPr>
                <a:xfrm>
                  <a:off x="1865870" y="4484412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8677D687-F338-E439-1000-1780BC577D0E}"/>
                    </a:ext>
                  </a:extLst>
                </p:cNvPr>
                <p:cNvCxnSpPr/>
                <p:nvPr/>
              </p:nvCxnSpPr>
              <p:spPr>
                <a:xfrm>
                  <a:off x="1865870" y="4748023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AD85026-D13D-0E9A-BAA1-3D44FD2DE83E}"/>
                </a:ext>
              </a:extLst>
            </p:cNvPr>
            <p:cNvSpPr txBox="1"/>
            <p:nvPr/>
          </p:nvSpPr>
          <p:spPr>
            <a:xfrm>
              <a:off x="3007521" y="4059616"/>
              <a:ext cx="1331968" cy="276999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Radiative Transfer</a:t>
              </a:r>
            </a:p>
          </p:txBody>
        </p:sp>
      </p:grp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877F7A28-A81F-8DDC-93A0-4139546D86B5}"/>
              </a:ext>
            </a:extLst>
          </p:cNvPr>
          <p:cNvGrpSpPr/>
          <p:nvPr/>
        </p:nvGrpSpPr>
        <p:grpSpPr>
          <a:xfrm>
            <a:off x="3981857" y="5322309"/>
            <a:ext cx="1489982" cy="1177710"/>
            <a:chOff x="1818896" y="5210211"/>
            <a:chExt cx="1741516" cy="1332833"/>
          </a:xfrm>
        </p:grpSpPr>
        <p:pic>
          <p:nvPicPr>
            <p:cNvPr id="1043" name="Picture 19">
              <a:hlinkClick r:id="rId7"/>
              <a:extLst>
                <a:ext uri="{FF2B5EF4-FFF2-40B4-BE49-F238E27FC236}">
                  <a16:creationId xmlns:a16="http://schemas.microsoft.com/office/drawing/2014/main" id="{73409C76-FD12-AA36-C1E5-28C14E2BD3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896" y="5374777"/>
              <a:ext cx="1741516" cy="1168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2" name="TextBox 1041">
              <a:extLst>
                <a:ext uri="{FF2B5EF4-FFF2-40B4-BE49-F238E27FC236}">
                  <a16:creationId xmlns:a16="http://schemas.microsoft.com/office/drawing/2014/main" id="{8DDE1879-F707-27E7-63FB-8FE95A4F0308}"/>
                </a:ext>
              </a:extLst>
            </p:cNvPr>
            <p:cNvSpPr txBox="1"/>
            <p:nvPr/>
          </p:nvSpPr>
          <p:spPr>
            <a:xfrm>
              <a:off x="2215902" y="5210211"/>
              <a:ext cx="947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High Energy</a:t>
              </a:r>
            </a:p>
          </p:txBody>
        </p:sp>
      </p:grpSp>
      <p:grpSp>
        <p:nvGrpSpPr>
          <p:cNvPr id="1120" name="Group 1119">
            <a:extLst>
              <a:ext uri="{FF2B5EF4-FFF2-40B4-BE49-F238E27FC236}">
                <a16:creationId xmlns:a16="http://schemas.microsoft.com/office/drawing/2014/main" id="{84C2DB8A-B8D2-178C-D557-34D172A2FD3F}"/>
              </a:ext>
            </a:extLst>
          </p:cNvPr>
          <p:cNvGrpSpPr/>
          <p:nvPr/>
        </p:nvGrpSpPr>
        <p:grpSpPr>
          <a:xfrm>
            <a:off x="7464679" y="3780912"/>
            <a:ext cx="3097273" cy="1825142"/>
            <a:chOff x="8387633" y="4274868"/>
            <a:chExt cx="3097273" cy="18251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9C7C14-463A-F758-1EC4-F5B6A9B92F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7633" y="4639221"/>
              <a:ext cx="3097273" cy="146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1" name="TextBox 1050">
              <a:extLst>
                <a:ext uri="{FF2B5EF4-FFF2-40B4-BE49-F238E27FC236}">
                  <a16:creationId xmlns:a16="http://schemas.microsoft.com/office/drawing/2014/main" id="{96F2E094-5AA0-F9C6-76DE-A9625B09716A}"/>
                </a:ext>
              </a:extLst>
            </p:cNvPr>
            <p:cNvSpPr txBox="1"/>
            <p:nvPr/>
          </p:nvSpPr>
          <p:spPr>
            <a:xfrm>
              <a:off x="8930942" y="4274868"/>
              <a:ext cx="19310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Reinforcement learning</a:t>
              </a:r>
            </a:p>
          </p:txBody>
        </p:sp>
      </p:grpSp>
      <p:grpSp>
        <p:nvGrpSpPr>
          <p:cNvPr id="1122" name="Group 1121">
            <a:extLst>
              <a:ext uri="{FF2B5EF4-FFF2-40B4-BE49-F238E27FC236}">
                <a16:creationId xmlns:a16="http://schemas.microsoft.com/office/drawing/2014/main" id="{A7BEE72E-C4B5-A0B2-A4C6-C646D694E584}"/>
              </a:ext>
            </a:extLst>
          </p:cNvPr>
          <p:cNvGrpSpPr/>
          <p:nvPr/>
        </p:nvGrpSpPr>
        <p:grpSpPr>
          <a:xfrm>
            <a:off x="6584505" y="1442717"/>
            <a:ext cx="1962435" cy="1708007"/>
            <a:chOff x="6569629" y="1249999"/>
            <a:chExt cx="1962435" cy="1708007"/>
          </a:xfrm>
        </p:grpSpPr>
        <p:sp>
          <p:nvSpPr>
            <p:cNvPr id="1048" name="TextBox 1047">
              <a:extLst>
                <a:ext uri="{FF2B5EF4-FFF2-40B4-BE49-F238E27FC236}">
                  <a16:creationId xmlns:a16="http://schemas.microsoft.com/office/drawing/2014/main" id="{5512AFC7-31B8-72DB-86F8-65DBF8D6853A}"/>
                </a:ext>
              </a:extLst>
            </p:cNvPr>
            <p:cNvSpPr txBox="1"/>
            <p:nvPr/>
          </p:nvSpPr>
          <p:spPr>
            <a:xfrm>
              <a:off x="6569629" y="1249999"/>
              <a:ext cx="16546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Supervised learning</a:t>
              </a:r>
            </a:p>
          </p:txBody>
        </p:sp>
        <p:grpSp>
          <p:nvGrpSpPr>
            <p:cNvPr id="1116" name="Group 1115">
              <a:extLst>
                <a:ext uri="{FF2B5EF4-FFF2-40B4-BE49-F238E27FC236}">
                  <a16:creationId xmlns:a16="http://schemas.microsoft.com/office/drawing/2014/main" id="{2184F009-F0B1-8891-DFBD-EB4E6EF0CCF9}"/>
                </a:ext>
              </a:extLst>
            </p:cNvPr>
            <p:cNvGrpSpPr/>
            <p:nvPr/>
          </p:nvGrpSpPr>
          <p:grpSpPr>
            <a:xfrm>
              <a:off x="6604314" y="1739225"/>
              <a:ext cx="1927750" cy="1218781"/>
              <a:chOff x="6642768" y="1775737"/>
              <a:chExt cx="1927750" cy="1218781"/>
            </a:xfrm>
          </p:grpSpPr>
          <p:grpSp>
            <p:nvGrpSpPr>
              <p:cNvPr id="1052" name="Group 1051">
                <a:extLst>
                  <a:ext uri="{FF2B5EF4-FFF2-40B4-BE49-F238E27FC236}">
                    <a16:creationId xmlns:a16="http://schemas.microsoft.com/office/drawing/2014/main" id="{F8684922-5A92-9A92-8DDF-BE52FFC6F59D}"/>
                  </a:ext>
                </a:extLst>
              </p:cNvPr>
              <p:cNvGrpSpPr/>
              <p:nvPr/>
            </p:nvGrpSpPr>
            <p:grpSpPr>
              <a:xfrm>
                <a:off x="6642768" y="1775737"/>
                <a:ext cx="1640315" cy="1218781"/>
                <a:chOff x="4018183" y="2180316"/>
                <a:chExt cx="4072149" cy="3025675"/>
              </a:xfrm>
            </p:grpSpPr>
            <p:grpSp>
              <p:nvGrpSpPr>
                <p:cNvPr id="1053" name="Group 1052">
                  <a:extLst>
                    <a:ext uri="{FF2B5EF4-FFF2-40B4-BE49-F238E27FC236}">
                      <a16:creationId xmlns:a16="http://schemas.microsoft.com/office/drawing/2014/main" id="{2AD6BC95-A06D-F3DE-BBD6-CCA1E0082824}"/>
                    </a:ext>
                  </a:extLst>
                </p:cNvPr>
                <p:cNvGrpSpPr/>
                <p:nvPr/>
              </p:nvGrpSpPr>
              <p:grpSpPr>
                <a:xfrm>
                  <a:off x="4018183" y="2180316"/>
                  <a:ext cx="343684" cy="3025675"/>
                  <a:chOff x="367710" y="1520472"/>
                  <a:chExt cx="504993" cy="4445792"/>
                </a:xfrm>
              </p:grpSpPr>
              <p:sp>
                <p:nvSpPr>
                  <p:cNvPr id="1109" name="Rectangle 1108">
                    <a:extLst>
                      <a:ext uri="{FF2B5EF4-FFF2-40B4-BE49-F238E27FC236}">
                        <a16:creationId xmlns:a16="http://schemas.microsoft.com/office/drawing/2014/main" id="{2908B235-170C-A352-2352-BE2E054E4ED0}"/>
                      </a:ext>
                    </a:extLst>
                  </p:cNvPr>
                  <p:cNvSpPr/>
                  <p:nvPr/>
                </p:nvSpPr>
                <p:spPr>
                  <a:xfrm>
                    <a:off x="372831" y="1520472"/>
                    <a:ext cx="499872" cy="499872"/>
                  </a:xfrm>
                  <a:prstGeom prst="rect">
                    <a:avLst/>
                  </a:prstGeom>
                  <a:solidFill>
                    <a:srgbClr val="5E626B"/>
                  </a:solidFill>
                  <a:ln>
                    <a:solidFill>
                      <a:srgbClr val="5E626B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  <p:sp>
                <p:nvSpPr>
                  <p:cNvPr id="1110" name="Rectangle 1109">
                    <a:extLst>
                      <a:ext uri="{FF2B5EF4-FFF2-40B4-BE49-F238E27FC236}">
                        <a16:creationId xmlns:a16="http://schemas.microsoft.com/office/drawing/2014/main" id="{2E21D9A8-CC4A-BD82-3C9A-AB7162DD7AB5}"/>
                      </a:ext>
                    </a:extLst>
                  </p:cNvPr>
                  <p:cNvSpPr/>
                  <p:nvPr/>
                </p:nvSpPr>
                <p:spPr>
                  <a:xfrm>
                    <a:off x="372831" y="2309656"/>
                    <a:ext cx="499872" cy="499872"/>
                  </a:xfrm>
                  <a:prstGeom prst="rect">
                    <a:avLst/>
                  </a:prstGeom>
                  <a:solidFill>
                    <a:srgbClr val="5E626B"/>
                  </a:solidFill>
                  <a:ln>
                    <a:solidFill>
                      <a:srgbClr val="5E626B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  <p:sp>
                <p:nvSpPr>
                  <p:cNvPr id="1111" name="Rectangle 1110">
                    <a:extLst>
                      <a:ext uri="{FF2B5EF4-FFF2-40B4-BE49-F238E27FC236}">
                        <a16:creationId xmlns:a16="http://schemas.microsoft.com/office/drawing/2014/main" id="{922B7C61-ADC3-B157-0D46-9D39B1CAAA95}"/>
                      </a:ext>
                    </a:extLst>
                  </p:cNvPr>
                  <p:cNvSpPr/>
                  <p:nvPr/>
                </p:nvSpPr>
                <p:spPr>
                  <a:xfrm>
                    <a:off x="367710" y="3098840"/>
                    <a:ext cx="499872" cy="499872"/>
                  </a:xfrm>
                  <a:prstGeom prst="rect">
                    <a:avLst/>
                  </a:prstGeom>
                  <a:solidFill>
                    <a:srgbClr val="5E626B"/>
                  </a:solidFill>
                  <a:ln>
                    <a:solidFill>
                      <a:srgbClr val="5E626B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  <p:sp>
                <p:nvSpPr>
                  <p:cNvPr id="1112" name="Rectangle 1111">
                    <a:extLst>
                      <a:ext uri="{FF2B5EF4-FFF2-40B4-BE49-F238E27FC236}">
                        <a16:creationId xmlns:a16="http://schemas.microsoft.com/office/drawing/2014/main" id="{32715E66-EC6E-3F9E-3C2F-E1F401801D11}"/>
                      </a:ext>
                    </a:extLst>
                  </p:cNvPr>
                  <p:cNvSpPr/>
                  <p:nvPr/>
                </p:nvSpPr>
                <p:spPr>
                  <a:xfrm>
                    <a:off x="367710" y="3888024"/>
                    <a:ext cx="499872" cy="499872"/>
                  </a:xfrm>
                  <a:prstGeom prst="rect">
                    <a:avLst/>
                  </a:prstGeom>
                  <a:solidFill>
                    <a:srgbClr val="5E626B"/>
                  </a:solidFill>
                  <a:ln>
                    <a:solidFill>
                      <a:srgbClr val="5E626B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  <p:sp>
                <p:nvSpPr>
                  <p:cNvPr id="1113" name="Rectangle 1112">
                    <a:extLst>
                      <a:ext uri="{FF2B5EF4-FFF2-40B4-BE49-F238E27FC236}">
                        <a16:creationId xmlns:a16="http://schemas.microsoft.com/office/drawing/2014/main" id="{3B559337-96CA-0C19-2EA3-B589884AC9A2}"/>
                      </a:ext>
                    </a:extLst>
                  </p:cNvPr>
                  <p:cNvSpPr/>
                  <p:nvPr/>
                </p:nvSpPr>
                <p:spPr>
                  <a:xfrm>
                    <a:off x="367710" y="4677208"/>
                    <a:ext cx="499872" cy="499872"/>
                  </a:xfrm>
                  <a:prstGeom prst="rect">
                    <a:avLst/>
                  </a:prstGeom>
                  <a:solidFill>
                    <a:srgbClr val="5E626B"/>
                  </a:solidFill>
                  <a:ln>
                    <a:solidFill>
                      <a:srgbClr val="5E626B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  <p:sp>
                <p:nvSpPr>
                  <p:cNvPr id="1114" name="Rectangle 1113">
                    <a:extLst>
                      <a:ext uri="{FF2B5EF4-FFF2-40B4-BE49-F238E27FC236}">
                        <a16:creationId xmlns:a16="http://schemas.microsoft.com/office/drawing/2014/main" id="{90C06C7D-FF34-1DB1-8109-6AEF4384B8ED}"/>
                      </a:ext>
                    </a:extLst>
                  </p:cNvPr>
                  <p:cNvSpPr/>
                  <p:nvPr/>
                </p:nvSpPr>
                <p:spPr>
                  <a:xfrm>
                    <a:off x="367710" y="5466392"/>
                    <a:ext cx="499872" cy="499872"/>
                  </a:xfrm>
                  <a:prstGeom prst="rect">
                    <a:avLst/>
                  </a:prstGeom>
                  <a:solidFill>
                    <a:srgbClr val="5E626B"/>
                  </a:solidFill>
                  <a:ln>
                    <a:solidFill>
                      <a:srgbClr val="5E626B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</p:grpSp>
            <p:pic>
              <p:nvPicPr>
                <p:cNvPr id="1054" name="Picture 1053">
                  <a:extLst>
                    <a:ext uri="{FF2B5EF4-FFF2-40B4-BE49-F238E27FC236}">
                      <a16:creationId xmlns:a16="http://schemas.microsoft.com/office/drawing/2014/main" id="{928EB03E-A878-5E0C-62D1-D1E5190E79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73122" y="2311320"/>
                  <a:ext cx="218368" cy="151644"/>
                </a:xfrm>
                <a:prstGeom prst="rect">
                  <a:avLst/>
                </a:prstGeom>
              </p:spPr>
            </p:pic>
            <p:pic>
              <p:nvPicPr>
                <p:cNvPr id="1055" name="Picture 1054">
                  <a:extLst>
                    <a:ext uri="{FF2B5EF4-FFF2-40B4-BE49-F238E27FC236}">
                      <a16:creationId xmlns:a16="http://schemas.microsoft.com/office/drawing/2014/main" id="{D1A81E2A-F0F9-5D59-BB5A-D7C5483B48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75961" y="2852435"/>
                  <a:ext cx="218368" cy="151644"/>
                </a:xfrm>
                <a:prstGeom prst="rect">
                  <a:avLst/>
                </a:prstGeom>
              </p:spPr>
            </p:pic>
            <p:pic>
              <p:nvPicPr>
                <p:cNvPr id="1056" name="Picture 1055">
                  <a:extLst>
                    <a:ext uri="{FF2B5EF4-FFF2-40B4-BE49-F238E27FC236}">
                      <a16:creationId xmlns:a16="http://schemas.microsoft.com/office/drawing/2014/main" id="{B8BC3421-03A4-00C1-EBDD-EE2A63F6BA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73123" y="4398626"/>
                  <a:ext cx="218367" cy="175907"/>
                </a:xfrm>
                <a:prstGeom prst="rect">
                  <a:avLst/>
                </a:prstGeom>
              </p:spPr>
            </p:pic>
            <p:pic>
              <p:nvPicPr>
                <p:cNvPr id="1057" name="Picture 1056">
                  <a:extLst>
                    <a:ext uri="{FF2B5EF4-FFF2-40B4-BE49-F238E27FC236}">
                      <a16:creationId xmlns:a16="http://schemas.microsoft.com/office/drawing/2014/main" id="{CDDB2259-234B-A1CE-9219-7FC0A241F8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80630" y="4947938"/>
                  <a:ext cx="218367" cy="175907"/>
                </a:xfrm>
                <a:prstGeom prst="rect">
                  <a:avLst/>
                </a:prstGeom>
              </p:spPr>
            </p:pic>
            <p:pic>
              <p:nvPicPr>
                <p:cNvPr id="1058" name="Picture 1057">
                  <a:extLst>
                    <a:ext uri="{FF2B5EF4-FFF2-40B4-BE49-F238E27FC236}">
                      <a16:creationId xmlns:a16="http://schemas.microsoft.com/office/drawing/2014/main" id="{7B99A559-A892-BC22-D58C-02B58ABBAC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04822" y="3884655"/>
                  <a:ext cx="232855" cy="168820"/>
                </a:xfrm>
                <a:prstGeom prst="rect">
                  <a:avLst/>
                </a:prstGeom>
              </p:spPr>
            </p:pic>
            <p:pic>
              <p:nvPicPr>
                <p:cNvPr id="1059" name="Picture 1058">
                  <a:extLst>
                    <a:ext uri="{FF2B5EF4-FFF2-40B4-BE49-F238E27FC236}">
                      <a16:creationId xmlns:a16="http://schemas.microsoft.com/office/drawing/2014/main" id="{B9E6C05E-2647-C6A9-A9C0-A200EB1D91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83497" y="3351262"/>
                  <a:ext cx="209569" cy="168820"/>
                </a:xfrm>
                <a:prstGeom prst="rect">
                  <a:avLst/>
                </a:prstGeom>
              </p:spPr>
            </p:pic>
            <p:cxnSp>
              <p:nvCxnSpPr>
                <p:cNvPr id="1060" name="Straight Connector 1059">
                  <a:extLst>
                    <a:ext uri="{FF2B5EF4-FFF2-40B4-BE49-F238E27FC236}">
                      <a16:creationId xmlns:a16="http://schemas.microsoft.com/office/drawing/2014/main" id="{87789002-A645-C35D-CCCA-E804B3D42D50}"/>
                    </a:ext>
                  </a:extLst>
                </p:cNvPr>
                <p:cNvCxnSpPr/>
                <p:nvPr/>
              </p:nvCxnSpPr>
              <p:spPr>
                <a:xfrm>
                  <a:off x="4361867" y="2350415"/>
                  <a:ext cx="768313" cy="519429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1" name="Straight Connector 1060">
                  <a:extLst>
                    <a:ext uri="{FF2B5EF4-FFF2-40B4-BE49-F238E27FC236}">
                      <a16:creationId xmlns:a16="http://schemas.microsoft.com/office/drawing/2014/main" id="{E891E1F9-B9F8-7E7C-940B-CAD430CF80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61867" y="2869844"/>
                  <a:ext cx="768313" cy="17666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2" name="Straight Connector 1061">
                  <a:extLst>
                    <a:ext uri="{FF2B5EF4-FFF2-40B4-BE49-F238E27FC236}">
                      <a16:creationId xmlns:a16="http://schemas.microsoft.com/office/drawing/2014/main" id="{BC96093D-87E9-6DB6-FBD4-F8FFEDBC46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58382" y="2869844"/>
                  <a:ext cx="771798" cy="554762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3" name="Straight Connector 1062">
                  <a:extLst>
                    <a:ext uri="{FF2B5EF4-FFF2-40B4-BE49-F238E27FC236}">
                      <a16:creationId xmlns:a16="http://schemas.microsoft.com/office/drawing/2014/main" id="{B361C611-A4CF-D7AE-3C4B-7EBC09FB43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58382" y="2869844"/>
                  <a:ext cx="771798" cy="1091857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4" name="Straight Connector 1063">
                  <a:extLst>
                    <a:ext uri="{FF2B5EF4-FFF2-40B4-BE49-F238E27FC236}">
                      <a16:creationId xmlns:a16="http://schemas.microsoft.com/office/drawing/2014/main" id="{86EDFDD7-8FBD-DB35-80EE-4C0BFAD91C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58382" y="2869844"/>
                  <a:ext cx="771798" cy="1628952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5" name="Straight Connector 1064">
                  <a:extLst>
                    <a:ext uri="{FF2B5EF4-FFF2-40B4-BE49-F238E27FC236}">
                      <a16:creationId xmlns:a16="http://schemas.microsoft.com/office/drawing/2014/main" id="{CB28DCAB-5160-3889-1FC9-FFAD38102F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58382" y="2869844"/>
                  <a:ext cx="771798" cy="2166048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6" name="Straight Connector 1065">
                  <a:extLst>
                    <a:ext uri="{FF2B5EF4-FFF2-40B4-BE49-F238E27FC236}">
                      <a16:creationId xmlns:a16="http://schemas.microsoft.com/office/drawing/2014/main" id="{3836A4DD-F771-C1AF-0390-B99F3EE950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61867" y="2350415"/>
                  <a:ext cx="765889" cy="1060596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7" name="Straight Connector 1066">
                  <a:extLst>
                    <a:ext uri="{FF2B5EF4-FFF2-40B4-BE49-F238E27FC236}">
                      <a16:creationId xmlns:a16="http://schemas.microsoft.com/office/drawing/2014/main" id="{958E4746-3DC5-358F-D64D-B0135754A1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61867" y="2887510"/>
                  <a:ext cx="765889" cy="523501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8" name="Straight Connector 1067">
                  <a:extLst>
                    <a:ext uri="{FF2B5EF4-FFF2-40B4-BE49-F238E27FC236}">
                      <a16:creationId xmlns:a16="http://schemas.microsoft.com/office/drawing/2014/main" id="{C1B9AADD-D910-A9E9-C549-BC127D0DF0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58382" y="3411011"/>
                  <a:ext cx="769374" cy="13595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9" name="Straight Connector 1068">
                  <a:extLst>
                    <a:ext uri="{FF2B5EF4-FFF2-40B4-BE49-F238E27FC236}">
                      <a16:creationId xmlns:a16="http://schemas.microsoft.com/office/drawing/2014/main" id="{BF7E18CD-712C-5ED9-8B27-7025A42691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58382" y="3411011"/>
                  <a:ext cx="769374" cy="550690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0" name="Straight Connector 1069">
                  <a:extLst>
                    <a:ext uri="{FF2B5EF4-FFF2-40B4-BE49-F238E27FC236}">
                      <a16:creationId xmlns:a16="http://schemas.microsoft.com/office/drawing/2014/main" id="{B3D312DC-F12E-724E-0BF0-392A377293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58382" y="3411011"/>
                  <a:ext cx="769374" cy="1087785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1" name="Straight Connector 1070">
                  <a:extLst>
                    <a:ext uri="{FF2B5EF4-FFF2-40B4-BE49-F238E27FC236}">
                      <a16:creationId xmlns:a16="http://schemas.microsoft.com/office/drawing/2014/main" id="{AB9C82C0-A608-4ECF-85D4-37C5D4DC7F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58382" y="3411011"/>
                  <a:ext cx="769374" cy="1624881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2" name="Straight Connector 1071">
                  <a:extLst>
                    <a:ext uri="{FF2B5EF4-FFF2-40B4-BE49-F238E27FC236}">
                      <a16:creationId xmlns:a16="http://schemas.microsoft.com/office/drawing/2014/main" id="{44316474-6F49-C9BF-8881-F9AB5676C3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58382" y="2869844"/>
                  <a:ext cx="771798" cy="554762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3" name="Straight Connector 1072">
                  <a:extLst>
                    <a:ext uri="{FF2B5EF4-FFF2-40B4-BE49-F238E27FC236}">
                      <a16:creationId xmlns:a16="http://schemas.microsoft.com/office/drawing/2014/main" id="{7EE39533-EA9F-F87D-0782-B46DBE1FFF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8382" y="3424606"/>
                  <a:ext cx="774222" cy="527572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4" name="Straight Connector 1073">
                  <a:extLst>
                    <a:ext uri="{FF2B5EF4-FFF2-40B4-BE49-F238E27FC236}">
                      <a16:creationId xmlns:a16="http://schemas.microsoft.com/office/drawing/2014/main" id="{720D2D13-954D-3344-0CF6-6D378351AE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58382" y="3952178"/>
                  <a:ext cx="774222" cy="9523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5" name="Straight Connector 1074">
                  <a:extLst>
                    <a:ext uri="{FF2B5EF4-FFF2-40B4-BE49-F238E27FC236}">
                      <a16:creationId xmlns:a16="http://schemas.microsoft.com/office/drawing/2014/main" id="{6723AACA-FE9E-939E-C4AE-04C3E2D6AF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8382" y="3961701"/>
                  <a:ext cx="776645" cy="531644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6" name="Straight Connector 1075">
                  <a:extLst>
                    <a:ext uri="{FF2B5EF4-FFF2-40B4-BE49-F238E27FC236}">
                      <a16:creationId xmlns:a16="http://schemas.microsoft.com/office/drawing/2014/main" id="{CC073699-ABF2-7595-43FB-2C438C03AE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58382" y="2869844"/>
                  <a:ext cx="771798" cy="1628952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7" name="Straight Connector 1076">
                  <a:extLst>
                    <a:ext uri="{FF2B5EF4-FFF2-40B4-BE49-F238E27FC236}">
                      <a16:creationId xmlns:a16="http://schemas.microsoft.com/office/drawing/2014/main" id="{B4F2D493-6C84-88DD-659D-423A389D78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58382" y="3411011"/>
                  <a:ext cx="769374" cy="1087785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8" name="Straight Connector 1077">
                  <a:extLst>
                    <a:ext uri="{FF2B5EF4-FFF2-40B4-BE49-F238E27FC236}">
                      <a16:creationId xmlns:a16="http://schemas.microsoft.com/office/drawing/2014/main" id="{E9CEE7E6-7F53-9799-AB81-FD6EDBC536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58382" y="3952178"/>
                  <a:ext cx="774222" cy="546618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9" name="Straight Connector 1078">
                  <a:extLst>
                    <a:ext uri="{FF2B5EF4-FFF2-40B4-BE49-F238E27FC236}">
                      <a16:creationId xmlns:a16="http://schemas.microsoft.com/office/drawing/2014/main" id="{C93608C3-0B31-40E3-EA23-E955486327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58382" y="4493345"/>
                  <a:ext cx="776645" cy="5451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0" name="Straight Connector 1079">
                  <a:extLst>
                    <a:ext uri="{FF2B5EF4-FFF2-40B4-BE49-F238E27FC236}">
                      <a16:creationId xmlns:a16="http://schemas.microsoft.com/office/drawing/2014/main" id="{0B16E2AC-440A-8B40-C367-20F0FABEFE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58382" y="2869844"/>
                  <a:ext cx="771798" cy="2166048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1" name="Straight Connector 1080">
                  <a:extLst>
                    <a:ext uri="{FF2B5EF4-FFF2-40B4-BE49-F238E27FC236}">
                      <a16:creationId xmlns:a16="http://schemas.microsoft.com/office/drawing/2014/main" id="{715C9A62-D3DA-FD63-032F-BC5974C0FA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58382" y="3411011"/>
                  <a:ext cx="769374" cy="1624881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2" name="Straight Connector 1081">
                  <a:extLst>
                    <a:ext uri="{FF2B5EF4-FFF2-40B4-BE49-F238E27FC236}">
                      <a16:creationId xmlns:a16="http://schemas.microsoft.com/office/drawing/2014/main" id="{7978E84F-D5AC-E5F3-92AC-7AA8A7C48A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58382" y="3952178"/>
                  <a:ext cx="774222" cy="1083714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3" name="Straight Connector 1082">
                  <a:extLst>
                    <a:ext uri="{FF2B5EF4-FFF2-40B4-BE49-F238E27FC236}">
                      <a16:creationId xmlns:a16="http://schemas.microsoft.com/office/drawing/2014/main" id="{55FC2141-CD1D-F668-66CF-F846C2F27E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58382" y="4493345"/>
                  <a:ext cx="776645" cy="542547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4" name="Straight Connector 1083">
                  <a:extLst>
                    <a:ext uri="{FF2B5EF4-FFF2-40B4-BE49-F238E27FC236}">
                      <a16:creationId xmlns:a16="http://schemas.microsoft.com/office/drawing/2014/main" id="{3F0FC059-CAE5-E7A1-3BBA-E2937049AB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0469" y="2887510"/>
                  <a:ext cx="761170" cy="242088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5" name="Straight Connector 1084">
                  <a:extLst>
                    <a:ext uri="{FF2B5EF4-FFF2-40B4-BE49-F238E27FC236}">
                      <a16:creationId xmlns:a16="http://schemas.microsoft.com/office/drawing/2014/main" id="{3052438E-BE35-5233-80C1-C595812212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45751" y="2901699"/>
                  <a:ext cx="761169" cy="804850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6" name="Straight Connector 1085">
                  <a:extLst>
                    <a:ext uri="{FF2B5EF4-FFF2-40B4-BE49-F238E27FC236}">
                      <a16:creationId xmlns:a16="http://schemas.microsoft.com/office/drawing/2014/main" id="{0531422B-C015-B1D4-CDC5-D97B4F5D38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48175" y="2901697"/>
                  <a:ext cx="758744" cy="1356984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7" name="Straight Connector 1086">
                  <a:extLst>
                    <a:ext uri="{FF2B5EF4-FFF2-40B4-BE49-F238E27FC236}">
                      <a16:creationId xmlns:a16="http://schemas.microsoft.com/office/drawing/2014/main" id="{F23670A1-4E34-B3A9-31A6-E66225F380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66894" y="3129598"/>
                  <a:ext cx="744745" cy="281412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8" name="Straight Connector 1087">
                  <a:extLst>
                    <a:ext uri="{FF2B5EF4-FFF2-40B4-BE49-F238E27FC236}">
                      <a16:creationId xmlns:a16="http://schemas.microsoft.com/office/drawing/2014/main" id="{92FFC721-83F8-50F0-230E-BC6913A83D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5175" y="3411010"/>
                  <a:ext cx="751745" cy="295539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9" name="Straight Connector 1088">
                  <a:extLst>
                    <a:ext uri="{FF2B5EF4-FFF2-40B4-BE49-F238E27FC236}">
                      <a16:creationId xmlns:a16="http://schemas.microsoft.com/office/drawing/2014/main" id="{9A103C1D-6081-4225-8055-64E6507EA3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66894" y="3411008"/>
                  <a:ext cx="740025" cy="847673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0" name="Straight Connector 1089">
                  <a:extLst>
                    <a:ext uri="{FF2B5EF4-FFF2-40B4-BE49-F238E27FC236}">
                      <a16:creationId xmlns:a16="http://schemas.microsoft.com/office/drawing/2014/main" id="{E478A29A-59D7-8C7E-CBE2-B7D1B006C8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48174" y="3129598"/>
                  <a:ext cx="763465" cy="853016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1" name="Straight Connector 1090">
                  <a:extLst>
                    <a:ext uri="{FF2B5EF4-FFF2-40B4-BE49-F238E27FC236}">
                      <a16:creationId xmlns:a16="http://schemas.microsoft.com/office/drawing/2014/main" id="{6993EC4C-21DD-446F-73C7-4181CC454A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55046" y="3706549"/>
                  <a:ext cx="751874" cy="263657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2" name="Straight Connector 1091">
                  <a:extLst>
                    <a:ext uri="{FF2B5EF4-FFF2-40B4-BE49-F238E27FC236}">
                      <a16:creationId xmlns:a16="http://schemas.microsoft.com/office/drawing/2014/main" id="{40CEC55B-849A-79B1-1097-B93D9C02AC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5045" y="3969065"/>
                  <a:ext cx="751874" cy="289616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3" name="Straight Connector 1092">
                  <a:extLst>
                    <a:ext uri="{FF2B5EF4-FFF2-40B4-BE49-F238E27FC236}">
                      <a16:creationId xmlns:a16="http://schemas.microsoft.com/office/drawing/2014/main" id="{6A189179-9A93-7D95-5849-8AE8326612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48044" y="3129598"/>
                  <a:ext cx="763595" cy="1363746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4" name="Straight Connector 1093">
                  <a:extLst>
                    <a:ext uri="{FF2B5EF4-FFF2-40B4-BE49-F238E27FC236}">
                      <a16:creationId xmlns:a16="http://schemas.microsoft.com/office/drawing/2014/main" id="{F15675A3-B0A6-0464-533F-77F8D6AF65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66894" y="3706549"/>
                  <a:ext cx="740026" cy="780031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5" name="Straight Connector 1094">
                  <a:extLst>
                    <a:ext uri="{FF2B5EF4-FFF2-40B4-BE49-F238E27FC236}">
                      <a16:creationId xmlns:a16="http://schemas.microsoft.com/office/drawing/2014/main" id="{94E36437-4111-4F96-3C63-1F3861E23A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69317" y="4258681"/>
                  <a:ext cx="737602" cy="234663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6" name="Oval 1095">
                  <a:extLst>
                    <a:ext uri="{FF2B5EF4-FFF2-40B4-BE49-F238E27FC236}">
                      <a16:creationId xmlns:a16="http://schemas.microsoft.com/office/drawing/2014/main" id="{7A121737-4B28-A008-63ED-62D559EE5D1B}"/>
                    </a:ext>
                  </a:extLst>
                </p:cNvPr>
                <p:cNvSpPr/>
                <p:nvPr/>
              </p:nvSpPr>
              <p:spPr>
                <a:xfrm>
                  <a:off x="5130180" y="2712058"/>
                  <a:ext cx="315571" cy="31557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8C798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1097" name="Oval 1096">
                  <a:extLst>
                    <a:ext uri="{FF2B5EF4-FFF2-40B4-BE49-F238E27FC236}">
                      <a16:creationId xmlns:a16="http://schemas.microsoft.com/office/drawing/2014/main" id="{6A8FFE76-7FDF-ED59-127E-6CAB25D0BA04}"/>
                    </a:ext>
                  </a:extLst>
                </p:cNvPr>
                <p:cNvSpPr/>
                <p:nvPr/>
              </p:nvSpPr>
              <p:spPr>
                <a:xfrm>
                  <a:off x="5127756" y="3253225"/>
                  <a:ext cx="315571" cy="31557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8C798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1098" name="Oval 1097">
                  <a:extLst>
                    <a:ext uri="{FF2B5EF4-FFF2-40B4-BE49-F238E27FC236}">
                      <a16:creationId xmlns:a16="http://schemas.microsoft.com/office/drawing/2014/main" id="{D1119028-9F84-EADE-FD5E-3AD8C62BDFAC}"/>
                    </a:ext>
                  </a:extLst>
                </p:cNvPr>
                <p:cNvSpPr/>
                <p:nvPr/>
              </p:nvSpPr>
              <p:spPr>
                <a:xfrm>
                  <a:off x="5132604" y="3794392"/>
                  <a:ext cx="315571" cy="31557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8C798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1099" name="Oval 1098">
                  <a:extLst>
                    <a:ext uri="{FF2B5EF4-FFF2-40B4-BE49-F238E27FC236}">
                      <a16:creationId xmlns:a16="http://schemas.microsoft.com/office/drawing/2014/main" id="{0859116B-E523-A3A9-1846-0371DB40162C}"/>
                    </a:ext>
                  </a:extLst>
                </p:cNvPr>
                <p:cNvSpPr/>
                <p:nvPr/>
              </p:nvSpPr>
              <p:spPr>
                <a:xfrm>
                  <a:off x="5135027" y="4335559"/>
                  <a:ext cx="315571" cy="31557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8C798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1100" name="Oval 1099">
                  <a:extLst>
                    <a:ext uri="{FF2B5EF4-FFF2-40B4-BE49-F238E27FC236}">
                      <a16:creationId xmlns:a16="http://schemas.microsoft.com/office/drawing/2014/main" id="{90650A9A-8579-CBA2-2428-3B2DBA6887F2}"/>
                    </a:ext>
                  </a:extLst>
                </p:cNvPr>
                <p:cNvSpPr/>
                <p:nvPr/>
              </p:nvSpPr>
              <p:spPr>
                <a:xfrm>
                  <a:off x="6211639" y="2971812"/>
                  <a:ext cx="315571" cy="31557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5E626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1101" name="Oval 1100">
                  <a:extLst>
                    <a:ext uri="{FF2B5EF4-FFF2-40B4-BE49-F238E27FC236}">
                      <a16:creationId xmlns:a16="http://schemas.microsoft.com/office/drawing/2014/main" id="{2C14BEF9-452A-ABFF-2F1F-236E868EE29F}"/>
                    </a:ext>
                  </a:extLst>
                </p:cNvPr>
                <p:cNvSpPr/>
                <p:nvPr/>
              </p:nvSpPr>
              <p:spPr>
                <a:xfrm>
                  <a:off x="6206920" y="3548763"/>
                  <a:ext cx="315571" cy="31557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5E626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1102" name="Oval 1101">
                  <a:extLst>
                    <a:ext uri="{FF2B5EF4-FFF2-40B4-BE49-F238E27FC236}">
                      <a16:creationId xmlns:a16="http://schemas.microsoft.com/office/drawing/2014/main" id="{177F3BFD-D48C-3808-EDF5-3D6FDE820E83}"/>
                    </a:ext>
                  </a:extLst>
                </p:cNvPr>
                <p:cNvSpPr/>
                <p:nvPr/>
              </p:nvSpPr>
              <p:spPr>
                <a:xfrm>
                  <a:off x="6206919" y="4100895"/>
                  <a:ext cx="315571" cy="31557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5E626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cxnSp>
              <p:nvCxnSpPr>
                <p:cNvPr id="1103" name="Straight Connector 1102">
                  <a:extLst>
                    <a:ext uri="{FF2B5EF4-FFF2-40B4-BE49-F238E27FC236}">
                      <a16:creationId xmlns:a16="http://schemas.microsoft.com/office/drawing/2014/main" id="{A2B03413-4B0D-8B0E-E3E6-147B652567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34195" y="3147225"/>
                  <a:ext cx="765860" cy="567328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4" name="Straight Connector 1103">
                  <a:extLst>
                    <a:ext uri="{FF2B5EF4-FFF2-40B4-BE49-F238E27FC236}">
                      <a16:creationId xmlns:a16="http://schemas.microsoft.com/office/drawing/2014/main" id="{1356A8A2-B305-A6EE-F217-76E6FF53A9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41179" y="3714553"/>
                  <a:ext cx="758876" cy="0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5" name="Straight Connector 1104">
                  <a:extLst>
                    <a:ext uri="{FF2B5EF4-FFF2-40B4-BE49-F238E27FC236}">
                      <a16:creationId xmlns:a16="http://schemas.microsoft.com/office/drawing/2014/main" id="{4C2D365F-3A0C-8BF8-0E43-7CA774C584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41179" y="3714553"/>
                  <a:ext cx="758876" cy="544127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6" name="Oval 1105">
                  <a:extLst>
                    <a:ext uri="{FF2B5EF4-FFF2-40B4-BE49-F238E27FC236}">
                      <a16:creationId xmlns:a16="http://schemas.microsoft.com/office/drawing/2014/main" id="{9630E7D2-A8FB-9142-B03B-C5588A3E2997}"/>
                    </a:ext>
                  </a:extLst>
                </p:cNvPr>
                <p:cNvSpPr/>
                <p:nvPr/>
              </p:nvSpPr>
              <p:spPr>
                <a:xfrm>
                  <a:off x="7300055" y="3556767"/>
                  <a:ext cx="315571" cy="31557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8C798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cxnSp>
              <p:nvCxnSpPr>
                <p:cNvPr id="1107" name="Straight Connector 1106">
                  <a:extLst>
                    <a:ext uri="{FF2B5EF4-FFF2-40B4-BE49-F238E27FC236}">
                      <a16:creationId xmlns:a16="http://schemas.microsoft.com/office/drawing/2014/main" id="{8FB73DFC-DBFF-6200-B825-D1F867EC90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15626" y="3714552"/>
                  <a:ext cx="474706" cy="0"/>
                </a:xfrm>
                <a:prstGeom prst="line">
                  <a:avLst/>
                </a:prstGeom>
                <a:ln w="15875">
                  <a:solidFill>
                    <a:srgbClr val="5E626B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5" name="TextBox 1114">
                <a:extLst>
                  <a:ext uri="{FF2B5EF4-FFF2-40B4-BE49-F238E27FC236}">
                    <a16:creationId xmlns:a16="http://schemas.microsoft.com/office/drawing/2014/main" id="{B39C87A9-6E2A-969E-BDED-C59DEB273597}"/>
                  </a:ext>
                </a:extLst>
              </p:cNvPr>
              <p:cNvSpPr txBox="1"/>
              <p:nvPr/>
            </p:nvSpPr>
            <p:spPr>
              <a:xfrm>
                <a:off x="8281656" y="2164312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</p:grpSp>
      <p:grpSp>
        <p:nvGrpSpPr>
          <p:cNvPr id="1121" name="Group 1120">
            <a:extLst>
              <a:ext uri="{FF2B5EF4-FFF2-40B4-BE49-F238E27FC236}">
                <a16:creationId xmlns:a16="http://schemas.microsoft.com/office/drawing/2014/main" id="{D4AC82A7-70D5-8C36-7162-E7D0841EFC4F}"/>
              </a:ext>
            </a:extLst>
          </p:cNvPr>
          <p:cNvGrpSpPr/>
          <p:nvPr/>
        </p:nvGrpSpPr>
        <p:grpSpPr>
          <a:xfrm>
            <a:off x="9674983" y="1368990"/>
            <a:ext cx="1891736" cy="1843261"/>
            <a:chOff x="9473986" y="1291313"/>
            <a:chExt cx="1891736" cy="1843261"/>
          </a:xfrm>
        </p:grpSpPr>
        <p:sp>
          <p:nvSpPr>
            <p:cNvPr id="1049" name="TextBox 1048">
              <a:extLst>
                <a:ext uri="{FF2B5EF4-FFF2-40B4-BE49-F238E27FC236}">
                  <a16:creationId xmlns:a16="http://schemas.microsoft.com/office/drawing/2014/main" id="{FBC8B80E-6276-3A7F-7958-9DF66CB7359D}"/>
                </a:ext>
              </a:extLst>
            </p:cNvPr>
            <p:cNvSpPr txBox="1"/>
            <p:nvPr/>
          </p:nvSpPr>
          <p:spPr>
            <a:xfrm>
              <a:off x="9473986" y="1291313"/>
              <a:ext cx="18917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Unsupervised learning</a:t>
              </a:r>
            </a:p>
          </p:txBody>
        </p:sp>
        <p:pic>
          <p:nvPicPr>
            <p:cNvPr id="1118" name="Picture 21" descr="k-means clustering Icon - Free PNG &amp; SVG 2424487 - Noun Project">
              <a:hlinkClick r:id="rId16"/>
              <a:extLst>
                <a:ext uri="{FF2B5EF4-FFF2-40B4-BE49-F238E27FC236}">
                  <a16:creationId xmlns:a16="http://schemas.microsoft.com/office/drawing/2014/main" id="{C91EC0D3-E118-B2A5-D2F9-71DF25C8DC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0107" y="1715681"/>
              <a:ext cx="1418893" cy="141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4480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6420B5-88AD-10E4-E3D7-6B1CB00B2B8A}"/>
              </a:ext>
            </a:extLst>
          </p:cNvPr>
          <p:cNvSpPr/>
          <p:nvPr/>
        </p:nvSpPr>
        <p:spPr>
          <a:xfrm>
            <a:off x="697006" y="969012"/>
            <a:ext cx="10797988" cy="55939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D5B44A5-302F-0B7B-9AFE-E2F5779C96FB}"/>
              </a:ext>
            </a:extLst>
          </p:cNvPr>
          <p:cNvSpPr/>
          <p:nvPr/>
        </p:nvSpPr>
        <p:spPr>
          <a:xfrm>
            <a:off x="10369450" y="3"/>
            <a:ext cx="1822550" cy="369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44B3F3-A560-6CD0-B0FD-295C43436455}"/>
              </a:ext>
            </a:extLst>
          </p:cNvPr>
          <p:cNvSpPr txBox="1"/>
          <p:nvPr/>
        </p:nvSpPr>
        <p:spPr>
          <a:xfrm>
            <a:off x="10369450" y="0"/>
            <a:ext cx="1822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Lambda Iteration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450A9B-C539-E48B-8BBB-D3DEAC6ED075}"/>
              </a:ext>
            </a:extLst>
          </p:cNvPr>
          <p:cNvGrpSpPr/>
          <p:nvPr/>
        </p:nvGrpSpPr>
        <p:grpSpPr>
          <a:xfrm>
            <a:off x="4160686" y="2499290"/>
            <a:ext cx="4440660" cy="277283"/>
            <a:chOff x="4078127" y="2611316"/>
            <a:chExt cx="4440660" cy="277283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747B0D0C-3D5F-FE32-AC73-BFC2CDAFD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4078127" y="2611316"/>
              <a:ext cx="704449" cy="277283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1A1C506-B2CB-B713-E6A4-C32B1F56F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814339" y="2615067"/>
              <a:ext cx="704448" cy="258065"/>
            </a:xfrm>
            <a:prstGeom prst="rect">
              <a:avLst/>
            </a:prstGeom>
          </p:spPr>
        </p:pic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C81B34DF-B329-AFA0-EE0C-CD4ED9779E19}"/>
              </a:ext>
            </a:extLst>
          </p:cNvPr>
          <p:cNvSpPr/>
          <p:nvPr/>
        </p:nvSpPr>
        <p:spPr>
          <a:xfrm>
            <a:off x="9198523" y="2270968"/>
            <a:ext cx="691596" cy="691596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ADDE7F-D1BE-CC9D-3B98-EC235BD554D3}"/>
              </a:ext>
            </a:extLst>
          </p:cNvPr>
          <p:cNvSpPr txBox="1"/>
          <p:nvPr/>
        </p:nvSpPr>
        <p:spPr>
          <a:xfrm>
            <a:off x="4865135" y="1105292"/>
            <a:ext cx="2985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A7A3A3"/>
                </a:solidFill>
              </a:rPr>
              <a:t>Formal transfer equation</a:t>
            </a:r>
          </a:p>
          <a:p>
            <a:pPr algn="ctr"/>
            <a:r>
              <a:rPr lang="en-US" dirty="0">
                <a:solidFill>
                  <a:srgbClr val="A7A3A3"/>
                </a:solidFill>
              </a:rPr>
              <a:t>lets us propagate the photons</a:t>
            </a:r>
          </a:p>
          <a:p>
            <a:pPr algn="ctr"/>
            <a:r>
              <a:rPr lang="en-US" dirty="0">
                <a:solidFill>
                  <a:srgbClr val="A7A3A3"/>
                </a:solidFill>
              </a:rPr>
              <a:t>around the atmosphere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18337C-EC29-E278-57E9-1B7B0FC5A96F}"/>
              </a:ext>
            </a:extLst>
          </p:cNvPr>
          <p:cNvSpPr txBox="1"/>
          <p:nvPr/>
        </p:nvSpPr>
        <p:spPr>
          <a:xfrm>
            <a:off x="8264655" y="3300096"/>
            <a:ext cx="2576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A7A3A3"/>
                </a:solidFill>
              </a:rPr>
              <a:t>Calculate mean radiation </a:t>
            </a:r>
          </a:p>
          <a:p>
            <a:pPr algn="ctr"/>
            <a:r>
              <a:rPr lang="en-US" dirty="0">
                <a:solidFill>
                  <a:srgbClr val="A7A3A3"/>
                </a:solidFill>
              </a:rPr>
              <a:t>field at each grid point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BCB0C4-16F9-5E27-8CA0-16C9D3D49B0F}"/>
              </a:ext>
            </a:extLst>
          </p:cNvPr>
          <p:cNvGrpSpPr/>
          <p:nvPr/>
        </p:nvGrpSpPr>
        <p:grpSpPr>
          <a:xfrm>
            <a:off x="2163458" y="3803917"/>
            <a:ext cx="7287046" cy="1525339"/>
            <a:chOff x="2463295" y="3976301"/>
            <a:chExt cx="7287046" cy="152533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81BECDE-ABDB-F5C2-F127-0A2A1A7F0730}"/>
                </a:ext>
              </a:extLst>
            </p:cNvPr>
            <p:cNvCxnSpPr>
              <a:cxnSpLocks/>
            </p:cNvCxnSpPr>
            <p:nvPr/>
          </p:nvCxnSpPr>
          <p:spPr>
            <a:xfrm>
              <a:off x="9750341" y="4213831"/>
              <a:ext cx="0" cy="1287809"/>
            </a:xfrm>
            <a:prstGeom prst="straightConnector1">
              <a:avLst/>
            </a:prstGeom>
            <a:ln w="25400">
              <a:solidFill>
                <a:schemeClr val="bg2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DF2112B-40D0-125C-AD2A-3A5B49CAEA76}"/>
                </a:ext>
              </a:extLst>
            </p:cNvPr>
            <p:cNvCxnSpPr>
              <a:cxnSpLocks/>
            </p:cNvCxnSpPr>
            <p:nvPr/>
          </p:nvCxnSpPr>
          <p:spPr>
            <a:xfrm>
              <a:off x="2463295" y="3976301"/>
              <a:ext cx="0" cy="1525339"/>
            </a:xfrm>
            <a:prstGeom prst="straightConnector1">
              <a:avLst/>
            </a:prstGeom>
            <a:ln w="25400">
              <a:solidFill>
                <a:schemeClr val="bg2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99ED1F1-A247-8A6B-8D53-B032F5345C40}"/>
                </a:ext>
              </a:extLst>
            </p:cNvPr>
            <p:cNvCxnSpPr>
              <a:cxnSpLocks/>
            </p:cNvCxnSpPr>
            <p:nvPr/>
          </p:nvCxnSpPr>
          <p:spPr>
            <a:xfrm>
              <a:off x="2463295" y="5501640"/>
              <a:ext cx="7287046" cy="0"/>
            </a:xfrm>
            <a:prstGeom prst="straightConnector1">
              <a:avLst/>
            </a:prstGeom>
            <a:ln w="25400">
              <a:solidFill>
                <a:schemeClr val="bg2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C6D8C18-1589-766D-A093-84B6DF2083AC}"/>
              </a:ext>
            </a:extLst>
          </p:cNvPr>
          <p:cNvSpPr txBox="1"/>
          <p:nvPr/>
        </p:nvSpPr>
        <p:spPr>
          <a:xfrm>
            <a:off x="4809218" y="5504298"/>
            <a:ext cx="2660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A7A3A3"/>
                </a:solidFill>
              </a:rPr>
              <a:t>Repeat until convergence </a:t>
            </a:r>
          </a:p>
          <a:p>
            <a:pPr algn="ctr"/>
            <a:r>
              <a:rPr lang="en-US" dirty="0">
                <a:solidFill>
                  <a:srgbClr val="A7A3A3"/>
                </a:solidFill>
              </a:rPr>
              <a:t>levels and radiation field</a:t>
            </a:r>
          </a:p>
          <a:p>
            <a:pPr algn="ctr"/>
            <a:r>
              <a:rPr lang="en-US" dirty="0">
                <a:solidFill>
                  <a:srgbClr val="A7A3A3"/>
                </a:solidFill>
              </a:rPr>
              <a:t>become stationary</a:t>
            </a:r>
          </a:p>
        </p:txBody>
      </p:sp>
      <p:pic>
        <p:nvPicPr>
          <p:cNvPr id="36" name="Graphic 35" descr="Arrow circle with solid fill">
            <a:extLst>
              <a:ext uri="{FF2B5EF4-FFF2-40B4-BE49-F238E27FC236}">
                <a16:creationId xmlns:a16="http://schemas.microsoft.com/office/drawing/2014/main" id="{60179DBD-A342-2386-0132-C0C4EB02B64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2030" y="3082123"/>
            <a:ext cx="914400" cy="9144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D11C81A-D613-1389-D868-FB101F6245D5}"/>
              </a:ext>
            </a:extLst>
          </p:cNvPr>
          <p:cNvSpPr txBox="1"/>
          <p:nvPr/>
        </p:nvSpPr>
        <p:spPr>
          <a:xfrm>
            <a:off x="5738949" y="47496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D23AB2E-D70D-FB92-376A-038F66B088E7}"/>
              </a:ext>
            </a:extLst>
          </p:cNvPr>
          <p:cNvSpPr/>
          <p:nvPr/>
        </p:nvSpPr>
        <p:spPr>
          <a:xfrm>
            <a:off x="4387855" y="1367663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7A3A3"/>
                </a:solidFill>
              </a:rPr>
              <a:t>2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FE981A5-7D73-4CD3-EA9F-A9FD50E1D42B}"/>
              </a:ext>
            </a:extLst>
          </p:cNvPr>
          <p:cNvSpPr/>
          <p:nvPr/>
        </p:nvSpPr>
        <p:spPr>
          <a:xfrm>
            <a:off x="10935424" y="3500905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7A3A3"/>
                </a:solidFill>
              </a:rPr>
              <a:t>3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417EB3A-4800-102E-9EAB-1B562B484E8E}"/>
              </a:ext>
            </a:extLst>
          </p:cNvPr>
          <p:cNvSpPr/>
          <p:nvPr/>
        </p:nvSpPr>
        <p:spPr>
          <a:xfrm>
            <a:off x="4387855" y="5788295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7A3A3"/>
                </a:solidFill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6754A5-36CA-BDBD-5A2D-3280041461A0}"/>
              </a:ext>
            </a:extLst>
          </p:cNvPr>
          <p:cNvSpPr txBox="1"/>
          <p:nvPr/>
        </p:nvSpPr>
        <p:spPr>
          <a:xfrm>
            <a:off x="2937229" y="0"/>
            <a:ext cx="63175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effectLst/>
              </a:rPr>
              <a:t>Radiative Transfer (the physics engine)</a:t>
            </a:r>
            <a:endParaRPr lang="en-GB" sz="3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D1D150-6B33-A3B5-5817-A5AB1475B189}"/>
              </a:ext>
            </a:extLst>
          </p:cNvPr>
          <p:cNvSpPr txBox="1"/>
          <p:nvPr/>
        </p:nvSpPr>
        <p:spPr>
          <a:xfrm>
            <a:off x="0" y="0"/>
            <a:ext cx="1951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Iterative approach </a:t>
            </a:r>
          </a:p>
          <a:p>
            <a:r>
              <a:rPr lang="en-US" dirty="0"/>
              <a:t>similar to nature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94BC26-34D3-59FB-5A30-96078BBC8B96}"/>
              </a:ext>
            </a:extLst>
          </p:cNvPr>
          <p:cNvGrpSpPr/>
          <p:nvPr/>
        </p:nvGrpSpPr>
        <p:grpSpPr>
          <a:xfrm>
            <a:off x="970254" y="2300297"/>
            <a:ext cx="2590880" cy="706602"/>
            <a:chOff x="4382415" y="4928859"/>
            <a:chExt cx="2590880" cy="70660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A536614-6239-1B07-2E49-13DB8F29F41A}"/>
                </a:ext>
              </a:extLst>
            </p:cNvPr>
            <p:cNvCxnSpPr/>
            <p:nvPr/>
          </p:nvCxnSpPr>
          <p:spPr>
            <a:xfrm>
              <a:off x="4930033" y="5029200"/>
              <a:ext cx="14877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9E0B99E-DDDB-F1E7-5176-C2A632B31875}"/>
                </a:ext>
              </a:extLst>
            </p:cNvPr>
            <p:cNvCxnSpPr/>
            <p:nvPr/>
          </p:nvCxnSpPr>
          <p:spPr>
            <a:xfrm>
              <a:off x="4930033" y="5537200"/>
              <a:ext cx="14877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05C964D-86D2-AE80-F0D6-89D74E948BF0}"/>
                </a:ext>
              </a:extLst>
            </p:cNvPr>
            <p:cNvSpPr/>
            <p:nvPr/>
          </p:nvSpPr>
          <p:spPr>
            <a:xfrm>
              <a:off x="5575746" y="5438934"/>
              <a:ext cx="196527" cy="196527"/>
            </a:xfrm>
            <a:prstGeom prst="ellipse">
              <a:avLst/>
            </a:prstGeom>
            <a:solidFill>
              <a:schemeClr val="tx1">
                <a:alpha val="21034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ACB2297-33C5-F4D1-52F9-AEF82D803C70}"/>
                </a:ext>
              </a:extLst>
            </p:cNvPr>
            <p:cNvSpPr/>
            <p:nvPr/>
          </p:nvSpPr>
          <p:spPr>
            <a:xfrm>
              <a:off x="5575619" y="4928859"/>
              <a:ext cx="196527" cy="1965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1DE0A38-3F03-C05C-2E19-B9C06A69E6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5027122"/>
              <a:ext cx="0" cy="51007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1B253F0-A1E2-7432-C8BD-B4AB8498369F}"/>
                </a:ext>
              </a:extLst>
            </p:cNvPr>
            <p:cNvCxnSpPr>
              <a:cxnSpLocks/>
            </p:cNvCxnSpPr>
            <p:nvPr/>
          </p:nvCxnSpPr>
          <p:spPr>
            <a:xfrm>
              <a:off x="4382415" y="5266494"/>
              <a:ext cx="67483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4C09F3C-210C-166F-A7CF-4FCC59590A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9207" y="5027122"/>
              <a:ext cx="0" cy="51007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1EA3B98-068A-13FB-3717-B4D45C3BC3E1}"/>
                </a:ext>
              </a:extLst>
            </p:cNvPr>
            <p:cNvCxnSpPr>
              <a:cxnSpLocks/>
            </p:cNvCxnSpPr>
            <p:nvPr/>
          </p:nvCxnSpPr>
          <p:spPr>
            <a:xfrm>
              <a:off x="6298458" y="5282159"/>
              <a:ext cx="67483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A800FE5-A255-B57F-FFB1-024B69E0E39B}"/>
              </a:ext>
            </a:extLst>
          </p:cNvPr>
          <p:cNvSpPr txBox="1"/>
          <p:nvPr/>
        </p:nvSpPr>
        <p:spPr>
          <a:xfrm>
            <a:off x="1368239" y="1293711"/>
            <a:ext cx="1786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Initial guess of </a:t>
            </a:r>
          </a:p>
          <a:p>
            <a:pPr algn="ctr"/>
            <a:r>
              <a:rPr lang="en-US" dirty="0"/>
              <a:t>level populations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C2583A6-7561-0C08-0EFE-B8F9928DBC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7046" y="3319494"/>
            <a:ext cx="674837" cy="21131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AE989FE-0427-DC10-F222-7DEC9BEFB1C6}"/>
              </a:ext>
            </a:extLst>
          </p:cNvPr>
          <p:cNvSpPr/>
          <p:nvPr/>
        </p:nvSpPr>
        <p:spPr>
          <a:xfrm>
            <a:off x="970254" y="1412156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7ED5032-FCB8-B82C-07FB-FB37FB2EC5BC}"/>
              </a:ext>
            </a:extLst>
          </p:cNvPr>
          <p:cNvSpPr txBox="1"/>
          <p:nvPr/>
        </p:nvSpPr>
        <p:spPr>
          <a:xfrm>
            <a:off x="3005572" y="3161597"/>
            <a:ext cx="22953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Phones generated</a:t>
            </a:r>
          </a:p>
          <a:p>
            <a:r>
              <a:rPr lang="en-US" dirty="0"/>
              <a:t>by electrons falling</a:t>
            </a:r>
          </a:p>
          <a:p>
            <a:r>
              <a:rPr lang="en-US" dirty="0"/>
              <a:t>to lower energy levels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A7DC29F-7043-A54B-B008-6358C0344BE9}"/>
              </a:ext>
            </a:extLst>
          </p:cNvPr>
          <p:cNvCxnSpPr>
            <a:cxnSpLocks/>
          </p:cNvCxnSpPr>
          <p:nvPr/>
        </p:nvCxnSpPr>
        <p:spPr>
          <a:xfrm>
            <a:off x="5012592" y="2616766"/>
            <a:ext cx="2736850" cy="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triangle"/>
          </a:ln>
          <a:effectLst>
            <a:glow>
              <a:schemeClr val="bg1"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39B2A46-8015-1690-7417-8519F3E26CA6}"/>
              </a:ext>
            </a:extLst>
          </p:cNvPr>
          <p:cNvCxnSpPr>
            <a:cxnSpLocks/>
          </p:cNvCxnSpPr>
          <p:nvPr/>
        </p:nvCxnSpPr>
        <p:spPr>
          <a:xfrm>
            <a:off x="9215282" y="2619103"/>
            <a:ext cx="674837" cy="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headEnd type="triangle"/>
            <a:tailEnd type="triangle"/>
          </a:ln>
          <a:effectLst>
            <a:glow>
              <a:schemeClr val="bg1"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F547264-DA26-AD90-F3C2-3588A4F14DCD}"/>
              </a:ext>
            </a:extLst>
          </p:cNvPr>
          <p:cNvCxnSpPr>
            <a:cxnSpLocks/>
          </p:cNvCxnSpPr>
          <p:nvPr/>
        </p:nvCxnSpPr>
        <p:spPr>
          <a:xfrm flipH="1" flipV="1">
            <a:off x="9544321" y="2270968"/>
            <a:ext cx="8379" cy="66302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headEnd type="triangle"/>
            <a:tailEnd type="triangle"/>
          </a:ln>
          <a:effectLst>
            <a:glow>
              <a:schemeClr val="bg1"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8FC3A72-54B6-6CCD-57DB-9BB897851AA2}"/>
              </a:ext>
            </a:extLst>
          </p:cNvPr>
          <p:cNvCxnSpPr>
            <a:cxnSpLocks/>
          </p:cNvCxnSpPr>
          <p:nvPr/>
        </p:nvCxnSpPr>
        <p:spPr>
          <a:xfrm flipV="1">
            <a:off x="9299805" y="2372250"/>
            <a:ext cx="489032" cy="489032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headEnd type="triangle"/>
            <a:tailEnd type="triangle"/>
          </a:ln>
          <a:effectLst>
            <a:glow>
              <a:schemeClr val="bg1"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16E8604-C022-0636-3DCA-FC838AE9B148}"/>
              </a:ext>
            </a:extLst>
          </p:cNvPr>
          <p:cNvCxnSpPr>
            <a:cxnSpLocks/>
          </p:cNvCxnSpPr>
          <p:nvPr/>
        </p:nvCxnSpPr>
        <p:spPr>
          <a:xfrm flipH="1" flipV="1">
            <a:off x="9299805" y="2372250"/>
            <a:ext cx="489032" cy="489032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headEnd type="triangle"/>
            <a:tailEnd type="triangle"/>
          </a:ln>
          <a:effectLst>
            <a:glow>
              <a:schemeClr val="bg1"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A3521A3-6A07-6A62-F70C-01861846DCDA}"/>
              </a:ext>
            </a:extLst>
          </p:cNvPr>
          <p:cNvCxnSpPr>
            <a:cxnSpLocks/>
          </p:cNvCxnSpPr>
          <p:nvPr/>
        </p:nvCxnSpPr>
        <p:spPr>
          <a:xfrm flipV="1">
            <a:off x="5546090" y="4630269"/>
            <a:ext cx="0" cy="545198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triangle"/>
          </a:ln>
          <a:effectLst>
            <a:glow>
              <a:schemeClr val="bg1"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9F64D63-D9B6-2737-71F8-EFFA6D1BCB35}"/>
              </a:ext>
            </a:extLst>
          </p:cNvPr>
          <p:cNvCxnSpPr>
            <a:cxnSpLocks/>
          </p:cNvCxnSpPr>
          <p:nvPr/>
        </p:nvCxnSpPr>
        <p:spPr>
          <a:xfrm>
            <a:off x="6231890" y="4630269"/>
            <a:ext cx="0" cy="608057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triangle"/>
          </a:ln>
          <a:effectLst>
            <a:glow>
              <a:schemeClr val="bg1"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246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6420B5-88AD-10E4-E3D7-6B1CB00B2B8A}"/>
              </a:ext>
            </a:extLst>
          </p:cNvPr>
          <p:cNvSpPr/>
          <p:nvPr/>
        </p:nvSpPr>
        <p:spPr>
          <a:xfrm>
            <a:off x="697006" y="969012"/>
            <a:ext cx="10797988" cy="55939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D5B44A5-302F-0B7B-9AFE-E2F5779C96FB}"/>
              </a:ext>
            </a:extLst>
          </p:cNvPr>
          <p:cNvSpPr/>
          <p:nvPr/>
        </p:nvSpPr>
        <p:spPr>
          <a:xfrm>
            <a:off x="10369450" y="3"/>
            <a:ext cx="1822550" cy="369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44B3F3-A560-6CD0-B0FD-295C43436455}"/>
              </a:ext>
            </a:extLst>
          </p:cNvPr>
          <p:cNvSpPr txBox="1"/>
          <p:nvPr/>
        </p:nvSpPr>
        <p:spPr>
          <a:xfrm>
            <a:off x="10369450" y="0"/>
            <a:ext cx="1822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Lambda Iteration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81B34DF-B329-AFA0-EE0C-CD4ED9779E19}"/>
              </a:ext>
            </a:extLst>
          </p:cNvPr>
          <p:cNvSpPr/>
          <p:nvPr/>
        </p:nvSpPr>
        <p:spPr>
          <a:xfrm>
            <a:off x="9198523" y="2270968"/>
            <a:ext cx="691596" cy="691596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18337C-EC29-E278-57E9-1B7B0FC5A96F}"/>
              </a:ext>
            </a:extLst>
          </p:cNvPr>
          <p:cNvSpPr txBox="1"/>
          <p:nvPr/>
        </p:nvSpPr>
        <p:spPr>
          <a:xfrm>
            <a:off x="8264655" y="3300096"/>
            <a:ext cx="2576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A7A3A3"/>
                </a:solidFill>
              </a:rPr>
              <a:t>Calculate mean radiation </a:t>
            </a:r>
          </a:p>
          <a:p>
            <a:pPr algn="ctr"/>
            <a:r>
              <a:rPr lang="en-US" dirty="0">
                <a:solidFill>
                  <a:srgbClr val="A7A3A3"/>
                </a:solidFill>
              </a:rPr>
              <a:t>field at each grid point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BCB0C4-16F9-5E27-8CA0-16C9D3D49B0F}"/>
              </a:ext>
            </a:extLst>
          </p:cNvPr>
          <p:cNvGrpSpPr/>
          <p:nvPr/>
        </p:nvGrpSpPr>
        <p:grpSpPr>
          <a:xfrm>
            <a:off x="2163458" y="3803917"/>
            <a:ext cx="7287046" cy="1525339"/>
            <a:chOff x="2463295" y="3976301"/>
            <a:chExt cx="7287046" cy="152533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81BECDE-ABDB-F5C2-F127-0A2A1A7F0730}"/>
                </a:ext>
              </a:extLst>
            </p:cNvPr>
            <p:cNvCxnSpPr>
              <a:cxnSpLocks/>
            </p:cNvCxnSpPr>
            <p:nvPr/>
          </p:nvCxnSpPr>
          <p:spPr>
            <a:xfrm>
              <a:off x="9750341" y="4213831"/>
              <a:ext cx="0" cy="1287809"/>
            </a:xfrm>
            <a:prstGeom prst="straightConnector1">
              <a:avLst/>
            </a:prstGeom>
            <a:ln w="25400">
              <a:solidFill>
                <a:schemeClr val="bg2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DF2112B-40D0-125C-AD2A-3A5B49CAEA76}"/>
                </a:ext>
              </a:extLst>
            </p:cNvPr>
            <p:cNvCxnSpPr>
              <a:cxnSpLocks/>
            </p:cNvCxnSpPr>
            <p:nvPr/>
          </p:nvCxnSpPr>
          <p:spPr>
            <a:xfrm>
              <a:off x="2463295" y="3976301"/>
              <a:ext cx="0" cy="1525339"/>
            </a:xfrm>
            <a:prstGeom prst="straightConnector1">
              <a:avLst/>
            </a:prstGeom>
            <a:ln w="25400">
              <a:solidFill>
                <a:schemeClr val="bg2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99ED1F1-A247-8A6B-8D53-B032F5345C40}"/>
                </a:ext>
              </a:extLst>
            </p:cNvPr>
            <p:cNvCxnSpPr>
              <a:cxnSpLocks/>
            </p:cNvCxnSpPr>
            <p:nvPr/>
          </p:nvCxnSpPr>
          <p:spPr>
            <a:xfrm>
              <a:off x="2463295" y="5501640"/>
              <a:ext cx="7287046" cy="0"/>
            </a:xfrm>
            <a:prstGeom prst="straightConnector1">
              <a:avLst/>
            </a:prstGeom>
            <a:ln w="25400">
              <a:solidFill>
                <a:schemeClr val="bg2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C6D8C18-1589-766D-A093-84B6DF2083AC}"/>
              </a:ext>
            </a:extLst>
          </p:cNvPr>
          <p:cNvSpPr txBox="1"/>
          <p:nvPr/>
        </p:nvSpPr>
        <p:spPr>
          <a:xfrm>
            <a:off x="4809218" y="5504298"/>
            <a:ext cx="2660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A7A3A3"/>
                </a:solidFill>
              </a:rPr>
              <a:t>Repeat until convergence </a:t>
            </a:r>
          </a:p>
          <a:p>
            <a:pPr algn="ctr"/>
            <a:r>
              <a:rPr lang="en-US" dirty="0">
                <a:solidFill>
                  <a:srgbClr val="A7A3A3"/>
                </a:solidFill>
              </a:rPr>
              <a:t>levels and radiation field</a:t>
            </a:r>
          </a:p>
          <a:p>
            <a:pPr algn="ctr"/>
            <a:r>
              <a:rPr lang="en-US" dirty="0">
                <a:solidFill>
                  <a:srgbClr val="A7A3A3"/>
                </a:solidFill>
              </a:rPr>
              <a:t>become stationary</a:t>
            </a:r>
          </a:p>
        </p:txBody>
      </p:sp>
      <p:pic>
        <p:nvPicPr>
          <p:cNvPr id="36" name="Graphic 35" descr="Arrow circle with solid fill">
            <a:extLst>
              <a:ext uri="{FF2B5EF4-FFF2-40B4-BE49-F238E27FC236}">
                <a16:creationId xmlns:a16="http://schemas.microsoft.com/office/drawing/2014/main" id="{60179DBD-A342-2386-0132-C0C4EB02B64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2030" y="3082123"/>
            <a:ext cx="914400" cy="9144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D11C81A-D613-1389-D868-FB101F6245D5}"/>
              </a:ext>
            </a:extLst>
          </p:cNvPr>
          <p:cNvSpPr txBox="1"/>
          <p:nvPr/>
        </p:nvSpPr>
        <p:spPr>
          <a:xfrm>
            <a:off x="5738949" y="47496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FE981A5-7D73-4CD3-EA9F-A9FD50E1D42B}"/>
              </a:ext>
            </a:extLst>
          </p:cNvPr>
          <p:cNvSpPr/>
          <p:nvPr/>
        </p:nvSpPr>
        <p:spPr>
          <a:xfrm>
            <a:off x="10935424" y="3500905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7A3A3"/>
                </a:solidFill>
              </a:rPr>
              <a:t>3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417EB3A-4800-102E-9EAB-1B562B484E8E}"/>
              </a:ext>
            </a:extLst>
          </p:cNvPr>
          <p:cNvSpPr/>
          <p:nvPr/>
        </p:nvSpPr>
        <p:spPr>
          <a:xfrm>
            <a:off x="4387855" y="5788295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7A3A3"/>
                </a:solidFill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6754A5-36CA-BDBD-5A2D-3280041461A0}"/>
              </a:ext>
            </a:extLst>
          </p:cNvPr>
          <p:cNvSpPr txBox="1"/>
          <p:nvPr/>
        </p:nvSpPr>
        <p:spPr>
          <a:xfrm>
            <a:off x="2937229" y="0"/>
            <a:ext cx="63175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effectLst/>
              </a:rPr>
              <a:t>Radiative Transfer (the physics engine)</a:t>
            </a:r>
            <a:endParaRPr lang="en-GB" sz="3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D1D150-6B33-A3B5-5817-A5AB1475B189}"/>
              </a:ext>
            </a:extLst>
          </p:cNvPr>
          <p:cNvSpPr txBox="1"/>
          <p:nvPr/>
        </p:nvSpPr>
        <p:spPr>
          <a:xfrm>
            <a:off x="0" y="0"/>
            <a:ext cx="1951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Iterative approach </a:t>
            </a:r>
          </a:p>
          <a:p>
            <a:r>
              <a:rPr lang="en-US" dirty="0"/>
              <a:t>similar to nature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94BC26-34D3-59FB-5A30-96078BBC8B96}"/>
              </a:ext>
            </a:extLst>
          </p:cNvPr>
          <p:cNvGrpSpPr/>
          <p:nvPr/>
        </p:nvGrpSpPr>
        <p:grpSpPr>
          <a:xfrm>
            <a:off x="970254" y="2300297"/>
            <a:ext cx="2590880" cy="706602"/>
            <a:chOff x="4382415" y="4928859"/>
            <a:chExt cx="2590880" cy="70660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A536614-6239-1B07-2E49-13DB8F29F41A}"/>
                </a:ext>
              </a:extLst>
            </p:cNvPr>
            <p:cNvCxnSpPr/>
            <p:nvPr/>
          </p:nvCxnSpPr>
          <p:spPr>
            <a:xfrm>
              <a:off x="4930033" y="5029200"/>
              <a:ext cx="14877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9E0B99E-DDDB-F1E7-5176-C2A632B31875}"/>
                </a:ext>
              </a:extLst>
            </p:cNvPr>
            <p:cNvCxnSpPr/>
            <p:nvPr/>
          </p:nvCxnSpPr>
          <p:spPr>
            <a:xfrm>
              <a:off x="4930033" y="5537200"/>
              <a:ext cx="14877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05C964D-86D2-AE80-F0D6-89D74E948BF0}"/>
                </a:ext>
              </a:extLst>
            </p:cNvPr>
            <p:cNvSpPr/>
            <p:nvPr/>
          </p:nvSpPr>
          <p:spPr>
            <a:xfrm>
              <a:off x="5575746" y="5438934"/>
              <a:ext cx="196527" cy="196527"/>
            </a:xfrm>
            <a:prstGeom prst="ellipse">
              <a:avLst/>
            </a:prstGeom>
            <a:solidFill>
              <a:schemeClr val="tx1">
                <a:alpha val="21034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ACB2297-33C5-F4D1-52F9-AEF82D803C70}"/>
                </a:ext>
              </a:extLst>
            </p:cNvPr>
            <p:cNvSpPr/>
            <p:nvPr/>
          </p:nvSpPr>
          <p:spPr>
            <a:xfrm>
              <a:off x="5575619" y="4928859"/>
              <a:ext cx="196527" cy="1965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1DE0A38-3F03-C05C-2E19-B9C06A69E6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5027122"/>
              <a:ext cx="0" cy="51007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1B253F0-A1E2-7432-C8BD-B4AB8498369F}"/>
                </a:ext>
              </a:extLst>
            </p:cNvPr>
            <p:cNvCxnSpPr>
              <a:cxnSpLocks/>
            </p:cNvCxnSpPr>
            <p:nvPr/>
          </p:nvCxnSpPr>
          <p:spPr>
            <a:xfrm>
              <a:off x="4382415" y="5266494"/>
              <a:ext cx="67483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4C09F3C-210C-166F-A7CF-4FCC59590A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9207" y="5027122"/>
              <a:ext cx="0" cy="51007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1EA3B98-068A-13FB-3717-B4D45C3BC3E1}"/>
                </a:ext>
              </a:extLst>
            </p:cNvPr>
            <p:cNvCxnSpPr>
              <a:cxnSpLocks/>
            </p:cNvCxnSpPr>
            <p:nvPr/>
          </p:nvCxnSpPr>
          <p:spPr>
            <a:xfrm>
              <a:off x="6298458" y="5282159"/>
              <a:ext cx="67483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A800FE5-A255-B57F-FFB1-024B69E0E39B}"/>
              </a:ext>
            </a:extLst>
          </p:cNvPr>
          <p:cNvSpPr txBox="1"/>
          <p:nvPr/>
        </p:nvSpPr>
        <p:spPr>
          <a:xfrm>
            <a:off x="1368239" y="1293711"/>
            <a:ext cx="1786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Initial guess of </a:t>
            </a:r>
          </a:p>
          <a:p>
            <a:pPr algn="ctr"/>
            <a:r>
              <a:rPr lang="en-US" dirty="0"/>
              <a:t>level populations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C2583A6-7561-0C08-0EFE-B8F9928DB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046" y="3319494"/>
            <a:ext cx="674837" cy="21131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AE989FE-0427-DC10-F222-7DEC9BEFB1C6}"/>
              </a:ext>
            </a:extLst>
          </p:cNvPr>
          <p:cNvSpPr/>
          <p:nvPr/>
        </p:nvSpPr>
        <p:spPr>
          <a:xfrm>
            <a:off x="970254" y="1412156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A48D7E-9150-43D0-B4E5-2FA056DC6FCB}"/>
              </a:ext>
            </a:extLst>
          </p:cNvPr>
          <p:cNvGrpSpPr/>
          <p:nvPr/>
        </p:nvGrpSpPr>
        <p:grpSpPr>
          <a:xfrm>
            <a:off x="4160686" y="2499290"/>
            <a:ext cx="4440660" cy="277283"/>
            <a:chOff x="4078127" y="2611316"/>
            <a:chExt cx="4440660" cy="27728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A815A2C-1A51-E6ED-1ECB-C7EBA67AA2C5}"/>
                </a:ext>
              </a:extLst>
            </p:cNvPr>
            <p:cNvCxnSpPr>
              <a:cxnSpLocks/>
            </p:cNvCxnSpPr>
            <p:nvPr/>
          </p:nvCxnSpPr>
          <p:spPr>
            <a:xfrm>
              <a:off x="4930033" y="2728792"/>
              <a:ext cx="27368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2B31679-373D-339E-F686-05EE5AD2C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78127" y="2611316"/>
              <a:ext cx="704449" cy="27728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79CF137-FD83-DA4C-6B1A-F93196132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4339" y="2615067"/>
              <a:ext cx="704448" cy="258065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98CF209-06AE-46E3-118A-35B848284D51}"/>
              </a:ext>
            </a:extLst>
          </p:cNvPr>
          <p:cNvSpPr txBox="1"/>
          <p:nvPr/>
        </p:nvSpPr>
        <p:spPr>
          <a:xfrm>
            <a:off x="4865135" y="1105292"/>
            <a:ext cx="2985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Formal transfer equation</a:t>
            </a:r>
          </a:p>
          <a:p>
            <a:pPr algn="ctr"/>
            <a:r>
              <a:rPr lang="en-US" dirty="0"/>
              <a:t>lets us propagate the photons</a:t>
            </a:r>
          </a:p>
          <a:p>
            <a:pPr algn="ctr"/>
            <a:r>
              <a:rPr lang="en-US" dirty="0"/>
              <a:t>around the atmosphere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66CBAB4-58DC-3B28-6A61-7151ECB38D27}"/>
              </a:ext>
            </a:extLst>
          </p:cNvPr>
          <p:cNvSpPr/>
          <p:nvPr/>
        </p:nvSpPr>
        <p:spPr>
          <a:xfrm>
            <a:off x="4387855" y="1367663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328AA91-1972-6C91-48A0-32DE1D8D9E03}"/>
              </a:ext>
            </a:extLst>
          </p:cNvPr>
          <p:cNvSpPr txBox="1"/>
          <p:nvPr/>
        </p:nvSpPr>
        <p:spPr>
          <a:xfrm>
            <a:off x="3005572" y="3161597"/>
            <a:ext cx="22953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Phones generated</a:t>
            </a:r>
          </a:p>
          <a:p>
            <a:r>
              <a:rPr lang="en-US" dirty="0"/>
              <a:t>by electrons falling</a:t>
            </a:r>
          </a:p>
          <a:p>
            <a:r>
              <a:rPr lang="en-US" dirty="0"/>
              <a:t>to lower energy levels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C61B358-B744-BF3A-8305-F388C50EE93D}"/>
              </a:ext>
            </a:extLst>
          </p:cNvPr>
          <p:cNvCxnSpPr>
            <a:cxnSpLocks/>
          </p:cNvCxnSpPr>
          <p:nvPr/>
        </p:nvCxnSpPr>
        <p:spPr>
          <a:xfrm>
            <a:off x="9215282" y="2619103"/>
            <a:ext cx="674837" cy="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headEnd type="triangle"/>
            <a:tailEnd type="triangle"/>
          </a:ln>
          <a:effectLst>
            <a:glow>
              <a:schemeClr val="bg1"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D9B9AC4-3FD8-AF86-01C0-712E00FE6CEA}"/>
              </a:ext>
            </a:extLst>
          </p:cNvPr>
          <p:cNvCxnSpPr>
            <a:cxnSpLocks/>
          </p:cNvCxnSpPr>
          <p:nvPr/>
        </p:nvCxnSpPr>
        <p:spPr>
          <a:xfrm flipH="1" flipV="1">
            <a:off x="9544321" y="2270968"/>
            <a:ext cx="8379" cy="66302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headEnd type="triangle"/>
            <a:tailEnd type="triangle"/>
          </a:ln>
          <a:effectLst>
            <a:glow>
              <a:schemeClr val="bg1"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BB85199-C04F-8816-8ED3-3D94B9B11351}"/>
              </a:ext>
            </a:extLst>
          </p:cNvPr>
          <p:cNvCxnSpPr>
            <a:cxnSpLocks/>
          </p:cNvCxnSpPr>
          <p:nvPr/>
        </p:nvCxnSpPr>
        <p:spPr>
          <a:xfrm flipV="1">
            <a:off x="9299805" y="2372250"/>
            <a:ext cx="489032" cy="489032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headEnd type="triangle"/>
            <a:tailEnd type="triangle"/>
          </a:ln>
          <a:effectLst>
            <a:glow>
              <a:schemeClr val="bg1"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7DF9268-0E1D-CA5A-94CE-1FEB7DCECEC0}"/>
              </a:ext>
            </a:extLst>
          </p:cNvPr>
          <p:cNvCxnSpPr>
            <a:cxnSpLocks/>
          </p:cNvCxnSpPr>
          <p:nvPr/>
        </p:nvCxnSpPr>
        <p:spPr>
          <a:xfrm flipH="1" flipV="1">
            <a:off x="9299805" y="2372250"/>
            <a:ext cx="489032" cy="489032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headEnd type="triangle"/>
            <a:tailEnd type="triangle"/>
          </a:ln>
          <a:effectLst>
            <a:glow>
              <a:schemeClr val="bg1"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4F1F0F8-9C62-8AB3-CD9E-E4F2116E4664}"/>
              </a:ext>
            </a:extLst>
          </p:cNvPr>
          <p:cNvCxnSpPr>
            <a:cxnSpLocks/>
          </p:cNvCxnSpPr>
          <p:nvPr/>
        </p:nvCxnSpPr>
        <p:spPr>
          <a:xfrm flipV="1">
            <a:off x="5546090" y="4630269"/>
            <a:ext cx="0" cy="545198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triangle"/>
          </a:ln>
          <a:effectLst>
            <a:glow>
              <a:schemeClr val="bg1"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EBC3C81-1963-26E0-FD18-AB552D8C599E}"/>
              </a:ext>
            </a:extLst>
          </p:cNvPr>
          <p:cNvCxnSpPr>
            <a:cxnSpLocks/>
          </p:cNvCxnSpPr>
          <p:nvPr/>
        </p:nvCxnSpPr>
        <p:spPr>
          <a:xfrm>
            <a:off x="6231890" y="4630269"/>
            <a:ext cx="0" cy="608057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triangle"/>
          </a:ln>
          <a:effectLst>
            <a:glow>
              <a:schemeClr val="bg1"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520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6420B5-88AD-10E4-E3D7-6B1CB00B2B8A}"/>
              </a:ext>
            </a:extLst>
          </p:cNvPr>
          <p:cNvSpPr/>
          <p:nvPr/>
        </p:nvSpPr>
        <p:spPr>
          <a:xfrm>
            <a:off x="697006" y="969012"/>
            <a:ext cx="10797988" cy="55939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D5B44A5-302F-0B7B-9AFE-E2F5779C96FB}"/>
              </a:ext>
            </a:extLst>
          </p:cNvPr>
          <p:cNvSpPr/>
          <p:nvPr/>
        </p:nvSpPr>
        <p:spPr>
          <a:xfrm>
            <a:off x="10369450" y="3"/>
            <a:ext cx="1822550" cy="369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44B3F3-A560-6CD0-B0FD-295C43436455}"/>
              </a:ext>
            </a:extLst>
          </p:cNvPr>
          <p:cNvSpPr txBox="1"/>
          <p:nvPr/>
        </p:nvSpPr>
        <p:spPr>
          <a:xfrm>
            <a:off x="10369450" y="0"/>
            <a:ext cx="1822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Lambda Iteration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BCB0C4-16F9-5E27-8CA0-16C9D3D49B0F}"/>
              </a:ext>
            </a:extLst>
          </p:cNvPr>
          <p:cNvGrpSpPr/>
          <p:nvPr/>
        </p:nvGrpSpPr>
        <p:grpSpPr>
          <a:xfrm>
            <a:off x="2163458" y="3803917"/>
            <a:ext cx="7287046" cy="1525339"/>
            <a:chOff x="2463295" y="3976301"/>
            <a:chExt cx="7287046" cy="152533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81BECDE-ABDB-F5C2-F127-0A2A1A7F0730}"/>
                </a:ext>
              </a:extLst>
            </p:cNvPr>
            <p:cNvCxnSpPr>
              <a:cxnSpLocks/>
            </p:cNvCxnSpPr>
            <p:nvPr/>
          </p:nvCxnSpPr>
          <p:spPr>
            <a:xfrm>
              <a:off x="9750341" y="4213831"/>
              <a:ext cx="0" cy="1287809"/>
            </a:xfrm>
            <a:prstGeom prst="straightConnector1">
              <a:avLst/>
            </a:prstGeom>
            <a:ln w="25400">
              <a:solidFill>
                <a:schemeClr val="bg2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DF2112B-40D0-125C-AD2A-3A5B49CAEA76}"/>
                </a:ext>
              </a:extLst>
            </p:cNvPr>
            <p:cNvCxnSpPr>
              <a:cxnSpLocks/>
            </p:cNvCxnSpPr>
            <p:nvPr/>
          </p:nvCxnSpPr>
          <p:spPr>
            <a:xfrm>
              <a:off x="2463295" y="3976301"/>
              <a:ext cx="0" cy="1525339"/>
            </a:xfrm>
            <a:prstGeom prst="straightConnector1">
              <a:avLst/>
            </a:prstGeom>
            <a:ln w="25400">
              <a:solidFill>
                <a:schemeClr val="bg2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99ED1F1-A247-8A6B-8D53-B032F5345C40}"/>
                </a:ext>
              </a:extLst>
            </p:cNvPr>
            <p:cNvCxnSpPr>
              <a:cxnSpLocks/>
            </p:cNvCxnSpPr>
            <p:nvPr/>
          </p:nvCxnSpPr>
          <p:spPr>
            <a:xfrm>
              <a:off x="2463295" y="5501640"/>
              <a:ext cx="7287046" cy="0"/>
            </a:xfrm>
            <a:prstGeom prst="straightConnector1">
              <a:avLst/>
            </a:prstGeom>
            <a:ln w="25400">
              <a:solidFill>
                <a:schemeClr val="bg2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C6D8C18-1589-766D-A093-84B6DF2083AC}"/>
              </a:ext>
            </a:extLst>
          </p:cNvPr>
          <p:cNvSpPr txBox="1"/>
          <p:nvPr/>
        </p:nvSpPr>
        <p:spPr>
          <a:xfrm>
            <a:off x="4809218" y="5504298"/>
            <a:ext cx="2660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A7A3A3"/>
                </a:solidFill>
              </a:rPr>
              <a:t>Repeat until convergence </a:t>
            </a:r>
          </a:p>
          <a:p>
            <a:pPr algn="ctr"/>
            <a:r>
              <a:rPr lang="en-US" dirty="0">
                <a:solidFill>
                  <a:srgbClr val="A7A3A3"/>
                </a:solidFill>
              </a:rPr>
              <a:t>levels and radiation field</a:t>
            </a:r>
          </a:p>
          <a:p>
            <a:pPr algn="ctr"/>
            <a:r>
              <a:rPr lang="en-US" dirty="0">
                <a:solidFill>
                  <a:srgbClr val="A7A3A3"/>
                </a:solidFill>
              </a:rPr>
              <a:t>become stationary</a:t>
            </a:r>
          </a:p>
        </p:txBody>
      </p:sp>
      <p:pic>
        <p:nvPicPr>
          <p:cNvPr id="36" name="Graphic 35" descr="Arrow circle with solid fill">
            <a:extLst>
              <a:ext uri="{FF2B5EF4-FFF2-40B4-BE49-F238E27FC236}">
                <a16:creationId xmlns:a16="http://schemas.microsoft.com/office/drawing/2014/main" id="{60179DBD-A342-2386-0132-C0C4EB02B64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2030" y="3082123"/>
            <a:ext cx="914400" cy="914400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803866B-290B-3DAA-6D8E-B054FFBD3C42}"/>
              </a:ext>
            </a:extLst>
          </p:cNvPr>
          <p:cNvCxnSpPr>
            <a:cxnSpLocks/>
          </p:cNvCxnSpPr>
          <p:nvPr/>
        </p:nvCxnSpPr>
        <p:spPr>
          <a:xfrm flipV="1">
            <a:off x="5546090" y="4630269"/>
            <a:ext cx="0" cy="545198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triangle"/>
          </a:ln>
          <a:effectLst>
            <a:glow>
              <a:schemeClr val="bg1"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C25EAF8-7414-4260-F66A-7ADFCD8329A8}"/>
              </a:ext>
            </a:extLst>
          </p:cNvPr>
          <p:cNvCxnSpPr>
            <a:cxnSpLocks/>
          </p:cNvCxnSpPr>
          <p:nvPr/>
        </p:nvCxnSpPr>
        <p:spPr>
          <a:xfrm>
            <a:off x="6231890" y="4630269"/>
            <a:ext cx="0" cy="608057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triangle"/>
          </a:ln>
          <a:effectLst>
            <a:glow>
              <a:schemeClr val="bg1"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D11C81A-D613-1389-D868-FB101F6245D5}"/>
              </a:ext>
            </a:extLst>
          </p:cNvPr>
          <p:cNvSpPr txBox="1"/>
          <p:nvPr/>
        </p:nvSpPr>
        <p:spPr>
          <a:xfrm>
            <a:off x="5738949" y="47496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417EB3A-4800-102E-9EAB-1B562B484E8E}"/>
              </a:ext>
            </a:extLst>
          </p:cNvPr>
          <p:cNvSpPr/>
          <p:nvPr/>
        </p:nvSpPr>
        <p:spPr>
          <a:xfrm>
            <a:off x="4387855" y="5788295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7A3A3"/>
                </a:solidFill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6754A5-36CA-BDBD-5A2D-3280041461A0}"/>
              </a:ext>
            </a:extLst>
          </p:cNvPr>
          <p:cNvSpPr txBox="1"/>
          <p:nvPr/>
        </p:nvSpPr>
        <p:spPr>
          <a:xfrm>
            <a:off x="2937229" y="0"/>
            <a:ext cx="63175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effectLst/>
              </a:rPr>
              <a:t>Radiative Transfer (the physics engine)</a:t>
            </a:r>
            <a:endParaRPr lang="en-GB" sz="3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D1D150-6B33-A3B5-5817-A5AB1475B189}"/>
              </a:ext>
            </a:extLst>
          </p:cNvPr>
          <p:cNvSpPr txBox="1"/>
          <p:nvPr/>
        </p:nvSpPr>
        <p:spPr>
          <a:xfrm>
            <a:off x="0" y="0"/>
            <a:ext cx="1951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Iterative approach </a:t>
            </a:r>
          </a:p>
          <a:p>
            <a:r>
              <a:rPr lang="en-US" dirty="0"/>
              <a:t>similar to nature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94BC26-34D3-59FB-5A30-96078BBC8B96}"/>
              </a:ext>
            </a:extLst>
          </p:cNvPr>
          <p:cNvGrpSpPr/>
          <p:nvPr/>
        </p:nvGrpSpPr>
        <p:grpSpPr>
          <a:xfrm>
            <a:off x="970254" y="2300297"/>
            <a:ext cx="2590880" cy="706602"/>
            <a:chOff x="4382415" y="4928859"/>
            <a:chExt cx="2590880" cy="70660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A536614-6239-1B07-2E49-13DB8F29F41A}"/>
                </a:ext>
              </a:extLst>
            </p:cNvPr>
            <p:cNvCxnSpPr/>
            <p:nvPr/>
          </p:nvCxnSpPr>
          <p:spPr>
            <a:xfrm>
              <a:off x="4930033" y="5029200"/>
              <a:ext cx="14877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9E0B99E-DDDB-F1E7-5176-C2A632B31875}"/>
                </a:ext>
              </a:extLst>
            </p:cNvPr>
            <p:cNvCxnSpPr/>
            <p:nvPr/>
          </p:nvCxnSpPr>
          <p:spPr>
            <a:xfrm>
              <a:off x="4930033" y="5537200"/>
              <a:ext cx="14877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05C964D-86D2-AE80-F0D6-89D74E948BF0}"/>
                </a:ext>
              </a:extLst>
            </p:cNvPr>
            <p:cNvSpPr/>
            <p:nvPr/>
          </p:nvSpPr>
          <p:spPr>
            <a:xfrm>
              <a:off x="5575746" y="5438934"/>
              <a:ext cx="196527" cy="196527"/>
            </a:xfrm>
            <a:prstGeom prst="ellipse">
              <a:avLst/>
            </a:prstGeom>
            <a:solidFill>
              <a:schemeClr val="tx1">
                <a:alpha val="21034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ACB2297-33C5-F4D1-52F9-AEF82D803C70}"/>
                </a:ext>
              </a:extLst>
            </p:cNvPr>
            <p:cNvSpPr/>
            <p:nvPr/>
          </p:nvSpPr>
          <p:spPr>
            <a:xfrm>
              <a:off x="5575619" y="4928859"/>
              <a:ext cx="196527" cy="1965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1DE0A38-3F03-C05C-2E19-B9C06A69E6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5027122"/>
              <a:ext cx="0" cy="51007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1B253F0-A1E2-7432-C8BD-B4AB8498369F}"/>
                </a:ext>
              </a:extLst>
            </p:cNvPr>
            <p:cNvCxnSpPr>
              <a:cxnSpLocks/>
            </p:cNvCxnSpPr>
            <p:nvPr/>
          </p:nvCxnSpPr>
          <p:spPr>
            <a:xfrm>
              <a:off x="4382415" y="5266494"/>
              <a:ext cx="67483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4C09F3C-210C-166F-A7CF-4FCC59590A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9207" y="5027122"/>
              <a:ext cx="0" cy="51007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1EA3B98-068A-13FB-3717-B4D45C3BC3E1}"/>
                </a:ext>
              </a:extLst>
            </p:cNvPr>
            <p:cNvCxnSpPr>
              <a:cxnSpLocks/>
            </p:cNvCxnSpPr>
            <p:nvPr/>
          </p:nvCxnSpPr>
          <p:spPr>
            <a:xfrm>
              <a:off x="6298458" y="5282159"/>
              <a:ext cx="67483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A800FE5-A255-B57F-FFB1-024B69E0E39B}"/>
              </a:ext>
            </a:extLst>
          </p:cNvPr>
          <p:cNvSpPr txBox="1"/>
          <p:nvPr/>
        </p:nvSpPr>
        <p:spPr>
          <a:xfrm>
            <a:off x="1368239" y="1293711"/>
            <a:ext cx="1786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Initial guess of </a:t>
            </a:r>
          </a:p>
          <a:p>
            <a:pPr algn="ctr"/>
            <a:r>
              <a:rPr lang="en-US" dirty="0"/>
              <a:t>level populations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C2583A6-7561-0C08-0EFE-B8F9928DB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046" y="3319494"/>
            <a:ext cx="674837" cy="21131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AE989FE-0427-DC10-F222-7DEC9BEFB1C6}"/>
              </a:ext>
            </a:extLst>
          </p:cNvPr>
          <p:cNvSpPr/>
          <p:nvPr/>
        </p:nvSpPr>
        <p:spPr>
          <a:xfrm>
            <a:off x="970254" y="1412156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A48D7E-9150-43D0-B4E5-2FA056DC6FCB}"/>
              </a:ext>
            </a:extLst>
          </p:cNvPr>
          <p:cNvGrpSpPr/>
          <p:nvPr/>
        </p:nvGrpSpPr>
        <p:grpSpPr>
          <a:xfrm>
            <a:off x="4160686" y="2499290"/>
            <a:ext cx="4440660" cy="277283"/>
            <a:chOff x="4078127" y="2611316"/>
            <a:chExt cx="4440660" cy="27728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A815A2C-1A51-E6ED-1ECB-C7EBA67AA2C5}"/>
                </a:ext>
              </a:extLst>
            </p:cNvPr>
            <p:cNvCxnSpPr>
              <a:cxnSpLocks/>
            </p:cNvCxnSpPr>
            <p:nvPr/>
          </p:nvCxnSpPr>
          <p:spPr>
            <a:xfrm>
              <a:off x="4930033" y="2728792"/>
              <a:ext cx="27368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2B31679-373D-339E-F686-05EE5AD2C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78127" y="2611316"/>
              <a:ext cx="704449" cy="27728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79CF137-FD83-DA4C-6B1A-F93196132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4339" y="2615067"/>
              <a:ext cx="704448" cy="258065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98CF209-06AE-46E3-118A-35B848284D51}"/>
              </a:ext>
            </a:extLst>
          </p:cNvPr>
          <p:cNvSpPr txBox="1"/>
          <p:nvPr/>
        </p:nvSpPr>
        <p:spPr>
          <a:xfrm>
            <a:off x="4865135" y="1105292"/>
            <a:ext cx="2985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Formal transfer equation</a:t>
            </a:r>
          </a:p>
          <a:p>
            <a:pPr algn="ctr"/>
            <a:r>
              <a:rPr lang="en-US" dirty="0"/>
              <a:t>lets us propagate the photons</a:t>
            </a:r>
          </a:p>
          <a:p>
            <a:pPr algn="ctr"/>
            <a:r>
              <a:rPr lang="en-US" dirty="0"/>
              <a:t>around the atmosphere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66CBAB4-58DC-3B28-6A61-7151ECB38D27}"/>
              </a:ext>
            </a:extLst>
          </p:cNvPr>
          <p:cNvSpPr/>
          <p:nvPr/>
        </p:nvSpPr>
        <p:spPr>
          <a:xfrm>
            <a:off x="4387855" y="1367663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988831-FD9B-9975-F99E-9F394F797AE5}"/>
              </a:ext>
            </a:extLst>
          </p:cNvPr>
          <p:cNvGrpSpPr/>
          <p:nvPr/>
        </p:nvGrpSpPr>
        <p:grpSpPr>
          <a:xfrm>
            <a:off x="9198523" y="2270968"/>
            <a:ext cx="691596" cy="691596"/>
            <a:chOff x="8876687" y="3583785"/>
            <a:chExt cx="691596" cy="69159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19D1E6-BAF3-3828-05D6-DE03C0C2246B}"/>
                </a:ext>
              </a:extLst>
            </p:cNvPr>
            <p:cNvSpPr/>
            <p:nvPr/>
          </p:nvSpPr>
          <p:spPr>
            <a:xfrm>
              <a:off x="8876687" y="3583785"/>
              <a:ext cx="691596" cy="691596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A4EC3CF-BD0F-4FB5-BA30-AEE07F142F87}"/>
                </a:ext>
              </a:extLst>
            </p:cNvPr>
            <p:cNvCxnSpPr>
              <a:cxnSpLocks/>
            </p:cNvCxnSpPr>
            <p:nvPr/>
          </p:nvCxnSpPr>
          <p:spPr>
            <a:xfrm>
              <a:off x="8893446" y="3931920"/>
              <a:ext cx="67483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701FEE6-DB4B-05E8-44BA-2BA5FF53E461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 flipH="1" flipV="1">
              <a:off x="9222485" y="3583785"/>
              <a:ext cx="8379" cy="6630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8DE54AF-62C1-9D16-CBFE-547B632DF37E}"/>
                </a:ext>
              </a:extLst>
            </p:cNvPr>
            <p:cNvCxnSpPr>
              <a:cxnSpLocks/>
              <a:stCxn id="15" idx="3"/>
              <a:endCxn id="15" idx="7"/>
            </p:cNvCxnSpPr>
            <p:nvPr/>
          </p:nvCxnSpPr>
          <p:spPr>
            <a:xfrm flipV="1">
              <a:off x="8977969" y="3685067"/>
              <a:ext cx="489032" cy="48903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819B6CB-3CB2-EC96-7A3B-613FA6657624}"/>
                </a:ext>
              </a:extLst>
            </p:cNvPr>
            <p:cNvCxnSpPr>
              <a:cxnSpLocks/>
              <a:stCxn id="15" idx="5"/>
              <a:endCxn id="15" idx="1"/>
            </p:cNvCxnSpPr>
            <p:nvPr/>
          </p:nvCxnSpPr>
          <p:spPr>
            <a:xfrm flipH="1" flipV="1">
              <a:off x="8977969" y="3685067"/>
              <a:ext cx="489032" cy="48903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3374489C-4CF5-EB9F-4A42-E9969750C66C}"/>
              </a:ext>
            </a:extLst>
          </p:cNvPr>
          <p:cNvSpPr txBox="1"/>
          <p:nvPr/>
        </p:nvSpPr>
        <p:spPr>
          <a:xfrm>
            <a:off x="8264655" y="3300096"/>
            <a:ext cx="2576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Calculate mean radiation </a:t>
            </a:r>
          </a:p>
          <a:p>
            <a:pPr algn="ctr"/>
            <a:r>
              <a:rPr lang="en-US" dirty="0"/>
              <a:t>field at each grid point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1364FEF-C071-522C-42AF-CD490B8264CB}"/>
              </a:ext>
            </a:extLst>
          </p:cNvPr>
          <p:cNvSpPr/>
          <p:nvPr/>
        </p:nvSpPr>
        <p:spPr>
          <a:xfrm>
            <a:off x="10935424" y="3500905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32CFB77-A244-50AA-D268-BB7AF83E0644}"/>
              </a:ext>
            </a:extLst>
          </p:cNvPr>
          <p:cNvSpPr txBox="1"/>
          <p:nvPr/>
        </p:nvSpPr>
        <p:spPr>
          <a:xfrm>
            <a:off x="3005572" y="3161597"/>
            <a:ext cx="22953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Phones generated</a:t>
            </a:r>
          </a:p>
          <a:p>
            <a:r>
              <a:rPr lang="en-US" dirty="0"/>
              <a:t>by electrons falling</a:t>
            </a:r>
          </a:p>
          <a:p>
            <a:r>
              <a:rPr lang="en-US" dirty="0"/>
              <a:t>to lower energy levels</a:t>
            </a:r>
          </a:p>
        </p:txBody>
      </p:sp>
    </p:spTree>
    <p:extLst>
      <p:ext uri="{BB962C8B-B14F-4D97-AF65-F5344CB8AC3E}">
        <p14:creationId xmlns:p14="http://schemas.microsoft.com/office/powerpoint/2010/main" val="1079575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6420B5-88AD-10E4-E3D7-6B1CB00B2B8A}"/>
              </a:ext>
            </a:extLst>
          </p:cNvPr>
          <p:cNvSpPr/>
          <p:nvPr/>
        </p:nvSpPr>
        <p:spPr>
          <a:xfrm>
            <a:off x="697006" y="969012"/>
            <a:ext cx="10797988" cy="55939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D5B44A5-302F-0B7B-9AFE-E2F5779C96FB}"/>
              </a:ext>
            </a:extLst>
          </p:cNvPr>
          <p:cNvSpPr/>
          <p:nvPr/>
        </p:nvSpPr>
        <p:spPr>
          <a:xfrm>
            <a:off x="10369450" y="3"/>
            <a:ext cx="1822550" cy="369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44B3F3-A560-6CD0-B0FD-295C43436455}"/>
              </a:ext>
            </a:extLst>
          </p:cNvPr>
          <p:cNvSpPr txBox="1"/>
          <p:nvPr/>
        </p:nvSpPr>
        <p:spPr>
          <a:xfrm>
            <a:off x="10369450" y="0"/>
            <a:ext cx="1822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Lambda Iteration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BCB0C4-16F9-5E27-8CA0-16C9D3D49B0F}"/>
              </a:ext>
            </a:extLst>
          </p:cNvPr>
          <p:cNvGrpSpPr/>
          <p:nvPr/>
        </p:nvGrpSpPr>
        <p:grpSpPr>
          <a:xfrm>
            <a:off x="2163458" y="3803917"/>
            <a:ext cx="7287046" cy="1525339"/>
            <a:chOff x="2463295" y="3976301"/>
            <a:chExt cx="7287046" cy="152533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81BECDE-ABDB-F5C2-F127-0A2A1A7F0730}"/>
                </a:ext>
              </a:extLst>
            </p:cNvPr>
            <p:cNvCxnSpPr>
              <a:cxnSpLocks/>
            </p:cNvCxnSpPr>
            <p:nvPr/>
          </p:nvCxnSpPr>
          <p:spPr>
            <a:xfrm>
              <a:off x="9750341" y="4213831"/>
              <a:ext cx="0" cy="1287809"/>
            </a:xfrm>
            <a:prstGeom prst="straightConnector1">
              <a:avLst/>
            </a:prstGeom>
            <a:ln w="25400">
              <a:solidFill>
                <a:schemeClr val="bg2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DF2112B-40D0-125C-AD2A-3A5B49CAEA76}"/>
                </a:ext>
              </a:extLst>
            </p:cNvPr>
            <p:cNvCxnSpPr>
              <a:cxnSpLocks/>
            </p:cNvCxnSpPr>
            <p:nvPr/>
          </p:nvCxnSpPr>
          <p:spPr>
            <a:xfrm>
              <a:off x="2463295" y="3976301"/>
              <a:ext cx="0" cy="1525339"/>
            </a:xfrm>
            <a:prstGeom prst="straightConnector1">
              <a:avLst/>
            </a:prstGeom>
            <a:ln w="25400">
              <a:solidFill>
                <a:schemeClr val="bg2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99ED1F1-A247-8A6B-8D53-B032F5345C40}"/>
                </a:ext>
              </a:extLst>
            </p:cNvPr>
            <p:cNvCxnSpPr>
              <a:cxnSpLocks/>
            </p:cNvCxnSpPr>
            <p:nvPr/>
          </p:nvCxnSpPr>
          <p:spPr>
            <a:xfrm>
              <a:off x="2463295" y="5501640"/>
              <a:ext cx="7287046" cy="0"/>
            </a:xfrm>
            <a:prstGeom prst="straightConnector1">
              <a:avLst/>
            </a:prstGeom>
            <a:ln w="25400">
              <a:solidFill>
                <a:schemeClr val="bg2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Graphic 35" descr="Arrow circle with solid fill">
            <a:extLst>
              <a:ext uri="{FF2B5EF4-FFF2-40B4-BE49-F238E27FC236}">
                <a16:creationId xmlns:a16="http://schemas.microsoft.com/office/drawing/2014/main" id="{60179DBD-A342-2386-0132-C0C4EB02B64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2030" y="3082123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86754A5-36CA-BDBD-5A2D-3280041461A0}"/>
              </a:ext>
            </a:extLst>
          </p:cNvPr>
          <p:cNvSpPr txBox="1"/>
          <p:nvPr/>
        </p:nvSpPr>
        <p:spPr>
          <a:xfrm>
            <a:off x="2937229" y="0"/>
            <a:ext cx="63175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effectLst/>
              </a:rPr>
              <a:t>Radiative Transfer (the physics engine)</a:t>
            </a:r>
            <a:endParaRPr lang="en-GB" sz="3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D1D150-6B33-A3B5-5817-A5AB1475B189}"/>
              </a:ext>
            </a:extLst>
          </p:cNvPr>
          <p:cNvSpPr txBox="1"/>
          <p:nvPr/>
        </p:nvSpPr>
        <p:spPr>
          <a:xfrm>
            <a:off x="0" y="0"/>
            <a:ext cx="1951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Iterative approach </a:t>
            </a:r>
          </a:p>
          <a:p>
            <a:r>
              <a:rPr lang="en-US" dirty="0"/>
              <a:t>similar to nature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94BC26-34D3-59FB-5A30-96078BBC8B96}"/>
              </a:ext>
            </a:extLst>
          </p:cNvPr>
          <p:cNvGrpSpPr/>
          <p:nvPr/>
        </p:nvGrpSpPr>
        <p:grpSpPr>
          <a:xfrm>
            <a:off x="970254" y="2300297"/>
            <a:ext cx="2590880" cy="706602"/>
            <a:chOff x="4382415" y="4928859"/>
            <a:chExt cx="2590880" cy="70660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A536614-6239-1B07-2E49-13DB8F29F41A}"/>
                </a:ext>
              </a:extLst>
            </p:cNvPr>
            <p:cNvCxnSpPr/>
            <p:nvPr/>
          </p:nvCxnSpPr>
          <p:spPr>
            <a:xfrm>
              <a:off x="4930033" y="5029200"/>
              <a:ext cx="14877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9E0B99E-DDDB-F1E7-5176-C2A632B31875}"/>
                </a:ext>
              </a:extLst>
            </p:cNvPr>
            <p:cNvCxnSpPr/>
            <p:nvPr/>
          </p:nvCxnSpPr>
          <p:spPr>
            <a:xfrm>
              <a:off x="4930033" y="5537200"/>
              <a:ext cx="14877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05C964D-86D2-AE80-F0D6-89D74E948BF0}"/>
                </a:ext>
              </a:extLst>
            </p:cNvPr>
            <p:cNvSpPr/>
            <p:nvPr/>
          </p:nvSpPr>
          <p:spPr>
            <a:xfrm>
              <a:off x="5575746" y="5438934"/>
              <a:ext cx="196527" cy="196527"/>
            </a:xfrm>
            <a:prstGeom prst="ellipse">
              <a:avLst/>
            </a:prstGeom>
            <a:solidFill>
              <a:schemeClr val="tx1">
                <a:alpha val="21034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ACB2297-33C5-F4D1-52F9-AEF82D803C70}"/>
                </a:ext>
              </a:extLst>
            </p:cNvPr>
            <p:cNvSpPr/>
            <p:nvPr/>
          </p:nvSpPr>
          <p:spPr>
            <a:xfrm>
              <a:off x="5575619" y="4928859"/>
              <a:ext cx="196527" cy="1965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1DE0A38-3F03-C05C-2E19-B9C06A69E6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5027122"/>
              <a:ext cx="0" cy="51007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1B253F0-A1E2-7432-C8BD-B4AB8498369F}"/>
                </a:ext>
              </a:extLst>
            </p:cNvPr>
            <p:cNvCxnSpPr>
              <a:cxnSpLocks/>
            </p:cNvCxnSpPr>
            <p:nvPr/>
          </p:nvCxnSpPr>
          <p:spPr>
            <a:xfrm>
              <a:off x="4382415" y="5266494"/>
              <a:ext cx="67483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4C09F3C-210C-166F-A7CF-4FCC59590A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9207" y="5027122"/>
              <a:ext cx="0" cy="51007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1EA3B98-068A-13FB-3717-B4D45C3BC3E1}"/>
                </a:ext>
              </a:extLst>
            </p:cNvPr>
            <p:cNvCxnSpPr>
              <a:cxnSpLocks/>
            </p:cNvCxnSpPr>
            <p:nvPr/>
          </p:nvCxnSpPr>
          <p:spPr>
            <a:xfrm>
              <a:off x="6298458" y="5282159"/>
              <a:ext cx="67483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A800FE5-A255-B57F-FFB1-024B69E0E39B}"/>
              </a:ext>
            </a:extLst>
          </p:cNvPr>
          <p:cNvSpPr txBox="1"/>
          <p:nvPr/>
        </p:nvSpPr>
        <p:spPr>
          <a:xfrm>
            <a:off x="1368239" y="1293711"/>
            <a:ext cx="1786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Initial guess of </a:t>
            </a:r>
          </a:p>
          <a:p>
            <a:pPr algn="ctr"/>
            <a:r>
              <a:rPr lang="en-US" dirty="0"/>
              <a:t>level populations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C2583A6-7561-0C08-0EFE-B8F9928DB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046" y="3319494"/>
            <a:ext cx="674837" cy="21131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AE989FE-0427-DC10-F222-7DEC9BEFB1C6}"/>
              </a:ext>
            </a:extLst>
          </p:cNvPr>
          <p:cNvSpPr/>
          <p:nvPr/>
        </p:nvSpPr>
        <p:spPr>
          <a:xfrm>
            <a:off x="970254" y="1412156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A48D7E-9150-43D0-B4E5-2FA056DC6FCB}"/>
              </a:ext>
            </a:extLst>
          </p:cNvPr>
          <p:cNvGrpSpPr/>
          <p:nvPr/>
        </p:nvGrpSpPr>
        <p:grpSpPr>
          <a:xfrm>
            <a:off x="4160686" y="2499290"/>
            <a:ext cx="4440660" cy="277283"/>
            <a:chOff x="4078127" y="2611316"/>
            <a:chExt cx="4440660" cy="27728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A815A2C-1A51-E6ED-1ECB-C7EBA67AA2C5}"/>
                </a:ext>
              </a:extLst>
            </p:cNvPr>
            <p:cNvCxnSpPr>
              <a:cxnSpLocks/>
            </p:cNvCxnSpPr>
            <p:nvPr/>
          </p:nvCxnSpPr>
          <p:spPr>
            <a:xfrm>
              <a:off x="4930033" y="2728792"/>
              <a:ext cx="27368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2B31679-373D-339E-F686-05EE5AD2C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78127" y="2611316"/>
              <a:ext cx="704449" cy="27728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79CF137-FD83-DA4C-6B1A-F93196132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4339" y="2615067"/>
              <a:ext cx="704448" cy="258065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98CF209-06AE-46E3-118A-35B848284D51}"/>
              </a:ext>
            </a:extLst>
          </p:cNvPr>
          <p:cNvSpPr txBox="1"/>
          <p:nvPr/>
        </p:nvSpPr>
        <p:spPr>
          <a:xfrm>
            <a:off x="4865135" y="1105292"/>
            <a:ext cx="2985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Formal transfer equation</a:t>
            </a:r>
          </a:p>
          <a:p>
            <a:pPr algn="ctr"/>
            <a:r>
              <a:rPr lang="en-US" dirty="0"/>
              <a:t>lets us propagate the photons</a:t>
            </a:r>
          </a:p>
          <a:p>
            <a:pPr algn="ctr"/>
            <a:r>
              <a:rPr lang="en-US" dirty="0"/>
              <a:t>around the atmosphere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66CBAB4-58DC-3B28-6A61-7151ECB38D27}"/>
              </a:ext>
            </a:extLst>
          </p:cNvPr>
          <p:cNvSpPr/>
          <p:nvPr/>
        </p:nvSpPr>
        <p:spPr>
          <a:xfrm>
            <a:off x="4387855" y="1367663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988831-FD9B-9975-F99E-9F394F797AE5}"/>
              </a:ext>
            </a:extLst>
          </p:cNvPr>
          <p:cNvGrpSpPr/>
          <p:nvPr/>
        </p:nvGrpSpPr>
        <p:grpSpPr>
          <a:xfrm>
            <a:off x="9198523" y="2270968"/>
            <a:ext cx="691596" cy="691596"/>
            <a:chOff x="8876687" y="3583785"/>
            <a:chExt cx="691596" cy="69159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19D1E6-BAF3-3828-05D6-DE03C0C2246B}"/>
                </a:ext>
              </a:extLst>
            </p:cNvPr>
            <p:cNvSpPr/>
            <p:nvPr/>
          </p:nvSpPr>
          <p:spPr>
            <a:xfrm>
              <a:off x="8876687" y="3583785"/>
              <a:ext cx="691596" cy="691596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A4EC3CF-BD0F-4FB5-BA30-AEE07F142F87}"/>
                </a:ext>
              </a:extLst>
            </p:cNvPr>
            <p:cNvCxnSpPr>
              <a:cxnSpLocks/>
            </p:cNvCxnSpPr>
            <p:nvPr/>
          </p:nvCxnSpPr>
          <p:spPr>
            <a:xfrm>
              <a:off x="8893446" y="3931920"/>
              <a:ext cx="67483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701FEE6-DB4B-05E8-44BA-2BA5FF53E461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 flipH="1" flipV="1">
              <a:off x="9222485" y="3583785"/>
              <a:ext cx="8379" cy="6630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8DE54AF-62C1-9D16-CBFE-547B632DF37E}"/>
                </a:ext>
              </a:extLst>
            </p:cNvPr>
            <p:cNvCxnSpPr>
              <a:cxnSpLocks/>
              <a:stCxn id="15" idx="3"/>
              <a:endCxn id="15" idx="7"/>
            </p:cNvCxnSpPr>
            <p:nvPr/>
          </p:nvCxnSpPr>
          <p:spPr>
            <a:xfrm flipV="1">
              <a:off x="8977969" y="3685067"/>
              <a:ext cx="489032" cy="48903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819B6CB-3CB2-EC96-7A3B-613FA6657624}"/>
                </a:ext>
              </a:extLst>
            </p:cNvPr>
            <p:cNvCxnSpPr>
              <a:cxnSpLocks/>
              <a:stCxn id="15" idx="5"/>
              <a:endCxn id="15" idx="1"/>
            </p:cNvCxnSpPr>
            <p:nvPr/>
          </p:nvCxnSpPr>
          <p:spPr>
            <a:xfrm flipH="1" flipV="1">
              <a:off x="8977969" y="3685067"/>
              <a:ext cx="489032" cy="48903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3374489C-4CF5-EB9F-4A42-E9969750C66C}"/>
              </a:ext>
            </a:extLst>
          </p:cNvPr>
          <p:cNvSpPr txBox="1"/>
          <p:nvPr/>
        </p:nvSpPr>
        <p:spPr>
          <a:xfrm>
            <a:off x="8264655" y="3300096"/>
            <a:ext cx="2576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Calculate mean radiation </a:t>
            </a:r>
          </a:p>
          <a:p>
            <a:pPr algn="ctr"/>
            <a:r>
              <a:rPr lang="en-US" dirty="0"/>
              <a:t>field at each grid point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1364FEF-C071-522C-42AF-CD490B8264CB}"/>
              </a:ext>
            </a:extLst>
          </p:cNvPr>
          <p:cNvSpPr/>
          <p:nvPr/>
        </p:nvSpPr>
        <p:spPr>
          <a:xfrm>
            <a:off x="10935424" y="3500905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7132B-8C3D-A573-8E3C-1FE48F657A1E}"/>
              </a:ext>
            </a:extLst>
          </p:cNvPr>
          <p:cNvSpPr txBox="1"/>
          <p:nvPr/>
        </p:nvSpPr>
        <p:spPr>
          <a:xfrm>
            <a:off x="3005572" y="3161597"/>
            <a:ext cx="22953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Phones generated</a:t>
            </a:r>
          </a:p>
          <a:p>
            <a:r>
              <a:rPr lang="en-US" dirty="0"/>
              <a:t>by electrons falling</a:t>
            </a:r>
          </a:p>
          <a:p>
            <a:r>
              <a:rPr lang="en-US" dirty="0"/>
              <a:t>to lower energy levels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CD85DE-9056-DCC7-FE74-A42B0AA25456}"/>
              </a:ext>
            </a:extLst>
          </p:cNvPr>
          <p:cNvSpPr txBox="1"/>
          <p:nvPr/>
        </p:nvSpPr>
        <p:spPr>
          <a:xfrm>
            <a:off x="4809218" y="5504298"/>
            <a:ext cx="2660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Repeat until convergence </a:t>
            </a:r>
          </a:p>
          <a:p>
            <a:pPr algn="ctr"/>
            <a:r>
              <a:rPr lang="en-US" dirty="0"/>
              <a:t>levels and radiation field</a:t>
            </a:r>
          </a:p>
          <a:p>
            <a:pPr algn="ctr"/>
            <a:r>
              <a:rPr lang="en-US" dirty="0"/>
              <a:t>become stationary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7A5F308-31CF-58FB-EADD-C98DEB472FF0}"/>
              </a:ext>
            </a:extLst>
          </p:cNvPr>
          <p:cNvCxnSpPr>
            <a:cxnSpLocks/>
          </p:cNvCxnSpPr>
          <p:nvPr/>
        </p:nvCxnSpPr>
        <p:spPr>
          <a:xfrm flipV="1">
            <a:off x="5546090" y="4630269"/>
            <a:ext cx="0" cy="5451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>
            <a:glow rad="254000">
              <a:schemeClr val="bg1"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8C77DD-CECB-FC38-7495-4B175C7178F3}"/>
              </a:ext>
            </a:extLst>
          </p:cNvPr>
          <p:cNvCxnSpPr>
            <a:cxnSpLocks/>
          </p:cNvCxnSpPr>
          <p:nvPr/>
        </p:nvCxnSpPr>
        <p:spPr>
          <a:xfrm>
            <a:off x="6231890" y="4630269"/>
            <a:ext cx="0" cy="60805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>
            <a:glow rad="254000">
              <a:schemeClr val="bg1"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357234B-411D-2EA5-A4B6-CCB1693EB049}"/>
              </a:ext>
            </a:extLst>
          </p:cNvPr>
          <p:cNvSpPr txBox="1"/>
          <p:nvPr/>
        </p:nvSpPr>
        <p:spPr>
          <a:xfrm>
            <a:off x="5738949" y="47496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FCE5A8-1E19-4270-6595-C17EC0C192FE}"/>
              </a:ext>
            </a:extLst>
          </p:cNvPr>
          <p:cNvSpPr/>
          <p:nvPr/>
        </p:nvSpPr>
        <p:spPr>
          <a:xfrm>
            <a:off x="4387855" y="5788295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49919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6420B5-88AD-10E4-E3D7-6B1CB00B2B8A}"/>
              </a:ext>
            </a:extLst>
          </p:cNvPr>
          <p:cNvSpPr/>
          <p:nvPr/>
        </p:nvSpPr>
        <p:spPr>
          <a:xfrm>
            <a:off x="697006" y="969012"/>
            <a:ext cx="10797988" cy="55939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D5B44A5-302F-0B7B-9AFE-E2F5779C96FB}"/>
              </a:ext>
            </a:extLst>
          </p:cNvPr>
          <p:cNvSpPr/>
          <p:nvPr/>
        </p:nvSpPr>
        <p:spPr>
          <a:xfrm>
            <a:off x="10369450" y="3"/>
            <a:ext cx="1822550" cy="369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44B3F3-A560-6CD0-B0FD-295C43436455}"/>
              </a:ext>
            </a:extLst>
          </p:cNvPr>
          <p:cNvSpPr txBox="1"/>
          <p:nvPr/>
        </p:nvSpPr>
        <p:spPr>
          <a:xfrm>
            <a:off x="10369450" y="0"/>
            <a:ext cx="1822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Lambda Iteration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450A9B-C539-E48B-8BBB-D3DEAC6ED075}"/>
              </a:ext>
            </a:extLst>
          </p:cNvPr>
          <p:cNvGrpSpPr/>
          <p:nvPr/>
        </p:nvGrpSpPr>
        <p:grpSpPr>
          <a:xfrm>
            <a:off x="4160686" y="2499290"/>
            <a:ext cx="4440660" cy="277283"/>
            <a:chOff x="4078127" y="2611316"/>
            <a:chExt cx="4440660" cy="277283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5EF47DE-7A26-6D51-FC3F-79D9EC65C215}"/>
                </a:ext>
              </a:extLst>
            </p:cNvPr>
            <p:cNvCxnSpPr>
              <a:cxnSpLocks/>
            </p:cNvCxnSpPr>
            <p:nvPr/>
          </p:nvCxnSpPr>
          <p:spPr>
            <a:xfrm>
              <a:off x="4930033" y="2728792"/>
              <a:ext cx="27368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747B0D0C-3D5F-FE32-AC73-BFC2CDAFD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8127" y="2611316"/>
              <a:ext cx="704449" cy="277283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1A1C506-B2CB-B713-E6A4-C32B1F56F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14339" y="2615067"/>
              <a:ext cx="704448" cy="258065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02B23B5-C966-CEF8-9E40-4A7FE9F9FE2C}"/>
              </a:ext>
            </a:extLst>
          </p:cNvPr>
          <p:cNvGrpSpPr/>
          <p:nvPr/>
        </p:nvGrpSpPr>
        <p:grpSpPr>
          <a:xfrm>
            <a:off x="970254" y="2300297"/>
            <a:ext cx="2590880" cy="706602"/>
            <a:chOff x="4382415" y="4928859"/>
            <a:chExt cx="2590880" cy="706602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3FBAA82-A76E-4A17-F098-DCA215EBE39A}"/>
                </a:ext>
              </a:extLst>
            </p:cNvPr>
            <p:cNvCxnSpPr/>
            <p:nvPr/>
          </p:nvCxnSpPr>
          <p:spPr>
            <a:xfrm>
              <a:off x="4930033" y="5029200"/>
              <a:ext cx="14877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FA8350E-0059-058D-2242-AD496FBA9B08}"/>
                </a:ext>
              </a:extLst>
            </p:cNvPr>
            <p:cNvCxnSpPr/>
            <p:nvPr/>
          </p:nvCxnSpPr>
          <p:spPr>
            <a:xfrm>
              <a:off x="4930033" y="5537200"/>
              <a:ext cx="14877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8A83985-FD86-2E73-3A6B-D7CD216A5005}"/>
                </a:ext>
              </a:extLst>
            </p:cNvPr>
            <p:cNvSpPr/>
            <p:nvPr/>
          </p:nvSpPr>
          <p:spPr>
            <a:xfrm>
              <a:off x="5575746" y="5438934"/>
              <a:ext cx="196527" cy="196527"/>
            </a:xfrm>
            <a:prstGeom prst="ellipse">
              <a:avLst/>
            </a:prstGeom>
            <a:solidFill>
              <a:schemeClr val="tx1">
                <a:alpha val="21034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76F517D-4DB3-1DA9-CEE9-CDD157F0F4E7}"/>
                </a:ext>
              </a:extLst>
            </p:cNvPr>
            <p:cNvSpPr/>
            <p:nvPr/>
          </p:nvSpPr>
          <p:spPr>
            <a:xfrm>
              <a:off x="5575619" y="4928859"/>
              <a:ext cx="196527" cy="1965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C75CD8C-3C72-357B-BAA2-C6C6E1E3AA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5027122"/>
              <a:ext cx="0" cy="51007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43C9ACC-8CB1-3E4E-0AFB-63F60F16501B}"/>
                </a:ext>
              </a:extLst>
            </p:cNvPr>
            <p:cNvCxnSpPr>
              <a:cxnSpLocks/>
            </p:cNvCxnSpPr>
            <p:nvPr/>
          </p:nvCxnSpPr>
          <p:spPr>
            <a:xfrm>
              <a:off x="4382415" y="5266494"/>
              <a:ext cx="67483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13D280C-DE82-119C-7CBB-93E4494DC1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9207" y="5027122"/>
              <a:ext cx="0" cy="51007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334E1BCE-C006-5149-E4BA-787183332D93}"/>
                </a:ext>
              </a:extLst>
            </p:cNvPr>
            <p:cNvCxnSpPr>
              <a:cxnSpLocks/>
            </p:cNvCxnSpPr>
            <p:nvPr/>
          </p:nvCxnSpPr>
          <p:spPr>
            <a:xfrm>
              <a:off x="6298458" y="5282159"/>
              <a:ext cx="67483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FE90D0-579A-4731-6498-3066BD35921B}"/>
              </a:ext>
            </a:extLst>
          </p:cNvPr>
          <p:cNvGrpSpPr/>
          <p:nvPr/>
        </p:nvGrpSpPr>
        <p:grpSpPr>
          <a:xfrm>
            <a:off x="9198523" y="2270968"/>
            <a:ext cx="691596" cy="691596"/>
            <a:chOff x="8876687" y="3583785"/>
            <a:chExt cx="691596" cy="69159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81B34DF-B329-AFA0-EE0C-CD4ED9779E19}"/>
                </a:ext>
              </a:extLst>
            </p:cNvPr>
            <p:cNvSpPr/>
            <p:nvPr/>
          </p:nvSpPr>
          <p:spPr>
            <a:xfrm>
              <a:off x="8876687" y="3583785"/>
              <a:ext cx="691596" cy="691596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18C5585-3426-8D4B-8638-97EBCEE31974}"/>
                </a:ext>
              </a:extLst>
            </p:cNvPr>
            <p:cNvCxnSpPr>
              <a:cxnSpLocks/>
            </p:cNvCxnSpPr>
            <p:nvPr/>
          </p:nvCxnSpPr>
          <p:spPr>
            <a:xfrm>
              <a:off x="8893446" y="3931920"/>
              <a:ext cx="67483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EE98D1C-2BAC-3451-9E2C-A319BF6DE210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 flipH="1" flipV="1">
              <a:off x="9222485" y="3583785"/>
              <a:ext cx="8379" cy="6630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5E6C21A-ED02-8A12-A996-B347F8865469}"/>
                </a:ext>
              </a:extLst>
            </p:cNvPr>
            <p:cNvCxnSpPr>
              <a:cxnSpLocks/>
              <a:stCxn id="5" idx="3"/>
              <a:endCxn id="5" idx="7"/>
            </p:cNvCxnSpPr>
            <p:nvPr/>
          </p:nvCxnSpPr>
          <p:spPr>
            <a:xfrm flipV="1">
              <a:off x="8977969" y="3685067"/>
              <a:ext cx="489032" cy="48903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BDFC4EB-9B5D-AE25-1409-06C9F4CA4D45}"/>
                </a:ext>
              </a:extLst>
            </p:cNvPr>
            <p:cNvCxnSpPr>
              <a:cxnSpLocks/>
              <a:stCxn id="5" idx="5"/>
              <a:endCxn id="5" idx="1"/>
            </p:cNvCxnSpPr>
            <p:nvPr/>
          </p:nvCxnSpPr>
          <p:spPr>
            <a:xfrm flipH="1" flipV="1">
              <a:off x="8977969" y="3685067"/>
              <a:ext cx="489032" cy="48903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  <a:effectLst>
              <a:glow rad="2540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038A7D2-3286-B86D-E0E5-662D0A3DEE5A}"/>
              </a:ext>
            </a:extLst>
          </p:cNvPr>
          <p:cNvSpPr txBox="1"/>
          <p:nvPr/>
        </p:nvSpPr>
        <p:spPr>
          <a:xfrm>
            <a:off x="1368239" y="1293711"/>
            <a:ext cx="1786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Initial guess of </a:t>
            </a:r>
          </a:p>
          <a:p>
            <a:pPr algn="ctr"/>
            <a:r>
              <a:rPr lang="en-US" dirty="0"/>
              <a:t>level populations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E60360-48A5-F153-BF43-6A2186FC40D5}"/>
              </a:ext>
            </a:extLst>
          </p:cNvPr>
          <p:cNvSpPr txBox="1"/>
          <p:nvPr/>
        </p:nvSpPr>
        <p:spPr>
          <a:xfrm>
            <a:off x="3005572" y="3161597"/>
            <a:ext cx="22953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Phones generated</a:t>
            </a:r>
          </a:p>
          <a:p>
            <a:r>
              <a:rPr lang="en-US" dirty="0"/>
              <a:t>by electrons falling</a:t>
            </a:r>
          </a:p>
          <a:p>
            <a:r>
              <a:rPr lang="en-US" dirty="0"/>
              <a:t>to lower energy levels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01596F-2E88-2302-27D8-481B898C6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046" y="3319494"/>
            <a:ext cx="674837" cy="2113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ADDE7F-D1BE-CC9D-3B98-EC235BD554D3}"/>
              </a:ext>
            </a:extLst>
          </p:cNvPr>
          <p:cNvSpPr txBox="1"/>
          <p:nvPr/>
        </p:nvSpPr>
        <p:spPr>
          <a:xfrm>
            <a:off x="4865135" y="1105292"/>
            <a:ext cx="2985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Formal transfer equation</a:t>
            </a:r>
          </a:p>
          <a:p>
            <a:pPr algn="ctr"/>
            <a:r>
              <a:rPr lang="en-US" dirty="0"/>
              <a:t>lets us propagate the photons</a:t>
            </a:r>
          </a:p>
          <a:p>
            <a:pPr algn="ctr"/>
            <a:r>
              <a:rPr lang="en-US" dirty="0"/>
              <a:t>around the atmosphere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18337C-EC29-E278-57E9-1B7B0FC5A96F}"/>
              </a:ext>
            </a:extLst>
          </p:cNvPr>
          <p:cNvSpPr txBox="1"/>
          <p:nvPr/>
        </p:nvSpPr>
        <p:spPr>
          <a:xfrm>
            <a:off x="8264655" y="3300096"/>
            <a:ext cx="2576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Calculate mean radiation </a:t>
            </a:r>
          </a:p>
          <a:p>
            <a:pPr algn="ctr"/>
            <a:r>
              <a:rPr lang="en-US" dirty="0"/>
              <a:t>field at each grid point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BCB0C4-16F9-5E27-8CA0-16C9D3D49B0F}"/>
              </a:ext>
            </a:extLst>
          </p:cNvPr>
          <p:cNvGrpSpPr/>
          <p:nvPr/>
        </p:nvGrpSpPr>
        <p:grpSpPr>
          <a:xfrm>
            <a:off x="2163458" y="3803917"/>
            <a:ext cx="7287046" cy="1525339"/>
            <a:chOff x="2463295" y="3976301"/>
            <a:chExt cx="7287046" cy="152533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81BECDE-ABDB-F5C2-F127-0A2A1A7F0730}"/>
                </a:ext>
              </a:extLst>
            </p:cNvPr>
            <p:cNvCxnSpPr>
              <a:cxnSpLocks/>
            </p:cNvCxnSpPr>
            <p:nvPr/>
          </p:nvCxnSpPr>
          <p:spPr>
            <a:xfrm>
              <a:off x="9750341" y="4213831"/>
              <a:ext cx="0" cy="1287809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DF2112B-40D0-125C-AD2A-3A5B49CAEA76}"/>
                </a:ext>
              </a:extLst>
            </p:cNvPr>
            <p:cNvCxnSpPr>
              <a:cxnSpLocks/>
            </p:cNvCxnSpPr>
            <p:nvPr/>
          </p:nvCxnSpPr>
          <p:spPr>
            <a:xfrm>
              <a:off x="2463295" y="3976301"/>
              <a:ext cx="0" cy="1525339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99ED1F1-A247-8A6B-8D53-B032F5345C40}"/>
                </a:ext>
              </a:extLst>
            </p:cNvPr>
            <p:cNvCxnSpPr>
              <a:cxnSpLocks/>
            </p:cNvCxnSpPr>
            <p:nvPr/>
          </p:nvCxnSpPr>
          <p:spPr>
            <a:xfrm>
              <a:off x="2463295" y="5501640"/>
              <a:ext cx="728704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C6D8C18-1589-766D-A093-84B6DF2083AC}"/>
              </a:ext>
            </a:extLst>
          </p:cNvPr>
          <p:cNvSpPr txBox="1"/>
          <p:nvPr/>
        </p:nvSpPr>
        <p:spPr>
          <a:xfrm>
            <a:off x="4809218" y="5504298"/>
            <a:ext cx="2660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Repeat until convergence </a:t>
            </a:r>
          </a:p>
          <a:p>
            <a:pPr algn="ctr"/>
            <a:r>
              <a:rPr lang="en-US" dirty="0"/>
              <a:t>levels and radiation field</a:t>
            </a:r>
          </a:p>
          <a:p>
            <a:pPr algn="ctr"/>
            <a:r>
              <a:rPr lang="en-US" dirty="0"/>
              <a:t>become stationary</a:t>
            </a:r>
          </a:p>
        </p:txBody>
      </p:sp>
      <p:pic>
        <p:nvPicPr>
          <p:cNvPr id="36" name="Graphic 35" descr="Arrow circle with solid fill">
            <a:extLst>
              <a:ext uri="{FF2B5EF4-FFF2-40B4-BE49-F238E27FC236}">
                <a16:creationId xmlns:a16="http://schemas.microsoft.com/office/drawing/2014/main" id="{60179DBD-A342-2386-0132-C0C4EB02B6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82030" y="3082123"/>
            <a:ext cx="914400" cy="914400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803866B-290B-3DAA-6D8E-B054FFBD3C42}"/>
              </a:ext>
            </a:extLst>
          </p:cNvPr>
          <p:cNvCxnSpPr>
            <a:cxnSpLocks/>
          </p:cNvCxnSpPr>
          <p:nvPr/>
        </p:nvCxnSpPr>
        <p:spPr>
          <a:xfrm flipV="1">
            <a:off x="5546090" y="4630269"/>
            <a:ext cx="0" cy="5451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>
            <a:glow rad="254000">
              <a:schemeClr val="bg1"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C25EAF8-7414-4260-F66A-7ADFCD8329A8}"/>
              </a:ext>
            </a:extLst>
          </p:cNvPr>
          <p:cNvCxnSpPr>
            <a:cxnSpLocks/>
          </p:cNvCxnSpPr>
          <p:nvPr/>
        </p:nvCxnSpPr>
        <p:spPr>
          <a:xfrm>
            <a:off x="6231890" y="4630269"/>
            <a:ext cx="0" cy="60805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>
            <a:glow rad="254000">
              <a:schemeClr val="bg1"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D11C81A-D613-1389-D868-FB101F6245D5}"/>
              </a:ext>
            </a:extLst>
          </p:cNvPr>
          <p:cNvSpPr txBox="1"/>
          <p:nvPr/>
        </p:nvSpPr>
        <p:spPr>
          <a:xfrm>
            <a:off x="5738949" y="47496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9C42836-B366-0325-980B-5CF8AAC98652}"/>
              </a:ext>
            </a:extLst>
          </p:cNvPr>
          <p:cNvSpPr/>
          <p:nvPr/>
        </p:nvSpPr>
        <p:spPr>
          <a:xfrm>
            <a:off x="970254" y="1412156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D23AB2E-D70D-FB92-376A-038F66B088E7}"/>
              </a:ext>
            </a:extLst>
          </p:cNvPr>
          <p:cNvSpPr/>
          <p:nvPr/>
        </p:nvSpPr>
        <p:spPr>
          <a:xfrm>
            <a:off x="4387855" y="1367663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FE981A5-7D73-4CD3-EA9F-A9FD50E1D42B}"/>
              </a:ext>
            </a:extLst>
          </p:cNvPr>
          <p:cNvSpPr/>
          <p:nvPr/>
        </p:nvSpPr>
        <p:spPr>
          <a:xfrm>
            <a:off x="10935424" y="3500905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417EB3A-4800-102E-9EAB-1B562B484E8E}"/>
              </a:ext>
            </a:extLst>
          </p:cNvPr>
          <p:cNvSpPr/>
          <p:nvPr/>
        </p:nvSpPr>
        <p:spPr>
          <a:xfrm>
            <a:off x="4387855" y="5788295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6754A5-36CA-BDBD-5A2D-3280041461A0}"/>
              </a:ext>
            </a:extLst>
          </p:cNvPr>
          <p:cNvSpPr txBox="1"/>
          <p:nvPr/>
        </p:nvSpPr>
        <p:spPr>
          <a:xfrm>
            <a:off x="2937229" y="0"/>
            <a:ext cx="63175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effectLst/>
              </a:rPr>
              <a:t>Radiative Transfer (the physics engine)</a:t>
            </a:r>
            <a:endParaRPr lang="en-GB" sz="3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0FA666-854C-1626-6D5D-1527FFA2A1BD}"/>
              </a:ext>
            </a:extLst>
          </p:cNvPr>
          <p:cNvSpPr txBox="1"/>
          <p:nvPr/>
        </p:nvSpPr>
        <p:spPr>
          <a:xfrm>
            <a:off x="0" y="0"/>
            <a:ext cx="1951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Iterative approach </a:t>
            </a:r>
          </a:p>
          <a:p>
            <a:r>
              <a:rPr lang="en-US" dirty="0"/>
              <a:t>similar to nature</a:t>
            </a:r>
          </a:p>
        </p:txBody>
      </p:sp>
    </p:spTree>
    <p:extLst>
      <p:ext uri="{BB962C8B-B14F-4D97-AF65-F5344CB8AC3E}">
        <p14:creationId xmlns:p14="http://schemas.microsoft.com/office/powerpoint/2010/main" val="901347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CCF13A2-FED2-0DE2-0A42-24BB92E67846}"/>
              </a:ext>
            </a:extLst>
          </p:cNvPr>
          <p:cNvGrpSpPr/>
          <p:nvPr/>
        </p:nvGrpSpPr>
        <p:grpSpPr>
          <a:xfrm>
            <a:off x="4440292" y="1615103"/>
            <a:ext cx="3263072" cy="2806700"/>
            <a:chOff x="1138056" y="2292752"/>
            <a:chExt cx="3263072" cy="2806700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7FF97014-2E29-ADD4-54BA-6BF6228A48DA}"/>
                </a:ext>
              </a:extLst>
            </p:cNvPr>
            <p:cNvSpPr/>
            <p:nvPr/>
          </p:nvSpPr>
          <p:spPr>
            <a:xfrm>
              <a:off x="1138056" y="2292752"/>
              <a:ext cx="3263072" cy="28067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891E67F-98D3-6244-7455-82D20BBAAED6}"/>
                </a:ext>
              </a:extLst>
            </p:cNvPr>
            <p:cNvGrpSpPr/>
            <p:nvPr/>
          </p:nvGrpSpPr>
          <p:grpSpPr>
            <a:xfrm>
              <a:off x="1270343" y="4594470"/>
              <a:ext cx="2943575" cy="292523"/>
              <a:chOff x="4078127" y="2596076"/>
              <a:chExt cx="2943575" cy="292523"/>
            </a:xfrm>
          </p:grpSpPr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409E865A-1C20-EB23-2337-979C3B870A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30033" y="2728792"/>
                <a:ext cx="126794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  <a:effectLst>
                <a:glow rad="254000"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11269C38-0F9F-4AE7-E39B-9E54ED500A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78127" y="2611316"/>
                <a:ext cx="704449" cy="277283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2C742877-1E6C-9C9D-BA24-FD8F40AAF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7254" y="2596076"/>
                <a:ext cx="704448" cy="258065"/>
              </a:xfrm>
              <a:prstGeom prst="rect">
                <a:avLst/>
              </a:prstGeom>
            </p:spPr>
          </p:pic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A8A0DF6-B1D4-C1D7-4904-C9338177B8DC}"/>
                </a:ext>
              </a:extLst>
            </p:cNvPr>
            <p:cNvGrpSpPr/>
            <p:nvPr/>
          </p:nvGrpSpPr>
          <p:grpSpPr>
            <a:xfrm>
              <a:off x="1474152" y="2444434"/>
              <a:ext cx="2590880" cy="706602"/>
              <a:chOff x="4382415" y="4928859"/>
              <a:chExt cx="2590880" cy="706602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6D63030-5FC5-67D7-206A-F3CD1D9F1B3E}"/>
                  </a:ext>
                </a:extLst>
              </p:cNvPr>
              <p:cNvCxnSpPr/>
              <p:nvPr/>
            </p:nvCxnSpPr>
            <p:spPr>
              <a:xfrm>
                <a:off x="4930033" y="5029200"/>
                <a:ext cx="14877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19B3166F-E5F9-3DA6-DDAB-BA2A1A8132C3}"/>
                  </a:ext>
                </a:extLst>
              </p:cNvPr>
              <p:cNvCxnSpPr/>
              <p:nvPr/>
            </p:nvCxnSpPr>
            <p:spPr>
              <a:xfrm>
                <a:off x="4930033" y="5537200"/>
                <a:ext cx="14877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1EC3CB9-B4E2-AD85-EFF5-21E7FDDBF27C}"/>
                  </a:ext>
                </a:extLst>
              </p:cNvPr>
              <p:cNvSpPr/>
              <p:nvPr/>
            </p:nvSpPr>
            <p:spPr>
              <a:xfrm>
                <a:off x="5575746" y="5438934"/>
                <a:ext cx="196527" cy="196527"/>
              </a:xfrm>
              <a:prstGeom prst="ellipse">
                <a:avLst/>
              </a:prstGeom>
              <a:solidFill>
                <a:schemeClr val="tx1">
                  <a:alpha val="21034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608A03B-0E19-973D-B89F-AB393A7632CB}"/>
                  </a:ext>
                </a:extLst>
              </p:cNvPr>
              <p:cNvSpPr/>
              <p:nvPr/>
            </p:nvSpPr>
            <p:spPr>
              <a:xfrm>
                <a:off x="5575619" y="4928859"/>
                <a:ext cx="196527" cy="19652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A5BC1B0F-B44D-0471-3124-DB01E693E3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5027122"/>
                <a:ext cx="0" cy="51007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10C3B464-3CB0-F9A9-0113-8AFE147839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82415" y="5266494"/>
                <a:ext cx="67483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  <a:effectLst>
                <a:glow rad="254000"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648EA7DB-7C8D-250C-5D4D-387ECBFE4C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39207" y="5027122"/>
                <a:ext cx="0" cy="51007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F6974390-4BF9-9F74-B0FB-313E23EAB1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98458" y="5282159"/>
                <a:ext cx="67483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  <a:effectLst>
                <a:glow rad="254000"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3640764-E248-BF57-0DD7-E4DAC873ACCC}"/>
                </a:ext>
              </a:extLst>
            </p:cNvPr>
            <p:cNvGrpSpPr/>
            <p:nvPr/>
          </p:nvGrpSpPr>
          <p:grpSpPr>
            <a:xfrm>
              <a:off x="1511026" y="3484081"/>
              <a:ext cx="691596" cy="691596"/>
              <a:chOff x="8876687" y="3583785"/>
              <a:chExt cx="691596" cy="691596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D7A18DC-605F-99F9-2029-E6055A23F297}"/>
                  </a:ext>
                </a:extLst>
              </p:cNvPr>
              <p:cNvSpPr/>
              <p:nvPr/>
            </p:nvSpPr>
            <p:spPr>
              <a:xfrm>
                <a:off x="8876687" y="3583785"/>
                <a:ext cx="691596" cy="691596"/>
              </a:xfrm>
              <a:prstGeom prst="ellipse">
                <a:avLst/>
              </a:prstGeom>
              <a:solidFill>
                <a:schemeClr val="tx1">
                  <a:alpha val="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FA45EB41-56A3-6DD6-B262-6D380EDA26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93446" y="3931920"/>
                <a:ext cx="67483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triangle"/>
              </a:ln>
              <a:effectLst>
                <a:glow rad="254000"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7E140B70-152B-732E-2BA5-7B0A4CA9E375}"/>
                  </a:ext>
                </a:extLst>
              </p:cNvPr>
              <p:cNvCxnSpPr>
                <a:cxnSpLocks/>
                <a:endCxn id="54" idx="0"/>
              </p:cNvCxnSpPr>
              <p:nvPr/>
            </p:nvCxnSpPr>
            <p:spPr>
              <a:xfrm flipH="1" flipV="1">
                <a:off x="9222485" y="3583785"/>
                <a:ext cx="8379" cy="66302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triangle"/>
              </a:ln>
              <a:effectLst>
                <a:glow rad="254000"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F319ACCA-140E-2553-DEFC-F99033828E71}"/>
                  </a:ext>
                </a:extLst>
              </p:cNvPr>
              <p:cNvCxnSpPr>
                <a:cxnSpLocks/>
                <a:stCxn id="54" idx="3"/>
                <a:endCxn id="54" idx="7"/>
              </p:cNvCxnSpPr>
              <p:nvPr/>
            </p:nvCxnSpPr>
            <p:spPr>
              <a:xfrm flipV="1">
                <a:off x="8977969" y="3685067"/>
                <a:ext cx="489032" cy="48903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triangle"/>
              </a:ln>
              <a:effectLst>
                <a:glow rad="254000"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21DE87E7-940D-C1CE-0E3E-DB46BC7EC250}"/>
                  </a:ext>
                </a:extLst>
              </p:cNvPr>
              <p:cNvCxnSpPr>
                <a:cxnSpLocks/>
                <a:stCxn id="54" idx="5"/>
                <a:endCxn id="54" idx="1"/>
              </p:cNvCxnSpPr>
              <p:nvPr/>
            </p:nvCxnSpPr>
            <p:spPr>
              <a:xfrm flipH="1" flipV="1">
                <a:off x="8977969" y="3685067"/>
                <a:ext cx="489032" cy="48903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triangle"/>
              </a:ln>
              <a:effectLst>
                <a:glow rad="254000"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1B78EFC1-13C8-5530-996E-0BD74DBD0901}"/>
                </a:ext>
              </a:extLst>
            </p:cNvPr>
            <p:cNvGrpSpPr/>
            <p:nvPr/>
          </p:nvGrpSpPr>
          <p:grpSpPr>
            <a:xfrm>
              <a:off x="3098162" y="3490971"/>
              <a:ext cx="685800" cy="608057"/>
              <a:chOff x="5736590" y="4723575"/>
              <a:chExt cx="685800" cy="608057"/>
            </a:xfrm>
          </p:grpSpPr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99475050-AA91-D60C-A61D-0B2949911C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36590" y="4723575"/>
                <a:ext cx="0" cy="54519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  <a:effectLst>
                <a:glow rad="254000"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242C19D5-3801-87BD-4B27-9BBB59CC17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2390" y="4723575"/>
                <a:ext cx="0" cy="60805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  <a:effectLst>
                <a:glow rad="254000">
                  <a:schemeClr val="bg1">
                    <a:alpha val="7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39E4A5F-9B48-42A4-3F6F-5BF4CEDCCCCE}"/>
                  </a:ext>
                </a:extLst>
              </p:cNvPr>
              <p:cNvSpPr txBox="1"/>
              <p:nvPr/>
            </p:nvSpPr>
            <p:spPr>
              <a:xfrm>
                <a:off x="5929449" y="4842937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</a:t>
                </a:r>
              </a:p>
            </p:txBody>
          </p:sp>
        </p:grpSp>
      </p:grpSp>
      <p:pic>
        <p:nvPicPr>
          <p:cNvPr id="177" name="Picture 176" descr="Space, shuttle, robot, car, wheels icon - Download on Iconfinder">
            <a:extLst>
              <a:ext uri="{FF2B5EF4-FFF2-40B4-BE49-F238E27FC236}">
                <a16:creationId xmlns:a16="http://schemas.microsoft.com/office/drawing/2014/main" id="{FE028C82-3BDC-30C2-82D3-B14486D40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26" y="2617455"/>
            <a:ext cx="820264" cy="8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" name="TextBox 178">
            <a:extLst>
              <a:ext uri="{FF2B5EF4-FFF2-40B4-BE49-F238E27FC236}">
                <a16:creationId xmlns:a16="http://schemas.microsoft.com/office/drawing/2014/main" id="{8D30F3A9-4063-EE71-AF66-680A87C037E4}"/>
              </a:ext>
            </a:extLst>
          </p:cNvPr>
          <p:cNvSpPr txBox="1"/>
          <p:nvPr/>
        </p:nvSpPr>
        <p:spPr>
          <a:xfrm>
            <a:off x="5298346" y="1110647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Physics engine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88510006-9C0C-A386-D7C0-E5F705884C17}"/>
              </a:ext>
            </a:extLst>
          </p:cNvPr>
          <p:cNvSpPr txBox="1"/>
          <p:nvPr/>
        </p:nvSpPr>
        <p:spPr>
          <a:xfrm>
            <a:off x="2420512" y="4779269"/>
            <a:ext cx="83454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Our agent manipulates the level populations at each grid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physics engine runs a single iteration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 atmosphere still shows dynamics we have not converged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agent tries to find the configuration that is a stationary point of the atmosphere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DF5BB09B-16CF-A074-54F3-5B3A821DA336}"/>
              </a:ext>
            </a:extLst>
          </p:cNvPr>
          <p:cNvSpPr txBox="1"/>
          <p:nvPr/>
        </p:nvSpPr>
        <p:spPr>
          <a:xfrm>
            <a:off x="8076334" y="2833787"/>
            <a:ext cx="9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Intuition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D2FFF507-D88A-55D4-5DB9-6550A9B7DE1B}"/>
              </a:ext>
            </a:extLst>
          </p:cNvPr>
          <p:cNvSpPr txBox="1"/>
          <p:nvPr/>
        </p:nvSpPr>
        <p:spPr>
          <a:xfrm>
            <a:off x="4019379" y="0"/>
            <a:ext cx="41532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effectLst/>
              </a:rPr>
              <a:t>Radiative Transfer (idea)</a:t>
            </a:r>
            <a:endParaRPr lang="en-GB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57ADCF-F49C-6EC1-90C5-F040AD833D75}"/>
              </a:ext>
            </a:extLst>
          </p:cNvPr>
          <p:cNvSpPr txBox="1"/>
          <p:nvPr/>
        </p:nvSpPr>
        <p:spPr>
          <a:xfrm>
            <a:off x="7367268" y="761385"/>
            <a:ext cx="4876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simulate a single propagation and interaction </a:t>
            </a:r>
          </a:p>
          <a:p>
            <a:r>
              <a:rPr lang="en-US" dirty="0"/>
              <a:t>through the entire atmosphere 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3A0CCC94-E039-CD24-B4E1-E28C50499CB4}"/>
              </a:ext>
            </a:extLst>
          </p:cNvPr>
          <p:cNvSpPr/>
          <p:nvPr/>
        </p:nvSpPr>
        <p:spPr>
          <a:xfrm>
            <a:off x="2564276" y="1014800"/>
            <a:ext cx="1755228" cy="1200605"/>
          </a:xfrm>
          <a:prstGeom prst="wedgeEllipseCallou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Stay still!!</a:t>
            </a:r>
          </a:p>
        </p:txBody>
      </p:sp>
    </p:spTree>
    <p:extLst>
      <p:ext uri="{BB962C8B-B14F-4D97-AF65-F5344CB8AC3E}">
        <p14:creationId xmlns:p14="http://schemas.microsoft.com/office/powerpoint/2010/main" val="54424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7BDBB7F-48DE-1411-A51B-A392EEDEC5B2}"/>
              </a:ext>
            </a:extLst>
          </p:cNvPr>
          <p:cNvSpPr txBox="1"/>
          <p:nvPr/>
        </p:nvSpPr>
        <p:spPr>
          <a:xfrm>
            <a:off x="4053678" y="0"/>
            <a:ext cx="4084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>
                <a:solidFill>
                  <a:schemeClr val="bg2">
                    <a:lumMod val="50000"/>
                  </a:schemeClr>
                </a:solidFill>
                <a:effectLst/>
              </a:rPr>
              <a:t>Reinforcement </a:t>
            </a:r>
            <a:r>
              <a:rPr lang="en-GB" sz="3000" b="1">
                <a:solidFill>
                  <a:schemeClr val="bg2">
                    <a:lumMod val="50000"/>
                  </a:schemeClr>
                </a:solidFill>
              </a:rPr>
              <a:t>Learning </a:t>
            </a:r>
          </a:p>
        </p:txBody>
      </p:sp>
      <p:pic>
        <p:nvPicPr>
          <p:cNvPr id="13" name="Picture 1" descr="Space, shuttle, robot, car, wheels icon - Download on Iconfinder">
            <a:extLst>
              <a:ext uri="{FF2B5EF4-FFF2-40B4-BE49-F238E27FC236}">
                <a16:creationId xmlns:a16="http://schemas.microsoft.com/office/drawing/2014/main" id="{A35E9109-11A4-BC42-369B-A1354119D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698" y="4658489"/>
            <a:ext cx="820264" cy="8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014937F-EEBA-BC2B-DC54-67BE2CBB3F5E}"/>
              </a:ext>
            </a:extLst>
          </p:cNvPr>
          <p:cNvGrpSpPr/>
          <p:nvPr/>
        </p:nvGrpSpPr>
        <p:grpSpPr>
          <a:xfrm>
            <a:off x="190552" y="1966288"/>
            <a:ext cx="3558207" cy="3512474"/>
            <a:chOff x="567168" y="3479363"/>
            <a:chExt cx="2381806" cy="235119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C2E5D82-3008-177B-2F56-E55E0E801900}"/>
                </a:ext>
              </a:extLst>
            </p:cNvPr>
            <p:cNvGrpSpPr/>
            <p:nvPr/>
          </p:nvGrpSpPr>
          <p:grpSpPr>
            <a:xfrm>
              <a:off x="567168" y="3479363"/>
              <a:ext cx="2381806" cy="2351193"/>
              <a:chOff x="1346869" y="1150388"/>
              <a:chExt cx="3628892" cy="3582251"/>
            </a:xfrm>
          </p:grpSpPr>
          <p:sp>
            <p:nvSpPr>
              <p:cNvPr id="1045" name="Rectangle 1044">
                <a:extLst>
                  <a:ext uri="{FF2B5EF4-FFF2-40B4-BE49-F238E27FC236}">
                    <a16:creationId xmlns:a16="http://schemas.microsoft.com/office/drawing/2014/main" id="{6CECBE0C-46C4-9545-3F44-02774A56B214}"/>
                  </a:ext>
                </a:extLst>
              </p:cNvPr>
              <p:cNvSpPr/>
              <p:nvPr/>
            </p:nvSpPr>
            <p:spPr>
              <a:xfrm>
                <a:off x="1346886" y="1150389"/>
                <a:ext cx="3628875" cy="35822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6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46" name="Rectangle 1045">
                <a:extLst>
                  <a:ext uri="{FF2B5EF4-FFF2-40B4-BE49-F238E27FC236}">
                    <a16:creationId xmlns:a16="http://schemas.microsoft.com/office/drawing/2014/main" id="{FE4944DB-F01F-1450-9FCD-AE4C250E2407}"/>
                  </a:ext>
                </a:extLst>
              </p:cNvPr>
              <p:cNvSpPr/>
              <p:nvPr/>
            </p:nvSpPr>
            <p:spPr>
              <a:xfrm>
                <a:off x="1346878" y="1150388"/>
                <a:ext cx="3628875" cy="7164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6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47" name="Rectangle 1046">
                <a:extLst>
                  <a:ext uri="{FF2B5EF4-FFF2-40B4-BE49-F238E27FC236}">
                    <a16:creationId xmlns:a16="http://schemas.microsoft.com/office/drawing/2014/main" id="{0820DA2B-E926-9D49-10D7-F60AF1152BCC}"/>
                  </a:ext>
                </a:extLst>
              </p:cNvPr>
              <p:cNvSpPr/>
              <p:nvPr/>
            </p:nvSpPr>
            <p:spPr>
              <a:xfrm>
                <a:off x="1346885" y="4016188"/>
                <a:ext cx="3628869" cy="7164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6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C081173E-90B3-5E48-3529-24AC596981F6}"/>
                  </a:ext>
                </a:extLst>
              </p:cNvPr>
              <p:cNvSpPr/>
              <p:nvPr/>
            </p:nvSpPr>
            <p:spPr>
              <a:xfrm>
                <a:off x="1346884" y="3299738"/>
                <a:ext cx="3628869" cy="7164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6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52" name="Rectangle 1051">
                <a:extLst>
                  <a:ext uri="{FF2B5EF4-FFF2-40B4-BE49-F238E27FC236}">
                    <a16:creationId xmlns:a16="http://schemas.microsoft.com/office/drawing/2014/main" id="{967B08E8-DF6D-A2A7-C346-156D9930EBB8}"/>
                  </a:ext>
                </a:extLst>
              </p:cNvPr>
              <p:cNvSpPr/>
              <p:nvPr/>
            </p:nvSpPr>
            <p:spPr>
              <a:xfrm>
                <a:off x="1346883" y="2583288"/>
                <a:ext cx="3628869" cy="7164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6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06" name="Rectangle 1105">
                <a:extLst>
                  <a:ext uri="{FF2B5EF4-FFF2-40B4-BE49-F238E27FC236}">
                    <a16:creationId xmlns:a16="http://schemas.microsoft.com/office/drawing/2014/main" id="{95208112-4E34-73EB-A4C1-824C1F3E37F9}"/>
                  </a:ext>
                </a:extLst>
              </p:cNvPr>
              <p:cNvSpPr/>
              <p:nvPr/>
            </p:nvSpPr>
            <p:spPr>
              <a:xfrm>
                <a:off x="1346882" y="1866838"/>
                <a:ext cx="3628875" cy="7164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6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1108" name="Group 1107">
                <a:extLst>
                  <a:ext uri="{FF2B5EF4-FFF2-40B4-BE49-F238E27FC236}">
                    <a16:creationId xmlns:a16="http://schemas.microsoft.com/office/drawing/2014/main" id="{82A76F68-9C19-FE9F-5E16-BDA8D578F105}"/>
                  </a:ext>
                </a:extLst>
              </p:cNvPr>
              <p:cNvGrpSpPr/>
              <p:nvPr/>
            </p:nvGrpSpPr>
            <p:grpSpPr>
              <a:xfrm rot="5400000">
                <a:off x="1370179" y="1127079"/>
                <a:ext cx="3582250" cy="3628869"/>
                <a:chOff x="3755589" y="1381665"/>
                <a:chExt cx="3628883" cy="3582251"/>
              </a:xfrm>
            </p:grpSpPr>
            <p:sp>
              <p:nvSpPr>
                <p:cNvPr id="1116" name="Rectangle 1115">
                  <a:extLst>
                    <a:ext uri="{FF2B5EF4-FFF2-40B4-BE49-F238E27FC236}">
                      <a16:creationId xmlns:a16="http://schemas.microsoft.com/office/drawing/2014/main" id="{70A8FE05-42D3-3C6B-3FDF-0B9AB2B40DA4}"/>
                    </a:ext>
                  </a:extLst>
                </p:cNvPr>
                <p:cNvSpPr/>
                <p:nvPr/>
              </p:nvSpPr>
              <p:spPr>
                <a:xfrm>
                  <a:off x="3755597" y="1381666"/>
                  <a:ext cx="3628875" cy="358225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6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17" name="Rectangle 1116">
                  <a:extLst>
                    <a:ext uri="{FF2B5EF4-FFF2-40B4-BE49-F238E27FC236}">
                      <a16:creationId xmlns:a16="http://schemas.microsoft.com/office/drawing/2014/main" id="{748EF621-2CFB-6E70-B229-0A2229343513}"/>
                    </a:ext>
                  </a:extLst>
                </p:cNvPr>
                <p:cNvSpPr/>
                <p:nvPr/>
              </p:nvSpPr>
              <p:spPr>
                <a:xfrm>
                  <a:off x="3755589" y="1381665"/>
                  <a:ext cx="3628875" cy="71645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6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19" name="Rectangle 1118">
                  <a:extLst>
                    <a:ext uri="{FF2B5EF4-FFF2-40B4-BE49-F238E27FC236}">
                      <a16:creationId xmlns:a16="http://schemas.microsoft.com/office/drawing/2014/main" id="{34F412C4-B931-333A-F440-FEA5A5B6F913}"/>
                    </a:ext>
                  </a:extLst>
                </p:cNvPr>
                <p:cNvSpPr/>
                <p:nvPr/>
              </p:nvSpPr>
              <p:spPr>
                <a:xfrm>
                  <a:off x="3755596" y="4247465"/>
                  <a:ext cx="3628869" cy="71645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6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22" name="Rectangle 1121">
                  <a:extLst>
                    <a:ext uri="{FF2B5EF4-FFF2-40B4-BE49-F238E27FC236}">
                      <a16:creationId xmlns:a16="http://schemas.microsoft.com/office/drawing/2014/main" id="{F367786E-50BB-01E5-E6FA-59B58C8E1B28}"/>
                    </a:ext>
                  </a:extLst>
                </p:cNvPr>
                <p:cNvSpPr/>
                <p:nvPr/>
              </p:nvSpPr>
              <p:spPr>
                <a:xfrm>
                  <a:off x="3755595" y="3531015"/>
                  <a:ext cx="3628869" cy="71645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6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23" name="Rectangle 1122">
                  <a:extLst>
                    <a:ext uri="{FF2B5EF4-FFF2-40B4-BE49-F238E27FC236}">
                      <a16:creationId xmlns:a16="http://schemas.microsoft.com/office/drawing/2014/main" id="{F5944A15-0E10-F422-BDDD-A78EF81C927E}"/>
                    </a:ext>
                  </a:extLst>
                </p:cNvPr>
                <p:cNvSpPr/>
                <p:nvPr/>
              </p:nvSpPr>
              <p:spPr>
                <a:xfrm>
                  <a:off x="3755594" y="2814565"/>
                  <a:ext cx="3628869" cy="71645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6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24" name="Rectangle 1123">
                  <a:extLst>
                    <a:ext uri="{FF2B5EF4-FFF2-40B4-BE49-F238E27FC236}">
                      <a16:creationId xmlns:a16="http://schemas.microsoft.com/office/drawing/2014/main" id="{1A05EBE3-CEB0-D802-B9C5-4E8A231E27A4}"/>
                    </a:ext>
                  </a:extLst>
                </p:cNvPr>
                <p:cNvSpPr/>
                <p:nvPr/>
              </p:nvSpPr>
              <p:spPr>
                <a:xfrm>
                  <a:off x="3755593" y="2098115"/>
                  <a:ext cx="3628875" cy="71645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6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F0DC54C-C794-FB53-7C94-062979ADC72B}"/>
                </a:ext>
              </a:extLst>
            </p:cNvPr>
            <p:cNvGrpSpPr/>
            <p:nvPr/>
          </p:nvGrpSpPr>
          <p:grpSpPr>
            <a:xfrm>
              <a:off x="632352" y="3517284"/>
              <a:ext cx="2138638" cy="2132642"/>
              <a:chOff x="632352" y="3517284"/>
              <a:chExt cx="2138638" cy="213264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B0BA60-2B9C-005C-47F0-209D163C7A56}"/>
                  </a:ext>
                </a:extLst>
              </p:cNvPr>
              <p:cNvSpPr txBox="1"/>
              <p:nvPr/>
            </p:nvSpPr>
            <p:spPr>
              <a:xfrm>
                <a:off x="2570655" y="3542758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>
                    <a:solidFill>
                      <a:schemeClr val="bg2">
                        <a:lumMod val="75000"/>
                      </a:schemeClr>
                    </a:solidFill>
                  </a:rPr>
                  <a:t>4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FB6E85B-2723-2243-8AC4-36D67C915085}"/>
                  </a:ext>
                </a:extLst>
              </p:cNvPr>
              <p:cNvSpPr txBox="1"/>
              <p:nvPr/>
            </p:nvSpPr>
            <p:spPr>
              <a:xfrm>
                <a:off x="2502635" y="4005101"/>
                <a:ext cx="123656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CH" sz="16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1EF544-E14D-EF79-50D9-7E4996A37E22}"/>
                  </a:ext>
                </a:extLst>
              </p:cNvPr>
              <p:cNvSpPr txBox="1"/>
              <p:nvPr/>
            </p:nvSpPr>
            <p:spPr>
              <a:xfrm>
                <a:off x="2040921" y="3995741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>
                    <a:solidFill>
                      <a:schemeClr val="bg2">
                        <a:lumMod val="75000"/>
                      </a:schemeClr>
                    </a:solidFill>
                  </a:rPr>
                  <a:t>8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DCA336-35B9-5ECB-CB6D-873C1B527030}"/>
                  </a:ext>
                </a:extLst>
              </p:cNvPr>
              <p:cNvSpPr txBox="1"/>
              <p:nvPr/>
            </p:nvSpPr>
            <p:spPr>
              <a:xfrm>
                <a:off x="2031929" y="4457761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>
                    <a:solidFill>
                      <a:schemeClr val="bg2">
                        <a:lumMod val="75000"/>
                      </a:schemeClr>
                    </a:solidFill>
                  </a:rPr>
                  <a:t>13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799170E-99D3-8DA2-76AF-E1AD4790CFB7}"/>
                  </a:ext>
                </a:extLst>
              </p:cNvPr>
              <p:cNvSpPr txBox="1"/>
              <p:nvPr/>
            </p:nvSpPr>
            <p:spPr>
              <a:xfrm>
                <a:off x="2019754" y="4949095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>
                    <a:solidFill>
                      <a:schemeClr val="bg2">
                        <a:lumMod val="75000"/>
                      </a:schemeClr>
                    </a:solidFill>
                  </a:rPr>
                  <a:t>18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701AF10-468E-606D-08A7-05D6C61E8C8E}"/>
                  </a:ext>
                </a:extLst>
              </p:cNvPr>
              <p:cNvSpPr txBox="1"/>
              <p:nvPr/>
            </p:nvSpPr>
            <p:spPr>
              <a:xfrm>
                <a:off x="1579207" y="4014461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>
                    <a:solidFill>
                      <a:schemeClr val="bg2">
                        <a:lumMod val="75000"/>
                      </a:schemeClr>
                    </a:solidFill>
                  </a:rPr>
                  <a:t>7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1F36B75-16E4-878B-99AE-D234430DF943}"/>
                  </a:ext>
                </a:extLst>
              </p:cNvPr>
              <p:cNvSpPr txBox="1"/>
              <p:nvPr/>
            </p:nvSpPr>
            <p:spPr>
              <a:xfrm>
                <a:off x="1567255" y="4463652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>
                    <a:solidFill>
                      <a:schemeClr val="bg2">
                        <a:lumMod val="75000"/>
                      </a:schemeClr>
                    </a:solidFill>
                  </a:rPr>
                  <a:t>12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BB68464-A0DB-4421-142F-0F3025DAD2F8}"/>
                  </a:ext>
                </a:extLst>
              </p:cNvPr>
              <p:cNvSpPr txBox="1"/>
              <p:nvPr/>
            </p:nvSpPr>
            <p:spPr>
              <a:xfrm>
                <a:off x="1559182" y="4946081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>
                    <a:solidFill>
                      <a:schemeClr val="bg2">
                        <a:lumMod val="75000"/>
                      </a:schemeClr>
                    </a:solidFill>
                  </a:rPr>
                  <a:t>17</a:t>
                </a:r>
              </a:p>
            </p:txBody>
          </p:sp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1E4349AC-9952-02C3-2905-5459CFAD2C7E}"/>
                  </a:ext>
                </a:extLst>
              </p:cNvPr>
              <p:cNvSpPr txBox="1"/>
              <p:nvPr/>
            </p:nvSpPr>
            <p:spPr>
              <a:xfrm>
                <a:off x="1562392" y="5423303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>
                    <a:solidFill>
                      <a:schemeClr val="bg2">
                        <a:lumMod val="75000"/>
                      </a:schemeClr>
                    </a:solidFill>
                  </a:rPr>
                  <a:t>22</a:t>
                </a:r>
              </a:p>
            </p:txBody>
          </p:sp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D0B22CD3-DEEC-D12E-B1D9-70A0BBE6E4C7}"/>
                  </a:ext>
                </a:extLst>
              </p:cNvPr>
              <p:cNvSpPr txBox="1"/>
              <p:nvPr/>
            </p:nvSpPr>
            <p:spPr>
              <a:xfrm>
                <a:off x="1097372" y="5410290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>
                    <a:solidFill>
                      <a:schemeClr val="bg2">
                        <a:lumMod val="75000"/>
                      </a:schemeClr>
                    </a:solidFill>
                  </a:rPr>
                  <a:t>21</a:t>
                </a:r>
              </a:p>
            </p:txBody>
          </p:sp>
          <p:sp>
            <p:nvSpPr>
              <p:cNvPr id="1026" name="TextBox 1025">
                <a:extLst>
                  <a:ext uri="{FF2B5EF4-FFF2-40B4-BE49-F238E27FC236}">
                    <a16:creationId xmlns:a16="http://schemas.microsoft.com/office/drawing/2014/main" id="{EB1D1927-EFF5-2196-BD84-DF5080926D09}"/>
                  </a:ext>
                </a:extLst>
              </p:cNvPr>
              <p:cNvSpPr txBox="1"/>
              <p:nvPr/>
            </p:nvSpPr>
            <p:spPr>
              <a:xfrm>
                <a:off x="1098610" y="4952109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>
                    <a:solidFill>
                      <a:schemeClr val="bg2">
                        <a:lumMod val="75000"/>
                      </a:schemeClr>
                    </a:solidFill>
                  </a:rPr>
                  <a:t>16</a:t>
                </a:r>
              </a:p>
            </p:txBody>
          </p:sp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8D6F8B1E-18CE-7F6D-EBA8-5B558F1C602A}"/>
                  </a:ext>
                </a:extLst>
              </p:cNvPr>
              <p:cNvSpPr txBox="1"/>
              <p:nvPr/>
            </p:nvSpPr>
            <p:spPr>
              <a:xfrm>
                <a:off x="638038" y="4940051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>
                    <a:solidFill>
                      <a:schemeClr val="bg2">
                        <a:lumMod val="75000"/>
                      </a:schemeClr>
                    </a:solidFill>
                  </a:rPr>
                  <a:t>15</a:t>
                </a:r>
              </a:p>
            </p:txBody>
          </p:sp>
          <p:sp>
            <p:nvSpPr>
              <p:cNvPr id="1028" name="TextBox 1027">
                <a:extLst>
                  <a:ext uri="{FF2B5EF4-FFF2-40B4-BE49-F238E27FC236}">
                    <a16:creationId xmlns:a16="http://schemas.microsoft.com/office/drawing/2014/main" id="{422CEAA1-A716-1C06-838C-2C809569420F}"/>
                  </a:ext>
                </a:extLst>
              </p:cNvPr>
              <p:cNvSpPr txBox="1"/>
              <p:nvPr/>
            </p:nvSpPr>
            <p:spPr>
              <a:xfrm>
                <a:off x="632352" y="5416796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>
                    <a:solidFill>
                      <a:schemeClr val="bg2">
                        <a:lumMod val="75000"/>
                      </a:schemeClr>
                    </a:solidFill>
                  </a:rPr>
                  <a:t>20</a:t>
                </a:r>
              </a:p>
            </p:txBody>
          </p:sp>
          <p:sp>
            <p:nvSpPr>
              <p:cNvPr id="1029" name="TextBox 1028">
                <a:extLst>
                  <a:ext uri="{FF2B5EF4-FFF2-40B4-BE49-F238E27FC236}">
                    <a16:creationId xmlns:a16="http://schemas.microsoft.com/office/drawing/2014/main" id="{01743662-36A3-F7B8-5BC3-368C83FDF696}"/>
                  </a:ext>
                </a:extLst>
              </p:cNvPr>
              <p:cNvSpPr txBox="1"/>
              <p:nvPr/>
            </p:nvSpPr>
            <p:spPr>
              <a:xfrm>
                <a:off x="2027412" y="5420049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>
                    <a:solidFill>
                      <a:schemeClr val="bg2">
                        <a:lumMod val="75000"/>
                      </a:schemeClr>
                    </a:solidFill>
                  </a:rPr>
                  <a:t>23</a:t>
                </a:r>
              </a:p>
            </p:txBody>
          </p:sp>
          <p:sp>
            <p:nvSpPr>
              <p:cNvPr id="1030" name="TextBox 1029">
                <a:extLst>
                  <a:ext uri="{FF2B5EF4-FFF2-40B4-BE49-F238E27FC236}">
                    <a16:creationId xmlns:a16="http://schemas.microsoft.com/office/drawing/2014/main" id="{B38A49DF-92F5-FE12-3A14-391EBBBEAEE1}"/>
                  </a:ext>
                </a:extLst>
              </p:cNvPr>
              <p:cNvSpPr txBox="1"/>
              <p:nvPr/>
            </p:nvSpPr>
            <p:spPr>
              <a:xfrm>
                <a:off x="2492431" y="5413543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>
                    <a:solidFill>
                      <a:schemeClr val="bg2">
                        <a:lumMod val="75000"/>
                      </a:schemeClr>
                    </a:solidFill>
                  </a:rPr>
                  <a:t>24</a:t>
                </a:r>
              </a:p>
            </p:txBody>
          </p:sp>
          <p:sp>
            <p:nvSpPr>
              <p:cNvPr id="1031" name="TextBox 1030">
                <a:extLst>
                  <a:ext uri="{FF2B5EF4-FFF2-40B4-BE49-F238E27FC236}">
                    <a16:creationId xmlns:a16="http://schemas.microsoft.com/office/drawing/2014/main" id="{C154BA06-3AF7-D087-D70D-E0740CB1E277}"/>
                  </a:ext>
                </a:extLst>
              </p:cNvPr>
              <p:cNvSpPr txBox="1"/>
              <p:nvPr/>
            </p:nvSpPr>
            <p:spPr>
              <a:xfrm>
                <a:off x="2072452" y="3538083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>
                    <a:solidFill>
                      <a:schemeClr val="bg2">
                        <a:lumMod val="75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032" name="TextBox 1031">
                <a:extLst>
                  <a:ext uri="{FF2B5EF4-FFF2-40B4-BE49-F238E27FC236}">
                    <a16:creationId xmlns:a16="http://schemas.microsoft.com/office/drawing/2014/main" id="{78F18ABB-3435-974F-6B91-33A0270EC326}"/>
                  </a:ext>
                </a:extLst>
              </p:cNvPr>
              <p:cNvSpPr txBox="1"/>
              <p:nvPr/>
            </p:nvSpPr>
            <p:spPr>
              <a:xfrm>
                <a:off x="1594048" y="3532884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>
                    <a:solidFill>
                      <a:schemeClr val="bg2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1033" name="TextBox 1032">
                <a:extLst>
                  <a:ext uri="{FF2B5EF4-FFF2-40B4-BE49-F238E27FC236}">
                    <a16:creationId xmlns:a16="http://schemas.microsoft.com/office/drawing/2014/main" id="{AA4DBD5D-E48D-0E65-AB82-D57C4F357ABA}"/>
                  </a:ext>
                </a:extLst>
              </p:cNvPr>
              <p:cNvSpPr txBox="1"/>
              <p:nvPr/>
            </p:nvSpPr>
            <p:spPr>
              <a:xfrm>
                <a:off x="1115644" y="3517284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>
                    <a:solidFill>
                      <a:schemeClr val="bg2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034" name="TextBox 1033">
                <a:extLst>
                  <a:ext uri="{FF2B5EF4-FFF2-40B4-BE49-F238E27FC236}">
                    <a16:creationId xmlns:a16="http://schemas.microsoft.com/office/drawing/2014/main" id="{269BACE4-1E15-6ACB-4476-FAE5EEACA604}"/>
                  </a:ext>
                </a:extLst>
              </p:cNvPr>
              <p:cNvSpPr txBox="1"/>
              <p:nvPr/>
            </p:nvSpPr>
            <p:spPr>
              <a:xfrm>
                <a:off x="1117493" y="4023821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>
                    <a:solidFill>
                      <a:schemeClr val="bg2">
                        <a:lumMod val="75000"/>
                      </a:schemeClr>
                    </a:solidFill>
                  </a:rPr>
                  <a:t>6</a:t>
                </a:r>
              </a:p>
            </p:txBody>
          </p:sp>
          <p:sp>
            <p:nvSpPr>
              <p:cNvPr id="1035" name="TextBox 1034">
                <a:extLst>
                  <a:ext uri="{FF2B5EF4-FFF2-40B4-BE49-F238E27FC236}">
                    <a16:creationId xmlns:a16="http://schemas.microsoft.com/office/drawing/2014/main" id="{8EE7910B-14FD-4D69-5A7C-0225CC540FAC}"/>
                  </a:ext>
                </a:extLst>
              </p:cNvPr>
              <p:cNvSpPr txBox="1"/>
              <p:nvPr/>
            </p:nvSpPr>
            <p:spPr>
              <a:xfrm>
                <a:off x="655780" y="4033179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>
                    <a:solidFill>
                      <a:schemeClr val="bg2">
                        <a:lumMod val="75000"/>
                      </a:schemeClr>
                    </a:solidFill>
                  </a:rPr>
                  <a:t>5</a:t>
                </a:r>
              </a:p>
            </p:txBody>
          </p:sp>
          <p:sp>
            <p:nvSpPr>
              <p:cNvPr id="1036" name="TextBox 1035">
                <a:extLst>
                  <a:ext uri="{FF2B5EF4-FFF2-40B4-BE49-F238E27FC236}">
                    <a16:creationId xmlns:a16="http://schemas.microsoft.com/office/drawing/2014/main" id="{9674A893-5808-9D3E-EC5A-7DB68FCEFF6E}"/>
                  </a:ext>
                </a:extLst>
              </p:cNvPr>
              <p:cNvSpPr txBox="1"/>
              <p:nvPr/>
            </p:nvSpPr>
            <p:spPr>
              <a:xfrm>
                <a:off x="1102581" y="4475434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>
                    <a:solidFill>
                      <a:schemeClr val="bg2">
                        <a:lumMod val="75000"/>
                      </a:schemeClr>
                    </a:solidFill>
                  </a:rPr>
                  <a:t>11</a:t>
                </a:r>
              </a:p>
            </p:txBody>
          </p:sp>
          <p:sp>
            <p:nvSpPr>
              <p:cNvPr id="1037" name="TextBox 1036">
                <a:extLst>
                  <a:ext uri="{FF2B5EF4-FFF2-40B4-BE49-F238E27FC236}">
                    <a16:creationId xmlns:a16="http://schemas.microsoft.com/office/drawing/2014/main" id="{D81742C5-64BB-B9A5-2E4B-30B330390678}"/>
                  </a:ext>
                </a:extLst>
              </p:cNvPr>
              <p:cNvSpPr txBox="1"/>
              <p:nvPr/>
            </p:nvSpPr>
            <p:spPr>
              <a:xfrm>
                <a:off x="637907" y="4481325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>
                    <a:solidFill>
                      <a:schemeClr val="bg2">
                        <a:lumMod val="75000"/>
                      </a:schemeClr>
                    </a:solidFill>
                  </a:rPr>
                  <a:t>10</a:t>
                </a:r>
              </a:p>
            </p:txBody>
          </p:sp>
          <p:sp>
            <p:nvSpPr>
              <p:cNvPr id="1038" name="TextBox 1037">
                <a:extLst>
                  <a:ext uri="{FF2B5EF4-FFF2-40B4-BE49-F238E27FC236}">
                    <a16:creationId xmlns:a16="http://schemas.microsoft.com/office/drawing/2014/main" id="{94BEA7A2-EFDF-240E-053E-93B6845D6ABC}"/>
                  </a:ext>
                </a:extLst>
              </p:cNvPr>
              <p:cNvSpPr txBox="1"/>
              <p:nvPr/>
            </p:nvSpPr>
            <p:spPr>
              <a:xfrm>
                <a:off x="637240" y="3522484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>
                    <a:solidFill>
                      <a:schemeClr val="bg2">
                        <a:lumMod val="75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1039" name="TextBox 1038">
                <a:extLst>
                  <a:ext uri="{FF2B5EF4-FFF2-40B4-BE49-F238E27FC236}">
                    <a16:creationId xmlns:a16="http://schemas.microsoft.com/office/drawing/2014/main" id="{11BEA4D5-E6F6-B261-13EF-54B1C648923C}"/>
                  </a:ext>
                </a:extLst>
              </p:cNvPr>
              <p:cNvSpPr txBox="1"/>
              <p:nvPr/>
            </p:nvSpPr>
            <p:spPr>
              <a:xfrm>
                <a:off x="2577630" y="4002589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>
                    <a:solidFill>
                      <a:schemeClr val="bg2">
                        <a:lumMod val="75000"/>
                      </a:schemeClr>
                    </a:solidFill>
                  </a:rPr>
                  <a:t>9</a:t>
                </a:r>
              </a:p>
            </p:txBody>
          </p:sp>
          <p:sp>
            <p:nvSpPr>
              <p:cNvPr id="1040" name="TextBox 1039">
                <a:extLst>
                  <a:ext uri="{FF2B5EF4-FFF2-40B4-BE49-F238E27FC236}">
                    <a16:creationId xmlns:a16="http://schemas.microsoft.com/office/drawing/2014/main" id="{B7FF42FD-DC6B-7092-8DF6-44A7F4463EEA}"/>
                  </a:ext>
                </a:extLst>
              </p:cNvPr>
              <p:cNvSpPr txBox="1"/>
              <p:nvPr/>
            </p:nvSpPr>
            <p:spPr>
              <a:xfrm>
                <a:off x="2501684" y="4464743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>
                    <a:solidFill>
                      <a:schemeClr val="bg2">
                        <a:lumMod val="75000"/>
                      </a:schemeClr>
                    </a:solidFill>
                  </a:rPr>
                  <a:t>14</a:t>
                </a:r>
              </a:p>
            </p:txBody>
          </p:sp>
          <p:sp>
            <p:nvSpPr>
              <p:cNvPr id="1041" name="TextBox 1040">
                <a:extLst>
                  <a:ext uri="{FF2B5EF4-FFF2-40B4-BE49-F238E27FC236}">
                    <a16:creationId xmlns:a16="http://schemas.microsoft.com/office/drawing/2014/main" id="{AF5703F3-A8BE-261D-FB2E-8B5A9C0D862A}"/>
                  </a:ext>
                </a:extLst>
              </p:cNvPr>
              <p:cNvSpPr txBox="1"/>
              <p:nvPr/>
            </p:nvSpPr>
            <p:spPr>
              <a:xfrm>
                <a:off x="2476870" y="4952109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>
                    <a:solidFill>
                      <a:schemeClr val="bg2">
                        <a:lumMod val="75000"/>
                      </a:schemeClr>
                    </a:solidFill>
                  </a:rPr>
                  <a:t>19</a:t>
                </a:r>
              </a:p>
            </p:txBody>
          </p:sp>
        </p:grpSp>
      </p:grpSp>
      <p:sp>
        <p:nvSpPr>
          <p:cNvPr id="1125" name="TextBox 1124">
            <a:extLst>
              <a:ext uri="{FF2B5EF4-FFF2-40B4-BE49-F238E27FC236}">
                <a16:creationId xmlns:a16="http://schemas.microsoft.com/office/drawing/2014/main" id="{D9AC148C-BFB5-AA07-BE65-10A10D1B5146}"/>
              </a:ext>
            </a:extLst>
          </p:cNvPr>
          <p:cNvSpPr txBox="1"/>
          <p:nvPr/>
        </p:nvSpPr>
        <p:spPr>
          <a:xfrm>
            <a:off x="1335096" y="1334777"/>
            <a:ext cx="1434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200">
                <a:solidFill>
                  <a:schemeClr val="bg2">
                    <a:lumMod val="75000"/>
                  </a:schemeClr>
                </a:solidFill>
              </a:rPr>
              <a:t>Grid World</a:t>
            </a:r>
          </a:p>
        </p:txBody>
      </p:sp>
      <p:sp>
        <p:nvSpPr>
          <p:cNvPr id="1126" name="Rectangle 1125">
            <a:extLst>
              <a:ext uri="{FF2B5EF4-FFF2-40B4-BE49-F238E27FC236}">
                <a16:creationId xmlns:a16="http://schemas.microsoft.com/office/drawing/2014/main" id="{2872B417-E900-7E7A-63E3-3517F319BF22}"/>
              </a:ext>
            </a:extLst>
          </p:cNvPr>
          <p:cNvSpPr/>
          <p:nvPr/>
        </p:nvSpPr>
        <p:spPr>
          <a:xfrm>
            <a:off x="3043478" y="1966288"/>
            <a:ext cx="705258" cy="702495"/>
          </a:xfrm>
          <a:prstGeom prst="rect">
            <a:avLst/>
          </a:prstGeom>
          <a:solidFill>
            <a:schemeClr val="bg1">
              <a:lumMod val="85000"/>
              <a:alpha val="23748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27" name="Oval 1126">
            <a:extLst>
              <a:ext uri="{FF2B5EF4-FFF2-40B4-BE49-F238E27FC236}">
                <a16:creationId xmlns:a16="http://schemas.microsoft.com/office/drawing/2014/main" id="{23EE08DC-9912-A710-5D59-2E180B6B41FA}"/>
              </a:ext>
            </a:extLst>
          </p:cNvPr>
          <p:cNvSpPr/>
          <p:nvPr/>
        </p:nvSpPr>
        <p:spPr>
          <a:xfrm>
            <a:off x="1723941" y="4214181"/>
            <a:ext cx="414980" cy="4149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128" name="Straight Arrow Connector 1127">
            <a:extLst>
              <a:ext uri="{FF2B5EF4-FFF2-40B4-BE49-F238E27FC236}">
                <a16:creationId xmlns:a16="http://schemas.microsoft.com/office/drawing/2014/main" id="{444BCF99-D7F3-E7CA-88E5-3D3CA11C27ED}"/>
              </a:ext>
            </a:extLst>
          </p:cNvPr>
          <p:cNvCxnSpPr>
            <a:cxnSpLocks/>
            <a:stCxn id="1127" idx="0"/>
          </p:cNvCxnSpPr>
          <p:nvPr/>
        </p:nvCxnSpPr>
        <p:spPr>
          <a:xfrm flipH="1" flipV="1">
            <a:off x="1927590" y="2290192"/>
            <a:ext cx="3841" cy="1923989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Straight Arrow Connector 1128">
            <a:extLst>
              <a:ext uri="{FF2B5EF4-FFF2-40B4-BE49-F238E27FC236}">
                <a16:creationId xmlns:a16="http://schemas.microsoft.com/office/drawing/2014/main" id="{51985201-D10B-55DB-C26C-20BD92A4F4C1}"/>
              </a:ext>
            </a:extLst>
          </p:cNvPr>
          <p:cNvCxnSpPr>
            <a:cxnSpLocks/>
            <a:endCxn id="1126" idx="1"/>
          </p:cNvCxnSpPr>
          <p:nvPr/>
        </p:nvCxnSpPr>
        <p:spPr>
          <a:xfrm>
            <a:off x="1942020" y="2317536"/>
            <a:ext cx="1101458" cy="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0" name="TextBox 1129">
            <a:extLst>
              <a:ext uri="{FF2B5EF4-FFF2-40B4-BE49-F238E27FC236}">
                <a16:creationId xmlns:a16="http://schemas.microsoft.com/office/drawing/2014/main" id="{E6DA95CB-5FF4-0CD4-AD53-BB5C3C3BE64E}"/>
              </a:ext>
            </a:extLst>
          </p:cNvPr>
          <p:cNvSpPr txBox="1"/>
          <p:nvPr/>
        </p:nvSpPr>
        <p:spPr>
          <a:xfrm>
            <a:off x="4331463" y="2373711"/>
            <a:ext cx="5178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>
                    <a:lumMod val="75000"/>
                  </a:schemeClr>
                </a:solidFill>
              </a:rPr>
              <a:t>Agent interacts with environment that is driven by</a:t>
            </a:r>
            <a:br>
              <a:rPr lang="en-GB">
                <a:solidFill>
                  <a:schemeClr val="bg2">
                    <a:lumMod val="75000"/>
                  </a:schemeClr>
                </a:solidFill>
              </a:rPr>
            </a:br>
            <a:r>
              <a:rPr lang="en-GB">
                <a:solidFill>
                  <a:schemeClr val="bg2">
                    <a:lumMod val="75000"/>
                  </a:schemeClr>
                </a:solidFill>
              </a:rPr>
              <a:t>known or unknown dynamics</a:t>
            </a:r>
            <a:endParaRPr lang="en-CH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31" name="Picture 1130">
            <a:extLst>
              <a:ext uri="{FF2B5EF4-FFF2-40B4-BE49-F238E27FC236}">
                <a16:creationId xmlns:a16="http://schemas.microsoft.com/office/drawing/2014/main" id="{27534B33-999C-6D8B-7E52-171E92CB242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548726" y="2686045"/>
            <a:ext cx="1216785" cy="247160"/>
          </a:xfrm>
          <a:prstGeom prst="rect">
            <a:avLst/>
          </a:prstGeom>
        </p:spPr>
      </p:pic>
      <p:sp>
        <p:nvSpPr>
          <p:cNvPr id="1132" name="TextBox 1131">
            <a:extLst>
              <a:ext uri="{FF2B5EF4-FFF2-40B4-BE49-F238E27FC236}">
                <a16:creationId xmlns:a16="http://schemas.microsoft.com/office/drawing/2014/main" id="{0368BD54-F949-948E-1E67-CED71E060821}"/>
              </a:ext>
            </a:extLst>
          </p:cNvPr>
          <p:cNvSpPr txBox="1"/>
          <p:nvPr/>
        </p:nvSpPr>
        <p:spPr>
          <a:xfrm>
            <a:off x="4362994" y="4073772"/>
            <a:ext cx="720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>
                <a:solidFill>
                  <a:schemeClr val="bg2">
                    <a:lumMod val="75000"/>
                  </a:schemeClr>
                </a:solidFill>
              </a:rPr>
              <a:t>Agent’s goal is to reach the target green state in as few steps as possible</a:t>
            </a:r>
          </a:p>
        </p:txBody>
      </p:sp>
      <p:sp>
        <p:nvSpPr>
          <p:cNvPr id="1133" name="TextBox 1132">
            <a:extLst>
              <a:ext uri="{FF2B5EF4-FFF2-40B4-BE49-F238E27FC236}">
                <a16:creationId xmlns:a16="http://schemas.microsoft.com/office/drawing/2014/main" id="{287354A1-0720-6FB3-25D2-6DC5B4E7CD91}"/>
              </a:ext>
            </a:extLst>
          </p:cNvPr>
          <p:cNvSpPr txBox="1"/>
          <p:nvPr/>
        </p:nvSpPr>
        <p:spPr>
          <a:xfrm>
            <a:off x="4362994" y="3223742"/>
            <a:ext cx="7562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>
                <a:solidFill>
                  <a:schemeClr val="bg2">
                    <a:lumMod val="75000"/>
                  </a:schemeClr>
                </a:solidFill>
              </a:rPr>
              <a:t>The system’s dynamics </a:t>
            </a:r>
            <a:r>
              <a:rPr lang="en-GB">
                <a:solidFill>
                  <a:schemeClr val="bg2">
                    <a:lumMod val="75000"/>
                  </a:schemeClr>
                </a:solidFill>
              </a:rPr>
              <a:t>dispense</a:t>
            </a:r>
            <a:r>
              <a:rPr lang="en-CH">
                <a:solidFill>
                  <a:schemeClr val="bg2">
                    <a:lumMod val="75000"/>
                  </a:schemeClr>
                </a:solidFill>
              </a:rPr>
              <a:t> an </a:t>
            </a:r>
            <a:r>
              <a:rPr lang="en-GB">
                <a:solidFill>
                  <a:schemeClr val="bg2">
                    <a:lumMod val="75000"/>
                  </a:schemeClr>
                </a:solidFill>
              </a:rPr>
              <a:t>appropriate</a:t>
            </a:r>
            <a:r>
              <a:rPr lang="en-CH">
                <a:solidFill>
                  <a:schemeClr val="bg2">
                    <a:lumMod val="75000"/>
                  </a:schemeClr>
                </a:solidFill>
              </a:rPr>
              <a:t> reward and state transition </a:t>
            </a:r>
          </a:p>
          <a:p>
            <a:r>
              <a:rPr lang="en-CH">
                <a:solidFill>
                  <a:schemeClr val="bg2">
                    <a:lumMod val="75000"/>
                  </a:schemeClr>
                </a:solidFill>
              </a:rPr>
              <a:t>      </a:t>
            </a:r>
            <a:r>
              <a:rPr lang="en-GB">
                <a:solidFill>
                  <a:schemeClr val="bg2">
                    <a:lumMod val="75000"/>
                  </a:schemeClr>
                </a:solidFill>
              </a:rPr>
              <a:t>b</a:t>
            </a:r>
            <a:r>
              <a:rPr lang="en-CH">
                <a:solidFill>
                  <a:schemeClr val="bg2">
                    <a:lumMod val="75000"/>
                  </a:schemeClr>
                </a:solidFill>
              </a:rPr>
              <a:t>ased on the agent’s current state and action</a:t>
            </a:r>
          </a:p>
        </p:txBody>
      </p:sp>
      <p:sp>
        <p:nvSpPr>
          <p:cNvPr id="1134" name="TextBox 1133">
            <a:extLst>
              <a:ext uri="{FF2B5EF4-FFF2-40B4-BE49-F238E27FC236}">
                <a16:creationId xmlns:a16="http://schemas.microsoft.com/office/drawing/2014/main" id="{D573D3DC-0AB1-C6B9-D8D5-86501A9CC0C8}"/>
              </a:ext>
            </a:extLst>
          </p:cNvPr>
          <p:cNvSpPr txBox="1"/>
          <p:nvPr/>
        </p:nvSpPr>
        <p:spPr>
          <a:xfrm>
            <a:off x="4362994" y="1800679"/>
            <a:ext cx="355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>
                    <a:lumMod val="75000"/>
                  </a:schemeClr>
                </a:solidFill>
              </a:rPr>
              <a:t>Simplest example is a Grid World</a:t>
            </a:r>
          </a:p>
        </p:txBody>
      </p:sp>
      <p:pic>
        <p:nvPicPr>
          <p:cNvPr id="2" name="Picture 2" descr="Fachhochschule Nordwestschweiz (FHNW) Logo Vector">
            <a:hlinkClick r:id="rId4"/>
            <a:extLst>
              <a:ext uri="{FF2B5EF4-FFF2-40B4-BE49-F238E27FC236}">
                <a16:creationId xmlns:a16="http://schemas.microsoft.com/office/drawing/2014/main" id="{C319ACD5-2CDA-B636-8B49-7D51F45B1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7" r="58296" b="28991"/>
          <a:stretch/>
        </p:blipFill>
        <p:spPr bwMode="auto">
          <a:xfrm>
            <a:off x="10895428" y="6125308"/>
            <a:ext cx="1296572" cy="7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817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7BDBB7F-48DE-1411-A51B-A392EEDEC5B2}"/>
              </a:ext>
            </a:extLst>
          </p:cNvPr>
          <p:cNvSpPr txBox="1"/>
          <p:nvPr/>
        </p:nvSpPr>
        <p:spPr>
          <a:xfrm>
            <a:off x="4053678" y="0"/>
            <a:ext cx="4084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>
                <a:solidFill>
                  <a:schemeClr val="bg2">
                    <a:lumMod val="50000"/>
                  </a:schemeClr>
                </a:solidFill>
                <a:effectLst/>
              </a:rPr>
              <a:t>Reinforcement </a:t>
            </a:r>
            <a:r>
              <a:rPr lang="en-GB" sz="3000" b="1">
                <a:solidFill>
                  <a:schemeClr val="bg2">
                    <a:lumMod val="50000"/>
                  </a:schemeClr>
                </a:solidFill>
              </a:rPr>
              <a:t>Learning </a:t>
            </a:r>
          </a:p>
        </p:txBody>
      </p:sp>
      <p:pic>
        <p:nvPicPr>
          <p:cNvPr id="13" name="Picture 1" descr="Space, shuttle, robot, car, wheels icon - Download on Iconfinder">
            <a:extLst>
              <a:ext uri="{FF2B5EF4-FFF2-40B4-BE49-F238E27FC236}">
                <a16:creationId xmlns:a16="http://schemas.microsoft.com/office/drawing/2014/main" id="{A35E9109-11A4-BC42-369B-A1354119D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698" y="4658489"/>
            <a:ext cx="820264" cy="8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014937F-EEBA-BC2B-DC54-67BE2CBB3F5E}"/>
              </a:ext>
            </a:extLst>
          </p:cNvPr>
          <p:cNvGrpSpPr/>
          <p:nvPr/>
        </p:nvGrpSpPr>
        <p:grpSpPr>
          <a:xfrm>
            <a:off x="190552" y="1966288"/>
            <a:ext cx="3558207" cy="3512474"/>
            <a:chOff x="567168" y="3479363"/>
            <a:chExt cx="2381806" cy="235119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C2E5D82-3008-177B-2F56-E55E0E801900}"/>
                </a:ext>
              </a:extLst>
            </p:cNvPr>
            <p:cNvGrpSpPr/>
            <p:nvPr/>
          </p:nvGrpSpPr>
          <p:grpSpPr>
            <a:xfrm>
              <a:off x="567168" y="3479363"/>
              <a:ext cx="2381806" cy="2351193"/>
              <a:chOff x="1346869" y="1150388"/>
              <a:chExt cx="3628892" cy="3582251"/>
            </a:xfrm>
          </p:grpSpPr>
          <p:sp>
            <p:nvSpPr>
              <p:cNvPr id="1045" name="Rectangle 1044">
                <a:extLst>
                  <a:ext uri="{FF2B5EF4-FFF2-40B4-BE49-F238E27FC236}">
                    <a16:creationId xmlns:a16="http://schemas.microsoft.com/office/drawing/2014/main" id="{6CECBE0C-46C4-9545-3F44-02774A56B214}"/>
                  </a:ext>
                </a:extLst>
              </p:cNvPr>
              <p:cNvSpPr/>
              <p:nvPr/>
            </p:nvSpPr>
            <p:spPr>
              <a:xfrm>
                <a:off x="1346886" y="1150389"/>
                <a:ext cx="3628875" cy="35822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046" name="Rectangle 1045">
                <a:extLst>
                  <a:ext uri="{FF2B5EF4-FFF2-40B4-BE49-F238E27FC236}">
                    <a16:creationId xmlns:a16="http://schemas.microsoft.com/office/drawing/2014/main" id="{FE4944DB-F01F-1450-9FCD-AE4C250E2407}"/>
                  </a:ext>
                </a:extLst>
              </p:cNvPr>
              <p:cNvSpPr/>
              <p:nvPr/>
            </p:nvSpPr>
            <p:spPr>
              <a:xfrm>
                <a:off x="1346878" y="1150388"/>
                <a:ext cx="3628875" cy="7164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047" name="Rectangle 1046">
                <a:extLst>
                  <a:ext uri="{FF2B5EF4-FFF2-40B4-BE49-F238E27FC236}">
                    <a16:creationId xmlns:a16="http://schemas.microsoft.com/office/drawing/2014/main" id="{0820DA2B-E926-9D49-10D7-F60AF1152BCC}"/>
                  </a:ext>
                </a:extLst>
              </p:cNvPr>
              <p:cNvSpPr/>
              <p:nvPr/>
            </p:nvSpPr>
            <p:spPr>
              <a:xfrm>
                <a:off x="1346885" y="4016188"/>
                <a:ext cx="3628869" cy="7164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C081173E-90B3-5E48-3529-24AC596981F6}"/>
                  </a:ext>
                </a:extLst>
              </p:cNvPr>
              <p:cNvSpPr/>
              <p:nvPr/>
            </p:nvSpPr>
            <p:spPr>
              <a:xfrm>
                <a:off x="1346884" y="3299738"/>
                <a:ext cx="3628869" cy="7164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052" name="Rectangle 1051">
                <a:extLst>
                  <a:ext uri="{FF2B5EF4-FFF2-40B4-BE49-F238E27FC236}">
                    <a16:creationId xmlns:a16="http://schemas.microsoft.com/office/drawing/2014/main" id="{967B08E8-DF6D-A2A7-C346-156D9930EBB8}"/>
                  </a:ext>
                </a:extLst>
              </p:cNvPr>
              <p:cNvSpPr/>
              <p:nvPr/>
            </p:nvSpPr>
            <p:spPr>
              <a:xfrm>
                <a:off x="1346883" y="2583288"/>
                <a:ext cx="3628869" cy="7164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106" name="Rectangle 1105">
                <a:extLst>
                  <a:ext uri="{FF2B5EF4-FFF2-40B4-BE49-F238E27FC236}">
                    <a16:creationId xmlns:a16="http://schemas.microsoft.com/office/drawing/2014/main" id="{95208112-4E34-73EB-A4C1-824C1F3E37F9}"/>
                  </a:ext>
                </a:extLst>
              </p:cNvPr>
              <p:cNvSpPr/>
              <p:nvPr/>
            </p:nvSpPr>
            <p:spPr>
              <a:xfrm>
                <a:off x="1346882" y="1866838"/>
                <a:ext cx="3628875" cy="7164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08" name="Group 1107">
                <a:extLst>
                  <a:ext uri="{FF2B5EF4-FFF2-40B4-BE49-F238E27FC236}">
                    <a16:creationId xmlns:a16="http://schemas.microsoft.com/office/drawing/2014/main" id="{82A76F68-9C19-FE9F-5E16-BDA8D578F105}"/>
                  </a:ext>
                </a:extLst>
              </p:cNvPr>
              <p:cNvGrpSpPr/>
              <p:nvPr/>
            </p:nvGrpSpPr>
            <p:grpSpPr>
              <a:xfrm rot="5400000">
                <a:off x="1370179" y="1127079"/>
                <a:ext cx="3582250" cy="3628869"/>
                <a:chOff x="3755589" y="1381665"/>
                <a:chExt cx="3628883" cy="3582251"/>
              </a:xfrm>
            </p:grpSpPr>
            <p:sp>
              <p:nvSpPr>
                <p:cNvPr id="1116" name="Rectangle 1115">
                  <a:extLst>
                    <a:ext uri="{FF2B5EF4-FFF2-40B4-BE49-F238E27FC236}">
                      <a16:creationId xmlns:a16="http://schemas.microsoft.com/office/drawing/2014/main" id="{70A8FE05-42D3-3C6B-3FDF-0B9AB2B40DA4}"/>
                    </a:ext>
                  </a:extLst>
                </p:cNvPr>
                <p:cNvSpPr/>
                <p:nvPr/>
              </p:nvSpPr>
              <p:spPr>
                <a:xfrm>
                  <a:off x="3755597" y="1381666"/>
                  <a:ext cx="3628875" cy="358225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7" name="Rectangle 1116">
                  <a:extLst>
                    <a:ext uri="{FF2B5EF4-FFF2-40B4-BE49-F238E27FC236}">
                      <a16:creationId xmlns:a16="http://schemas.microsoft.com/office/drawing/2014/main" id="{748EF621-2CFB-6E70-B229-0A2229343513}"/>
                    </a:ext>
                  </a:extLst>
                </p:cNvPr>
                <p:cNvSpPr/>
                <p:nvPr/>
              </p:nvSpPr>
              <p:spPr>
                <a:xfrm>
                  <a:off x="3755589" y="1381665"/>
                  <a:ext cx="3628875" cy="71645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9" name="Rectangle 1118">
                  <a:extLst>
                    <a:ext uri="{FF2B5EF4-FFF2-40B4-BE49-F238E27FC236}">
                      <a16:creationId xmlns:a16="http://schemas.microsoft.com/office/drawing/2014/main" id="{34F412C4-B931-333A-F440-FEA5A5B6F913}"/>
                    </a:ext>
                  </a:extLst>
                </p:cNvPr>
                <p:cNvSpPr/>
                <p:nvPr/>
              </p:nvSpPr>
              <p:spPr>
                <a:xfrm>
                  <a:off x="3755596" y="4247465"/>
                  <a:ext cx="3628869" cy="71645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2" name="Rectangle 1121">
                  <a:extLst>
                    <a:ext uri="{FF2B5EF4-FFF2-40B4-BE49-F238E27FC236}">
                      <a16:creationId xmlns:a16="http://schemas.microsoft.com/office/drawing/2014/main" id="{F367786E-50BB-01E5-E6FA-59B58C8E1B28}"/>
                    </a:ext>
                  </a:extLst>
                </p:cNvPr>
                <p:cNvSpPr/>
                <p:nvPr/>
              </p:nvSpPr>
              <p:spPr>
                <a:xfrm>
                  <a:off x="3755595" y="3531015"/>
                  <a:ext cx="3628869" cy="71645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3" name="Rectangle 1122">
                  <a:extLst>
                    <a:ext uri="{FF2B5EF4-FFF2-40B4-BE49-F238E27FC236}">
                      <a16:creationId xmlns:a16="http://schemas.microsoft.com/office/drawing/2014/main" id="{F5944A15-0E10-F422-BDDD-A78EF81C927E}"/>
                    </a:ext>
                  </a:extLst>
                </p:cNvPr>
                <p:cNvSpPr/>
                <p:nvPr/>
              </p:nvSpPr>
              <p:spPr>
                <a:xfrm>
                  <a:off x="3755594" y="2814565"/>
                  <a:ext cx="3628869" cy="71645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4" name="Rectangle 1123">
                  <a:extLst>
                    <a:ext uri="{FF2B5EF4-FFF2-40B4-BE49-F238E27FC236}">
                      <a16:creationId xmlns:a16="http://schemas.microsoft.com/office/drawing/2014/main" id="{1A05EBE3-CEB0-D802-B9C5-4E8A231E27A4}"/>
                    </a:ext>
                  </a:extLst>
                </p:cNvPr>
                <p:cNvSpPr/>
                <p:nvPr/>
              </p:nvSpPr>
              <p:spPr>
                <a:xfrm>
                  <a:off x="3755593" y="2098115"/>
                  <a:ext cx="3628875" cy="71645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F0DC54C-C794-FB53-7C94-062979ADC72B}"/>
                </a:ext>
              </a:extLst>
            </p:cNvPr>
            <p:cNvGrpSpPr/>
            <p:nvPr/>
          </p:nvGrpSpPr>
          <p:grpSpPr>
            <a:xfrm>
              <a:off x="632352" y="3517284"/>
              <a:ext cx="2138638" cy="2132642"/>
              <a:chOff x="632352" y="3517284"/>
              <a:chExt cx="2138638" cy="213264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B0BA60-2B9C-005C-47F0-209D163C7A56}"/>
                  </a:ext>
                </a:extLst>
              </p:cNvPr>
              <p:cNvSpPr txBox="1"/>
              <p:nvPr/>
            </p:nvSpPr>
            <p:spPr>
              <a:xfrm>
                <a:off x="2570655" y="3542758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4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FB6E85B-2723-2243-8AC4-36D67C915085}"/>
                  </a:ext>
                </a:extLst>
              </p:cNvPr>
              <p:cNvSpPr txBox="1"/>
              <p:nvPr/>
            </p:nvSpPr>
            <p:spPr>
              <a:xfrm>
                <a:off x="2502635" y="4005101"/>
                <a:ext cx="123656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CH" sz="160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1EF544-E14D-EF79-50D9-7E4996A37E22}"/>
                  </a:ext>
                </a:extLst>
              </p:cNvPr>
              <p:cNvSpPr txBox="1"/>
              <p:nvPr/>
            </p:nvSpPr>
            <p:spPr>
              <a:xfrm>
                <a:off x="2040921" y="3995741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8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DCA336-35B9-5ECB-CB6D-873C1B527030}"/>
                  </a:ext>
                </a:extLst>
              </p:cNvPr>
              <p:cNvSpPr txBox="1"/>
              <p:nvPr/>
            </p:nvSpPr>
            <p:spPr>
              <a:xfrm>
                <a:off x="2031929" y="4457761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799170E-99D3-8DA2-76AF-E1AD4790CFB7}"/>
                  </a:ext>
                </a:extLst>
              </p:cNvPr>
              <p:cNvSpPr txBox="1"/>
              <p:nvPr/>
            </p:nvSpPr>
            <p:spPr>
              <a:xfrm>
                <a:off x="2019754" y="4949095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18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701AF10-468E-606D-08A7-05D6C61E8C8E}"/>
                  </a:ext>
                </a:extLst>
              </p:cNvPr>
              <p:cNvSpPr txBox="1"/>
              <p:nvPr/>
            </p:nvSpPr>
            <p:spPr>
              <a:xfrm>
                <a:off x="1579207" y="4014461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7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1F36B75-16E4-878B-99AE-D234430DF943}"/>
                  </a:ext>
                </a:extLst>
              </p:cNvPr>
              <p:cNvSpPr txBox="1"/>
              <p:nvPr/>
            </p:nvSpPr>
            <p:spPr>
              <a:xfrm>
                <a:off x="1567255" y="4463652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12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BB68464-A0DB-4421-142F-0F3025DAD2F8}"/>
                  </a:ext>
                </a:extLst>
              </p:cNvPr>
              <p:cNvSpPr txBox="1"/>
              <p:nvPr/>
            </p:nvSpPr>
            <p:spPr>
              <a:xfrm>
                <a:off x="1559182" y="4946081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17</a:t>
                </a:r>
              </a:p>
            </p:txBody>
          </p:sp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1E4349AC-9952-02C3-2905-5459CFAD2C7E}"/>
                  </a:ext>
                </a:extLst>
              </p:cNvPr>
              <p:cNvSpPr txBox="1"/>
              <p:nvPr/>
            </p:nvSpPr>
            <p:spPr>
              <a:xfrm>
                <a:off x="1562392" y="5423303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22</a:t>
                </a:r>
              </a:p>
            </p:txBody>
          </p:sp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D0B22CD3-DEEC-D12E-B1D9-70A0BBE6E4C7}"/>
                  </a:ext>
                </a:extLst>
              </p:cNvPr>
              <p:cNvSpPr txBox="1"/>
              <p:nvPr/>
            </p:nvSpPr>
            <p:spPr>
              <a:xfrm>
                <a:off x="1097372" y="5410290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21</a:t>
                </a:r>
              </a:p>
            </p:txBody>
          </p:sp>
          <p:sp>
            <p:nvSpPr>
              <p:cNvPr id="1026" name="TextBox 1025">
                <a:extLst>
                  <a:ext uri="{FF2B5EF4-FFF2-40B4-BE49-F238E27FC236}">
                    <a16:creationId xmlns:a16="http://schemas.microsoft.com/office/drawing/2014/main" id="{EB1D1927-EFF5-2196-BD84-DF5080926D09}"/>
                  </a:ext>
                </a:extLst>
              </p:cNvPr>
              <p:cNvSpPr txBox="1"/>
              <p:nvPr/>
            </p:nvSpPr>
            <p:spPr>
              <a:xfrm>
                <a:off x="1098610" y="4952109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16</a:t>
                </a:r>
              </a:p>
            </p:txBody>
          </p:sp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8D6F8B1E-18CE-7F6D-EBA8-5B558F1C602A}"/>
                  </a:ext>
                </a:extLst>
              </p:cNvPr>
              <p:cNvSpPr txBox="1"/>
              <p:nvPr/>
            </p:nvSpPr>
            <p:spPr>
              <a:xfrm>
                <a:off x="638038" y="4940051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15</a:t>
                </a:r>
              </a:p>
            </p:txBody>
          </p:sp>
          <p:sp>
            <p:nvSpPr>
              <p:cNvPr id="1028" name="TextBox 1027">
                <a:extLst>
                  <a:ext uri="{FF2B5EF4-FFF2-40B4-BE49-F238E27FC236}">
                    <a16:creationId xmlns:a16="http://schemas.microsoft.com/office/drawing/2014/main" id="{422CEAA1-A716-1C06-838C-2C809569420F}"/>
                  </a:ext>
                </a:extLst>
              </p:cNvPr>
              <p:cNvSpPr txBox="1"/>
              <p:nvPr/>
            </p:nvSpPr>
            <p:spPr>
              <a:xfrm>
                <a:off x="632352" y="5416796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20</a:t>
                </a:r>
              </a:p>
            </p:txBody>
          </p:sp>
          <p:sp>
            <p:nvSpPr>
              <p:cNvPr id="1029" name="TextBox 1028">
                <a:extLst>
                  <a:ext uri="{FF2B5EF4-FFF2-40B4-BE49-F238E27FC236}">
                    <a16:creationId xmlns:a16="http://schemas.microsoft.com/office/drawing/2014/main" id="{01743662-36A3-F7B8-5BC3-368C83FDF696}"/>
                  </a:ext>
                </a:extLst>
              </p:cNvPr>
              <p:cNvSpPr txBox="1"/>
              <p:nvPr/>
            </p:nvSpPr>
            <p:spPr>
              <a:xfrm>
                <a:off x="2027412" y="5420049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23</a:t>
                </a:r>
              </a:p>
            </p:txBody>
          </p:sp>
          <p:sp>
            <p:nvSpPr>
              <p:cNvPr id="1030" name="TextBox 1029">
                <a:extLst>
                  <a:ext uri="{FF2B5EF4-FFF2-40B4-BE49-F238E27FC236}">
                    <a16:creationId xmlns:a16="http://schemas.microsoft.com/office/drawing/2014/main" id="{B38A49DF-92F5-FE12-3A14-391EBBBEAEE1}"/>
                  </a:ext>
                </a:extLst>
              </p:cNvPr>
              <p:cNvSpPr txBox="1"/>
              <p:nvPr/>
            </p:nvSpPr>
            <p:spPr>
              <a:xfrm>
                <a:off x="2492431" y="5413543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24</a:t>
                </a:r>
              </a:p>
            </p:txBody>
          </p:sp>
          <p:sp>
            <p:nvSpPr>
              <p:cNvPr id="1031" name="TextBox 1030">
                <a:extLst>
                  <a:ext uri="{FF2B5EF4-FFF2-40B4-BE49-F238E27FC236}">
                    <a16:creationId xmlns:a16="http://schemas.microsoft.com/office/drawing/2014/main" id="{C154BA06-3AF7-D087-D70D-E0740CB1E277}"/>
                  </a:ext>
                </a:extLst>
              </p:cNvPr>
              <p:cNvSpPr txBox="1"/>
              <p:nvPr/>
            </p:nvSpPr>
            <p:spPr>
              <a:xfrm>
                <a:off x="2072452" y="3538083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3</a:t>
                </a:r>
              </a:p>
            </p:txBody>
          </p:sp>
          <p:sp>
            <p:nvSpPr>
              <p:cNvPr id="1032" name="TextBox 1031">
                <a:extLst>
                  <a:ext uri="{FF2B5EF4-FFF2-40B4-BE49-F238E27FC236}">
                    <a16:creationId xmlns:a16="http://schemas.microsoft.com/office/drawing/2014/main" id="{78F18ABB-3435-974F-6B91-33A0270EC326}"/>
                  </a:ext>
                </a:extLst>
              </p:cNvPr>
              <p:cNvSpPr txBox="1"/>
              <p:nvPr/>
            </p:nvSpPr>
            <p:spPr>
              <a:xfrm>
                <a:off x="1594048" y="3532884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2</a:t>
                </a:r>
              </a:p>
            </p:txBody>
          </p:sp>
          <p:sp>
            <p:nvSpPr>
              <p:cNvPr id="1033" name="TextBox 1032">
                <a:extLst>
                  <a:ext uri="{FF2B5EF4-FFF2-40B4-BE49-F238E27FC236}">
                    <a16:creationId xmlns:a16="http://schemas.microsoft.com/office/drawing/2014/main" id="{AA4DBD5D-E48D-0E65-AB82-D57C4F357ABA}"/>
                  </a:ext>
                </a:extLst>
              </p:cNvPr>
              <p:cNvSpPr txBox="1"/>
              <p:nvPr/>
            </p:nvSpPr>
            <p:spPr>
              <a:xfrm>
                <a:off x="1115644" y="3517284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</a:t>
                </a:r>
              </a:p>
            </p:txBody>
          </p:sp>
          <p:sp>
            <p:nvSpPr>
              <p:cNvPr id="1034" name="TextBox 1033">
                <a:extLst>
                  <a:ext uri="{FF2B5EF4-FFF2-40B4-BE49-F238E27FC236}">
                    <a16:creationId xmlns:a16="http://schemas.microsoft.com/office/drawing/2014/main" id="{269BACE4-1E15-6ACB-4476-FAE5EEACA604}"/>
                  </a:ext>
                </a:extLst>
              </p:cNvPr>
              <p:cNvSpPr txBox="1"/>
              <p:nvPr/>
            </p:nvSpPr>
            <p:spPr>
              <a:xfrm>
                <a:off x="1117493" y="4023821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6</a:t>
                </a:r>
              </a:p>
            </p:txBody>
          </p:sp>
          <p:sp>
            <p:nvSpPr>
              <p:cNvPr id="1035" name="TextBox 1034">
                <a:extLst>
                  <a:ext uri="{FF2B5EF4-FFF2-40B4-BE49-F238E27FC236}">
                    <a16:creationId xmlns:a16="http://schemas.microsoft.com/office/drawing/2014/main" id="{8EE7910B-14FD-4D69-5A7C-0225CC540FAC}"/>
                  </a:ext>
                </a:extLst>
              </p:cNvPr>
              <p:cNvSpPr txBox="1"/>
              <p:nvPr/>
            </p:nvSpPr>
            <p:spPr>
              <a:xfrm>
                <a:off x="655780" y="4033179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5</a:t>
                </a:r>
              </a:p>
            </p:txBody>
          </p:sp>
          <p:sp>
            <p:nvSpPr>
              <p:cNvPr id="1036" name="TextBox 1035">
                <a:extLst>
                  <a:ext uri="{FF2B5EF4-FFF2-40B4-BE49-F238E27FC236}">
                    <a16:creationId xmlns:a16="http://schemas.microsoft.com/office/drawing/2014/main" id="{9674A893-5808-9D3E-EC5A-7DB68FCEFF6E}"/>
                  </a:ext>
                </a:extLst>
              </p:cNvPr>
              <p:cNvSpPr txBox="1"/>
              <p:nvPr/>
            </p:nvSpPr>
            <p:spPr>
              <a:xfrm>
                <a:off x="1102581" y="4475434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11</a:t>
                </a:r>
              </a:p>
            </p:txBody>
          </p:sp>
          <p:sp>
            <p:nvSpPr>
              <p:cNvPr id="1037" name="TextBox 1036">
                <a:extLst>
                  <a:ext uri="{FF2B5EF4-FFF2-40B4-BE49-F238E27FC236}">
                    <a16:creationId xmlns:a16="http://schemas.microsoft.com/office/drawing/2014/main" id="{D81742C5-64BB-B9A5-2E4B-30B330390678}"/>
                  </a:ext>
                </a:extLst>
              </p:cNvPr>
              <p:cNvSpPr txBox="1"/>
              <p:nvPr/>
            </p:nvSpPr>
            <p:spPr>
              <a:xfrm>
                <a:off x="637907" y="4481325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10</a:t>
                </a:r>
              </a:p>
            </p:txBody>
          </p:sp>
          <p:sp>
            <p:nvSpPr>
              <p:cNvPr id="1038" name="TextBox 1037">
                <a:extLst>
                  <a:ext uri="{FF2B5EF4-FFF2-40B4-BE49-F238E27FC236}">
                    <a16:creationId xmlns:a16="http://schemas.microsoft.com/office/drawing/2014/main" id="{94BEA7A2-EFDF-240E-053E-93B6845D6ABC}"/>
                  </a:ext>
                </a:extLst>
              </p:cNvPr>
              <p:cNvSpPr txBox="1"/>
              <p:nvPr/>
            </p:nvSpPr>
            <p:spPr>
              <a:xfrm>
                <a:off x="637240" y="3522484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0</a:t>
                </a:r>
              </a:p>
            </p:txBody>
          </p:sp>
          <p:sp>
            <p:nvSpPr>
              <p:cNvPr id="1039" name="TextBox 1038">
                <a:extLst>
                  <a:ext uri="{FF2B5EF4-FFF2-40B4-BE49-F238E27FC236}">
                    <a16:creationId xmlns:a16="http://schemas.microsoft.com/office/drawing/2014/main" id="{11BEA4D5-E6F6-B261-13EF-54B1C648923C}"/>
                  </a:ext>
                </a:extLst>
              </p:cNvPr>
              <p:cNvSpPr txBox="1"/>
              <p:nvPr/>
            </p:nvSpPr>
            <p:spPr>
              <a:xfrm>
                <a:off x="2577630" y="4002589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9</a:t>
                </a:r>
              </a:p>
            </p:txBody>
          </p:sp>
          <p:sp>
            <p:nvSpPr>
              <p:cNvPr id="1040" name="TextBox 1039">
                <a:extLst>
                  <a:ext uri="{FF2B5EF4-FFF2-40B4-BE49-F238E27FC236}">
                    <a16:creationId xmlns:a16="http://schemas.microsoft.com/office/drawing/2014/main" id="{B7FF42FD-DC6B-7092-8DF6-44A7F4463EEA}"/>
                  </a:ext>
                </a:extLst>
              </p:cNvPr>
              <p:cNvSpPr txBox="1"/>
              <p:nvPr/>
            </p:nvSpPr>
            <p:spPr>
              <a:xfrm>
                <a:off x="2501684" y="4464743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14</a:t>
                </a:r>
              </a:p>
            </p:txBody>
          </p:sp>
          <p:sp>
            <p:nvSpPr>
              <p:cNvPr id="1041" name="TextBox 1040">
                <a:extLst>
                  <a:ext uri="{FF2B5EF4-FFF2-40B4-BE49-F238E27FC236}">
                    <a16:creationId xmlns:a16="http://schemas.microsoft.com/office/drawing/2014/main" id="{AF5703F3-A8BE-261D-FB2E-8B5A9C0D862A}"/>
                  </a:ext>
                </a:extLst>
              </p:cNvPr>
              <p:cNvSpPr txBox="1"/>
              <p:nvPr/>
            </p:nvSpPr>
            <p:spPr>
              <a:xfrm>
                <a:off x="2476870" y="4952109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19</a:t>
                </a:r>
              </a:p>
            </p:txBody>
          </p:sp>
        </p:grpSp>
      </p:grpSp>
      <p:sp>
        <p:nvSpPr>
          <p:cNvPr id="1125" name="TextBox 1124">
            <a:extLst>
              <a:ext uri="{FF2B5EF4-FFF2-40B4-BE49-F238E27FC236}">
                <a16:creationId xmlns:a16="http://schemas.microsoft.com/office/drawing/2014/main" id="{D9AC148C-BFB5-AA07-BE65-10A10D1B5146}"/>
              </a:ext>
            </a:extLst>
          </p:cNvPr>
          <p:cNvSpPr txBox="1"/>
          <p:nvPr/>
        </p:nvSpPr>
        <p:spPr>
          <a:xfrm>
            <a:off x="1335096" y="1334777"/>
            <a:ext cx="1434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200"/>
              <a:t>Grid World</a:t>
            </a:r>
          </a:p>
        </p:txBody>
      </p:sp>
      <p:sp>
        <p:nvSpPr>
          <p:cNvPr id="1126" name="Rectangle 1125">
            <a:extLst>
              <a:ext uri="{FF2B5EF4-FFF2-40B4-BE49-F238E27FC236}">
                <a16:creationId xmlns:a16="http://schemas.microsoft.com/office/drawing/2014/main" id="{2872B417-E900-7E7A-63E3-3517F319BF22}"/>
              </a:ext>
            </a:extLst>
          </p:cNvPr>
          <p:cNvSpPr/>
          <p:nvPr/>
        </p:nvSpPr>
        <p:spPr>
          <a:xfrm>
            <a:off x="3043478" y="1966288"/>
            <a:ext cx="705258" cy="702495"/>
          </a:xfrm>
          <a:prstGeom prst="rect">
            <a:avLst/>
          </a:prstGeom>
          <a:solidFill>
            <a:schemeClr val="bg1">
              <a:lumMod val="85000"/>
              <a:alpha val="23748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1127" name="Oval 1126">
            <a:extLst>
              <a:ext uri="{FF2B5EF4-FFF2-40B4-BE49-F238E27FC236}">
                <a16:creationId xmlns:a16="http://schemas.microsoft.com/office/drawing/2014/main" id="{23EE08DC-9912-A710-5D59-2E180B6B41FA}"/>
              </a:ext>
            </a:extLst>
          </p:cNvPr>
          <p:cNvSpPr/>
          <p:nvPr/>
        </p:nvSpPr>
        <p:spPr>
          <a:xfrm>
            <a:off x="1723941" y="4214181"/>
            <a:ext cx="414980" cy="4149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cxnSp>
        <p:nvCxnSpPr>
          <p:cNvPr id="1128" name="Straight Arrow Connector 1127">
            <a:extLst>
              <a:ext uri="{FF2B5EF4-FFF2-40B4-BE49-F238E27FC236}">
                <a16:creationId xmlns:a16="http://schemas.microsoft.com/office/drawing/2014/main" id="{444BCF99-D7F3-E7CA-88E5-3D3CA11C27ED}"/>
              </a:ext>
            </a:extLst>
          </p:cNvPr>
          <p:cNvCxnSpPr>
            <a:cxnSpLocks/>
            <a:stCxn id="1127" idx="0"/>
          </p:cNvCxnSpPr>
          <p:nvPr/>
        </p:nvCxnSpPr>
        <p:spPr>
          <a:xfrm flipH="1" flipV="1">
            <a:off x="1927590" y="2290192"/>
            <a:ext cx="3841" cy="1923989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Straight Arrow Connector 1128">
            <a:extLst>
              <a:ext uri="{FF2B5EF4-FFF2-40B4-BE49-F238E27FC236}">
                <a16:creationId xmlns:a16="http://schemas.microsoft.com/office/drawing/2014/main" id="{51985201-D10B-55DB-C26C-20BD92A4F4C1}"/>
              </a:ext>
            </a:extLst>
          </p:cNvPr>
          <p:cNvCxnSpPr>
            <a:cxnSpLocks/>
            <a:endCxn id="1126" idx="1"/>
          </p:cNvCxnSpPr>
          <p:nvPr/>
        </p:nvCxnSpPr>
        <p:spPr>
          <a:xfrm>
            <a:off x="1942020" y="2317536"/>
            <a:ext cx="1101458" cy="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0" name="TextBox 1129">
            <a:extLst>
              <a:ext uri="{FF2B5EF4-FFF2-40B4-BE49-F238E27FC236}">
                <a16:creationId xmlns:a16="http://schemas.microsoft.com/office/drawing/2014/main" id="{E6DA95CB-5FF4-0CD4-AD53-BB5C3C3BE64E}"/>
              </a:ext>
            </a:extLst>
          </p:cNvPr>
          <p:cNvSpPr txBox="1"/>
          <p:nvPr/>
        </p:nvSpPr>
        <p:spPr>
          <a:xfrm>
            <a:off x="4331463" y="2373711"/>
            <a:ext cx="5178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>
                    <a:lumMod val="75000"/>
                  </a:schemeClr>
                </a:solidFill>
              </a:rPr>
              <a:t>Agent interacts with environment that is driven by</a:t>
            </a:r>
            <a:br>
              <a:rPr lang="en-GB">
                <a:solidFill>
                  <a:schemeClr val="bg2">
                    <a:lumMod val="75000"/>
                  </a:schemeClr>
                </a:solidFill>
              </a:rPr>
            </a:br>
            <a:r>
              <a:rPr lang="en-GB">
                <a:solidFill>
                  <a:schemeClr val="bg2">
                    <a:lumMod val="75000"/>
                  </a:schemeClr>
                </a:solidFill>
              </a:rPr>
              <a:t>known or unknown dynamics</a:t>
            </a:r>
            <a:endParaRPr lang="en-CH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31" name="Picture 1130">
            <a:extLst>
              <a:ext uri="{FF2B5EF4-FFF2-40B4-BE49-F238E27FC236}">
                <a16:creationId xmlns:a16="http://schemas.microsoft.com/office/drawing/2014/main" id="{27534B33-999C-6D8B-7E52-171E92CB242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548726" y="2686045"/>
            <a:ext cx="1216785" cy="247160"/>
          </a:xfrm>
          <a:prstGeom prst="rect">
            <a:avLst/>
          </a:prstGeom>
        </p:spPr>
      </p:pic>
      <p:sp>
        <p:nvSpPr>
          <p:cNvPr id="1132" name="TextBox 1131">
            <a:extLst>
              <a:ext uri="{FF2B5EF4-FFF2-40B4-BE49-F238E27FC236}">
                <a16:creationId xmlns:a16="http://schemas.microsoft.com/office/drawing/2014/main" id="{0368BD54-F949-948E-1E67-CED71E060821}"/>
              </a:ext>
            </a:extLst>
          </p:cNvPr>
          <p:cNvSpPr txBox="1"/>
          <p:nvPr/>
        </p:nvSpPr>
        <p:spPr>
          <a:xfrm>
            <a:off x="4362994" y="4073772"/>
            <a:ext cx="720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>
                <a:solidFill>
                  <a:schemeClr val="bg2">
                    <a:lumMod val="75000"/>
                  </a:schemeClr>
                </a:solidFill>
              </a:rPr>
              <a:t>Agent’s goal is to reach the target green state in as few steps as possible</a:t>
            </a:r>
          </a:p>
        </p:txBody>
      </p:sp>
      <p:sp>
        <p:nvSpPr>
          <p:cNvPr id="1133" name="TextBox 1132">
            <a:extLst>
              <a:ext uri="{FF2B5EF4-FFF2-40B4-BE49-F238E27FC236}">
                <a16:creationId xmlns:a16="http://schemas.microsoft.com/office/drawing/2014/main" id="{287354A1-0720-6FB3-25D2-6DC5B4E7CD91}"/>
              </a:ext>
            </a:extLst>
          </p:cNvPr>
          <p:cNvSpPr txBox="1"/>
          <p:nvPr/>
        </p:nvSpPr>
        <p:spPr>
          <a:xfrm>
            <a:off x="4362994" y="3223742"/>
            <a:ext cx="7562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>
                <a:solidFill>
                  <a:schemeClr val="bg2">
                    <a:lumMod val="75000"/>
                  </a:schemeClr>
                </a:solidFill>
              </a:rPr>
              <a:t>The system’s dynamics </a:t>
            </a:r>
            <a:r>
              <a:rPr lang="en-GB">
                <a:solidFill>
                  <a:schemeClr val="bg2">
                    <a:lumMod val="75000"/>
                  </a:schemeClr>
                </a:solidFill>
              </a:rPr>
              <a:t>dispense</a:t>
            </a:r>
            <a:r>
              <a:rPr lang="en-CH">
                <a:solidFill>
                  <a:schemeClr val="bg2">
                    <a:lumMod val="75000"/>
                  </a:schemeClr>
                </a:solidFill>
              </a:rPr>
              <a:t> an </a:t>
            </a:r>
            <a:r>
              <a:rPr lang="en-GB">
                <a:solidFill>
                  <a:schemeClr val="bg2">
                    <a:lumMod val="75000"/>
                  </a:schemeClr>
                </a:solidFill>
              </a:rPr>
              <a:t>appropriate</a:t>
            </a:r>
            <a:r>
              <a:rPr lang="en-CH">
                <a:solidFill>
                  <a:schemeClr val="bg2">
                    <a:lumMod val="75000"/>
                  </a:schemeClr>
                </a:solidFill>
              </a:rPr>
              <a:t> reward and state transition </a:t>
            </a:r>
          </a:p>
          <a:p>
            <a:r>
              <a:rPr lang="en-CH">
                <a:solidFill>
                  <a:schemeClr val="bg2">
                    <a:lumMod val="75000"/>
                  </a:schemeClr>
                </a:solidFill>
              </a:rPr>
              <a:t>      </a:t>
            </a:r>
            <a:r>
              <a:rPr lang="en-GB">
                <a:solidFill>
                  <a:schemeClr val="bg2">
                    <a:lumMod val="75000"/>
                  </a:schemeClr>
                </a:solidFill>
              </a:rPr>
              <a:t>b</a:t>
            </a:r>
            <a:r>
              <a:rPr lang="en-CH">
                <a:solidFill>
                  <a:schemeClr val="bg2">
                    <a:lumMod val="75000"/>
                  </a:schemeClr>
                </a:solidFill>
              </a:rPr>
              <a:t>ased on the agent’s current state and action</a:t>
            </a:r>
          </a:p>
        </p:txBody>
      </p:sp>
      <p:sp>
        <p:nvSpPr>
          <p:cNvPr id="1134" name="TextBox 1133">
            <a:extLst>
              <a:ext uri="{FF2B5EF4-FFF2-40B4-BE49-F238E27FC236}">
                <a16:creationId xmlns:a16="http://schemas.microsoft.com/office/drawing/2014/main" id="{D573D3DC-0AB1-C6B9-D8D5-86501A9CC0C8}"/>
              </a:ext>
            </a:extLst>
          </p:cNvPr>
          <p:cNvSpPr txBox="1"/>
          <p:nvPr/>
        </p:nvSpPr>
        <p:spPr>
          <a:xfrm>
            <a:off x="4362994" y="1800679"/>
            <a:ext cx="355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Simplest example is a Grid World</a:t>
            </a:r>
          </a:p>
        </p:txBody>
      </p:sp>
      <p:pic>
        <p:nvPicPr>
          <p:cNvPr id="2" name="Picture 2" descr="Fachhochschule Nordwestschweiz (FHNW) Logo Vector">
            <a:hlinkClick r:id="rId4"/>
            <a:extLst>
              <a:ext uri="{FF2B5EF4-FFF2-40B4-BE49-F238E27FC236}">
                <a16:creationId xmlns:a16="http://schemas.microsoft.com/office/drawing/2014/main" id="{A168B0BD-7514-02F3-DB5B-132F461C0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7" r="58296" b="28991"/>
          <a:stretch/>
        </p:blipFill>
        <p:spPr bwMode="auto">
          <a:xfrm>
            <a:off x="10895428" y="6125308"/>
            <a:ext cx="1296572" cy="7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875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7BDBB7F-48DE-1411-A51B-A392EEDEC5B2}"/>
              </a:ext>
            </a:extLst>
          </p:cNvPr>
          <p:cNvSpPr txBox="1"/>
          <p:nvPr/>
        </p:nvSpPr>
        <p:spPr>
          <a:xfrm>
            <a:off x="4053678" y="0"/>
            <a:ext cx="4084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>
                <a:solidFill>
                  <a:schemeClr val="bg2">
                    <a:lumMod val="50000"/>
                  </a:schemeClr>
                </a:solidFill>
                <a:effectLst/>
              </a:rPr>
              <a:t>Reinforcement </a:t>
            </a:r>
            <a:r>
              <a:rPr lang="en-GB" sz="3000" b="1">
                <a:solidFill>
                  <a:schemeClr val="bg2">
                    <a:lumMod val="50000"/>
                  </a:schemeClr>
                </a:solidFill>
              </a:rPr>
              <a:t>Learning </a:t>
            </a:r>
          </a:p>
        </p:txBody>
      </p:sp>
      <p:pic>
        <p:nvPicPr>
          <p:cNvPr id="13" name="Picture 1" descr="Space, shuttle, robot, car, wheels icon - Download on Iconfinder">
            <a:extLst>
              <a:ext uri="{FF2B5EF4-FFF2-40B4-BE49-F238E27FC236}">
                <a16:creationId xmlns:a16="http://schemas.microsoft.com/office/drawing/2014/main" id="{A35E9109-11A4-BC42-369B-A1354119D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698" y="4658489"/>
            <a:ext cx="820264" cy="8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014937F-EEBA-BC2B-DC54-67BE2CBB3F5E}"/>
              </a:ext>
            </a:extLst>
          </p:cNvPr>
          <p:cNvGrpSpPr/>
          <p:nvPr/>
        </p:nvGrpSpPr>
        <p:grpSpPr>
          <a:xfrm>
            <a:off x="190552" y="1966288"/>
            <a:ext cx="3558207" cy="3512474"/>
            <a:chOff x="567168" y="3479363"/>
            <a:chExt cx="2381806" cy="235119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C2E5D82-3008-177B-2F56-E55E0E801900}"/>
                </a:ext>
              </a:extLst>
            </p:cNvPr>
            <p:cNvGrpSpPr/>
            <p:nvPr/>
          </p:nvGrpSpPr>
          <p:grpSpPr>
            <a:xfrm>
              <a:off x="567168" y="3479363"/>
              <a:ext cx="2381806" cy="2351193"/>
              <a:chOff x="1346869" y="1150388"/>
              <a:chExt cx="3628892" cy="3582251"/>
            </a:xfrm>
          </p:grpSpPr>
          <p:sp>
            <p:nvSpPr>
              <p:cNvPr id="1045" name="Rectangle 1044">
                <a:extLst>
                  <a:ext uri="{FF2B5EF4-FFF2-40B4-BE49-F238E27FC236}">
                    <a16:creationId xmlns:a16="http://schemas.microsoft.com/office/drawing/2014/main" id="{6CECBE0C-46C4-9545-3F44-02774A56B214}"/>
                  </a:ext>
                </a:extLst>
              </p:cNvPr>
              <p:cNvSpPr/>
              <p:nvPr/>
            </p:nvSpPr>
            <p:spPr>
              <a:xfrm>
                <a:off x="1346886" y="1150389"/>
                <a:ext cx="3628875" cy="35822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046" name="Rectangle 1045">
                <a:extLst>
                  <a:ext uri="{FF2B5EF4-FFF2-40B4-BE49-F238E27FC236}">
                    <a16:creationId xmlns:a16="http://schemas.microsoft.com/office/drawing/2014/main" id="{FE4944DB-F01F-1450-9FCD-AE4C250E2407}"/>
                  </a:ext>
                </a:extLst>
              </p:cNvPr>
              <p:cNvSpPr/>
              <p:nvPr/>
            </p:nvSpPr>
            <p:spPr>
              <a:xfrm>
                <a:off x="1346878" y="1150388"/>
                <a:ext cx="3628875" cy="7164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047" name="Rectangle 1046">
                <a:extLst>
                  <a:ext uri="{FF2B5EF4-FFF2-40B4-BE49-F238E27FC236}">
                    <a16:creationId xmlns:a16="http://schemas.microsoft.com/office/drawing/2014/main" id="{0820DA2B-E926-9D49-10D7-F60AF1152BCC}"/>
                  </a:ext>
                </a:extLst>
              </p:cNvPr>
              <p:cNvSpPr/>
              <p:nvPr/>
            </p:nvSpPr>
            <p:spPr>
              <a:xfrm>
                <a:off x="1346885" y="4016188"/>
                <a:ext cx="3628869" cy="7164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C081173E-90B3-5E48-3529-24AC596981F6}"/>
                  </a:ext>
                </a:extLst>
              </p:cNvPr>
              <p:cNvSpPr/>
              <p:nvPr/>
            </p:nvSpPr>
            <p:spPr>
              <a:xfrm>
                <a:off x="1346884" y="3299738"/>
                <a:ext cx="3628869" cy="7164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052" name="Rectangle 1051">
                <a:extLst>
                  <a:ext uri="{FF2B5EF4-FFF2-40B4-BE49-F238E27FC236}">
                    <a16:creationId xmlns:a16="http://schemas.microsoft.com/office/drawing/2014/main" id="{967B08E8-DF6D-A2A7-C346-156D9930EBB8}"/>
                  </a:ext>
                </a:extLst>
              </p:cNvPr>
              <p:cNvSpPr/>
              <p:nvPr/>
            </p:nvSpPr>
            <p:spPr>
              <a:xfrm>
                <a:off x="1346883" y="2583288"/>
                <a:ext cx="3628869" cy="7164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106" name="Rectangle 1105">
                <a:extLst>
                  <a:ext uri="{FF2B5EF4-FFF2-40B4-BE49-F238E27FC236}">
                    <a16:creationId xmlns:a16="http://schemas.microsoft.com/office/drawing/2014/main" id="{95208112-4E34-73EB-A4C1-824C1F3E37F9}"/>
                  </a:ext>
                </a:extLst>
              </p:cNvPr>
              <p:cNvSpPr/>
              <p:nvPr/>
            </p:nvSpPr>
            <p:spPr>
              <a:xfrm>
                <a:off x="1346882" y="1866838"/>
                <a:ext cx="3628875" cy="7164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08" name="Group 1107">
                <a:extLst>
                  <a:ext uri="{FF2B5EF4-FFF2-40B4-BE49-F238E27FC236}">
                    <a16:creationId xmlns:a16="http://schemas.microsoft.com/office/drawing/2014/main" id="{82A76F68-9C19-FE9F-5E16-BDA8D578F105}"/>
                  </a:ext>
                </a:extLst>
              </p:cNvPr>
              <p:cNvGrpSpPr/>
              <p:nvPr/>
            </p:nvGrpSpPr>
            <p:grpSpPr>
              <a:xfrm rot="5400000">
                <a:off x="1370179" y="1127079"/>
                <a:ext cx="3582250" cy="3628869"/>
                <a:chOff x="3755589" y="1381665"/>
                <a:chExt cx="3628883" cy="3582251"/>
              </a:xfrm>
            </p:grpSpPr>
            <p:sp>
              <p:nvSpPr>
                <p:cNvPr id="1116" name="Rectangle 1115">
                  <a:extLst>
                    <a:ext uri="{FF2B5EF4-FFF2-40B4-BE49-F238E27FC236}">
                      <a16:creationId xmlns:a16="http://schemas.microsoft.com/office/drawing/2014/main" id="{70A8FE05-42D3-3C6B-3FDF-0B9AB2B40DA4}"/>
                    </a:ext>
                  </a:extLst>
                </p:cNvPr>
                <p:cNvSpPr/>
                <p:nvPr/>
              </p:nvSpPr>
              <p:spPr>
                <a:xfrm>
                  <a:off x="3755597" y="1381666"/>
                  <a:ext cx="3628875" cy="358225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7" name="Rectangle 1116">
                  <a:extLst>
                    <a:ext uri="{FF2B5EF4-FFF2-40B4-BE49-F238E27FC236}">
                      <a16:creationId xmlns:a16="http://schemas.microsoft.com/office/drawing/2014/main" id="{748EF621-2CFB-6E70-B229-0A2229343513}"/>
                    </a:ext>
                  </a:extLst>
                </p:cNvPr>
                <p:cNvSpPr/>
                <p:nvPr/>
              </p:nvSpPr>
              <p:spPr>
                <a:xfrm>
                  <a:off x="3755589" y="1381665"/>
                  <a:ext cx="3628875" cy="71645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9" name="Rectangle 1118">
                  <a:extLst>
                    <a:ext uri="{FF2B5EF4-FFF2-40B4-BE49-F238E27FC236}">
                      <a16:creationId xmlns:a16="http://schemas.microsoft.com/office/drawing/2014/main" id="{34F412C4-B931-333A-F440-FEA5A5B6F913}"/>
                    </a:ext>
                  </a:extLst>
                </p:cNvPr>
                <p:cNvSpPr/>
                <p:nvPr/>
              </p:nvSpPr>
              <p:spPr>
                <a:xfrm>
                  <a:off x="3755596" y="4247465"/>
                  <a:ext cx="3628869" cy="71645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2" name="Rectangle 1121">
                  <a:extLst>
                    <a:ext uri="{FF2B5EF4-FFF2-40B4-BE49-F238E27FC236}">
                      <a16:creationId xmlns:a16="http://schemas.microsoft.com/office/drawing/2014/main" id="{F367786E-50BB-01E5-E6FA-59B58C8E1B28}"/>
                    </a:ext>
                  </a:extLst>
                </p:cNvPr>
                <p:cNvSpPr/>
                <p:nvPr/>
              </p:nvSpPr>
              <p:spPr>
                <a:xfrm>
                  <a:off x="3755595" y="3531015"/>
                  <a:ext cx="3628869" cy="71645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3" name="Rectangle 1122">
                  <a:extLst>
                    <a:ext uri="{FF2B5EF4-FFF2-40B4-BE49-F238E27FC236}">
                      <a16:creationId xmlns:a16="http://schemas.microsoft.com/office/drawing/2014/main" id="{F5944A15-0E10-F422-BDDD-A78EF81C927E}"/>
                    </a:ext>
                  </a:extLst>
                </p:cNvPr>
                <p:cNvSpPr/>
                <p:nvPr/>
              </p:nvSpPr>
              <p:spPr>
                <a:xfrm>
                  <a:off x="3755594" y="2814565"/>
                  <a:ext cx="3628869" cy="71645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4" name="Rectangle 1123">
                  <a:extLst>
                    <a:ext uri="{FF2B5EF4-FFF2-40B4-BE49-F238E27FC236}">
                      <a16:creationId xmlns:a16="http://schemas.microsoft.com/office/drawing/2014/main" id="{1A05EBE3-CEB0-D802-B9C5-4E8A231E27A4}"/>
                    </a:ext>
                  </a:extLst>
                </p:cNvPr>
                <p:cNvSpPr/>
                <p:nvPr/>
              </p:nvSpPr>
              <p:spPr>
                <a:xfrm>
                  <a:off x="3755593" y="2098115"/>
                  <a:ext cx="3628875" cy="71645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F0DC54C-C794-FB53-7C94-062979ADC72B}"/>
                </a:ext>
              </a:extLst>
            </p:cNvPr>
            <p:cNvGrpSpPr/>
            <p:nvPr/>
          </p:nvGrpSpPr>
          <p:grpSpPr>
            <a:xfrm>
              <a:off x="632352" y="3517284"/>
              <a:ext cx="2138638" cy="2132642"/>
              <a:chOff x="632352" y="3517284"/>
              <a:chExt cx="2138638" cy="213264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B0BA60-2B9C-005C-47F0-209D163C7A56}"/>
                  </a:ext>
                </a:extLst>
              </p:cNvPr>
              <p:cNvSpPr txBox="1"/>
              <p:nvPr/>
            </p:nvSpPr>
            <p:spPr>
              <a:xfrm>
                <a:off x="2570655" y="3542758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4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FB6E85B-2723-2243-8AC4-36D67C915085}"/>
                  </a:ext>
                </a:extLst>
              </p:cNvPr>
              <p:cNvSpPr txBox="1"/>
              <p:nvPr/>
            </p:nvSpPr>
            <p:spPr>
              <a:xfrm>
                <a:off x="2502635" y="4005101"/>
                <a:ext cx="123656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CH" sz="160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1EF544-E14D-EF79-50D9-7E4996A37E22}"/>
                  </a:ext>
                </a:extLst>
              </p:cNvPr>
              <p:cNvSpPr txBox="1"/>
              <p:nvPr/>
            </p:nvSpPr>
            <p:spPr>
              <a:xfrm>
                <a:off x="2040921" y="3995741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8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DCA336-35B9-5ECB-CB6D-873C1B527030}"/>
                  </a:ext>
                </a:extLst>
              </p:cNvPr>
              <p:cNvSpPr txBox="1"/>
              <p:nvPr/>
            </p:nvSpPr>
            <p:spPr>
              <a:xfrm>
                <a:off x="2031929" y="4457761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799170E-99D3-8DA2-76AF-E1AD4790CFB7}"/>
                  </a:ext>
                </a:extLst>
              </p:cNvPr>
              <p:cNvSpPr txBox="1"/>
              <p:nvPr/>
            </p:nvSpPr>
            <p:spPr>
              <a:xfrm>
                <a:off x="2019754" y="4949095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18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701AF10-468E-606D-08A7-05D6C61E8C8E}"/>
                  </a:ext>
                </a:extLst>
              </p:cNvPr>
              <p:cNvSpPr txBox="1"/>
              <p:nvPr/>
            </p:nvSpPr>
            <p:spPr>
              <a:xfrm>
                <a:off x="1579207" y="4014461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7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1F36B75-16E4-878B-99AE-D234430DF943}"/>
                  </a:ext>
                </a:extLst>
              </p:cNvPr>
              <p:cNvSpPr txBox="1"/>
              <p:nvPr/>
            </p:nvSpPr>
            <p:spPr>
              <a:xfrm>
                <a:off x="1567255" y="4463652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12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BB68464-A0DB-4421-142F-0F3025DAD2F8}"/>
                  </a:ext>
                </a:extLst>
              </p:cNvPr>
              <p:cNvSpPr txBox="1"/>
              <p:nvPr/>
            </p:nvSpPr>
            <p:spPr>
              <a:xfrm>
                <a:off x="1559182" y="4946081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17</a:t>
                </a:r>
              </a:p>
            </p:txBody>
          </p:sp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1E4349AC-9952-02C3-2905-5459CFAD2C7E}"/>
                  </a:ext>
                </a:extLst>
              </p:cNvPr>
              <p:cNvSpPr txBox="1"/>
              <p:nvPr/>
            </p:nvSpPr>
            <p:spPr>
              <a:xfrm>
                <a:off x="1562392" y="5423303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22</a:t>
                </a:r>
              </a:p>
            </p:txBody>
          </p:sp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D0B22CD3-DEEC-D12E-B1D9-70A0BBE6E4C7}"/>
                  </a:ext>
                </a:extLst>
              </p:cNvPr>
              <p:cNvSpPr txBox="1"/>
              <p:nvPr/>
            </p:nvSpPr>
            <p:spPr>
              <a:xfrm>
                <a:off x="1097372" y="5410290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21</a:t>
                </a:r>
              </a:p>
            </p:txBody>
          </p:sp>
          <p:sp>
            <p:nvSpPr>
              <p:cNvPr id="1026" name="TextBox 1025">
                <a:extLst>
                  <a:ext uri="{FF2B5EF4-FFF2-40B4-BE49-F238E27FC236}">
                    <a16:creationId xmlns:a16="http://schemas.microsoft.com/office/drawing/2014/main" id="{EB1D1927-EFF5-2196-BD84-DF5080926D09}"/>
                  </a:ext>
                </a:extLst>
              </p:cNvPr>
              <p:cNvSpPr txBox="1"/>
              <p:nvPr/>
            </p:nvSpPr>
            <p:spPr>
              <a:xfrm>
                <a:off x="1098610" y="4952109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16</a:t>
                </a:r>
              </a:p>
            </p:txBody>
          </p:sp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8D6F8B1E-18CE-7F6D-EBA8-5B558F1C602A}"/>
                  </a:ext>
                </a:extLst>
              </p:cNvPr>
              <p:cNvSpPr txBox="1"/>
              <p:nvPr/>
            </p:nvSpPr>
            <p:spPr>
              <a:xfrm>
                <a:off x="638038" y="4940051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15</a:t>
                </a:r>
              </a:p>
            </p:txBody>
          </p:sp>
          <p:sp>
            <p:nvSpPr>
              <p:cNvPr id="1028" name="TextBox 1027">
                <a:extLst>
                  <a:ext uri="{FF2B5EF4-FFF2-40B4-BE49-F238E27FC236}">
                    <a16:creationId xmlns:a16="http://schemas.microsoft.com/office/drawing/2014/main" id="{422CEAA1-A716-1C06-838C-2C809569420F}"/>
                  </a:ext>
                </a:extLst>
              </p:cNvPr>
              <p:cNvSpPr txBox="1"/>
              <p:nvPr/>
            </p:nvSpPr>
            <p:spPr>
              <a:xfrm>
                <a:off x="632352" y="5416796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20</a:t>
                </a:r>
              </a:p>
            </p:txBody>
          </p:sp>
          <p:sp>
            <p:nvSpPr>
              <p:cNvPr id="1029" name="TextBox 1028">
                <a:extLst>
                  <a:ext uri="{FF2B5EF4-FFF2-40B4-BE49-F238E27FC236}">
                    <a16:creationId xmlns:a16="http://schemas.microsoft.com/office/drawing/2014/main" id="{01743662-36A3-F7B8-5BC3-368C83FDF696}"/>
                  </a:ext>
                </a:extLst>
              </p:cNvPr>
              <p:cNvSpPr txBox="1"/>
              <p:nvPr/>
            </p:nvSpPr>
            <p:spPr>
              <a:xfrm>
                <a:off x="2027412" y="5420049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23</a:t>
                </a:r>
              </a:p>
            </p:txBody>
          </p:sp>
          <p:sp>
            <p:nvSpPr>
              <p:cNvPr id="1030" name="TextBox 1029">
                <a:extLst>
                  <a:ext uri="{FF2B5EF4-FFF2-40B4-BE49-F238E27FC236}">
                    <a16:creationId xmlns:a16="http://schemas.microsoft.com/office/drawing/2014/main" id="{B38A49DF-92F5-FE12-3A14-391EBBBEAEE1}"/>
                  </a:ext>
                </a:extLst>
              </p:cNvPr>
              <p:cNvSpPr txBox="1"/>
              <p:nvPr/>
            </p:nvSpPr>
            <p:spPr>
              <a:xfrm>
                <a:off x="2492431" y="5413543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24</a:t>
                </a:r>
              </a:p>
            </p:txBody>
          </p:sp>
          <p:sp>
            <p:nvSpPr>
              <p:cNvPr id="1031" name="TextBox 1030">
                <a:extLst>
                  <a:ext uri="{FF2B5EF4-FFF2-40B4-BE49-F238E27FC236}">
                    <a16:creationId xmlns:a16="http://schemas.microsoft.com/office/drawing/2014/main" id="{C154BA06-3AF7-D087-D70D-E0740CB1E277}"/>
                  </a:ext>
                </a:extLst>
              </p:cNvPr>
              <p:cNvSpPr txBox="1"/>
              <p:nvPr/>
            </p:nvSpPr>
            <p:spPr>
              <a:xfrm>
                <a:off x="2072452" y="3538083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3</a:t>
                </a:r>
              </a:p>
            </p:txBody>
          </p:sp>
          <p:sp>
            <p:nvSpPr>
              <p:cNvPr id="1032" name="TextBox 1031">
                <a:extLst>
                  <a:ext uri="{FF2B5EF4-FFF2-40B4-BE49-F238E27FC236}">
                    <a16:creationId xmlns:a16="http://schemas.microsoft.com/office/drawing/2014/main" id="{78F18ABB-3435-974F-6B91-33A0270EC326}"/>
                  </a:ext>
                </a:extLst>
              </p:cNvPr>
              <p:cNvSpPr txBox="1"/>
              <p:nvPr/>
            </p:nvSpPr>
            <p:spPr>
              <a:xfrm>
                <a:off x="1594048" y="3532884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2</a:t>
                </a:r>
              </a:p>
            </p:txBody>
          </p:sp>
          <p:sp>
            <p:nvSpPr>
              <p:cNvPr id="1033" name="TextBox 1032">
                <a:extLst>
                  <a:ext uri="{FF2B5EF4-FFF2-40B4-BE49-F238E27FC236}">
                    <a16:creationId xmlns:a16="http://schemas.microsoft.com/office/drawing/2014/main" id="{AA4DBD5D-E48D-0E65-AB82-D57C4F357ABA}"/>
                  </a:ext>
                </a:extLst>
              </p:cNvPr>
              <p:cNvSpPr txBox="1"/>
              <p:nvPr/>
            </p:nvSpPr>
            <p:spPr>
              <a:xfrm>
                <a:off x="1115644" y="3517284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</a:t>
                </a:r>
              </a:p>
            </p:txBody>
          </p:sp>
          <p:sp>
            <p:nvSpPr>
              <p:cNvPr id="1034" name="TextBox 1033">
                <a:extLst>
                  <a:ext uri="{FF2B5EF4-FFF2-40B4-BE49-F238E27FC236}">
                    <a16:creationId xmlns:a16="http://schemas.microsoft.com/office/drawing/2014/main" id="{269BACE4-1E15-6ACB-4476-FAE5EEACA604}"/>
                  </a:ext>
                </a:extLst>
              </p:cNvPr>
              <p:cNvSpPr txBox="1"/>
              <p:nvPr/>
            </p:nvSpPr>
            <p:spPr>
              <a:xfrm>
                <a:off x="1117493" y="4023821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6</a:t>
                </a:r>
              </a:p>
            </p:txBody>
          </p:sp>
          <p:sp>
            <p:nvSpPr>
              <p:cNvPr id="1035" name="TextBox 1034">
                <a:extLst>
                  <a:ext uri="{FF2B5EF4-FFF2-40B4-BE49-F238E27FC236}">
                    <a16:creationId xmlns:a16="http://schemas.microsoft.com/office/drawing/2014/main" id="{8EE7910B-14FD-4D69-5A7C-0225CC540FAC}"/>
                  </a:ext>
                </a:extLst>
              </p:cNvPr>
              <p:cNvSpPr txBox="1"/>
              <p:nvPr/>
            </p:nvSpPr>
            <p:spPr>
              <a:xfrm>
                <a:off x="655780" y="4033179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5</a:t>
                </a:r>
              </a:p>
            </p:txBody>
          </p:sp>
          <p:sp>
            <p:nvSpPr>
              <p:cNvPr id="1036" name="TextBox 1035">
                <a:extLst>
                  <a:ext uri="{FF2B5EF4-FFF2-40B4-BE49-F238E27FC236}">
                    <a16:creationId xmlns:a16="http://schemas.microsoft.com/office/drawing/2014/main" id="{9674A893-5808-9D3E-EC5A-7DB68FCEFF6E}"/>
                  </a:ext>
                </a:extLst>
              </p:cNvPr>
              <p:cNvSpPr txBox="1"/>
              <p:nvPr/>
            </p:nvSpPr>
            <p:spPr>
              <a:xfrm>
                <a:off x="1102581" y="4475434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11</a:t>
                </a:r>
              </a:p>
            </p:txBody>
          </p:sp>
          <p:sp>
            <p:nvSpPr>
              <p:cNvPr id="1037" name="TextBox 1036">
                <a:extLst>
                  <a:ext uri="{FF2B5EF4-FFF2-40B4-BE49-F238E27FC236}">
                    <a16:creationId xmlns:a16="http://schemas.microsoft.com/office/drawing/2014/main" id="{D81742C5-64BB-B9A5-2E4B-30B330390678}"/>
                  </a:ext>
                </a:extLst>
              </p:cNvPr>
              <p:cNvSpPr txBox="1"/>
              <p:nvPr/>
            </p:nvSpPr>
            <p:spPr>
              <a:xfrm>
                <a:off x="637907" y="4481325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10</a:t>
                </a:r>
              </a:p>
            </p:txBody>
          </p:sp>
          <p:sp>
            <p:nvSpPr>
              <p:cNvPr id="1038" name="TextBox 1037">
                <a:extLst>
                  <a:ext uri="{FF2B5EF4-FFF2-40B4-BE49-F238E27FC236}">
                    <a16:creationId xmlns:a16="http://schemas.microsoft.com/office/drawing/2014/main" id="{94BEA7A2-EFDF-240E-053E-93B6845D6ABC}"/>
                  </a:ext>
                </a:extLst>
              </p:cNvPr>
              <p:cNvSpPr txBox="1"/>
              <p:nvPr/>
            </p:nvSpPr>
            <p:spPr>
              <a:xfrm>
                <a:off x="637240" y="3522484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0</a:t>
                </a:r>
              </a:p>
            </p:txBody>
          </p:sp>
          <p:sp>
            <p:nvSpPr>
              <p:cNvPr id="1039" name="TextBox 1038">
                <a:extLst>
                  <a:ext uri="{FF2B5EF4-FFF2-40B4-BE49-F238E27FC236}">
                    <a16:creationId xmlns:a16="http://schemas.microsoft.com/office/drawing/2014/main" id="{11BEA4D5-E6F6-B261-13EF-54B1C648923C}"/>
                  </a:ext>
                </a:extLst>
              </p:cNvPr>
              <p:cNvSpPr txBox="1"/>
              <p:nvPr/>
            </p:nvSpPr>
            <p:spPr>
              <a:xfrm>
                <a:off x="2577630" y="4002589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9</a:t>
                </a:r>
              </a:p>
            </p:txBody>
          </p:sp>
          <p:sp>
            <p:nvSpPr>
              <p:cNvPr id="1040" name="TextBox 1039">
                <a:extLst>
                  <a:ext uri="{FF2B5EF4-FFF2-40B4-BE49-F238E27FC236}">
                    <a16:creationId xmlns:a16="http://schemas.microsoft.com/office/drawing/2014/main" id="{B7FF42FD-DC6B-7092-8DF6-44A7F4463EEA}"/>
                  </a:ext>
                </a:extLst>
              </p:cNvPr>
              <p:cNvSpPr txBox="1"/>
              <p:nvPr/>
            </p:nvSpPr>
            <p:spPr>
              <a:xfrm>
                <a:off x="2501684" y="4464743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14</a:t>
                </a:r>
              </a:p>
            </p:txBody>
          </p:sp>
          <p:sp>
            <p:nvSpPr>
              <p:cNvPr id="1041" name="TextBox 1040">
                <a:extLst>
                  <a:ext uri="{FF2B5EF4-FFF2-40B4-BE49-F238E27FC236}">
                    <a16:creationId xmlns:a16="http://schemas.microsoft.com/office/drawing/2014/main" id="{AF5703F3-A8BE-261D-FB2E-8B5A9C0D862A}"/>
                  </a:ext>
                </a:extLst>
              </p:cNvPr>
              <p:cNvSpPr txBox="1"/>
              <p:nvPr/>
            </p:nvSpPr>
            <p:spPr>
              <a:xfrm>
                <a:off x="2476870" y="4952109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19</a:t>
                </a:r>
              </a:p>
            </p:txBody>
          </p:sp>
        </p:grpSp>
      </p:grpSp>
      <p:sp>
        <p:nvSpPr>
          <p:cNvPr id="1125" name="TextBox 1124">
            <a:extLst>
              <a:ext uri="{FF2B5EF4-FFF2-40B4-BE49-F238E27FC236}">
                <a16:creationId xmlns:a16="http://schemas.microsoft.com/office/drawing/2014/main" id="{D9AC148C-BFB5-AA07-BE65-10A10D1B5146}"/>
              </a:ext>
            </a:extLst>
          </p:cNvPr>
          <p:cNvSpPr txBox="1"/>
          <p:nvPr/>
        </p:nvSpPr>
        <p:spPr>
          <a:xfrm>
            <a:off x="1335096" y="1334777"/>
            <a:ext cx="1434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200"/>
              <a:t>Grid World</a:t>
            </a:r>
          </a:p>
        </p:txBody>
      </p:sp>
      <p:sp>
        <p:nvSpPr>
          <p:cNvPr id="1126" name="Rectangle 1125">
            <a:extLst>
              <a:ext uri="{FF2B5EF4-FFF2-40B4-BE49-F238E27FC236}">
                <a16:creationId xmlns:a16="http://schemas.microsoft.com/office/drawing/2014/main" id="{2872B417-E900-7E7A-63E3-3517F319BF22}"/>
              </a:ext>
            </a:extLst>
          </p:cNvPr>
          <p:cNvSpPr/>
          <p:nvPr/>
        </p:nvSpPr>
        <p:spPr>
          <a:xfrm>
            <a:off x="3043478" y="1966288"/>
            <a:ext cx="705258" cy="702495"/>
          </a:xfrm>
          <a:prstGeom prst="rect">
            <a:avLst/>
          </a:prstGeom>
          <a:solidFill>
            <a:schemeClr val="bg1">
              <a:lumMod val="85000"/>
              <a:alpha val="23748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1127" name="Oval 1126">
            <a:extLst>
              <a:ext uri="{FF2B5EF4-FFF2-40B4-BE49-F238E27FC236}">
                <a16:creationId xmlns:a16="http://schemas.microsoft.com/office/drawing/2014/main" id="{23EE08DC-9912-A710-5D59-2E180B6B41FA}"/>
              </a:ext>
            </a:extLst>
          </p:cNvPr>
          <p:cNvSpPr/>
          <p:nvPr/>
        </p:nvSpPr>
        <p:spPr>
          <a:xfrm>
            <a:off x="1723941" y="4214181"/>
            <a:ext cx="414980" cy="414980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cxnSp>
        <p:nvCxnSpPr>
          <p:cNvPr id="1128" name="Straight Arrow Connector 1127">
            <a:extLst>
              <a:ext uri="{FF2B5EF4-FFF2-40B4-BE49-F238E27FC236}">
                <a16:creationId xmlns:a16="http://schemas.microsoft.com/office/drawing/2014/main" id="{444BCF99-D7F3-E7CA-88E5-3D3CA11C27ED}"/>
              </a:ext>
            </a:extLst>
          </p:cNvPr>
          <p:cNvCxnSpPr>
            <a:cxnSpLocks/>
            <a:stCxn id="1127" idx="0"/>
          </p:cNvCxnSpPr>
          <p:nvPr/>
        </p:nvCxnSpPr>
        <p:spPr>
          <a:xfrm flipH="1" flipV="1">
            <a:off x="1927590" y="2290192"/>
            <a:ext cx="3841" cy="1923989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Straight Arrow Connector 1128">
            <a:extLst>
              <a:ext uri="{FF2B5EF4-FFF2-40B4-BE49-F238E27FC236}">
                <a16:creationId xmlns:a16="http://schemas.microsoft.com/office/drawing/2014/main" id="{51985201-D10B-55DB-C26C-20BD92A4F4C1}"/>
              </a:ext>
            </a:extLst>
          </p:cNvPr>
          <p:cNvCxnSpPr>
            <a:cxnSpLocks/>
            <a:endCxn id="1126" idx="1"/>
          </p:cNvCxnSpPr>
          <p:nvPr/>
        </p:nvCxnSpPr>
        <p:spPr>
          <a:xfrm>
            <a:off x="1942020" y="2317536"/>
            <a:ext cx="1101458" cy="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0" name="TextBox 1129">
            <a:extLst>
              <a:ext uri="{FF2B5EF4-FFF2-40B4-BE49-F238E27FC236}">
                <a16:creationId xmlns:a16="http://schemas.microsoft.com/office/drawing/2014/main" id="{E6DA95CB-5FF4-0CD4-AD53-BB5C3C3BE64E}"/>
              </a:ext>
            </a:extLst>
          </p:cNvPr>
          <p:cNvSpPr txBox="1"/>
          <p:nvPr/>
        </p:nvSpPr>
        <p:spPr>
          <a:xfrm>
            <a:off x="4331463" y="2373711"/>
            <a:ext cx="5178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Agent interacts with environment that is driven by</a:t>
            </a:r>
            <a:br>
              <a:rPr lang="en-GB"/>
            </a:br>
            <a:r>
              <a:rPr lang="en-GB"/>
              <a:t>known or unknown dynamics</a:t>
            </a:r>
            <a:endParaRPr lang="en-CH"/>
          </a:p>
        </p:txBody>
      </p:sp>
      <p:pic>
        <p:nvPicPr>
          <p:cNvPr id="1131" name="Picture 1130">
            <a:extLst>
              <a:ext uri="{FF2B5EF4-FFF2-40B4-BE49-F238E27FC236}">
                <a16:creationId xmlns:a16="http://schemas.microsoft.com/office/drawing/2014/main" id="{27534B33-999C-6D8B-7E52-171E92CB2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726" y="2686045"/>
            <a:ext cx="1216785" cy="247160"/>
          </a:xfrm>
          <a:prstGeom prst="rect">
            <a:avLst/>
          </a:prstGeom>
        </p:spPr>
      </p:pic>
      <p:sp>
        <p:nvSpPr>
          <p:cNvPr id="1132" name="TextBox 1131">
            <a:extLst>
              <a:ext uri="{FF2B5EF4-FFF2-40B4-BE49-F238E27FC236}">
                <a16:creationId xmlns:a16="http://schemas.microsoft.com/office/drawing/2014/main" id="{0368BD54-F949-948E-1E67-CED71E060821}"/>
              </a:ext>
            </a:extLst>
          </p:cNvPr>
          <p:cNvSpPr txBox="1"/>
          <p:nvPr/>
        </p:nvSpPr>
        <p:spPr>
          <a:xfrm>
            <a:off x="4362994" y="4073772"/>
            <a:ext cx="720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>
                <a:solidFill>
                  <a:schemeClr val="bg2">
                    <a:lumMod val="75000"/>
                  </a:schemeClr>
                </a:solidFill>
              </a:rPr>
              <a:t>Agent’s goal is to reach the target green state in as few steps as possible</a:t>
            </a:r>
          </a:p>
        </p:txBody>
      </p:sp>
      <p:sp>
        <p:nvSpPr>
          <p:cNvPr id="1133" name="TextBox 1132">
            <a:extLst>
              <a:ext uri="{FF2B5EF4-FFF2-40B4-BE49-F238E27FC236}">
                <a16:creationId xmlns:a16="http://schemas.microsoft.com/office/drawing/2014/main" id="{287354A1-0720-6FB3-25D2-6DC5B4E7CD91}"/>
              </a:ext>
            </a:extLst>
          </p:cNvPr>
          <p:cNvSpPr txBox="1"/>
          <p:nvPr/>
        </p:nvSpPr>
        <p:spPr>
          <a:xfrm>
            <a:off x="4362994" y="3223742"/>
            <a:ext cx="7562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/>
              <a:t>The system’s dynamics </a:t>
            </a:r>
            <a:r>
              <a:rPr lang="en-GB"/>
              <a:t>dispense</a:t>
            </a:r>
            <a:r>
              <a:rPr lang="en-CH"/>
              <a:t> an </a:t>
            </a:r>
            <a:r>
              <a:rPr lang="en-GB"/>
              <a:t>appropriate</a:t>
            </a:r>
            <a:r>
              <a:rPr lang="en-CH"/>
              <a:t> reward and state transition </a:t>
            </a:r>
          </a:p>
          <a:p>
            <a:r>
              <a:rPr lang="en-CH"/>
              <a:t>      </a:t>
            </a:r>
            <a:r>
              <a:rPr lang="en-GB"/>
              <a:t>b</a:t>
            </a:r>
            <a:r>
              <a:rPr lang="en-CH"/>
              <a:t>ased on the agent’s current state and action</a:t>
            </a:r>
          </a:p>
        </p:txBody>
      </p:sp>
      <p:sp>
        <p:nvSpPr>
          <p:cNvPr id="1134" name="TextBox 1133">
            <a:extLst>
              <a:ext uri="{FF2B5EF4-FFF2-40B4-BE49-F238E27FC236}">
                <a16:creationId xmlns:a16="http://schemas.microsoft.com/office/drawing/2014/main" id="{D573D3DC-0AB1-C6B9-D8D5-86501A9CC0C8}"/>
              </a:ext>
            </a:extLst>
          </p:cNvPr>
          <p:cNvSpPr txBox="1"/>
          <p:nvPr/>
        </p:nvSpPr>
        <p:spPr>
          <a:xfrm>
            <a:off x="4362994" y="1800679"/>
            <a:ext cx="355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Simplest example is a Grid World</a:t>
            </a:r>
          </a:p>
        </p:txBody>
      </p:sp>
      <p:pic>
        <p:nvPicPr>
          <p:cNvPr id="2" name="Picture 2" descr="Fachhochschule Nordwestschweiz (FHNW) Logo Vector">
            <a:hlinkClick r:id="rId4"/>
            <a:extLst>
              <a:ext uri="{FF2B5EF4-FFF2-40B4-BE49-F238E27FC236}">
                <a16:creationId xmlns:a16="http://schemas.microsoft.com/office/drawing/2014/main" id="{AA4C417B-4522-D1BD-7AB7-937260FDF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7" r="58296" b="28991"/>
          <a:stretch/>
        </p:blipFill>
        <p:spPr bwMode="auto">
          <a:xfrm>
            <a:off x="10895428" y="6125308"/>
            <a:ext cx="1296572" cy="7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643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0C9EA4-7468-D2CA-A179-3753FA7E93C5}"/>
              </a:ext>
            </a:extLst>
          </p:cNvPr>
          <p:cNvSpPr/>
          <p:nvPr/>
        </p:nvSpPr>
        <p:spPr>
          <a:xfrm>
            <a:off x="3043478" y="1966288"/>
            <a:ext cx="705258" cy="702495"/>
          </a:xfrm>
          <a:prstGeom prst="rect">
            <a:avLst/>
          </a:prstGeom>
          <a:solidFill>
            <a:srgbClr val="ECF5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BDBB7F-48DE-1411-A51B-A392EEDEC5B2}"/>
              </a:ext>
            </a:extLst>
          </p:cNvPr>
          <p:cNvSpPr txBox="1"/>
          <p:nvPr/>
        </p:nvSpPr>
        <p:spPr>
          <a:xfrm>
            <a:off x="4053678" y="0"/>
            <a:ext cx="4084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>
                <a:solidFill>
                  <a:schemeClr val="bg2">
                    <a:lumMod val="50000"/>
                  </a:schemeClr>
                </a:solidFill>
                <a:effectLst/>
              </a:rPr>
              <a:t>Reinforcement </a:t>
            </a:r>
            <a:r>
              <a:rPr lang="en-GB" sz="3000" b="1">
                <a:solidFill>
                  <a:schemeClr val="bg2">
                    <a:lumMod val="50000"/>
                  </a:schemeClr>
                </a:solidFill>
              </a:rPr>
              <a:t>Learning </a:t>
            </a:r>
          </a:p>
        </p:txBody>
      </p:sp>
      <p:pic>
        <p:nvPicPr>
          <p:cNvPr id="13" name="Picture 1" descr="Space, shuttle, robot, car, wheels icon - Download on Iconfinder">
            <a:extLst>
              <a:ext uri="{FF2B5EF4-FFF2-40B4-BE49-F238E27FC236}">
                <a16:creationId xmlns:a16="http://schemas.microsoft.com/office/drawing/2014/main" id="{A35E9109-11A4-BC42-369B-A1354119D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698" y="4658489"/>
            <a:ext cx="820264" cy="8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014937F-EEBA-BC2B-DC54-67BE2CBB3F5E}"/>
              </a:ext>
            </a:extLst>
          </p:cNvPr>
          <p:cNvGrpSpPr/>
          <p:nvPr/>
        </p:nvGrpSpPr>
        <p:grpSpPr>
          <a:xfrm>
            <a:off x="190552" y="1966288"/>
            <a:ext cx="3558207" cy="3512474"/>
            <a:chOff x="567168" y="3479363"/>
            <a:chExt cx="2381806" cy="235119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C2E5D82-3008-177B-2F56-E55E0E801900}"/>
                </a:ext>
              </a:extLst>
            </p:cNvPr>
            <p:cNvGrpSpPr/>
            <p:nvPr/>
          </p:nvGrpSpPr>
          <p:grpSpPr>
            <a:xfrm>
              <a:off x="567168" y="3479363"/>
              <a:ext cx="2381806" cy="2351193"/>
              <a:chOff x="1346869" y="1150388"/>
              <a:chExt cx="3628892" cy="3582251"/>
            </a:xfrm>
          </p:grpSpPr>
          <p:sp>
            <p:nvSpPr>
              <p:cNvPr id="1045" name="Rectangle 1044">
                <a:extLst>
                  <a:ext uri="{FF2B5EF4-FFF2-40B4-BE49-F238E27FC236}">
                    <a16:creationId xmlns:a16="http://schemas.microsoft.com/office/drawing/2014/main" id="{6CECBE0C-46C4-9545-3F44-02774A56B214}"/>
                  </a:ext>
                </a:extLst>
              </p:cNvPr>
              <p:cNvSpPr/>
              <p:nvPr/>
            </p:nvSpPr>
            <p:spPr>
              <a:xfrm>
                <a:off x="1346886" y="1150389"/>
                <a:ext cx="3628875" cy="35822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046" name="Rectangle 1045">
                <a:extLst>
                  <a:ext uri="{FF2B5EF4-FFF2-40B4-BE49-F238E27FC236}">
                    <a16:creationId xmlns:a16="http://schemas.microsoft.com/office/drawing/2014/main" id="{FE4944DB-F01F-1450-9FCD-AE4C250E2407}"/>
                  </a:ext>
                </a:extLst>
              </p:cNvPr>
              <p:cNvSpPr/>
              <p:nvPr/>
            </p:nvSpPr>
            <p:spPr>
              <a:xfrm>
                <a:off x="1346878" y="1150388"/>
                <a:ext cx="3628875" cy="7164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047" name="Rectangle 1046">
                <a:extLst>
                  <a:ext uri="{FF2B5EF4-FFF2-40B4-BE49-F238E27FC236}">
                    <a16:creationId xmlns:a16="http://schemas.microsoft.com/office/drawing/2014/main" id="{0820DA2B-E926-9D49-10D7-F60AF1152BCC}"/>
                  </a:ext>
                </a:extLst>
              </p:cNvPr>
              <p:cNvSpPr/>
              <p:nvPr/>
            </p:nvSpPr>
            <p:spPr>
              <a:xfrm>
                <a:off x="1346885" y="4016188"/>
                <a:ext cx="3628869" cy="7164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C081173E-90B3-5E48-3529-24AC596981F6}"/>
                  </a:ext>
                </a:extLst>
              </p:cNvPr>
              <p:cNvSpPr/>
              <p:nvPr/>
            </p:nvSpPr>
            <p:spPr>
              <a:xfrm>
                <a:off x="1346884" y="3299738"/>
                <a:ext cx="3628869" cy="7164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052" name="Rectangle 1051">
                <a:extLst>
                  <a:ext uri="{FF2B5EF4-FFF2-40B4-BE49-F238E27FC236}">
                    <a16:creationId xmlns:a16="http://schemas.microsoft.com/office/drawing/2014/main" id="{967B08E8-DF6D-A2A7-C346-156D9930EBB8}"/>
                  </a:ext>
                </a:extLst>
              </p:cNvPr>
              <p:cNvSpPr/>
              <p:nvPr/>
            </p:nvSpPr>
            <p:spPr>
              <a:xfrm>
                <a:off x="1346883" y="2583288"/>
                <a:ext cx="3628869" cy="7164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106" name="Rectangle 1105">
                <a:extLst>
                  <a:ext uri="{FF2B5EF4-FFF2-40B4-BE49-F238E27FC236}">
                    <a16:creationId xmlns:a16="http://schemas.microsoft.com/office/drawing/2014/main" id="{95208112-4E34-73EB-A4C1-824C1F3E37F9}"/>
                  </a:ext>
                </a:extLst>
              </p:cNvPr>
              <p:cNvSpPr/>
              <p:nvPr/>
            </p:nvSpPr>
            <p:spPr>
              <a:xfrm>
                <a:off x="1346882" y="1866838"/>
                <a:ext cx="3628875" cy="7164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08" name="Group 1107">
                <a:extLst>
                  <a:ext uri="{FF2B5EF4-FFF2-40B4-BE49-F238E27FC236}">
                    <a16:creationId xmlns:a16="http://schemas.microsoft.com/office/drawing/2014/main" id="{82A76F68-9C19-FE9F-5E16-BDA8D578F105}"/>
                  </a:ext>
                </a:extLst>
              </p:cNvPr>
              <p:cNvGrpSpPr/>
              <p:nvPr/>
            </p:nvGrpSpPr>
            <p:grpSpPr>
              <a:xfrm rot="5400000">
                <a:off x="1370179" y="1127079"/>
                <a:ext cx="3582250" cy="3628869"/>
                <a:chOff x="3755589" y="1381665"/>
                <a:chExt cx="3628883" cy="3582251"/>
              </a:xfrm>
            </p:grpSpPr>
            <p:sp>
              <p:nvSpPr>
                <p:cNvPr id="1116" name="Rectangle 1115">
                  <a:extLst>
                    <a:ext uri="{FF2B5EF4-FFF2-40B4-BE49-F238E27FC236}">
                      <a16:creationId xmlns:a16="http://schemas.microsoft.com/office/drawing/2014/main" id="{70A8FE05-42D3-3C6B-3FDF-0B9AB2B40DA4}"/>
                    </a:ext>
                  </a:extLst>
                </p:cNvPr>
                <p:cNvSpPr/>
                <p:nvPr/>
              </p:nvSpPr>
              <p:spPr>
                <a:xfrm>
                  <a:off x="3755597" y="1381666"/>
                  <a:ext cx="3628875" cy="358225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7" name="Rectangle 1116">
                  <a:extLst>
                    <a:ext uri="{FF2B5EF4-FFF2-40B4-BE49-F238E27FC236}">
                      <a16:creationId xmlns:a16="http://schemas.microsoft.com/office/drawing/2014/main" id="{748EF621-2CFB-6E70-B229-0A2229343513}"/>
                    </a:ext>
                  </a:extLst>
                </p:cNvPr>
                <p:cNvSpPr/>
                <p:nvPr/>
              </p:nvSpPr>
              <p:spPr>
                <a:xfrm>
                  <a:off x="3755589" y="1381665"/>
                  <a:ext cx="3628875" cy="71645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9" name="Rectangle 1118">
                  <a:extLst>
                    <a:ext uri="{FF2B5EF4-FFF2-40B4-BE49-F238E27FC236}">
                      <a16:creationId xmlns:a16="http://schemas.microsoft.com/office/drawing/2014/main" id="{34F412C4-B931-333A-F440-FEA5A5B6F913}"/>
                    </a:ext>
                  </a:extLst>
                </p:cNvPr>
                <p:cNvSpPr/>
                <p:nvPr/>
              </p:nvSpPr>
              <p:spPr>
                <a:xfrm>
                  <a:off x="3755596" y="4247465"/>
                  <a:ext cx="3628869" cy="71645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2" name="Rectangle 1121">
                  <a:extLst>
                    <a:ext uri="{FF2B5EF4-FFF2-40B4-BE49-F238E27FC236}">
                      <a16:creationId xmlns:a16="http://schemas.microsoft.com/office/drawing/2014/main" id="{F367786E-50BB-01E5-E6FA-59B58C8E1B28}"/>
                    </a:ext>
                  </a:extLst>
                </p:cNvPr>
                <p:cNvSpPr/>
                <p:nvPr/>
              </p:nvSpPr>
              <p:spPr>
                <a:xfrm>
                  <a:off x="3755595" y="3531015"/>
                  <a:ext cx="3628869" cy="71645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3" name="Rectangle 1122">
                  <a:extLst>
                    <a:ext uri="{FF2B5EF4-FFF2-40B4-BE49-F238E27FC236}">
                      <a16:creationId xmlns:a16="http://schemas.microsoft.com/office/drawing/2014/main" id="{F5944A15-0E10-F422-BDDD-A78EF81C927E}"/>
                    </a:ext>
                  </a:extLst>
                </p:cNvPr>
                <p:cNvSpPr/>
                <p:nvPr/>
              </p:nvSpPr>
              <p:spPr>
                <a:xfrm>
                  <a:off x="3755594" y="2814565"/>
                  <a:ext cx="3628869" cy="71645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4" name="Rectangle 1123">
                  <a:extLst>
                    <a:ext uri="{FF2B5EF4-FFF2-40B4-BE49-F238E27FC236}">
                      <a16:creationId xmlns:a16="http://schemas.microsoft.com/office/drawing/2014/main" id="{1A05EBE3-CEB0-D802-B9C5-4E8A231E27A4}"/>
                    </a:ext>
                  </a:extLst>
                </p:cNvPr>
                <p:cNvSpPr/>
                <p:nvPr/>
              </p:nvSpPr>
              <p:spPr>
                <a:xfrm>
                  <a:off x="3755593" y="2098115"/>
                  <a:ext cx="3628875" cy="71645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F0DC54C-C794-FB53-7C94-062979ADC72B}"/>
                </a:ext>
              </a:extLst>
            </p:cNvPr>
            <p:cNvGrpSpPr/>
            <p:nvPr/>
          </p:nvGrpSpPr>
          <p:grpSpPr>
            <a:xfrm>
              <a:off x="632352" y="3517284"/>
              <a:ext cx="2138638" cy="2132642"/>
              <a:chOff x="632352" y="3517284"/>
              <a:chExt cx="2138638" cy="213264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B0BA60-2B9C-005C-47F0-209D163C7A56}"/>
                  </a:ext>
                </a:extLst>
              </p:cNvPr>
              <p:cNvSpPr txBox="1"/>
              <p:nvPr/>
            </p:nvSpPr>
            <p:spPr>
              <a:xfrm>
                <a:off x="2570655" y="3542758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4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FB6E85B-2723-2243-8AC4-36D67C915085}"/>
                  </a:ext>
                </a:extLst>
              </p:cNvPr>
              <p:cNvSpPr txBox="1"/>
              <p:nvPr/>
            </p:nvSpPr>
            <p:spPr>
              <a:xfrm>
                <a:off x="2502635" y="4005101"/>
                <a:ext cx="123656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CH" sz="160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1EF544-E14D-EF79-50D9-7E4996A37E22}"/>
                  </a:ext>
                </a:extLst>
              </p:cNvPr>
              <p:cNvSpPr txBox="1"/>
              <p:nvPr/>
            </p:nvSpPr>
            <p:spPr>
              <a:xfrm>
                <a:off x="2040921" y="3995741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8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DCA336-35B9-5ECB-CB6D-873C1B527030}"/>
                  </a:ext>
                </a:extLst>
              </p:cNvPr>
              <p:cNvSpPr txBox="1"/>
              <p:nvPr/>
            </p:nvSpPr>
            <p:spPr>
              <a:xfrm>
                <a:off x="2031929" y="4457761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799170E-99D3-8DA2-76AF-E1AD4790CFB7}"/>
                  </a:ext>
                </a:extLst>
              </p:cNvPr>
              <p:cNvSpPr txBox="1"/>
              <p:nvPr/>
            </p:nvSpPr>
            <p:spPr>
              <a:xfrm>
                <a:off x="2019754" y="4949095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18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701AF10-468E-606D-08A7-05D6C61E8C8E}"/>
                  </a:ext>
                </a:extLst>
              </p:cNvPr>
              <p:cNvSpPr txBox="1"/>
              <p:nvPr/>
            </p:nvSpPr>
            <p:spPr>
              <a:xfrm>
                <a:off x="1579207" y="4014461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7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1F36B75-16E4-878B-99AE-D234430DF943}"/>
                  </a:ext>
                </a:extLst>
              </p:cNvPr>
              <p:cNvSpPr txBox="1"/>
              <p:nvPr/>
            </p:nvSpPr>
            <p:spPr>
              <a:xfrm>
                <a:off x="1567255" y="4463652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12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BB68464-A0DB-4421-142F-0F3025DAD2F8}"/>
                  </a:ext>
                </a:extLst>
              </p:cNvPr>
              <p:cNvSpPr txBox="1"/>
              <p:nvPr/>
            </p:nvSpPr>
            <p:spPr>
              <a:xfrm>
                <a:off x="1559182" y="4946081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17</a:t>
                </a:r>
              </a:p>
            </p:txBody>
          </p:sp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1E4349AC-9952-02C3-2905-5459CFAD2C7E}"/>
                  </a:ext>
                </a:extLst>
              </p:cNvPr>
              <p:cNvSpPr txBox="1"/>
              <p:nvPr/>
            </p:nvSpPr>
            <p:spPr>
              <a:xfrm>
                <a:off x="1562392" y="5423303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22</a:t>
                </a:r>
              </a:p>
            </p:txBody>
          </p:sp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D0B22CD3-DEEC-D12E-B1D9-70A0BBE6E4C7}"/>
                  </a:ext>
                </a:extLst>
              </p:cNvPr>
              <p:cNvSpPr txBox="1"/>
              <p:nvPr/>
            </p:nvSpPr>
            <p:spPr>
              <a:xfrm>
                <a:off x="1097372" y="5410290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21</a:t>
                </a:r>
              </a:p>
            </p:txBody>
          </p:sp>
          <p:sp>
            <p:nvSpPr>
              <p:cNvPr id="1026" name="TextBox 1025">
                <a:extLst>
                  <a:ext uri="{FF2B5EF4-FFF2-40B4-BE49-F238E27FC236}">
                    <a16:creationId xmlns:a16="http://schemas.microsoft.com/office/drawing/2014/main" id="{EB1D1927-EFF5-2196-BD84-DF5080926D09}"/>
                  </a:ext>
                </a:extLst>
              </p:cNvPr>
              <p:cNvSpPr txBox="1"/>
              <p:nvPr/>
            </p:nvSpPr>
            <p:spPr>
              <a:xfrm>
                <a:off x="1098610" y="4952109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16</a:t>
                </a:r>
              </a:p>
            </p:txBody>
          </p:sp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8D6F8B1E-18CE-7F6D-EBA8-5B558F1C602A}"/>
                  </a:ext>
                </a:extLst>
              </p:cNvPr>
              <p:cNvSpPr txBox="1"/>
              <p:nvPr/>
            </p:nvSpPr>
            <p:spPr>
              <a:xfrm>
                <a:off x="638038" y="4940051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15</a:t>
                </a:r>
              </a:p>
            </p:txBody>
          </p:sp>
          <p:sp>
            <p:nvSpPr>
              <p:cNvPr id="1028" name="TextBox 1027">
                <a:extLst>
                  <a:ext uri="{FF2B5EF4-FFF2-40B4-BE49-F238E27FC236}">
                    <a16:creationId xmlns:a16="http://schemas.microsoft.com/office/drawing/2014/main" id="{422CEAA1-A716-1C06-838C-2C809569420F}"/>
                  </a:ext>
                </a:extLst>
              </p:cNvPr>
              <p:cNvSpPr txBox="1"/>
              <p:nvPr/>
            </p:nvSpPr>
            <p:spPr>
              <a:xfrm>
                <a:off x="632352" y="5416796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20</a:t>
                </a:r>
              </a:p>
            </p:txBody>
          </p:sp>
          <p:sp>
            <p:nvSpPr>
              <p:cNvPr id="1029" name="TextBox 1028">
                <a:extLst>
                  <a:ext uri="{FF2B5EF4-FFF2-40B4-BE49-F238E27FC236}">
                    <a16:creationId xmlns:a16="http://schemas.microsoft.com/office/drawing/2014/main" id="{01743662-36A3-F7B8-5BC3-368C83FDF696}"/>
                  </a:ext>
                </a:extLst>
              </p:cNvPr>
              <p:cNvSpPr txBox="1"/>
              <p:nvPr/>
            </p:nvSpPr>
            <p:spPr>
              <a:xfrm>
                <a:off x="2027412" y="5420049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23</a:t>
                </a:r>
              </a:p>
            </p:txBody>
          </p:sp>
          <p:sp>
            <p:nvSpPr>
              <p:cNvPr id="1030" name="TextBox 1029">
                <a:extLst>
                  <a:ext uri="{FF2B5EF4-FFF2-40B4-BE49-F238E27FC236}">
                    <a16:creationId xmlns:a16="http://schemas.microsoft.com/office/drawing/2014/main" id="{B38A49DF-92F5-FE12-3A14-391EBBBEAEE1}"/>
                  </a:ext>
                </a:extLst>
              </p:cNvPr>
              <p:cNvSpPr txBox="1"/>
              <p:nvPr/>
            </p:nvSpPr>
            <p:spPr>
              <a:xfrm>
                <a:off x="2492431" y="5413543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24</a:t>
                </a:r>
              </a:p>
            </p:txBody>
          </p:sp>
          <p:sp>
            <p:nvSpPr>
              <p:cNvPr id="1031" name="TextBox 1030">
                <a:extLst>
                  <a:ext uri="{FF2B5EF4-FFF2-40B4-BE49-F238E27FC236}">
                    <a16:creationId xmlns:a16="http://schemas.microsoft.com/office/drawing/2014/main" id="{C154BA06-3AF7-D087-D70D-E0740CB1E277}"/>
                  </a:ext>
                </a:extLst>
              </p:cNvPr>
              <p:cNvSpPr txBox="1"/>
              <p:nvPr/>
            </p:nvSpPr>
            <p:spPr>
              <a:xfrm>
                <a:off x="2072452" y="3538083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3</a:t>
                </a:r>
              </a:p>
            </p:txBody>
          </p:sp>
          <p:sp>
            <p:nvSpPr>
              <p:cNvPr id="1032" name="TextBox 1031">
                <a:extLst>
                  <a:ext uri="{FF2B5EF4-FFF2-40B4-BE49-F238E27FC236}">
                    <a16:creationId xmlns:a16="http://schemas.microsoft.com/office/drawing/2014/main" id="{78F18ABB-3435-974F-6B91-33A0270EC326}"/>
                  </a:ext>
                </a:extLst>
              </p:cNvPr>
              <p:cNvSpPr txBox="1"/>
              <p:nvPr/>
            </p:nvSpPr>
            <p:spPr>
              <a:xfrm>
                <a:off x="1594048" y="3532884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2</a:t>
                </a:r>
              </a:p>
            </p:txBody>
          </p:sp>
          <p:sp>
            <p:nvSpPr>
              <p:cNvPr id="1033" name="TextBox 1032">
                <a:extLst>
                  <a:ext uri="{FF2B5EF4-FFF2-40B4-BE49-F238E27FC236}">
                    <a16:creationId xmlns:a16="http://schemas.microsoft.com/office/drawing/2014/main" id="{AA4DBD5D-E48D-0E65-AB82-D57C4F357ABA}"/>
                  </a:ext>
                </a:extLst>
              </p:cNvPr>
              <p:cNvSpPr txBox="1"/>
              <p:nvPr/>
            </p:nvSpPr>
            <p:spPr>
              <a:xfrm>
                <a:off x="1115644" y="3517284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</a:t>
                </a:r>
              </a:p>
            </p:txBody>
          </p:sp>
          <p:sp>
            <p:nvSpPr>
              <p:cNvPr id="1034" name="TextBox 1033">
                <a:extLst>
                  <a:ext uri="{FF2B5EF4-FFF2-40B4-BE49-F238E27FC236}">
                    <a16:creationId xmlns:a16="http://schemas.microsoft.com/office/drawing/2014/main" id="{269BACE4-1E15-6ACB-4476-FAE5EEACA604}"/>
                  </a:ext>
                </a:extLst>
              </p:cNvPr>
              <p:cNvSpPr txBox="1"/>
              <p:nvPr/>
            </p:nvSpPr>
            <p:spPr>
              <a:xfrm>
                <a:off x="1117493" y="4023821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6</a:t>
                </a:r>
              </a:p>
            </p:txBody>
          </p:sp>
          <p:sp>
            <p:nvSpPr>
              <p:cNvPr id="1035" name="TextBox 1034">
                <a:extLst>
                  <a:ext uri="{FF2B5EF4-FFF2-40B4-BE49-F238E27FC236}">
                    <a16:creationId xmlns:a16="http://schemas.microsoft.com/office/drawing/2014/main" id="{8EE7910B-14FD-4D69-5A7C-0225CC540FAC}"/>
                  </a:ext>
                </a:extLst>
              </p:cNvPr>
              <p:cNvSpPr txBox="1"/>
              <p:nvPr/>
            </p:nvSpPr>
            <p:spPr>
              <a:xfrm>
                <a:off x="655780" y="4033179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5</a:t>
                </a:r>
              </a:p>
            </p:txBody>
          </p:sp>
          <p:sp>
            <p:nvSpPr>
              <p:cNvPr id="1036" name="TextBox 1035">
                <a:extLst>
                  <a:ext uri="{FF2B5EF4-FFF2-40B4-BE49-F238E27FC236}">
                    <a16:creationId xmlns:a16="http://schemas.microsoft.com/office/drawing/2014/main" id="{9674A893-5808-9D3E-EC5A-7DB68FCEFF6E}"/>
                  </a:ext>
                </a:extLst>
              </p:cNvPr>
              <p:cNvSpPr txBox="1"/>
              <p:nvPr/>
            </p:nvSpPr>
            <p:spPr>
              <a:xfrm>
                <a:off x="1102581" y="4475434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11</a:t>
                </a:r>
              </a:p>
            </p:txBody>
          </p:sp>
          <p:sp>
            <p:nvSpPr>
              <p:cNvPr id="1037" name="TextBox 1036">
                <a:extLst>
                  <a:ext uri="{FF2B5EF4-FFF2-40B4-BE49-F238E27FC236}">
                    <a16:creationId xmlns:a16="http://schemas.microsoft.com/office/drawing/2014/main" id="{D81742C5-64BB-B9A5-2E4B-30B330390678}"/>
                  </a:ext>
                </a:extLst>
              </p:cNvPr>
              <p:cNvSpPr txBox="1"/>
              <p:nvPr/>
            </p:nvSpPr>
            <p:spPr>
              <a:xfrm>
                <a:off x="637907" y="4481325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10</a:t>
                </a:r>
              </a:p>
            </p:txBody>
          </p:sp>
          <p:sp>
            <p:nvSpPr>
              <p:cNvPr id="1038" name="TextBox 1037">
                <a:extLst>
                  <a:ext uri="{FF2B5EF4-FFF2-40B4-BE49-F238E27FC236}">
                    <a16:creationId xmlns:a16="http://schemas.microsoft.com/office/drawing/2014/main" id="{94BEA7A2-EFDF-240E-053E-93B6845D6ABC}"/>
                  </a:ext>
                </a:extLst>
              </p:cNvPr>
              <p:cNvSpPr txBox="1"/>
              <p:nvPr/>
            </p:nvSpPr>
            <p:spPr>
              <a:xfrm>
                <a:off x="637240" y="3522484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0</a:t>
                </a:r>
              </a:p>
            </p:txBody>
          </p:sp>
          <p:sp>
            <p:nvSpPr>
              <p:cNvPr id="1039" name="TextBox 1038">
                <a:extLst>
                  <a:ext uri="{FF2B5EF4-FFF2-40B4-BE49-F238E27FC236}">
                    <a16:creationId xmlns:a16="http://schemas.microsoft.com/office/drawing/2014/main" id="{11BEA4D5-E6F6-B261-13EF-54B1C648923C}"/>
                  </a:ext>
                </a:extLst>
              </p:cNvPr>
              <p:cNvSpPr txBox="1"/>
              <p:nvPr/>
            </p:nvSpPr>
            <p:spPr>
              <a:xfrm>
                <a:off x="2577630" y="4002589"/>
                <a:ext cx="193360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9</a:t>
                </a:r>
              </a:p>
            </p:txBody>
          </p:sp>
          <p:sp>
            <p:nvSpPr>
              <p:cNvPr id="1040" name="TextBox 1039">
                <a:extLst>
                  <a:ext uri="{FF2B5EF4-FFF2-40B4-BE49-F238E27FC236}">
                    <a16:creationId xmlns:a16="http://schemas.microsoft.com/office/drawing/2014/main" id="{B7FF42FD-DC6B-7092-8DF6-44A7F4463EEA}"/>
                  </a:ext>
                </a:extLst>
              </p:cNvPr>
              <p:cNvSpPr txBox="1"/>
              <p:nvPr/>
            </p:nvSpPr>
            <p:spPr>
              <a:xfrm>
                <a:off x="2501684" y="4464743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14</a:t>
                </a:r>
              </a:p>
            </p:txBody>
          </p:sp>
          <p:sp>
            <p:nvSpPr>
              <p:cNvPr id="1041" name="TextBox 1040">
                <a:extLst>
                  <a:ext uri="{FF2B5EF4-FFF2-40B4-BE49-F238E27FC236}">
                    <a16:creationId xmlns:a16="http://schemas.microsoft.com/office/drawing/2014/main" id="{AF5703F3-A8BE-261D-FB2E-8B5A9C0D862A}"/>
                  </a:ext>
                </a:extLst>
              </p:cNvPr>
              <p:cNvSpPr txBox="1"/>
              <p:nvPr/>
            </p:nvSpPr>
            <p:spPr>
              <a:xfrm>
                <a:off x="2476870" y="4952109"/>
                <a:ext cx="263105" cy="22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600"/>
                  <a:t>19</a:t>
                </a:r>
              </a:p>
            </p:txBody>
          </p:sp>
        </p:grpSp>
      </p:grpSp>
      <p:sp>
        <p:nvSpPr>
          <p:cNvPr id="1125" name="TextBox 1124">
            <a:extLst>
              <a:ext uri="{FF2B5EF4-FFF2-40B4-BE49-F238E27FC236}">
                <a16:creationId xmlns:a16="http://schemas.microsoft.com/office/drawing/2014/main" id="{D9AC148C-BFB5-AA07-BE65-10A10D1B5146}"/>
              </a:ext>
            </a:extLst>
          </p:cNvPr>
          <p:cNvSpPr txBox="1"/>
          <p:nvPr/>
        </p:nvSpPr>
        <p:spPr>
          <a:xfrm>
            <a:off x="1335096" y="1334777"/>
            <a:ext cx="1434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200"/>
              <a:t>Grid World</a:t>
            </a:r>
          </a:p>
        </p:txBody>
      </p:sp>
      <p:sp>
        <p:nvSpPr>
          <p:cNvPr id="1127" name="Oval 1126">
            <a:extLst>
              <a:ext uri="{FF2B5EF4-FFF2-40B4-BE49-F238E27FC236}">
                <a16:creationId xmlns:a16="http://schemas.microsoft.com/office/drawing/2014/main" id="{23EE08DC-9912-A710-5D59-2E180B6B41FA}"/>
              </a:ext>
            </a:extLst>
          </p:cNvPr>
          <p:cNvSpPr/>
          <p:nvPr/>
        </p:nvSpPr>
        <p:spPr>
          <a:xfrm>
            <a:off x="1723941" y="4214181"/>
            <a:ext cx="414980" cy="414980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cxnSp>
        <p:nvCxnSpPr>
          <p:cNvPr id="1128" name="Straight Arrow Connector 1127">
            <a:extLst>
              <a:ext uri="{FF2B5EF4-FFF2-40B4-BE49-F238E27FC236}">
                <a16:creationId xmlns:a16="http://schemas.microsoft.com/office/drawing/2014/main" id="{444BCF99-D7F3-E7CA-88E5-3D3CA11C27ED}"/>
              </a:ext>
            </a:extLst>
          </p:cNvPr>
          <p:cNvCxnSpPr>
            <a:cxnSpLocks/>
            <a:stCxn id="1127" idx="0"/>
          </p:cNvCxnSpPr>
          <p:nvPr/>
        </p:nvCxnSpPr>
        <p:spPr>
          <a:xfrm flipH="1" flipV="1">
            <a:off x="1927590" y="2290192"/>
            <a:ext cx="3841" cy="19239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Straight Arrow Connector 1128">
            <a:extLst>
              <a:ext uri="{FF2B5EF4-FFF2-40B4-BE49-F238E27FC236}">
                <a16:creationId xmlns:a16="http://schemas.microsoft.com/office/drawing/2014/main" id="{51985201-D10B-55DB-C26C-20BD92A4F4C1}"/>
              </a:ext>
            </a:extLst>
          </p:cNvPr>
          <p:cNvCxnSpPr>
            <a:cxnSpLocks/>
          </p:cNvCxnSpPr>
          <p:nvPr/>
        </p:nvCxnSpPr>
        <p:spPr>
          <a:xfrm>
            <a:off x="1942020" y="2317536"/>
            <a:ext cx="11014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0" name="TextBox 1129">
            <a:extLst>
              <a:ext uri="{FF2B5EF4-FFF2-40B4-BE49-F238E27FC236}">
                <a16:creationId xmlns:a16="http://schemas.microsoft.com/office/drawing/2014/main" id="{E6DA95CB-5FF4-0CD4-AD53-BB5C3C3BE64E}"/>
              </a:ext>
            </a:extLst>
          </p:cNvPr>
          <p:cNvSpPr txBox="1"/>
          <p:nvPr/>
        </p:nvSpPr>
        <p:spPr>
          <a:xfrm>
            <a:off x="4331463" y="2373711"/>
            <a:ext cx="5178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Agent interacts with environment that is driven by</a:t>
            </a:r>
            <a:br>
              <a:rPr lang="en-GB"/>
            </a:br>
            <a:r>
              <a:rPr lang="en-GB"/>
              <a:t>known or unknown dynamics</a:t>
            </a:r>
            <a:endParaRPr lang="en-CH"/>
          </a:p>
        </p:txBody>
      </p:sp>
      <p:pic>
        <p:nvPicPr>
          <p:cNvPr id="1131" name="Picture 1130">
            <a:extLst>
              <a:ext uri="{FF2B5EF4-FFF2-40B4-BE49-F238E27FC236}">
                <a16:creationId xmlns:a16="http://schemas.microsoft.com/office/drawing/2014/main" id="{27534B33-999C-6D8B-7E52-171E92CB2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726" y="2686045"/>
            <a:ext cx="1216785" cy="247160"/>
          </a:xfrm>
          <a:prstGeom prst="rect">
            <a:avLst/>
          </a:prstGeom>
        </p:spPr>
      </p:pic>
      <p:sp>
        <p:nvSpPr>
          <p:cNvPr id="1132" name="TextBox 1131">
            <a:extLst>
              <a:ext uri="{FF2B5EF4-FFF2-40B4-BE49-F238E27FC236}">
                <a16:creationId xmlns:a16="http://schemas.microsoft.com/office/drawing/2014/main" id="{0368BD54-F949-948E-1E67-CED71E060821}"/>
              </a:ext>
            </a:extLst>
          </p:cNvPr>
          <p:cNvSpPr txBox="1"/>
          <p:nvPr/>
        </p:nvSpPr>
        <p:spPr>
          <a:xfrm>
            <a:off x="4362994" y="4073772"/>
            <a:ext cx="720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/>
              <a:t>Agent’s goal is to reach the target green state in as few steps as possible</a:t>
            </a:r>
          </a:p>
        </p:txBody>
      </p:sp>
      <p:sp>
        <p:nvSpPr>
          <p:cNvPr id="1133" name="TextBox 1132">
            <a:extLst>
              <a:ext uri="{FF2B5EF4-FFF2-40B4-BE49-F238E27FC236}">
                <a16:creationId xmlns:a16="http://schemas.microsoft.com/office/drawing/2014/main" id="{287354A1-0720-6FB3-25D2-6DC5B4E7CD91}"/>
              </a:ext>
            </a:extLst>
          </p:cNvPr>
          <p:cNvSpPr txBox="1"/>
          <p:nvPr/>
        </p:nvSpPr>
        <p:spPr>
          <a:xfrm>
            <a:off x="4362994" y="3223742"/>
            <a:ext cx="7562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/>
              <a:t>The system’s dynamics </a:t>
            </a:r>
            <a:r>
              <a:rPr lang="en-GB"/>
              <a:t>dispense</a:t>
            </a:r>
            <a:r>
              <a:rPr lang="en-CH"/>
              <a:t> an </a:t>
            </a:r>
            <a:r>
              <a:rPr lang="en-GB"/>
              <a:t>appropriate</a:t>
            </a:r>
            <a:r>
              <a:rPr lang="en-CH"/>
              <a:t> reward and state transition </a:t>
            </a:r>
          </a:p>
          <a:p>
            <a:r>
              <a:rPr lang="en-CH"/>
              <a:t>      </a:t>
            </a:r>
            <a:r>
              <a:rPr lang="en-GB"/>
              <a:t>b</a:t>
            </a:r>
            <a:r>
              <a:rPr lang="en-CH"/>
              <a:t>ased on the agent’s current state and action</a:t>
            </a:r>
          </a:p>
        </p:txBody>
      </p:sp>
      <p:sp>
        <p:nvSpPr>
          <p:cNvPr id="1134" name="TextBox 1133">
            <a:extLst>
              <a:ext uri="{FF2B5EF4-FFF2-40B4-BE49-F238E27FC236}">
                <a16:creationId xmlns:a16="http://schemas.microsoft.com/office/drawing/2014/main" id="{D573D3DC-0AB1-C6B9-D8D5-86501A9CC0C8}"/>
              </a:ext>
            </a:extLst>
          </p:cNvPr>
          <p:cNvSpPr txBox="1"/>
          <p:nvPr/>
        </p:nvSpPr>
        <p:spPr>
          <a:xfrm>
            <a:off x="4362994" y="1800679"/>
            <a:ext cx="355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Simplest example is a Grid World</a:t>
            </a:r>
          </a:p>
        </p:txBody>
      </p:sp>
      <p:pic>
        <p:nvPicPr>
          <p:cNvPr id="3" name="Picture 2" descr="Fachhochschule Nordwestschweiz (FHNW) Logo Vector">
            <a:hlinkClick r:id="rId4"/>
            <a:extLst>
              <a:ext uri="{FF2B5EF4-FFF2-40B4-BE49-F238E27FC236}">
                <a16:creationId xmlns:a16="http://schemas.microsoft.com/office/drawing/2014/main" id="{EA35C5FB-E9B5-BE45-06FE-DCB17CD8B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7" r="58296" b="28991"/>
          <a:stretch/>
        </p:blipFill>
        <p:spPr bwMode="auto">
          <a:xfrm>
            <a:off x="10895428" y="6125308"/>
            <a:ext cx="1296572" cy="7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3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678C90-4416-5BA2-E47D-6A2F2F97FF10}"/>
              </a:ext>
            </a:extLst>
          </p:cNvPr>
          <p:cNvSpPr/>
          <p:nvPr/>
        </p:nvSpPr>
        <p:spPr>
          <a:xfrm>
            <a:off x="963" y="0"/>
            <a:ext cx="6096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23246"/>
            </a:schemeClr>
          </a:solidFill>
          <a:ln>
            <a:solidFill>
              <a:schemeClr val="accent6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72E117-C79A-D945-4F2B-9BC1188B8300}"/>
              </a:ext>
            </a:extLst>
          </p:cNvPr>
          <p:cNvSpPr txBox="1"/>
          <p:nvPr/>
        </p:nvSpPr>
        <p:spPr>
          <a:xfrm>
            <a:off x="2381663" y="186944"/>
            <a:ext cx="13326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/>
              <a:t>P</a:t>
            </a:r>
            <a:r>
              <a:rPr lang="en-CH" sz="3000" b="1"/>
              <a:t>hysics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374900C-91FB-633C-3EA7-C21C9D3DEBC4}"/>
              </a:ext>
            </a:extLst>
          </p:cNvPr>
          <p:cNvGrpSpPr/>
          <p:nvPr/>
        </p:nvGrpSpPr>
        <p:grpSpPr>
          <a:xfrm>
            <a:off x="408279" y="1091991"/>
            <a:ext cx="1434111" cy="797790"/>
            <a:chOff x="183207" y="935047"/>
            <a:chExt cx="1434111" cy="7977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92FEA12-33CC-D934-53BD-561EDC0AD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 rot="13570202" flipH="1">
              <a:off x="558479" y="1136855"/>
              <a:ext cx="581381" cy="61058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CDB3D4-553C-11C0-5FDC-FC95AFB6510D}"/>
                </a:ext>
              </a:extLst>
            </p:cNvPr>
            <p:cNvSpPr txBox="1"/>
            <p:nvPr/>
          </p:nvSpPr>
          <p:spPr>
            <a:xfrm>
              <a:off x="183207" y="935047"/>
              <a:ext cx="14341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200" b="1">
                  <a:solidFill>
                    <a:schemeClr val="bg2">
                      <a:lumMod val="75000"/>
                    </a:schemeClr>
                  </a:solidFill>
                </a:rPr>
                <a:t>Classical Mechanics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458C6BB-1F49-BAE7-0B1A-86C4A6D0C303}"/>
              </a:ext>
            </a:extLst>
          </p:cNvPr>
          <p:cNvGrpSpPr/>
          <p:nvPr/>
        </p:nvGrpSpPr>
        <p:grpSpPr>
          <a:xfrm>
            <a:off x="259985" y="4639221"/>
            <a:ext cx="1699054" cy="2081626"/>
            <a:chOff x="183207" y="2556131"/>
            <a:chExt cx="1699054" cy="208162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1266A3-0D31-F1D1-443E-3F96D405D576}"/>
                </a:ext>
              </a:extLst>
            </p:cNvPr>
            <p:cNvSpPr txBox="1"/>
            <p:nvPr/>
          </p:nvSpPr>
          <p:spPr>
            <a:xfrm>
              <a:off x="702001" y="2556131"/>
              <a:ext cx="7853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200" b="1">
                  <a:solidFill>
                    <a:schemeClr val="bg2">
                      <a:lumMod val="75000"/>
                    </a:schemeClr>
                  </a:solidFill>
                </a:rPr>
                <a:t>Relativity</a:t>
              </a:r>
            </a:p>
          </p:txBody>
        </p:sp>
        <p:pic>
          <p:nvPicPr>
            <p:cNvPr id="8" name="Picture 10" descr="Relativity, theory, gravity, quantum icon - Download on Iconfinder">
              <a:hlinkClick r:id="rId3"/>
              <a:extLst>
                <a:ext uri="{FF2B5EF4-FFF2-40B4-BE49-F238E27FC236}">
                  <a16:creationId xmlns:a16="http://schemas.microsoft.com/office/drawing/2014/main" id="{5A1B494D-BB77-912D-114F-134B39EBB8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207" y="2938703"/>
              <a:ext cx="1699054" cy="1699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5666E53-895E-5270-20F1-E323984FC355}"/>
              </a:ext>
            </a:extLst>
          </p:cNvPr>
          <p:cNvGrpSpPr/>
          <p:nvPr/>
        </p:nvGrpSpPr>
        <p:grpSpPr>
          <a:xfrm>
            <a:off x="404666" y="3004976"/>
            <a:ext cx="1339149" cy="1380313"/>
            <a:chOff x="3437564" y="1119713"/>
            <a:chExt cx="1339149" cy="1380313"/>
          </a:xfrm>
        </p:grpSpPr>
        <p:pic>
          <p:nvPicPr>
            <p:cNvPr id="9" name="Picture 16" descr="Magnetic, fields, electromagnetism, force, field, intensity icon - Download on Iconfinder">
              <a:extLst>
                <a:ext uri="{FF2B5EF4-FFF2-40B4-BE49-F238E27FC236}">
                  <a16:creationId xmlns:a16="http://schemas.microsoft.com/office/drawing/2014/main" id="{6276E1C9-BC8F-669B-865D-10000B966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477" y="1466704"/>
              <a:ext cx="1033322" cy="1033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97D143-C876-7207-4721-C2FF708F75FB}"/>
                </a:ext>
              </a:extLst>
            </p:cNvPr>
            <p:cNvSpPr txBox="1"/>
            <p:nvPr/>
          </p:nvSpPr>
          <p:spPr>
            <a:xfrm>
              <a:off x="3437564" y="1119713"/>
              <a:ext cx="13391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chemeClr val="bg2">
                      <a:lumMod val="75000"/>
                    </a:schemeClr>
                  </a:solidFill>
                </a:rPr>
                <a:t>Electromagnetism</a:t>
              </a:r>
              <a:endParaRPr lang="en-CH" sz="1200" b="1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7BDBB7F-48DE-1411-A51B-A392EEDEC5B2}"/>
              </a:ext>
            </a:extLst>
          </p:cNvPr>
          <p:cNvSpPr txBox="1"/>
          <p:nvPr/>
        </p:nvSpPr>
        <p:spPr>
          <a:xfrm>
            <a:off x="7534303" y="152246"/>
            <a:ext cx="31181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en-GB" sz="3000" b="1" dirty="0">
                <a:solidFill>
                  <a:schemeClr val="bg2">
                    <a:lumMod val="50000"/>
                  </a:schemeClr>
                </a:solidFill>
                <a:effectLst/>
              </a:rPr>
              <a:t>achine </a:t>
            </a:r>
            <a:r>
              <a:rPr lang="en-GB" sz="3000" b="1" dirty="0">
                <a:solidFill>
                  <a:schemeClr val="bg2">
                    <a:lumMod val="50000"/>
                  </a:schemeClr>
                </a:solidFill>
              </a:rPr>
              <a:t>Learning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1B80FF-A3A2-0F42-C452-BF64393BF905}"/>
              </a:ext>
            </a:extLst>
          </p:cNvPr>
          <p:cNvCxnSpPr/>
          <p:nvPr/>
        </p:nvCxnSpPr>
        <p:spPr>
          <a:xfrm>
            <a:off x="4048167" y="1698484"/>
            <a:ext cx="13428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A56D61D-2674-1ED6-297D-1B16232CA558}"/>
              </a:ext>
            </a:extLst>
          </p:cNvPr>
          <p:cNvCxnSpPr/>
          <p:nvPr/>
        </p:nvCxnSpPr>
        <p:spPr>
          <a:xfrm flipV="1">
            <a:off x="4078382" y="1407409"/>
            <a:ext cx="0" cy="536693"/>
          </a:xfrm>
          <a:prstGeom prst="straightConnector1">
            <a:avLst/>
          </a:prstGeom>
          <a:ln w="2222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C18B0DB-E4CA-62C3-363B-178E3EACB9DF}"/>
              </a:ext>
            </a:extLst>
          </p:cNvPr>
          <p:cNvSpPr/>
          <p:nvPr/>
        </p:nvSpPr>
        <p:spPr>
          <a:xfrm>
            <a:off x="4025212" y="1645313"/>
            <a:ext cx="106340" cy="10634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670C805-FDBB-11E7-D5E7-021B8297B747}"/>
              </a:ext>
            </a:extLst>
          </p:cNvPr>
          <p:cNvSpPr/>
          <p:nvPr/>
        </p:nvSpPr>
        <p:spPr>
          <a:xfrm>
            <a:off x="5319160" y="1645313"/>
            <a:ext cx="106340" cy="10634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AF2992C-AB86-180B-2E5F-8233E0A14420}"/>
              </a:ext>
            </a:extLst>
          </p:cNvPr>
          <p:cNvSpPr/>
          <p:nvPr/>
        </p:nvSpPr>
        <p:spPr>
          <a:xfrm>
            <a:off x="4669225" y="1639891"/>
            <a:ext cx="106340" cy="10634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580DFF2-F320-412E-7EDF-FE6C9423353E}"/>
              </a:ext>
            </a:extLst>
          </p:cNvPr>
          <p:cNvSpPr/>
          <p:nvPr/>
        </p:nvSpPr>
        <p:spPr>
          <a:xfrm>
            <a:off x="4344257" y="1645313"/>
            <a:ext cx="106340" cy="10634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4969F31-EC7C-B995-8A4E-F65995858D90}"/>
              </a:ext>
            </a:extLst>
          </p:cNvPr>
          <p:cNvSpPr/>
          <p:nvPr/>
        </p:nvSpPr>
        <p:spPr>
          <a:xfrm>
            <a:off x="5008151" y="1640901"/>
            <a:ext cx="106340" cy="10634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A0741E4-C6ED-B173-BFF1-4D3B9A5E699F}"/>
              </a:ext>
            </a:extLst>
          </p:cNvPr>
          <p:cNvCxnSpPr/>
          <p:nvPr/>
        </p:nvCxnSpPr>
        <p:spPr>
          <a:xfrm flipV="1">
            <a:off x="4397427" y="1407409"/>
            <a:ext cx="0" cy="536693"/>
          </a:xfrm>
          <a:prstGeom prst="straightConnector1">
            <a:avLst/>
          </a:prstGeom>
          <a:ln w="2222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640D28F-49E7-E35A-C5AB-6E7A502B1F79}"/>
              </a:ext>
            </a:extLst>
          </p:cNvPr>
          <p:cNvCxnSpPr/>
          <p:nvPr/>
        </p:nvCxnSpPr>
        <p:spPr>
          <a:xfrm flipV="1">
            <a:off x="4726848" y="1407409"/>
            <a:ext cx="0" cy="536693"/>
          </a:xfrm>
          <a:prstGeom prst="straightConnector1">
            <a:avLst/>
          </a:prstGeom>
          <a:ln w="2222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C5EB4FB-5BF8-ABCF-F9E8-5D039B7253B3}"/>
              </a:ext>
            </a:extLst>
          </p:cNvPr>
          <p:cNvCxnSpPr/>
          <p:nvPr/>
        </p:nvCxnSpPr>
        <p:spPr>
          <a:xfrm flipV="1">
            <a:off x="5058932" y="1424714"/>
            <a:ext cx="0" cy="536693"/>
          </a:xfrm>
          <a:prstGeom prst="straightConnector1">
            <a:avLst/>
          </a:prstGeom>
          <a:ln w="2222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1C05A0D-1512-E596-1AE5-25FA58EEBB74}"/>
              </a:ext>
            </a:extLst>
          </p:cNvPr>
          <p:cNvCxnSpPr/>
          <p:nvPr/>
        </p:nvCxnSpPr>
        <p:spPr>
          <a:xfrm flipV="1">
            <a:off x="5377911" y="1424713"/>
            <a:ext cx="0" cy="536693"/>
          </a:xfrm>
          <a:prstGeom prst="straightConnector1">
            <a:avLst/>
          </a:prstGeom>
          <a:ln w="2222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50A980F-3CBD-41CE-5D85-7D2C4897E0E3}"/>
              </a:ext>
            </a:extLst>
          </p:cNvPr>
          <p:cNvSpPr txBox="1"/>
          <p:nvPr/>
        </p:nvSpPr>
        <p:spPr>
          <a:xfrm>
            <a:off x="4049754" y="1055460"/>
            <a:ext cx="1375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75000"/>
                  </a:schemeClr>
                </a:solidFill>
              </a:rPr>
              <a:t>Condensed Matter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A9665DA-4ECE-5E70-BB3C-7BB951DD2EFF}"/>
              </a:ext>
            </a:extLst>
          </p:cNvPr>
          <p:cNvGrpSpPr/>
          <p:nvPr/>
        </p:nvGrpSpPr>
        <p:grpSpPr>
          <a:xfrm>
            <a:off x="4025212" y="2742534"/>
            <a:ext cx="1345265" cy="1798647"/>
            <a:chOff x="2994224" y="4059616"/>
            <a:chExt cx="1345265" cy="179864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35161AD-8FB4-E296-9E62-D930EA8EEC9E}"/>
                </a:ext>
              </a:extLst>
            </p:cNvPr>
            <p:cNvGrpSpPr/>
            <p:nvPr/>
          </p:nvGrpSpPr>
          <p:grpSpPr>
            <a:xfrm>
              <a:off x="2994224" y="4408558"/>
              <a:ext cx="1334959" cy="1449705"/>
              <a:chOff x="1958671" y="3859322"/>
              <a:chExt cx="2216542" cy="2178655"/>
            </a:xfrm>
            <a:effectLst>
              <a:glow rad="127000">
                <a:schemeClr val="accent1">
                  <a:alpha val="0"/>
                </a:schemeClr>
              </a:glow>
            </a:effectLst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72D3BF8-001C-E55B-1AEC-945B8BDF436B}"/>
                  </a:ext>
                </a:extLst>
              </p:cNvPr>
              <p:cNvGrpSpPr/>
              <p:nvPr/>
            </p:nvGrpSpPr>
            <p:grpSpPr>
              <a:xfrm>
                <a:off x="1958671" y="4604974"/>
                <a:ext cx="2178655" cy="790833"/>
                <a:chOff x="1865870" y="3957190"/>
                <a:chExt cx="2178655" cy="790833"/>
              </a:xfrm>
            </p:grpSpPr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E685087D-9A2F-4510-E6ED-1ED40D9ADFF3}"/>
                    </a:ext>
                  </a:extLst>
                </p:cNvPr>
                <p:cNvCxnSpPr/>
                <p:nvPr/>
              </p:nvCxnSpPr>
              <p:spPr>
                <a:xfrm>
                  <a:off x="1865870" y="3957190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5FBDBC98-90A0-F3D1-676B-9AB2E3C70FB7}"/>
                    </a:ext>
                  </a:extLst>
                </p:cNvPr>
                <p:cNvCxnSpPr/>
                <p:nvPr/>
              </p:nvCxnSpPr>
              <p:spPr>
                <a:xfrm>
                  <a:off x="1865870" y="4220801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C3118055-2D84-1C65-224F-FD84207821D5}"/>
                    </a:ext>
                  </a:extLst>
                </p:cNvPr>
                <p:cNvCxnSpPr/>
                <p:nvPr/>
              </p:nvCxnSpPr>
              <p:spPr>
                <a:xfrm>
                  <a:off x="1865870" y="4484412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1A33A523-D956-98B5-8A98-25D706AB4BC8}"/>
                    </a:ext>
                  </a:extLst>
                </p:cNvPr>
                <p:cNvCxnSpPr/>
                <p:nvPr/>
              </p:nvCxnSpPr>
              <p:spPr>
                <a:xfrm>
                  <a:off x="1865870" y="4748023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997A5253-1F9D-AD6C-B07D-2B6FB5544340}"/>
                  </a:ext>
                </a:extLst>
              </p:cNvPr>
              <p:cNvGrpSpPr/>
              <p:nvPr/>
            </p:nvGrpSpPr>
            <p:grpSpPr>
              <a:xfrm rot="5400000">
                <a:off x="1996558" y="4553233"/>
                <a:ext cx="2178655" cy="790833"/>
                <a:chOff x="1865870" y="3957190"/>
                <a:chExt cx="2178655" cy="790833"/>
              </a:xfrm>
            </p:grpSpPr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98297955-ED34-949B-F5A6-37A218AA7F93}"/>
                    </a:ext>
                  </a:extLst>
                </p:cNvPr>
                <p:cNvCxnSpPr/>
                <p:nvPr/>
              </p:nvCxnSpPr>
              <p:spPr>
                <a:xfrm>
                  <a:off x="1865870" y="3957190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53F994B8-7353-D42A-5704-35707727EDD5}"/>
                    </a:ext>
                  </a:extLst>
                </p:cNvPr>
                <p:cNvCxnSpPr/>
                <p:nvPr/>
              </p:nvCxnSpPr>
              <p:spPr>
                <a:xfrm>
                  <a:off x="1865870" y="4220801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D923F496-39A0-345E-3143-8DF0B7E60B25}"/>
                    </a:ext>
                  </a:extLst>
                </p:cNvPr>
                <p:cNvCxnSpPr/>
                <p:nvPr/>
              </p:nvCxnSpPr>
              <p:spPr>
                <a:xfrm>
                  <a:off x="1865870" y="4484412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DA53C4A9-A330-C649-14D3-B2EE8F62669A}"/>
                    </a:ext>
                  </a:extLst>
                </p:cNvPr>
                <p:cNvCxnSpPr/>
                <p:nvPr/>
              </p:nvCxnSpPr>
              <p:spPr>
                <a:xfrm>
                  <a:off x="1865870" y="4748023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6201C89-6B87-0E2D-3C81-D0358738AC2D}"/>
                  </a:ext>
                </a:extLst>
              </p:cNvPr>
              <p:cNvGrpSpPr/>
              <p:nvPr/>
            </p:nvGrpSpPr>
            <p:grpSpPr>
              <a:xfrm rot="8179033">
                <a:off x="1996558" y="4553233"/>
                <a:ext cx="2178655" cy="790833"/>
                <a:chOff x="1865870" y="3957190"/>
                <a:chExt cx="2178655" cy="790833"/>
              </a:xfrm>
            </p:grpSpPr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403E0A25-849F-640F-9DC4-C151CC329262}"/>
                    </a:ext>
                  </a:extLst>
                </p:cNvPr>
                <p:cNvCxnSpPr/>
                <p:nvPr/>
              </p:nvCxnSpPr>
              <p:spPr>
                <a:xfrm>
                  <a:off x="1865870" y="3957190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6DAD3B5D-5359-44D9-1F75-96DAF0876061}"/>
                    </a:ext>
                  </a:extLst>
                </p:cNvPr>
                <p:cNvCxnSpPr/>
                <p:nvPr/>
              </p:nvCxnSpPr>
              <p:spPr>
                <a:xfrm>
                  <a:off x="1865870" y="4220801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05D8A998-800A-F1EE-7F03-89EF1880B856}"/>
                    </a:ext>
                  </a:extLst>
                </p:cNvPr>
                <p:cNvCxnSpPr/>
                <p:nvPr/>
              </p:nvCxnSpPr>
              <p:spPr>
                <a:xfrm>
                  <a:off x="1865870" y="4484412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4AB9A0AB-D7D0-5427-B79A-806586647D6A}"/>
                    </a:ext>
                  </a:extLst>
                </p:cNvPr>
                <p:cNvCxnSpPr/>
                <p:nvPr/>
              </p:nvCxnSpPr>
              <p:spPr>
                <a:xfrm>
                  <a:off x="1865870" y="4748023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0836D2B-9364-1F8C-7F30-985F4DDC6C68}"/>
                  </a:ext>
                </a:extLst>
              </p:cNvPr>
              <p:cNvGrpSpPr/>
              <p:nvPr/>
            </p:nvGrpSpPr>
            <p:grpSpPr>
              <a:xfrm rot="2270161">
                <a:off x="1987125" y="4553234"/>
                <a:ext cx="2178655" cy="790833"/>
                <a:chOff x="1865870" y="3957190"/>
                <a:chExt cx="2178655" cy="790833"/>
              </a:xfrm>
            </p:grpSpPr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5F9D8844-DB8F-99AE-F274-4B763DFABE4F}"/>
                    </a:ext>
                  </a:extLst>
                </p:cNvPr>
                <p:cNvCxnSpPr/>
                <p:nvPr/>
              </p:nvCxnSpPr>
              <p:spPr>
                <a:xfrm>
                  <a:off x="1865870" y="3957190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277A644A-52BE-4696-6C9B-DA86D9A7D02E}"/>
                    </a:ext>
                  </a:extLst>
                </p:cNvPr>
                <p:cNvCxnSpPr/>
                <p:nvPr/>
              </p:nvCxnSpPr>
              <p:spPr>
                <a:xfrm>
                  <a:off x="1865870" y="4220801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C67615BD-8DF7-A7F1-202C-5BD0A9C61963}"/>
                    </a:ext>
                  </a:extLst>
                </p:cNvPr>
                <p:cNvCxnSpPr/>
                <p:nvPr/>
              </p:nvCxnSpPr>
              <p:spPr>
                <a:xfrm>
                  <a:off x="1865870" y="4484412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8677D687-F338-E439-1000-1780BC577D0E}"/>
                    </a:ext>
                  </a:extLst>
                </p:cNvPr>
                <p:cNvCxnSpPr/>
                <p:nvPr/>
              </p:nvCxnSpPr>
              <p:spPr>
                <a:xfrm>
                  <a:off x="1865870" y="4748023"/>
                  <a:ext cx="2178655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AD85026-D13D-0E9A-BAA1-3D44FD2DE83E}"/>
                </a:ext>
              </a:extLst>
            </p:cNvPr>
            <p:cNvSpPr txBox="1"/>
            <p:nvPr/>
          </p:nvSpPr>
          <p:spPr>
            <a:xfrm>
              <a:off x="3007521" y="4059616"/>
              <a:ext cx="1331968" cy="276999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Radiative Transfer</a:t>
              </a:r>
            </a:p>
          </p:txBody>
        </p:sp>
      </p:grp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877F7A28-A81F-8DDC-93A0-4139546D86B5}"/>
              </a:ext>
            </a:extLst>
          </p:cNvPr>
          <p:cNvGrpSpPr/>
          <p:nvPr/>
        </p:nvGrpSpPr>
        <p:grpSpPr>
          <a:xfrm>
            <a:off x="3981857" y="5322309"/>
            <a:ext cx="1489982" cy="1177710"/>
            <a:chOff x="1818896" y="5210211"/>
            <a:chExt cx="1741516" cy="1332833"/>
          </a:xfrm>
        </p:grpSpPr>
        <p:pic>
          <p:nvPicPr>
            <p:cNvPr id="1043" name="Picture 19">
              <a:hlinkClick r:id="rId6"/>
              <a:extLst>
                <a:ext uri="{FF2B5EF4-FFF2-40B4-BE49-F238E27FC236}">
                  <a16:creationId xmlns:a16="http://schemas.microsoft.com/office/drawing/2014/main" id="{73409C76-FD12-AA36-C1E5-28C14E2BD3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896" y="5374777"/>
              <a:ext cx="1741516" cy="1168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2" name="TextBox 1041">
              <a:extLst>
                <a:ext uri="{FF2B5EF4-FFF2-40B4-BE49-F238E27FC236}">
                  <a16:creationId xmlns:a16="http://schemas.microsoft.com/office/drawing/2014/main" id="{8DDE1879-F707-27E7-63FB-8FE95A4F0308}"/>
                </a:ext>
              </a:extLst>
            </p:cNvPr>
            <p:cNvSpPr txBox="1"/>
            <p:nvPr/>
          </p:nvSpPr>
          <p:spPr>
            <a:xfrm>
              <a:off x="2215902" y="5210211"/>
              <a:ext cx="1107457" cy="313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2">
                      <a:lumMod val="75000"/>
                    </a:schemeClr>
                  </a:solidFill>
                </a:rPr>
                <a:t>High Energy</a:t>
              </a:r>
            </a:p>
          </p:txBody>
        </p:sp>
      </p:grpSp>
      <p:grpSp>
        <p:nvGrpSpPr>
          <p:cNvPr id="1120" name="Group 1119">
            <a:extLst>
              <a:ext uri="{FF2B5EF4-FFF2-40B4-BE49-F238E27FC236}">
                <a16:creationId xmlns:a16="http://schemas.microsoft.com/office/drawing/2014/main" id="{84C2DB8A-B8D2-178C-D557-34D172A2FD3F}"/>
              </a:ext>
            </a:extLst>
          </p:cNvPr>
          <p:cNvGrpSpPr/>
          <p:nvPr/>
        </p:nvGrpSpPr>
        <p:grpSpPr>
          <a:xfrm>
            <a:off x="7464679" y="3780912"/>
            <a:ext cx="3097273" cy="1825142"/>
            <a:chOff x="8387633" y="4274868"/>
            <a:chExt cx="3097273" cy="18251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9C7C14-463A-F758-1EC4-F5B6A9B92F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7633" y="4639221"/>
              <a:ext cx="3097273" cy="146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1" name="TextBox 1050">
              <a:extLst>
                <a:ext uri="{FF2B5EF4-FFF2-40B4-BE49-F238E27FC236}">
                  <a16:creationId xmlns:a16="http://schemas.microsoft.com/office/drawing/2014/main" id="{96F2E094-5AA0-F9C6-76DE-A9625B09716A}"/>
                </a:ext>
              </a:extLst>
            </p:cNvPr>
            <p:cNvSpPr txBox="1"/>
            <p:nvPr/>
          </p:nvSpPr>
          <p:spPr>
            <a:xfrm>
              <a:off x="8930942" y="4274868"/>
              <a:ext cx="19310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Reinforcement learning</a:t>
              </a:r>
            </a:p>
          </p:txBody>
        </p:sp>
      </p:grpSp>
      <p:sp>
        <p:nvSpPr>
          <p:cNvPr id="1048" name="TextBox 1047">
            <a:extLst>
              <a:ext uri="{FF2B5EF4-FFF2-40B4-BE49-F238E27FC236}">
                <a16:creationId xmlns:a16="http://schemas.microsoft.com/office/drawing/2014/main" id="{5512AFC7-31B8-72DB-86F8-65DBF8D6853A}"/>
              </a:ext>
            </a:extLst>
          </p:cNvPr>
          <p:cNvSpPr txBox="1"/>
          <p:nvPr/>
        </p:nvSpPr>
        <p:spPr>
          <a:xfrm>
            <a:off x="6584505" y="1442717"/>
            <a:ext cx="1654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Supervised learning</a:t>
            </a:r>
          </a:p>
        </p:txBody>
      </p:sp>
      <p:grpSp>
        <p:nvGrpSpPr>
          <p:cNvPr id="1053" name="Group 1052">
            <a:extLst>
              <a:ext uri="{FF2B5EF4-FFF2-40B4-BE49-F238E27FC236}">
                <a16:creationId xmlns:a16="http://schemas.microsoft.com/office/drawing/2014/main" id="{2AD6BC95-A06D-F3DE-BBD6-CCA1E0082824}"/>
              </a:ext>
            </a:extLst>
          </p:cNvPr>
          <p:cNvGrpSpPr/>
          <p:nvPr/>
        </p:nvGrpSpPr>
        <p:grpSpPr>
          <a:xfrm>
            <a:off x="6619190" y="1931943"/>
            <a:ext cx="138440" cy="1218781"/>
            <a:chOff x="367710" y="1520472"/>
            <a:chExt cx="504993" cy="4445792"/>
          </a:xfrm>
        </p:grpSpPr>
        <p:sp>
          <p:nvSpPr>
            <p:cNvPr id="1109" name="Rectangle 1108">
              <a:extLst>
                <a:ext uri="{FF2B5EF4-FFF2-40B4-BE49-F238E27FC236}">
                  <a16:creationId xmlns:a16="http://schemas.microsoft.com/office/drawing/2014/main" id="{2908B235-170C-A352-2352-BE2E054E4ED0}"/>
                </a:ext>
              </a:extLst>
            </p:cNvPr>
            <p:cNvSpPr/>
            <p:nvPr/>
          </p:nvSpPr>
          <p:spPr>
            <a:xfrm>
              <a:off x="372831" y="1520472"/>
              <a:ext cx="499872" cy="49987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10" name="Rectangle 1109">
              <a:extLst>
                <a:ext uri="{FF2B5EF4-FFF2-40B4-BE49-F238E27FC236}">
                  <a16:creationId xmlns:a16="http://schemas.microsoft.com/office/drawing/2014/main" id="{2E21D9A8-CC4A-BD82-3C9A-AB7162DD7AB5}"/>
                </a:ext>
              </a:extLst>
            </p:cNvPr>
            <p:cNvSpPr/>
            <p:nvPr/>
          </p:nvSpPr>
          <p:spPr>
            <a:xfrm>
              <a:off x="372831" y="2309656"/>
              <a:ext cx="499872" cy="49987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11" name="Rectangle 1110">
              <a:extLst>
                <a:ext uri="{FF2B5EF4-FFF2-40B4-BE49-F238E27FC236}">
                  <a16:creationId xmlns:a16="http://schemas.microsoft.com/office/drawing/2014/main" id="{922B7C61-ADC3-B157-0D46-9D39B1CAAA95}"/>
                </a:ext>
              </a:extLst>
            </p:cNvPr>
            <p:cNvSpPr/>
            <p:nvPr/>
          </p:nvSpPr>
          <p:spPr>
            <a:xfrm>
              <a:off x="367710" y="3098840"/>
              <a:ext cx="499872" cy="49987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12" name="Rectangle 1111">
              <a:extLst>
                <a:ext uri="{FF2B5EF4-FFF2-40B4-BE49-F238E27FC236}">
                  <a16:creationId xmlns:a16="http://schemas.microsoft.com/office/drawing/2014/main" id="{32715E66-EC6E-3F9E-3C2F-E1F401801D11}"/>
                </a:ext>
              </a:extLst>
            </p:cNvPr>
            <p:cNvSpPr/>
            <p:nvPr/>
          </p:nvSpPr>
          <p:spPr>
            <a:xfrm>
              <a:off x="367710" y="3888024"/>
              <a:ext cx="499872" cy="49987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13" name="Rectangle 1112">
              <a:extLst>
                <a:ext uri="{FF2B5EF4-FFF2-40B4-BE49-F238E27FC236}">
                  <a16:creationId xmlns:a16="http://schemas.microsoft.com/office/drawing/2014/main" id="{3B559337-96CA-0C19-2EA3-B589884AC9A2}"/>
                </a:ext>
              </a:extLst>
            </p:cNvPr>
            <p:cNvSpPr/>
            <p:nvPr/>
          </p:nvSpPr>
          <p:spPr>
            <a:xfrm>
              <a:off x="367710" y="4677208"/>
              <a:ext cx="499872" cy="49987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14" name="Rectangle 1113">
              <a:extLst>
                <a:ext uri="{FF2B5EF4-FFF2-40B4-BE49-F238E27FC236}">
                  <a16:creationId xmlns:a16="http://schemas.microsoft.com/office/drawing/2014/main" id="{90C06C7D-FF34-1DB1-8109-6AEF4384B8ED}"/>
                </a:ext>
              </a:extLst>
            </p:cNvPr>
            <p:cNvSpPr/>
            <p:nvPr/>
          </p:nvSpPr>
          <p:spPr>
            <a:xfrm>
              <a:off x="367710" y="5466392"/>
              <a:ext cx="499872" cy="49987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pic>
        <p:nvPicPr>
          <p:cNvPr id="1054" name="Picture 1053">
            <a:extLst>
              <a:ext uri="{FF2B5EF4-FFF2-40B4-BE49-F238E27FC236}">
                <a16:creationId xmlns:a16="http://schemas.microsoft.com/office/drawing/2014/main" id="{928EB03E-A878-5E0C-62D1-D1E5190E79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1320" y="1984713"/>
            <a:ext cx="87961" cy="61084"/>
          </a:xfrm>
          <a:prstGeom prst="rect">
            <a:avLst/>
          </a:prstGeom>
        </p:spPr>
      </p:pic>
      <p:pic>
        <p:nvPicPr>
          <p:cNvPr id="1055" name="Picture 1054">
            <a:extLst>
              <a:ext uri="{FF2B5EF4-FFF2-40B4-BE49-F238E27FC236}">
                <a16:creationId xmlns:a16="http://schemas.microsoft.com/office/drawing/2014/main" id="{D1A81E2A-F0F9-5D59-BB5A-D7C5483B48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2464" y="2202681"/>
            <a:ext cx="87961" cy="61084"/>
          </a:xfrm>
          <a:prstGeom prst="rect">
            <a:avLst/>
          </a:prstGeom>
        </p:spPr>
      </p:pic>
      <p:pic>
        <p:nvPicPr>
          <p:cNvPr id="1056" name="Picture 1055">
            <a:extLst>
              <a:ext uri="{FF2B5EF4-FFF2-40B4-BE49-F238E27FC236}">
                <a16:creationId xmlns:a16="http://schemas.microsoft.com/office/drawing/2014/main" id="{B8BC3421-03A4-00C1-EBDD-EE2A63F6BA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41321" y="2825507"/>
            <a:ext cx="87961" cy="70858"/>
          </a:xfrm>
          <a:prstGeom prst="rect">
            <a:avLst/>
          </a:prstGeom>
        </p:spPr>
      </p:pic>
      <p:pic>
        <p:nvPicPr>
          <p:cNvPr id="1057" name="Picture 1056">
            <a:extLst>
              <a:ext uri="{FF2B5EF4-FFF2-40B4-BE49-F238E27FC236}">
                <a16:creationId xmlns:a16="http://schemas.microsoft.com/office/drawing/2014/main" id="{CDDB2259-234B-A1CE-9219-7FC0A241F8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44344" y="3046777"/>
            <a:ext cx="87961" cy="70858"/>
          </a:xfrm>
          <a:prstGeom prst="rect">
            <a:avLst/>
          </a:prstGeom>
        </p:spPr>
      </p:pic>
      <p:pic>
        <p:nvPicPr>
          <p:cNvPr id="1058" name="Picture 1057">
            <a:extLst>
              <a:ext uri="{FF2B5EF4-FFF2-40B4-BE49-F238E27FC236}">
                <a16:creationId xmlns:a16="http://schemas.microsoft.com/office/drawing/2014/main" id="{7B99A559-A892-BC22-D58C-02B58ABBAC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4089" y="2618473"/>
            <a:ext cx="93797" cy="68003"/>
          </a:xfrm>
          <a:prstGeom prst="rect">
            <a:avLst/>
          </a:prstGeom>
        </p:spPr>
      </p:pic>
      <p:pic>
        <p:nvPicPr>
          <p:cNvPr id="1059" name="Picture 1058">
            <a:extLst>
              <a:ext uri="{FF2B5EF4-FFF2-40B4-BE49-F238E27FC236}">
                <a16:creationId xmlns:a16="http://schemas.microsoft.com/office/drawing/2014/main" id="{B9E6C05E-2647-C6A9-A9C0-A200EB1D91D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45499" y="2403615"/>
            <a:ext cx="84417" cy="68003"/>
          </a:xfrm>
          <a:prstGeom prst="rect">
            <a:avLst/>
          </a:prstGeom>
        </p:spPr>
      </p:pic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87789002-A645-C35D-CCCA-E804B3D42D50}"/>
              </a:ext>
            </a:extLst>
          </p:cNvPr>
          <p:cNvCxnSpPr/>
          <p:nvPr/>
        </p:nvCxnSpPr>
        <p:spPr>
          <a:xfrm>
            <a:off x="6757630" y="2000461"/>
            <a:ext cx="309487" cy="209233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Straight Connector 1060">
            <a:extLst>
              <a:ext uri="{FF2B5EF4-FFF2-40B4-BE49-F238E27FC236}">
                <a16:creationId xmlns:a16="http://schemas.microsoft.com/office/drawing/2014/main" id="{E891E1F9-B9F8-7E7C-940B-CAD430CF801E}"/>
              </a:ext>
            </a:extLst>
          </p:cNvPr>
          <p:cNvCxnSpPr>
            <a:cxnSpLocks/>
          </p:cNvCxnSpPr>
          <p:nvPr/>
        </p:nvCxnSpPr>
        <p:spPr>
          <a:xfrm flipV="1">
            <a:off x="6757630" y="2209694"/>
            <a:ext cx="309487" cy="7116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Straight Connector 1061">
            <a:extLst>
              <a:ext uri="{FF2B5EF4-FFF2-40B4-BE49-F238E27FC236}">
                <a16:creationId xmlns:a16="http://schemas.microsoft.com/office/drawing/2014/main" id="{BC96093D-87E9-6DB6-FBD4-F8FFEDBC465B}"/>
              </a:ext>
            </a:extLst>
          </p:cNvPr>
          <p:cNvCxnSpPr>
            <a:cxnSpLocks/>
          </p:cNvCxnSpPr>
          <p:nvPr/>
        </p:nvCxnSpPr>
        <p:spPr>
          <a:xfrm flipV="1">
            <a:off x="6756227" y="2209694"/>
            <a:ext cx="310890" cy="223465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3" name="Straight Connector 1062">
            <a:extLst>
              <a:ext uri="{FF2B5EF4-FFF2-40B4-BE49-F238E27FC236}">
                <a16:creationId xmlns:a16="http://schemas.microsoft.com/office/drawing/2014/main" id="{B361C611-A4CF-D7AE-3C4B-7EBC09FB438D}"/>
              </a:ext>
            </a:extLst>
          </p:cNvPr>
          <p:cNvCxnSpPr>
            <a:cxnSpLocks/>
          </p:cNvCxnSpPr>
          <p:nvPr/>
        </p:nvCxnSpPr>
        <p:spPr>
          <a:xfrm flipV="1">
            <a:off x="6756227" y="2209694"/>
            <a:ext cx="310890" cy="439814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Straight Connector 1063">
            <a:extLst>
              <a:ext uri="{FF2B5EF4-FFF2-40B4-BE49-F238E27FC236}">
                <a16:creationId xmlns:a16="http://schemas.microsoft.com/office/drawing/2014/main" id="{86EDFDD7-8FBD-DB35-80EE-4C0BFAD91C7D}"/>
              </a:ext>
            </a:extLst>
          </p:cNvPr>
          <p:cNvCxnSpPr>
            <a:cxnSpLocks/>
          </p:cNvCxnSpPr>
          <p:nvPr/>
        </p:nvCxnSpPr>
        <p:spPr>
          <a:xfrm flipV="1">
            <a:off x="6756227" y="2209694"/>
            <a:ext cx="310890" cy="656163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Straight Connector 1064">
            <a:extLst>
              <a:ext uri="{FF2B5EF4-FFF2-40B4-BE49-F238E27FC236}">
                <a16:creationId xmlns:a16="http://schemas.microsoft.com/office/drawing/2014/main" id="{CB28DCAB-5160-3889-1FC9-FFAD38102F56}"/>
              </a:ext>
            </a:extLst>
          </p:cNvPr>
          <p:cNvCxnSpPr>
            <a:cxnSpLocks/>
          </p:cNvCxnSpPr>
          <p:nvPr/>
        </p:nvCxnSpPr>
        <p:spPr>
          <a:xfrm flipV="1">
            <a:off x="6756227" y="2209694"/>
            <a:ext cx="310890" cy="872512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>
            <a:extLst>
              <a:ext uri="{FF2B5EF4-FFF2-40B4-BE49-F238E27FC236}">
                <a16:creationId xmlns:a16="http://schemas.microsoft.com/office/drawing/2014/main" id="{3836A4DD-F771-C1AF-0390-B99F3EE950EC}"/>
              </a:ext>
            </a:extLst>
          </p:cNvPr>
          <p:cNvCxnSpPr>
            <a:cxnSpLocks/>
          </p:cNvCxnSpPr>
          <p:nvPr/>
        </p:nvCxnSpPr>
        <p:spPr>
          <a:xfrm>
            <a:off x="6757630" y="2000461"/>
            <a:ext cx="308510" cy="427222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Connector 1066">
            <a:extLst>
              <a:ext uri="{FF2B5EF4-FFF2-40B4-BE49-F238E27FC236}">
                <a16:creationId xmlns:a16="http://schemas.microsoft.com/office/drawing/2014/main" id="{958E4746-3DC5-358F-D64D-B0135754A148}"/>
              </a:ext>
            </a:extLst>
          </p:cNvPr>
          <p:cNvCxnSpPr>
            <a:cxnSpLocks/>
          </p:cNvCxnSpPr>
          <p:nvPr/>
        </p:nvCxnSpPr>
        <p:spPr>
          <a:xfrm>
            <a:off x="6757630" y="2216810"/>
            <a:ext cx="308510" cy="210873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67">
            <a:extLst>
              <a:ext uri="{FF2B5EF4-FFF2-40B4-BE49-F238E27FC236}">
                <a16:creationId xmlns:a16="http://schemas.microsoft.com/office/drawing/2014/main" id="{C1B9AADD-D910-A9E9-C549-BC127D0DF0B3}"/>
              </a:ext>
            </a:extLst>
          </p:cNvPr>
          <p:cNvCxnSpPr>
            <a:cxnSpLocks/>
          </p:cNvCxnSpPr>
          <p:nvPr/>
        </p:nvCxnSpPr>
        <p:spPr>
          <a:xfrm flipV="1">
            <a:off x="6756227" y="2427683"/>
            <a:ext cx="309914" cy="5476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9" name="Straight Connector 1068">
            <a:extLst>
              <a:ext uri="{FF2B5EF4-FFF2-40B4-BE49-F238E27FC236}">
                <a16:creationId xmlns:a16="http://schemas.microsoft.com/office/drawing/2014/main" id="{BF7E18CD-712C-5ED9-8B27-7025A426911D}"/>
              </a:ext>
            </a:extLst>
          </p:cNvPr>
          <p:cNvCxnSpPr>
            <a:cxnSpLocks/>
          </p:cNvCxnSpPr>
          <p:nvPr/>
        </p:nvCxnSpPr>
        <p:spPr>
          <a:xfrm flipV="1">
            <a:off x="6756227" y="2427683"/>
            <a:ext cx="309914" cy="221825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Straight Connector 1069">
            <a:extLst>
              <a:ext uri="{FF2B5EF4-FFF2-40B4-BE49-F238E27FC236}">
                <a16:creationId xmlns:a16="http://schemas.microsoft.com/office/drawing/2014/main" id="{B3D312DC-F12E-724E-0BF0-392A37729317}"/>
              </a:ext>
            </a:extLst>
          </p:cNvPr>
          <p:cNvCxnSpPr>
            <a:cxnSpLocks/>
          </p:cNvCxnSpPr>
          <p:nvPr/>
        </p:nvCxnSpPr>
        <p:spPr>
          <a:xfrm flipV="1">
            <a:off x="6756227" y="2427683"/>
            <a:ext cx="309914" cy="438174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1" name="Straight Connector 1070">
            <a:extLst>
              <a:ext uri="{FF2B5EF4-FFF2-40B4-BE49-F238E27FC236}">
                <a16:creationId xmlns:a16="http://schemas.microsoft.com/office/drawing/2014/main" id="{AB9C82C0-A608-4ECF-85D4-37C5D4DC7F4F}"/>
              </a:ext>
            </a:extLst>
          </p:cNvPr>
          <p:cNvCxnSpPr>
            <a:cxnSpLocks/>
          </p:cNvCxnSpPr>
          <p:nvPr/>
        </p:nvCxnSpPr>
        <p:spPr>
          <a:xfrm flipV="1">
            <a:off x="6756227" y="2427683"/>
            <a:ext cx="309914" cy="654523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2" name="Straight Connector 1071">
            <a:extLst>
              <a:ext uri="{FF2B5EF4-FFF2-40B4-BE49-F238E27FC236}">
                <a16:creationId xmlns:a16="http://schemas.microsoft.com/office/drawing/2014/main" id="{44316474-6F49-C9BF-8881-F9AB5676C3DD}"/>
              </a:ext>
            </a:extLst>
          </p:cNvPr>
          <p:cNvCxnSpPr>
            <a:cxnSpLocks/>
          </p:cNvCxnSpPr>
          <p:nvPr/>
        </p:nvCxnSpPr>
        <p:spPr>
          <a:xfrm flipV="1">
            <a:off x="6756227" y="2209694"/>
            <a:ext cx="310890" cy="223465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Straight Connector 1072">
            <a:extLst>
              <a:ext uri="{FF2B5EF4-FFF2-40B4-BE49-F238E27FC236}">
                <a16:creationId xmlns:a16="http://schemas.microsoft.com/office/drawing/2014/main" id="{7EE39533-EA9F-F87D-0782-B46DBE1FFF89}"/>
              </a:ext>
            </a:extLst>
          </p:cNvPr>
          <p:cNvCxnSpPr>
            <a:cxnSpLocks/>
          </p:cNvCxnSpPr>
          <p:nvPr/>
        </p:nvCxnSpPr>
        <p:spPr>
          <a:xfrm>
            <a:off x="6756227" y="2433159"/>
            <a:ext cx="311867" cy="212513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4" name="Straight Connector 1073">
            <a:extLst>
              <a:ext uri="{FF2B5EF4-FFF2-40B4-BE49-F238E27FC236}">
                <a16:creationId xmlns:a16="http://schemas.microsoft.com/office/drawing/2014/main" id="{720D2D13-954D-3344-0CF6-6D378351AE64}"/>
              </a:ext>
            </a:extLst>
          </p:cNvPr>
          <p:cNvCxnSpPr>
            <a:cxnSpLocks/>
          </p:cNvCxnSpPr>
          <p:nvPr/>
        </p:nvCxnSpPr>
        <p:spPr>
          <a:xfrm flipV="1">
            <a:off x="6756227" y="2645672"/>
            <a:ext cx="311867" cy="3836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5" name="Straight Connector 1074">
            <a:extLst>
              <a:ext uri="{FF2B5EF4-FFF2-40B4-BE49-F238E27FC236}">
                <a16:creationId xmlns:a16="http://schemas.microsoft.com/office/drawing/2014/main" id="{6723AACA-FE9E-939E-C4AE-04C3E2D6AFB6}"/>
              </a:ext>
            </a:extLst>
          </p:cNvPr>
          <p:cNvCxnSpPr>
            <a:cxnSpLocks/>
          </p:cNvCxnSpPr>
          <p:nvPr/>
        </p:nvCxnSpPr>
        <p:spPr>
          <a:xfrm>
            <a:off x="6756227" y="2649508"/>
            <a:ext cx="312843" cy="214153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6" name="Straight Connector 1075">
            <a:extLst>
              <a:ext uri="{FF2B5EF4-FFF2-40B4-BE49-F238E27FC236}">
                <a16:creationId xmlns:a16="http://schemas.microsoft.com/office/drawing/2014/main" id="{CC073699-ABF2-7595-43FB-2C438C03AE06}"/>
              </a:ext>
            </a:extLst>
          </p:cNvPr>
          <p:cNvCxnSpPr>
            <a:cxnSpLocks/>
          </p:cNvCxnSpPr>
          <p:nvPr/>
        </p:nvCxnSpPr>
        <p:spPr>
          <a:xfrm flipV="1">
            <a:off x="6756227" y="2209694"/>
            <a:ext cx="310890" cy="656163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7" name="Straight Connector 1076">
            <a:extLst>
              <a:ext uri="{FF2B5EF4-FFF2-40B4-BE49-F238E27FC236}">
                <a16:creationId xmlns:a16="http://schemas.microsoft.com/office/drawing/2014/main" id="{B4F2D493-6C84-88DD-659D-423A389D782E}"/>
              </a:ext>
            </a:extLst>
          </p:cNvPr>
          <p:cNvCxnSpPr>
            <a:cxnSpLocks/>
          </p:cNvCxnSpPr>
          <p:nvPr/>
        </p:nvCxnSpPr>
        <p:spPr>
          <a:xfrm flipV="1">
            <a:off x="6756227" y="2427683"/>
            <a:ext cx="309914" cy="438174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8" name="Straight Connector 1077">
            <a:extLst>
              <a:ext uri="{FF2B5EF4-FFF2-40B4-BE49-F238E27FC236}">
                <a16:creationId xmlns:a16="http://schemas.microsoft.com/office/drawing/2014/main" id="{E9CEE7E6-7F53-9799-AB81-FD6EDBC53670}"/>
              </a:ext>
            </a:extLst>
          </p:cNvPr>
          <p:cNvCxnSpPr>
            <a:cxnSpLocks/>
          </p:cNvCxnSpPr>
          <p:nvPr/>
        </p:nvCxnSpPr>
        <p:spPr>
          <a:xfrm flipV="1">
            <a:off x="6756227" y="2645672"/>
            <a:ext cx="311867" cy="220185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9" name="Straight Connector 1078">
            <a:extLst>
              <a:ext uri="{FF2B5EF4-FFF2-40B4-BE49-F238E27FC236}">
                <a16:creationId xmlns:a16="http://schemas.microsoft.com/office/drawing/2014/main" id="{C93608C3-0B31-40E3-EA23-E95548632770}"/>
              </a:ext>
            </a:extLst>
          </p:cNvPr>
          <p:cNvCxnSpPr>
            <a:cxnSpLocks/>
          </p:cNvCxnSpPr>
          <p:nvPr/>
        </p:nvCxnSpPr>
        <p:spPr>
          <a:xfrm flipV="1">
            <a:off x="6756227" y="2863661"/>
            <a:ext cx="312843" cy="2196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0" name="Straight Connector 1079">
            <a:extLst>
              <a:ext uri="{FF2B5EF4-FFF2-40B4-BE49-F238E27FC236}">
                <a16:creationId xmlns:a16="http://schemas.microsoft.com/office/drawing/2014/main" id="{0B16E2AC-440A-8B40-C367-20F0FABEFEE6}"/>
              </a:ext>
            </a:extLst>
          </p:cNvPr>
          <p:cNvCxnSpPr>
            <a:cxnSpLocks/>
          </p:cNvCxnSpPr>
          <p:nvPr/>
        </p:nvCxnSpPr>
        <p:spPr>
          <a:xfrm flipV="1">
            <a:off x="6756227" y="2209694"/>
            <a:ext cx="310890" cy="872512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1" name="Straight Connector 1080">
            <a:extLst>
              <a:ext uri="{FF2B5EF4-FFF2-40B4-BE49-F238E27FC236}">
                <a16:creationId xmlns:a16="http://schemas.microsoft.com/office/drawing/2014/main" id="{715C9A62-D3DA-FD63-032F-BC5974C0FA31}"/>
              </a:ext>
            </a:extLst>
          </p:cNvPr>
          <p:cNvCxnSpPr>
            <a:cxnSpLocks/>
          </p:cNvCxnSpPr>
          <p:nvPr/>
        </p:nvCxnSpPr>
        <p:spPr>
          <a:xfrm flipV="1">
            <a:off x="6756227" y="2427683"/>
            <a:ext cx="309914" cy="654523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2" name="Straight Connector 1081">
            <a:extLst>
              <a:ext uri="{FF2B5EF4-FFF2-40B4-BE49-F238E27FC236}">
                <a16:creationId xmlns:a16="http://schemas.microsoft.com/office/drawing/2014/main" id="{7978E84F-D5AC-E5F3-92AC-7AA8A7C48A5F}"/>
              </a:ext>
            </a:extLst>
          </p:cNvPr>
          <p:cNvCxnSpPr>
            <a:cxnSpLocks/>
          </p:cNvCxnSpPr>
          <p:nvPr/>
        </p:nvCxnSpPr>
        <p:spPr>
          <a:xfrm flipV="1">
            <a:off x="6756227" y="2645672"/>
            <a:ext cx="311867" cy="436534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3" name="Straight Connector 1082">
            <a:extLst>
              <a:ext uri="{FF2B5EF4-FFF2-40B4-BE49-F238E27FC236}">
                <a16:creationId xmlns:a16="http://schemas.microsoft.com/office/drawing/2014/main" id="{55FC2141-CD1D-F668-66CF-F846C2F27ED6}"/>
              </a:ext>
            </a:extLst>
          </p:cNvPr>
          <p:cNvCxnSpPr>
            <a:cxnSpLocks/>
          </p:cNvCxnSpPr>
          <p:nvPr/>
        </p:nvCxnSpPr>
        <p:spPr>
          <a:xfrm flipV="1">
            <a:off x="6756227" y="2863661"/>
            <a:ext cx="312843" cy="218545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4" name="Straight Connector 1083">
            <a:extLst>
              <a:ext uri="{FF2B5EF4-FFF2-40B4-BE49-F238E27FC236}">
                <a16:creationId xmlns:a16="http://schemas.microsoft.com/office/drawing/2014/main" id="{3F0FC059-CAE5-E7A1-3BBA-E2937049AB83}"/>
              </a:ext>
            </a:extLst>
          </p:cNvPr>
          <p:cNvCxnSpPr>
            <a:cxnSpLocks/>
          </p:cNvCxnSpPr>
          <p:nvPr/>
        </p:nvCxnSpPr>
        <p:spPr>
          <a:xfrm>
            <a:off x="7196134" y="2216810"/>
            <a:ext cx="306609" cy="97516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5" name="Straight Connector 1084">
            <a:extLst>
              <a:ext uri="{FF2B5EF4-FFF2-40B4-BE49-F238E27FC236}">
                <a16:creationId xmlns:a16="http://schemas.microsoft.com/office/drawing/2014/main" id="{3052438E-BE35-5233-80C1-C5958122125B}"/>
              </a:ext>
            </a:extLst>
          </p:cNvPr>
          <p:cNvCxnSpPr>
            <a:cxnSpLocks/>
          </p:cNvCxnSpPr>
          <p:nvPr/>
        </p:nvCxnSpPr>
        <p:spPr>
          <a:xfrm>
            <a:off x="7194233" y="2222525"/>
            <a:ext cx="306609" cy="324204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6" name="Straight Connector 1085">
            <a:extLst>
              <a:ext uri="{FF2B5EF4-FFF2-40B4-BE49-F238E27FC236}">
                <a16:creationId xmlns:a16="http://schemas.microsoft.com/office/drawing/2014/main" id="{0531422B-C015-B1D4-CDC5-D97B4F5D3888}"/>
              </a:ext>
            </a:extLst>
          </p:cNvPr>
          <p:cNvCxnSpPr>
            <a:cxnSpLocks/>
          </p:cNvCxnSpPr>
          <p:nvPr/>
        </p:nvCxnSpPr>
        <p:spPr>
          <a:xfrm>
            <a:off x="7195210" y="2222525"/>
            <a:ext cx="305632" cy="546611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7" name="Straight Connector 1086">
            <a:extLst>
              <a:ext uri="{FF2B5EF4-FFF2-40B4-BE49-F238E27FC236}">
                <a16:creationId xmlns:a16="http://schemas.microsoft.com/office/drawing/2014/main" id="{F23670A1-4E34-B3A9-31A6-E66225F380FD}"/>
              </a:ext>
            </a:extLst>
          </p:cNvPr>
          <p:cNvCxnSpPr>
            <a:cxnSpLocks/>
          </p:cNvCxnSpPr>
          <p:nvPr/>
        </p:nvCxnSpPr>
        <p:spPr>
          <a:xfrm flipV="1">
            <a:off x="7202750" y="2314326"/>
            <a:ext cx="299993" cy="113356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8" name="Straight Connector 1087">
            <a:extLst>
              <a:ext uri="{FF2B5EF4-FFF2-40B4-BE49-F238E27FC236}">
                <a16:creationId xmlns:a16="http://schemas.microsoft.com/office/drawing/2014/main" id="{92FFC721-83F8-50F0-230E-BC6913A83D8F}"/>
              </a:ext>
            </a:extLst>
          </p:cNvPr>
          <p:cNvCxnSpPr>
            <a:cxnSpLocks/>
          </p:cNvCxnSpPr>
          <p:nvPr/>
        </p:nvCxnSpPr>
        <p:spPr>
          <a:xfrm>
            <a:off x="7198029" y="2427682"/>
            <a:ext cx="302813" cy="119047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9" name="Straight Connector 1088">
            <a:extLst>
              <a:ext uri="{FF2B5EF4-FFF2-40B4-BE49-F238E27FC236}">
                <a16:creationId xmlns:a16="http://schemas.microsoft.com/office/drawing/2014/main" id="{9A103C1D-6081-4225-8055-64E6507EA3E0}"/>
              </a:ext>
            </a:extLst>
          </p:cNvPr>
          <p:cNvCxnSpPr>
            <a:cxnSpLocks/>
          </p:cNvCxnSpPr>
          <p:nvPr/>
        </p:nvCxnSpPr>
        <p:spPr>
          <a:xfrm>
            <a:off x="7202750" y="2427682"/>
            <a:ext cx="298092" cy="341454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0" name="Straight Connector 1089">
            <a:extLst>
              <a:ext uri="{FF2B5EF4-FFF2-40B4-BE49-F238E27FC236}">
                <a16:creationId xmlns:a16="http://schemas.microsoft.com/office/drawing/2014/main" id="{E478A29A-59D7-8C7E-CBE2-B7D1B006C80F}"/>
              </a:ext>
            </a:extLst>
          </p:cNvPr>
          <p:cNvCxnSpPr>
            <a:cxnSpLocks/>
          </p:cNvCxnSpPr>
          <p:nvPr/>
        </p:nvCxnSpPr>
        <p:spPr>
          <a:xfrm flipV="1">
            <a:off x="7195209" y="2314326"/>
            <a:ext cx="307534" cy="343606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1" name="Straight Connector 1090">
            <a:extLst>
              <a:ext uri="{FF2B5EF4-FFF2-40B4-BE49-F238E27FC236}">
                <a16:creationId xmlns:a16="http://schemas.microsoft.com/office/drawing/2014/main" id="{6993EC4C-21DD-446F-73C7-4181CC454A54}"/>
              </a:ext>
            </a:extLst>
          </p:cNvPr>
          <p:cNvCxnSpPr>
            <a:cxnSpLocks/>
          </p:cNvCxnSpPr>
          <p:nvPr/>
        </p:nvCxnSpPr>
        <p:spPr>
          <a:xfrm flipV="1">
            <a:off x="7197977" y="2546729"/>
            <a:ext cx="302865" cy="106204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2" name="Straight Connector 1091">
            <a:extLst>
              <a:ext uri="{FF2B5EF4-FFF2-40B4-BE49-F238E27FC236}">
                <a16:creationId xmlns:a16="http://schemas.microsoft.com/office/drawing/2014/main" id="{40CEC55B-849A-79B1-1097-B93D9C02AC78}"/>
              </a:ext>
            </a:extLst>
          </p:cNvPr>
          <p:cNvCxnSpPr>
            <a:cxnSpLocks/>
          </p:cNvCxnSpPr>
          <p:nvPr/>
        </p:nvCxnSpPr>
        <p:spPr>
          <a:xfrm>
            <a:off x="7197977" y="2652474"/>
            <a:ext cx="302865" cy="116661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3" name="Straight Connector 1092">
            <a:extLst>
              <a:ext uri="{FF2B5EF4-FFF2-40B4-BE49-F238E27FC236}">
                <a16:creationId xmlns:a16="http://schemas.microsoft.com/office/drawing/2014/main" id="{6A189179-9A93-7D95-5849-8AE8326612C4}"/>
              </a:ext>
            </a:extLst>
          </p:cNvPr>
          <p:cNvCxnSpPr>
            <a:cxnSpLocks/>
          </p:cNvCxnSpPr>
          <p:nvPr/>
        </p:nvCxnSpPr>
        <p:spPr>
          <a:xfrm flipV="1">
            <a:off x="7195157" y="2314326"/>
            <a:ext cx="307586" cy="549335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4" name="Straight Connector 1093">
            <a:extLst>
              <a:ext uri="{FF2B5EF4-FFF2-40B4-BE49-F238E27FC236}">
                <a16:creationId xmlns:a16="http://schemas.microsoft.com/office/drawing/2014/main" id="{F15675A3-B0A6-0464-533F-77F8D6AF650D}"/>
              </a:ext>
            </a:extLst>
          </p:cNvPr>
          <p:cNvCxnSpPr>
            <a:cxnSpLocks/>
          </p:cNvCxnSpPr>
          <p:nvPr/>
        </p:nvCxnSpPr>
        <p:spPr>
          <a:xfrm flipV="1">
            <a:off x="7202750" y="2546729"/>
            <a:ext cx="298092" cy="314207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Straight Connector 1094">
            <a:extLst>
              <a:ext uri="{FF2B5EF4-FFF2-40B4-BE49-F238E27FC236}">
                <a16:creationId xmlns:a16="http://schemas.microsoft.com/office/drawing/2014/main" id="{94E36437-4111-4F96-3C63-1F3861E23A89}"/>
              </a:ext>
            </a:extLst>
          </p:cNvPr>
          <p:cNvCxnSpPr>
            <a:cxnSpLocks/>
          </p:cNvCxnSpPr>
          <p:nvPr/>
        </p:nvCxnSpPr>
        <p:spPr>
          <a:xfrm flipV="1">
            <a:off x="7203726" y="2769135"/>
            <a:ext cx="297116" cy="94525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6" name="Oval 1095">
            <a:extLst>
              <a:ext uri="{FF2B5EF4-FFF2-40B4-BE49-F238E27FC236}">
                <a16:creationId xmlns:a16="http://schemas.microsoft.com/office/drawing/2014/main" id="{7A121737-4B28-A008-63ED-62D559EE5D1B}"/>
              </a:ext>
            </a:extLst>
          </p:cNvPr>
          <p:cNvSpPr/>
          <p:nvPr/>
        </p:nvSpPr>
        <p:spPr>
          <a:xfrm>
            <a:off x="7067117" y="2146136"/>
            <a:ext cx="127116" cy="127116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97" name="Oval 1096">
            <a:extLst>
              <a:ext uri="{FF2B5EF4-FFF2-40B4-BE49-F238E27FC236}">
                <a16:creationId xmlns:a16="http://schemas.microsoft.com/office/drawing/2014/main" id="{6A8FFE76-7FDF-ED59-127E-6CAB25D0BA04}"/>
              </a:ext>
            </a:extLst>
          </p:cNvPr>
          <p:cNvSpPr/>
          <p:nvPr/>
        </p:nvSpPr>
        <p:spPr>
          <a:xfrm>
            <a:off x="7066141" y="2364125"/>
            <a:ext cx="127116" cy="127116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98" name="Oval 1097">
            <a:extLst>
              <a:ext uri="{FF2B5EF4-FFF2-40B4-BE49-F238E27FC236}">
                <a16:creationId xmlns:a16="http://schemas.microsoft.com/office/drawing/2014/main" id="{D1119028-9F84-EADE-FD5E-3AD8C62BDFAC}"/>
              </a:ext>
            </a:extLst>
          </p:cNvPr>
          <p:cNvSpPr/>
          <p:nvPr/>
        </p:nvSpPr>
        <p:spPr>
          <a:xfrm>
            <a:off x="7068093" y="2582114"/>
            <a:ext cx="127116" cy="127116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99" name="Oval 1098">
            <a:extLst>
              <a:ext uri="{FF2B5EF4-FFF2-40B4-BE49-F238E27FC236}">
                <a16:creationId xmlns:a16="http://schemas.microsoft.com/office/drawing/2014/main" id="{0859116B-E523-A3A9-1846-0371DB40162C}"/>
              </a:ext>
            </a:extLst>
          </p:cNvPr>
          <p:cNvSpPr/>
          <p:nvPr/>
        </p:nvSpPr>
        <p:spPr>
          <a:xfrm>
            <a:off x="7069069" y="2800103"/>
            <a:ext cx="127116" cy="127116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00" name="Oval 1099">
            <a:extLst>
              <a:ext uri="{FF2B5EF4-FFF2-40B4-BE49-F238E27FC236}">
                <a16:creationId xmlns:a16="http://schemas.microsoft.com/office/drawing/2014/main" id="{90650A9A-8579-CBA2-2428-3B2DBA6887F2}"/>
              </a:ext>
            </a:extLst>
          </p:cNvPr>
          <p:cNvSpPr/>
          <p:nvPr/>
        </p:nvSpPr>
        <p:spPr>
          <a:xfrm>
            <a:off x="7502743" y="2250768"/>
            <a:ext cx="127116" cy="127116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01" name="Oval 1100">
            <a:extLst>
              <a:ext uri="{FF2B5EF4-FFF2-40B4-BE49-F238E27FC236}">
                <a16:creationId xmlns:a16="http://schemas.microsoft.com/office/drawing/2014/main" id="{2C14BEF9-452A-ABFF-2F1F-236E868EE29F}"/>
              </a:ext>
            </a:extLst>
          </p:cNvPr>
          <p:cNvSpPr/>
          <p:nvPr/>
        </p:nvSpPr>
        <p:spPr>
          <a:xfrm>
            <a:off x="7500842" y="2483171"/>
            <a:ext cx="127116" cy="127116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02" name="Oval 1101">
            <a:extLst>
              <a:ext uri="{FF2B5EF4-FFF2-40B4-BE49-F238E27FC236}">
                <a16:creationId xmlns:a16="http://schemas.microsoft.com/office/drawing/2014/main" id="{177F3BFD-D48C-3808-EDF5-3D6FDE820E83}"/>
              </a:ext>
            </a:extLst>
          </p:cNvPr>
          <p:cNvSpPr/>
          <p:nvPr/>
        </p:nvSpPr>
        <p:spPr>
          <a:xfrm>
            <a:off x="7500842" y="2705577"/>
            <a:ext cx="127116" cy="127116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103" name="Straight Connector 1102">
            <a:extLst>
              <a:ext uri="{FF2B5EF4-FFF2-40B4-BE49-F238E27FC236}">
                <a16:creationId xmlns:a16="http://schemas.microsoft.com/office/drawing/2014/main" id="{A2B03413-4B0D-8B0E-E3E6-147B65256702}"/>
              </a:ext>
            </a:extLst>
          </p:cNvPr>
          <p:cNvCxnSpPr>
            <a:cxnSpLocks/>
          </p:cNvCxnSpPr>
          <p:nvPr/>
        </p:nvCxnSpPr>
        <p:spPr>
          <a:xfrm>
            <a:off x="7632673" y="2321426"/>
            <a:ext cx="308498" cy="228527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Straight Connector 1103">
            <a:extLst>
              <a:ext uri="{FF2B5EF4-FFF2-40B4-BE49-F238E27FC236}">
                <a16:creationId xmlns:a16="http://schemas.microsoft.com/office/drawing/2014/main" id="{1356A8A2-B305-A6EE-F217-76E6FF53A9F4}"/>
              </a:ext>
            </a:extLst>
          </p:cNvPr>
          <p:cNvCxnSpPr>
            <a:cxnSpLocks/>
          </p:cNvCxnSpPr>
          <p:nvPr/>
        </p:nvCxnSpPr>
        <p:spPr>
          <a:xfrm>
            <a:off x="7635486" y="2549953"/>
            <a:ext cx="305685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Straight Connector 1104">
            <a:extLst>
              <a:ext uri="{FF2B5EF4-FFF2-40B4-BE49-F238E27FC236}">
                <a16:creationId xmlns:a16="http://schemas.microsoft.com/office/drawing/2014/main" id="{4C2D365F-3A0C-8BF8-0E43-7CA774C584B0}"/>
              </a:ext>
            </a:extLst>
          </p:cNvPr>
          <p:cNvCxnSpPr>
            <a:cxnSpLocks/>
          </p:cNvCxnSpPr>
          <p:nvPr/>
        </p:nvCxnSpPr>
        <p:spPr>
          <a:xfrm flipV="1">
            <a:off x="7635486" y="2549953"/>
            <a:ext cx="305685" cy="219181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Straight Connector 1106">
            <a:extLst>
              <a:ext uri="{FF2B5EF4-FFF2-40B4-BE49-F238E27FC236}">
                <a16:creationId xmlns:a16="http://schemas.microsoft.com/office/drawing/2014/main" id="{8FB73DFC-DBFF-6200-B825-D1F867EC90B6}"/>
              </a:ext>
            </a:extLst>
          </p:cNvPr>
          <p:cNvCxnSpPr>
            <a:cxnSpLocks/>
          </p:cNvCxnSpPr>
          <p:nvPr/>
        </p:nvCxnSpPr>
        <p:spPr>
          <a:xfrm>
            <a:off x="8068287" y="2549953"/>
            <a:ext cx="191218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5" name="TextBox 1114">
            <a:extLst>
              <a:ext uri="{FF2B5EF4-FFF2-40B4-BE49-F238E27FC236}">
                <a16:creationId xmlns:a16="http://schemas.microsoft.com/office/drawing/2014/main" id="{B39C87A9-6E2A-969E-BDED-C59DEB273597}"/>
              </a:ext>
            </a:extLst>
          </p:cNvPr>
          <p:cNvSpPr txBox="1"/>
          <p:nvPr/>
        </p:nvSpPr>
        <p:spPr>
          <a:xfrm>
            <a:off x="8258078" y="232051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y</a:t>
            </a:r>
          </a:p>
        </p:txBody>
      </p:sp>
      <p:grpSp>
        <p:nvGrpSpPr>
          <p:cNvPr id="1121" name="Group 1120">
            <a:extLst>
              <a:ext uri="{FF2B5EF4-FFF2-40B4-BE49-F238E27FC236}">
                <a16:creationId xmlns:a16="http://schemas.microsoft.com/office/drawing/2014/main" id="{D4AC82A7-70D5-8C36-7162-E7D0841EFC4F}"/>
              </a:ext>
            </a:extLst>
          </p:cNvPr>
          <p:cNvGrpSpPr/>
          <p:nvPr/>
        </p:nvGrpSpPr>
        <p:grpSpPr>
          <a:xfrm>
            <a:off x="9674983" y="1368990"/>
            <a:ext cx="1891736" cy="1843261"/>
            <a:chOff x="9473986" y="1291313"/>
            <a:chExt cx="1891736" cy="1843261"/>
          </a:xfrm>
        </p:grpSpPr>
        <p:sp>
          <p:nvSpPr>
            <p:cNvPr id="1049" name="TextBox 1048">
              <a:extLst>
                <a:ext uri="{FF2B5EF4-FFF2-40B4-BE49-F238E27FC236}">
                  <a16:creationId xmlns:a16="http://schemas.microsoft.com/office/drawing/2014/main" id="{FBC8B80E-6276-3A7F-7958-9DF66CB7359D}"/>
                </a:ext>
              </a:extLst>
            </p:cNvPr>
            <p:cNvSpPr txBox="1"/>
            <p:nvPr/>
          </p:nvSpPr>
          <p:spPr>
            <a:xfrm>
              <a:off x="9473986" y="1291313"/>
              <a:ext cx="18917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2">
                      <a:lumMod val="75000"/>
                    </a:schemeClr>
                  </a:solidFill>
                </a:rPr>
                <a:t>Unsupervised learning</a:t>
              </a:r>
            </a:p>
          </p:txBody>
        </p:sp>
        <p:pic>
          <p:nvPicPr>
            <p:cNvPr id="1118" name="Picture 21" descr="k-means clustering Icon - Free PNG &amp; SVG 2424487 - Noun Project">
              <a:hlinkClick r:id="rId15"/>
              <a:extLst>
                <a:ext uri="{FF2B5EF4-FFF2-40B4-BE49-F238E27FC236}">
                  <a16:creationId xmlns:a16="http://schemas.microsoft.com/office/drawing/2014/main" id="{C91EC0D3-E118-B2A5-D2F9-71DF25C8DC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0107" y="1715681"/>
              <a:ext cx="1418893" cy="141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3E26A1-345E-4372-73FB-676C97AA133A}"/>
              </a:ext>
            </a:extLst>
          </p:cNvPr>
          <p:cNvCxnSpPr>
            <a:endCxn id="7" idx="1"/>
          </p:cNvCxnSpPr>
          <p:nvPr/>
        </p:nvCxnSpPr>
        <p:spPr>
          <a:xfrm>
            <a:off x="5471839" y="4010966"/>
            <a:ext cx="1992840" cy="8646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27E83D26-4C2E-AF85-C7D9-0A9DC6EA167D}"/>
              </a:ext>
            </a:extLst>
          </p:cNvPr>
          <p:cNvSpPr/>
          <p:nvPr/>
        </p:nvSpPr>
        <p:spPr>
          <a:xfrm>
            <a:off x="7941171" y="2486395"/>
            <a:ext cx="127116" cy="127116"/>
          </a:xfrm>
          <a:prstGeom prst="ellipse">
            <a:avLst/>
          </a:prstGeom>
          <a:solidFill>
            <a:schemeClr val="bg1"/>
          </a:solidFill>
          <a:ln>
            <a:solidFill>
              <a:srgbClr val="8C79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42457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7BDBB7F-48DE-1411-A51B-A392EEDEC5B2}"/>
              </a:ext>
            </a:extLst>
          </p:cNvPr>
          <p:cNvSpPr txBox="1"/>
          <p:nvPr/>
        </p:nvSpPr>
        <p:spPr>
          <a:xfrm>
            <a:off x="4053678" y="0"/>
            <a:ext cx="4084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>
                <a:solidFill>
                  <a:schemeClr val="bg2">
                    <a:lumMod val="50000"/>
                  </a:schemeClr>
                </a:solidFill>
                <a:effectLst/>
              </a:rPr>
              <a:t>Reinforcement </a:t>
            </a:r>
            <a:r>
              <a:rPr lang="en-GB" sz="3000" b="1">
                <a:solidFill>
                  <a:schemeClr val="bg2">
                    <a:lumMod val="50000"/>
                  </a:schemeClr>
                </a:solidFill>
              </a:rPr>
              <a:t>Learning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B3979-9593-720D-EB76-7030DB771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" t="1013" r="1503" b="51294"/>
          <a:stretch/>
        </p:blipFill>
        <p:spPr>
          <a:xfrm>
            <a:off x="398059" y="1924783"/>
            <a:ext cx="10112991" cy="2753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F0178E-B5E2-6233-3D29-1E17D05EA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943" y="3043013"/>
            <a:ext cx="1275832" cy="259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830BC8-5176-D379-1208-A5F331874897}"/>
              </a:ext>
            </a:extLst>
          </p:cNvPr>
          <p:cNvSpPr txBox="1"/>
          <p:nvPr/>
        </p:nvSpPr>
        <p:spPr>
          <a:xfrm>
            <a:off x="0" y="870059"/>
            <a:ext cx="3925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Components of Reinforcement Learning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A8FF58-C09B-E772-BD57-F0983ADCC65F}"/>
              </a:ext>
            </a:extLst>
          </p:cNvPr>
          <p:cNvSpPr/>
          <p:nvPr/>
        </p:nvSpPr>
        <p:spPr>
          <a:xfrm>
            <a:off x="111211" y="1924783"/>
            <a:ext cx="11986053" cy="2753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Fachhochschule Nordwestschweiz (FHNW) Logo Vector">
            <a:hlinkClick r:id="rId4"/>
            <a:extLst>
              <a:ext uri="{FF2B5EF4-FFF2-40B4-BE49-F238E27FC236}">
                <a16:creationId xmlns:a16="http://schemas.microsoft.com/office/drawing/2014/main" id="{FA5D71C2-FB8A-F16A-B808-A03C5235D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7" r="58296" b="28991"/>
          <a:stretch/>
        </p:blipFill>
        <p:spPr bwMode="auto">
          <a:xfrm>
            <a:off x="10895428" y="6147886"/>
            <a:ext cx="1296572" cy="7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447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7BDBB7F-48DE-1411-A51B-A392EEDEC5B2}"/>
              </a:ext>
            </a:extLst>
          </p:cNvPr>
          <p:cNvSpPr txBox="1"/>
          <p:nvPr/>
        </p:nvSpPr>
        <p:spPr>
          <a:xfrm>
            <a:off x="4053678" y="0"/>
            <a:ext cx="4084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>
                <a:solidFill>
                  <a:schemeClr val="bg2">
                    <a:lumMod val="50000"/>
                  </a:schemeClr>
                </a:solidFill>
                <a:effectLst/>
              </a:rPr>
              <a:t>Reinforcement </a:t>
            </a:r>
            <a:r>
              <a:rPr lang="en-GB" sz="3000" b="1">
                <a:solidFill>
                  <a:schemeClr val="bg2">
                    <a:lumMod val="50000"/>
                  </a:schemeClr>
                </a:solidFill>
              </a:rPr>
              <a:t>Learning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B3979-9593-720D-EB76-7030DB771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" t="1013" r="1503" b="51294"/>
          <a:stretch/>
        </p:blipFill>
        <p:spPr>
          <a:xfrm>
            <a:off x="398059" y="1924783"/>
            <a:ext cx="10112991" cy="2753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F0178E-B5E2-6233-3D29-1E17D05EA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943" y="3043013"/>
            <a:ext cx="1275832" cy="259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830BC8-5176-D379-1208-A5F331874897}"/>
              </a:ext>
            </a:extLst>
          </p:cNvPr>
          <p:cNvSpPr txBox="1"/>
          <p:nvPr/>
        </p:nvSpPr>
        <p:spPr>
          <a:xfrm>
            <a:off x="0" y="870059"/>
            <a:ext cx="3925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Components of Reinforcement Learning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A8FF58-C09B-E772-BD57-F0983ADCC65F}"/>
              </a:ext>
            </a:extLst>
          </p:cNvPr>
          <p:cNvSpPr/>
          <p:nvPr/>
        </p:nvSpPr>
        <p:spPr>
          <a:xfrm>
            <a:off x="1680950" y="1924783"/>
            <a:ext cx="10416314" cy="2753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824472-0765-7E16-BAD6-FA81D5DD87DC}"/>
              </a:ext>
            </a:extLst>
          </p:cNvPr>
          <p:cNvSpPr txBox="1"/>
          <p:nvPr/>
        </p:nvSpPr>
        <p:spPr>
          <a:xfrm>
            <a:off x="4053678" y="5403108"/>
            <a:ext cx="411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Our agent can has a discreet action space </a:t>
            </a:r>
          </a:p>
          <a:p>
            <a:pPr algn="ctr"/>
            <a:r>
              <a:rPr lang="en-US"/>
              <a:t>up, down, left, right</a:t>
            </a:r>
          </a:p>
        </p:txBody>
      </p:sp>
      <p:pic>
        <p:nvPicPr>
          <p:cNvPr id="7" name="Picture 2" descr="Fachhochschule Nordwestschweiz (FHNW) Logo Vector">
            <a:hlinkClick r:id="rId4"/>
            <a:extLst>
              <a:ext uri="{FF2B5EF4-FFF2-40B4-BE49-F238E27FC236}">
                <a16:creationId xmlns:a16="http://schemas.microsoft.com/office/drawing/2014/main" id="{085A9F0E-65CC-2905-AEE6-F670E746E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7" r="58296" b="28991"/>
          <a:stretch/>
        </p:blipFill>
        <p:spPr bwMode="auto">
          <a:xfrm>
            <a:off x="10895428" y="6136597"/>
            <a:ext cx="1296572" cy="7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43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7BDBB7F-48DE-1411-A51B-A392EEDEC5B2}"/>
              </a:ext>
            </a:extLst>
          </p:cNvPr>
          <p:cNvSpPr txBox="1"/>
          <p:nvPr/>
        </p:nvSpPr>
        <p:spPr>
          <a:xfrm>
            <a:off x="4053678" y="0"/>
            <a:ext cx="4084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>
                <a:solidFill>
                  <a:schemeClr val="bg2">
                    <a:lumMod val="50000"/>
                  </a:schemeClr>
                </a:solidFill>
                <a:effectLst/>
              </a:rPr>
              <a:t>Reinforcement </a:t>
            </a:r>
            <a:r>
              <a:rPr lang="en-GB" sz="3000" b="1">
                <a:solidFill>
                  <a:schemeClr val="bg2">
                    <a:lumMod val="50000"/>
                  </a:schemeClr>
                </a:solidFill>
              </a:rPr>
              <a:t>Learning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B3979-9593-720D-EB76-7030DB771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" t="1013" r="1503" b="51294"/>
          <a:stretch/>
        </p:blipFill>
        <p:spPr>
          <a:xfrm>
            <a:off x="398059" y="1924783"/>
            <a:ext cx="10112991" cy="2753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F0178E-B5E2-6233-3D29-1E17D05EA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943" y="3043013"/>
            <a:ext cx="1275832" cy="259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830BC8-5176-D379-1208-A5F331874897}"/>
              </a:ext>
            </a:extLst>
          </p:cNvPr>
          <p:cNvSpPr txBox="1"/>
          <p:nvPr/>
        </p:nvSpPr>
        <p:spPr>
          <a:xfrm>
            <a:off x="0" y="870059"/>
            <a:ext cx="3925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Components of Reinforcement Learning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A8FF58-C09B-E772-BD57-F0983ADCC65F}"/>
              </a:ext>
            </a:extLst>
          </p:cNvPr>
          <p:cNvSpPr/>
          <p:nvPr/>
        </p:nvSpPr>
        <p:spPr>
          <a:xfrm>
            <a:off x="3925818" y="1924783"/>
            <a:ext cx="8171446" cy="2753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B37DF2-756D-D514-A645-096E0253266C}"/>
              </a:ext>
            </a:extLst>
          </p:cNvPr>
          <p:cNvSpPr txBox="1"/>
          <p:nvPr/>
        </p:nvSpPr>
        <p:spPr>
          <a:xfrm>
            <a:off x="4585144" y="5403108"/>
            <a:ext cx="3053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It uses these actions to move </a:t>
            </a:r>
          </a:p>
          <a:p>
            <a:pPr algn="ctr"/>
            <a:r>
              <a:rPr lang="en-US"/>
              <a:t>around the state space</a:t>
            </a:r>
          </a:p>
        </p:txBody>
      </p:sp>
      <p:pic>
        <p:nvPicPr>
          <p:cNvPr id="7" name="Picture 2" descr="Fachhochschule Nordwestschweiz (FHNW) Logo Vector">
            <a:hlinkClick r:id="rId4"/>
            <a:extLst>
              <a:ext uri="{FF2B5EF4-FFF2-40B4-BE49-F238E27FC236}">
                <a16:creationId xmlns:a16="http://schemas.microsoft.com/office/drawing/2014/main" id="{31B7D7DA-8125-332D-6BC1-2E1F5A6A7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7" r="58296" b="28991"/>
          <a:stretch/>
        </p:blipFill>
        <p:spPr bwMode="auto">
          <a:xfrm>
            <a:off x="10895428" y="6125308"/>
            <a:ext cx="1296572" cy="7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31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7BDBB7F-48DE-1411-A51B-A392EEDEC5B2}"/>
              </a:ext>
            </a:extLst>
          </p:cNvPr>
          <p:cNvSpPr txBox="1"/>
          <p:nvPr/>
        </p:nvSpPr>
        <p:spPr>
          <a:xfrm>
            <a:off x="4053678" y="0"/>
            <a:ext cx="4084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>
                <a:solidFill>
                  <a:schemeClr val="bg2">
                    <a:lumMod val="50000"/>
                  </a:schemeClr>
                </a:solidFill>
                <a:effectLst/>
              </a:rPr>
              <a:t>Reinforcement </a:t>
            </a:r>
            <a:r>
              <a:rPr lang="en-GB" sz="3000" b="1">
                <a:solidFill>
                  <a:schemeClr val="bg2">
                    <a:lumMod val="50000"/>
                  </a:schemeClr>
                </a:solidFill>
              </a:rPr>
              <a:t>Learning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B3979-9593-720D-EB76-7030DB771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" t="1013" r="1503" b="51294"/>
          <a:stretch/>
        </p:blipFill>
        <p:spPr>
          <a:xfrm>
            <a:off x="398059" y="1924783"/>
            <a:ext cx="10112991" cy="2753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F0178E-B5E2-6233-3D29-1E17D05EA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943" y="3043013"/>
            <a:ext cx="1275832" cy="259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830BC8-5176-D379-1208-A5F331874897}"/>
              </a:ext>
            </a:extLst>
          </p:cNvPr>
          <p:cNvSpPr txBox="1"/>
          <p:nvPr/>
        </p:nvSpPr>
        <p:spPr>
          <a:xfrm>
            <a:off x="0" y="870059"/>
            <a:ext cx="3925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Components of Reinforcement Learning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A8FF58-C09B-E772-BD57-F0983ADCC65F}"/>
              </a:ext>
            </a:extLst>
          </p:cNvPr>
          <p:cNvSpPr/>
          <p:nvPr/>
        </p:nvSpPr>
        <p:spPr>
          <a:xfrm>
            <a:off x="6190734" y="1924783"/>
            <a:ext cx="5906529" cy="2753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9988C9-143F-FA91-9913-921660BEF10D}"/>
              </a:ext>
            </a:extLst>
          </p:cNvPr>
          <p:cNvSpPr txBox="1"/>
          <p:nvPr/>
        </p:nvSpPr>
        <p:spPr>
          <a:xfrm>
            <a:off x="4124130" y="5403108"/>
            <a:ext cx="397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The system dispenses rewards based on </a:t>
            </a:r>
          </a:p>
          <a:p>
            <a:pPr algn="ctr"/>
            <a:r>
              <a:rPr lang="en-US"/>
              <a:t>current state and action</a:t>
            </a:r>
          </a:p>
        </p:txBody>
      </p:sp>
      <p:pic>
        <p:nvPicPr>
          <p:cNvPr id="7" name="Picture 2" descr="Fachhochschule Nordwestschweiz (FHNW) Logo Vector">
            <a:hlinkClick r:id="rId4"/>
            <a:extLst>
              <a:ext uri="{FF2B5EF4-FFF2-40B4-BE49-F238E27FC236}">
                <a16:creationId xmlns:a16="http://schemas.microsoft.com/office/drawing/2014/main" id="{83D5CAAB-13E6-512E-1AA0-9D5A00EAD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7" r="58296" b="28991"/>
          <a:stretch/>
        </p:blipFill>
        <p:spPr bwMode="auto">
          <a:xfrm>
            <a:off x="10895428" y="6125308"/>
            <a:ext cx="1296572" cy="7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267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7BDBB7F-48DE-1411-A51B-A392EEDEC5B2}"/>
              </a:ext>
            </a:extLst>
          </p:cNvPr>
          <p:cNvSpPr txBox="1"/>
          <p:nvPr/>
        </p:nvSpPr>
        <p:spPr>
          <a:xfrm>
            <a:off x="4053678" y="0"/>
            <a:ext cx="4084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>
                <a:solidFill>
                  <a:schemeClr val="bg2">
                    <a:lumMod val="50000"/>
                  </a:schemeClr>
                </a:solidFill>
                <a:effectLst/>
              </a:rPr>
              <a:t>Reinforcement </a:t>
            </a:r>
            <a:r>
              <a:rPr lang="en-GB" sz="3000" b="1">
                <a:solidFill>
                  <a:schemeClr val="bg2">
                    <a:lumMod val="50000"/>
                  </a:schemeClr>
                </a:solidFill>
              </a:rPr>
              <a:t>Learning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B3979-9593-720D-EB76-7030DB771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" t="1013" r="1503" b="51294"/>
          <a:stretch/>
        </p:blipFill>
        <p:spPr>
          <a:xfrm>
            <a:off x="398059" y="1924783"/>
            <a:ext cx="10112991" cy="2753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F0178E-B5E2-6233-3D29-1E17D05EA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943" y="3043013"/>
            <a:ext cx="1275832" cy="259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830BC8-5176-D379-1208-A5F331874897}"/>
              </a:ext>
            </a:extLst>
          </p:cNvPr>
          <p:cNvSpPr txBox="1"/>
          <p:nvPr/>
        </p:nvSpPr>
        <p:spPr>
          <a:xfrm>
            <a:off x="0" y="870059"/>
            <a:ext cx="3925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Components of Reinforcement Learning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A8FF58-C09B-E772-BD57-F0983ADCC65F}"/>
              </a:ext>
            </a:extLst>
          </p:cNvPr>
          <p:cNvSpPr/>
          <p:nvPr/>
        </p:nvSpPr>
        <p:spPr>
          <a:xfrm>
            <a:off x="8353168" y="1924783"/>
            <a:ext cx="3744095" cy="2753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7FE20F-EB60-7934-ADC3-68E538536B1F}"/>
              </a:ext>
            </a:extLst>
          </p:cNvPr>
          <p:cNvSpPr txBox="1"/>
          <p:nvPr/>
        </p:nvSpPr>
        <p:spPr>
          <a:xfrm>
            <a:off x="4659508" y="5403108"/>
            <a:ext cx="2904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Values bake in the long term </a:t>
            </a:r>
          </a:p>
          <a:p>
            <a:pPr algn="ctr"/>
            <a:r>
              <a:rPr lang="en-US"/>
              <a:t>consequences of actions</a:t>
            </a:r>
          </a:p>
        </p:txBody>
      </p:sp>
      <p:pic>
        <p:nvPicPr>
          <p:cNvPr id="7" name="Picture 2" descr="Fachhochschule Nordwestschweiz (FHNW) Logo Vector">
            <a:hlinkClick r:id="rId4"/>
            <a:extLst>
              <a:ext uri="{FF2B5EF4-FFF2-40B4-BE49-F238E27FC236}">
                <a16:creationId xmlns:a16="http://schemas.microsoft.com/office/drawing/2014/main" id="{A78F1612-BDC6-EFFE-72B5-AE15E6E7D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7" r="58296" b="28991"/>
          <a:stretch/>
        </p:blipFill>
        <p:spPr bwMode="auto">
          <a:xfrm>
            <a:off x="10895428" y="6125308"/>
            <a:ext cx="1296572" cy="7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86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7BDBB7F-48DE-1411-A51B-A392EEDEC5B2}"/>
              </a:ext>
            </a:extLst>
          </p:cNvPr>
          <p:cNvSpPr txBox="1"/>
          <p:nvPr/>
        </p:nvSpPr>
        <p:spPr>
          <a:xfrm>
            <a:off x="4053678" y="0"/>
            <a:ext cx="4084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>
                <a:solidFill>
                  <a:schemeClr val="bg2">
                    <a:lumMod val="50000"/>
                  </a:schemeClr>
                </a:solidFill>
                <a:effectLst/>
              </a:rPr>
              <a:t>Reinforcement </a:t>
            </a:r>
            <a:r>
              <a:rPr lang="en-GB" sz="3000" b="1">
                <a:solidFill>
                  <a:schemeClr val="bg2">
                    <a:lumMod val="50000"/>
                  </a:schemeClr>
                </a:solidFill>
              </a:rPr>
              <a:t>Learning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B3979-9593-720D-EB76-7030DB771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" t="1013" r="1503" b="51294"/>
          <a:stretch/>
        </p:blipFill>
        <p:spPr>
          <a:xfrm>
            <a:off x="398059" y="1924783"/>
            <a:ext cx="10112991" cy="2753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F0178E-B5E2-6233-3D29-1E17D05EA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943" y="3043013"/>
            <a:ext cx="1275832" cy="259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830BC8-5176-D379-1208-A5F331874897}"/>
              </a:ext>
            </a:extLst>
          </p:cNvPr>
          <p:cNvSpPr txBox="1"/>
          <p:nvPr/>
        </p:nvSpPr>
        <p:spPr>
          <a:xfrm>
            <a:off x="0" y="870059"/>
            <a:ext cx="3925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Components of Reinforcement Learning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A8FF58-C09B-E772-BD57-F0983ADCC65F}"/>
              </a:ext>
            </a:extLst>
          </p:cNvPr>
          <p:cNvSpPr/>
          <p:nvPr/>
        </p:nvSpPr>
        <p:spPr>
          <a:xfrm>
            <a:off x="10511050" y="1924783"/>
            <a:ext cx="1586213" cy="2753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B4EA5C-79FF-882F-B41F-199192471E95}"/>
              </a:ext>
            </a:extLst>
          </p:cNvPr>
          <p:cNvSpPr txBox="1"/>
          <p:nvPr/>
        </p:nvSpPr>
        <p:spPr>
          <a:xfrm>
            <a:off x="4166370" y="5403108"/>
            <a:ext cx="3890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 policy is a universal plan of action for </a:t>
            </a:r>
          </a:p>
          <a:p>
            <a:pPr algn="ctr"/>
            <a:r>
              <a:rPr lang="en-US"/>
              <a:t>every state that should maximize </a:t>
            </a:r>
          </a:p>
          <a:p>
            <a:pPr algn="ctr"/>
            <a:r>
              <a:rPr lang="en-US"/>
              <a:t>the expected returns</a:t>
            </a:r>
          </a:p>
        </p:txBody>
      </p:sp>
      <p:pic>
        <p:nvPicPr>
          <p:cNvPr id="7" name="Picture 2" descr="Fachhochschule Nordwestschweiz (FHNW) Logo Vector">
            <a:hlinkClick r:id="rId4"/>
            <a:extLst>
              <a:ext uri="{FF2B5EF4-FFF2-40B4-BE49-F238E27FC236}">
                <a16:creationId xmlns:a16="http://schemas.microsoft.com/office/drawing/2014/main" id="{07763384-5CD6-74BD-F5C8-CA908AE1C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7" r="58296" b="28991"/>
          <a:stretch/>
        </p:blipFill>
        <p:spPr bwMode="auto">
          <a:xfrm>
            <a:off x="10895428" y="6125308"/>
            <a:ext cx="1296572" cy="7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113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7BDBB7F-48DE-1411-A51B-A392EEDEC5B2}"/>
              </a:ext>
            </a:extLst>
          </p:cNvPr>
          <p:cNvSpPr txBox="1"/>
          <p:nvPr/>
        </p:nvSpPr>
        <p:spPr>
          <a:xfrm>
            <a:off x="4053678" y="0"/>
            <a:ext cx="4084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>
                <a:solidFill>
                  <a:schemeClr val="bg2">
                    <a:lumMod val="50000"/>
                  </a:schemeClr>
                </a:solidFill>
                <a:effectLst/>
              </a:rPr>
              <a:t>Reinforcement </a:t>
            </a:r>
            <a:r>
              <a:rPr lang="en-GB" sz="3000" b="1">
                <a:solidFill>
                  <a:schemeClr val="bg2">
                    <a:lumMod val="50000"/>
                  </a:schemeClr>
                </a:solidFill>
              </a:rPr>
              <a:t>Learning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B3979-9593-720D-EB76-7030DB771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" t="1013" r="1503" b="51294"/>
          <a:stretch/>
        </p:blipFill>
        <p:spPr>
          <a:xfrm>
            <a:off x="398059" y="1924783"/>
            <a:ext cx="10112991" cy="2753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F0178E-B5E2-6233-3D29-1E17D05EA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943" y="3043013"/>
            <a:ext cx="1275832" cy="259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830BC8-5176-D379-1208-A5F331874897}"/>
              </a:ext>
            </a:extLst>
          </p:cNvPr>
          <p:cNvSpPr txBox="1"/>
          <p:nvPr/>
        </p:nvSpPr>
        <p:spPr>
          <a:xfrm>
            <a:off x="0" y="870059"/>
            <a:ext cx="3925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Components of Reinforcement 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0DC175-5F19-76F2-279A-DF6DE213E153}"/>
              </a:ext>
            </a:extLst>
          </p:cNvPr>
          <p:cNvSpPr txBox="1"/>
          <p:nvPr/>
        </p:nvSpPr>
        <p:spPr>
          <a:xfrm>
            <a:off x="4316514" y="5403108"/>
            <a:ext cx="35906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The systems reward based dynamics</a:t>
            </a:r>
          </a:p>
          <a:p>
            <a:pPr algn="ctr"/>
            <a:r>
              <a:rPr lang="en-US"/>
              <a:t>can be fully, partly, or not known,</a:t>
            </a:r>
          </a:p>
          <a:p>
            <a:pPr algn="ctr"/>
            <a:r>
              <a:rPr lang="en-US"/>
              <a:t>largely dictating the type of </a:t>
            </a:r>
          </a:p>
          <a:p>
            <a:pPr algn="ctr"/>
            <a:r>
              <a:rPr lang="en-US"/>
              <a:t>RL algorithm used</a:t>
            </a:r>
          </a:p>
        </p:txBody>
      </p:sp>
      <p:pic>
        <p:nvPicPr>
          <p:cNvPr id="6" name="Picture 2" descr="Fachhochschule Nordwestschweiz (FHNW) Logo Vector">
            <a:hlinkClick r:id="rId4"/>
            <a:extLst>
              <a:ext uri="{FF2B5EF4-FFF2-40B4-BE49-F238E27FC236}">
                <a16:creationId xmlns:a16="http://schemas.microsoft.com/office/drawing/2014/main" id="{F3A34612-BAC9-B677-F8D1-B92D450E7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7" r="58296" b="28991"/>
          <a:stretch/>
        </p:blipFill>
        <p:spPr bwMode="auto">
          <a:xfrm>
            <a:off x="10895428" y="6125308"/>
            <a:ext cx="1296572" cy="7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848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7BDBB7F-48DE-1411-A51B-A392EEDEC5B2}"/>
              </a:ext>
            </a:extLst>
          </p:cNvPr>
          <p:cNvSpPr txBox="1"/>
          <p:nvPr/>
        </p:nvSpPr>
        <p:spPr>
          <a:xfrm>
            <a:off x="4053678" y="0"/>
            <a:ext cx="4084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>
                <a:solidFill>
                  <a:schemeClr val="bg2">
                    <a:lumMod val="50000"/>
                  </a:schemeClr>
                </a:solidFill>
                <a:effectLst/>
              </a:rPr>
              <a:t>Reinforcement </a:t>
            </a:r>
            <a:r>
              <a:rPr lang="en-GB" sz="3000" b="1">
                <a:solidFill>
                  <a:schemeClr val="bg2">
                    <a:lumMod val="50000"/>
                  </a:schemeClr>
                </a:solidFill>
              </a:rPr>
              <a:t>Learning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830BC8-5176-D379-1208-A5F331874897}"/>
              </a:ext>
            </a:extLst>
          </p:cNvPr>
          <p:cNvSpPr txBox="1"/>
          <p:nvPr/>
        </p:nvSpPr>
        <p:spPr>
          <a:xfrm>
            <a:off x="0" y="790728"/>
            <a:ext cx="376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Grid world example: Mountains Edge </a:t>
            </a:r>
          </a:p>
        </p:txBody>
      </p:sp>
      <p:pic>
        <p:nvPicPr>
          <p:cNvPr id="6" name="gridworld_animation2">
            <a:hlinkClick r:id="" action="ppaction://media"/>
            <a:extLst>
              <a:ext uri="{FF2B5EF4-FFF2-40B4-BE49-F238E27FC236}">
                <a16:creationId xmlns:a16="http://schemas.microsoft.com/office/drawing/2014/main" id="{F269A148-E146-FD1D-D3B1-D076BC424F7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1324" t="11642" r="19403" b="10223"/>
          <a:stretch/>
        </p:blipFill>
        <p:spPr>
          <a:xfrm>
            <a:off x="3948166" y="1160060"/>
            <a:ext cx="4817660" cy="47630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A7F143-27F3-E143-69E2-C0137462563E}"/>
              </a:ext>
            </a:extLst>
          </p:cNvPr>
          <p:cNvSpPr txBox="1"/>
          <p:nvPr/>
        </p:nvSpPr>
        <p:spPr>
          <a:xfrm>
            <a:off x="1487606" y="2956819"/>
            <a:ext cx="235853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Stochastic component</a:t>
            </a:r>
          </a:p>
          <a:p>
            <a:r>
              <a:rPr lang="en-GB" sz="1400"/>
              <a:t>in the system dynamics</a:t>
            </a:r>
          </a:p>
          <a:p>
            <a:r>
              <a:rPr lang="en-GB" sz="1400"/>
              <a:t>that models wind and always</a:t>
            </a:r>
          </a:p>
          <a:p>
            <a:r>
              <a:rPr lang="en-GB" sz="1400"/>
              <a:t>gives a chance of moving to</a:t>
            </a:r>
          </a:p>
          <a:p>
            <a:r>
              <a:rPr lang="en-GB" sz="1400"/>
              <a:t>the right no matter the action</a:t>
            </a:r>
            <a:endParaRPr lang="en-CH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5E240-1570-579F-F1D6-90D81B57B56D}"/>
              </a:ext>
            </a:extLst>
          </p:cNvPr>
          <p:cNvSpPr txBox="1"/>
          <p:nvPr/>
        </p:nvSpPr>
        <p:spPr>
          <a:xfrm>
            <a:off x="8867855" y="3275111"/>
            <a:ext cx="1464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/>
              <a:t>Edge = death/cliff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991C23-2B33-E318-CDAA-F8738A1F1E77}"/>
              </a:ext>
            </a:extLst>
          </p:cNvPr>
          <p:cNvSpPr txBox="1"/>
          <p:nvPr/>
        </p:nvSpPr>
        <p:spPr>
          <a:xfrm>
            <a:off x="8867855" y="1160060"/>
            <a:ext cx="1376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/>
              <a:t>The target state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60177-4151-28F9-C94F-D4A7040DFC47}"/>
              </a:ext>
            </a:extLst>
          </p:cNvPr>
          <p:cNvSpPr txBox="1"/>
          <p:nvPr/>
        </p:nvSpPr>
        <p:spPr>
          <a:xfrm>
            <a:off x="7109568" y="6080600"/>
            <a:ext cx="910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/>
              <a:t>The agent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F5E4CD-2367-5B82-0F8D-A50551CB7F99}"/>
              </a:ext>
            </a:extLst>
          </p:cNvPr>
          <p:cNvSpPr txBox="1"/>
          <p:nvPr/>
        </p:nvSpPr>
        <p:spPr>
          <a:xfrm>
            <a:off x="8953795" y="5139282"/>
            <a:ext cx="2829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/>
              <a:t>The agent finds a path that balances</a:t>
            </a:r>
          </a:p>
          <a:p>
            <a:r>
              <a:rPr lang="en-CH" sz="1400"/>
              <a:t>tensions beteen speed and safety.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ADB76D-6916-122B-9DA7-CDBC33C88BBF}"/>
              </a:ext>
            </a:extLst>
          </p:cNvPr>
          <p:cNvSpPr/>
          <p:nvPr/>
        </p:nvSpPr>
        <p:spPr>
          <a:xfrm>
            <a:off x="8272244" y="1191820"/>
            <a:ext cx="461448" cy="450144"/>
          </a:xfrm>
          <a:prstGeom prst="rect">
            <a:avLst/>
          </a:prstGeom>
          <a:solidFill>
            <a:schemeClr val="accent6">
              <a:lumMod val="60000"/>
              <a:lumOff val="40000"/>
              <a:alpha val="23748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2" name="Picture 2" descr="Fachhochschule Nordwestschweiz (FHNW) Logo Vector">
            <a:hlinkClick r:id="rId5"/>
            <a:extLst>
              <a:ext uri="{FF2B5EF4-FFF2-40B4-BE49-F238E27FC236}">
                <a16:creationId xmlns:a16="http://schemas.microsoft.com/office/drawing/2014/main" id="{D22B300B-F607-4A51-5C5C-704794FD3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7" r="58296" b="28991"/>
          <a:stretch/>
        </p:blipFill>
        <p:spPr bwMode="auto">
          <a:xfrm>
            <a:off x="10895428" y="6125308"/>
            <a:ext cx="1296572" cy="7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F11A8A6-DC39-2240-D552-90FB0A4A6681}"/>
              </a:ext>
            </a:extLst>
          </p:cNvPr>
          <p:cNvGrpSpPr/>
          <p:nvPr/>
        </p:nvGrpSpPr>
        <p:grpSpPr>
          <a:xfrm>
            <a:off x="3247616" y="1431440"/>
            <a:ext cx="1916059" cy="4360879"/>
            <a:chOff x="438679" y="371104"/>
            <a:chExt cx="2746044" cy="6249893"/>
          </a:xfrm>
        </p:grpSpPr>
        <p:pic>
          <p:nvPicPr>
            <p:cNvPr id="1026" name="Picture 2" descr="Hooke's law">
              <a:hlinkClick r:id="rId2"/>
              <a:extLst>
                <a:ext uri="{FF2B5EF4-FFF2-40B4-BE49-F238E27FC236}">
                  <a16:creationId xmlns:a16="http://schemas.microsoft.com/office/drawing/2014/main" id="{B3AA4664-BC80-E3F4-718A-F1E8677F08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37"/>
            <a:stretch/>
          </p:blipFill>
          <p:spPr bwMode="auto">
            <a:xfrm>
              <a:off x="438682" y="371104"/>
              <a:ext cx="2746041" cy="1344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ooke's law">
              <a:hlinkClick r:id="rId2"/>
              <a:extLst>
                <a:ext uri="{FF2B5EF4-FFF2-40B4-BE49-F238E27FC236}">
                  <a16:creationId xmlns:a16="http://schemas.microsoft.com/office/drawing/2014/main" id="{65D0507C-3EFB-48E4-6CF4-586B5CF034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120" b="21417"/>
            <a:stretch/>
          </p:blipFill>
          <p:spPr bwMode="auto">
            <a:xfrm>
              <a:off x="438680" y="1573121"/>
              <a:ext cx="2746041" cy="1344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ooke's law">
              <a:hlinkClick r:id="rId2"/>
              <a:extLst>
                <a:ext uri="{FF2B5EF4-FFF2-40B4-BE49-F238E27FC236}">
                  <a16:creationId xmlns:a16="http://schemas.microsoft.com/office/drawing/2014/main" id="{99541926-9423-BDA7-25A9-2381AE0031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162" b="42285"/>
            <a:stretch/>
          </p:blipFill>
          <p:spPr bwMode="auto">
            <a:xfrm>
              <a:off x="438679" y="5401797"/>
              <a:ext cx="2746041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ooke's law">
              <a:hlinkClick r:id="rId2"/>
              <a:extLst>
                <a:ext uri="{FF2B5EF4-FFF2-40B4-BE49-F238E27FC236}">
                  <a16:creationId xmlns:a16="http://schemas.microsoft.com/office/drawing/2014/main" id="{13C23869-20EF-80C7-42E0-1FD67BC9DC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36" b="62201"/>
            <a:stretch/>
          </p:blipFill>
          <p:spPr bwMode="auto">
            <a:xfrm>
              <a:off x="438680" y="2917827"/>
              <a:ext cx="2746041" cy="1344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ooke's law">
              <a:hlinkClick r:id="rId2"/>
              <a:extLst>
                <a:ext uri="{FF2B5EF4-FFF2-40B4-BE49-F238E27FC236}">
                  <a16:creationId xmlns:a16="http://schemas.microsoft.com/office/drawing/2014/main" id="{83E33E69-F492-8428-9AAD-04602A50CB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664"/>
            <a:stretch/>
          </p:blipFill>
          <p:spPr bwMode="auto">
            <a:xfrm>
              <a:off x="438680" y="4262533"/>
              <a:ext cx="2746041" cy="1139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" name="Picture 1" descr="Space, shuttle, robot, car, wheels icon - Download on Iconfinder">
            <a:extLst>
              <a:ext uri="{FF2B5EF4-FFF2-40B4-BE49-F238E27FC236}">
                <a16:creationId xmlns:a16="http://schemas.microsoft.com/office/drawing/2014/main" id="{E0D392E5-3A7F-318B-E354-D857B41C8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908" y="3437510"/>
            <a:ext cx="820264" cy="8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F5B5A3F-55E5-AEFF-03C6-424FF41F7B23}"/>
              </a:ext>
            </a:extLst>
          </p:cNvPr>
          <p:cNvSpPr txBox="1"/>
          <p:nvPr/>
        </p:nvSpPr>
        <p:spPr>
          <a:xfrm>
            <a:off x="7396718" y="2439285"/>
            <a:ext cx="2366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/>
              <a:t>Would you please stop </a:t>
            </a:r>
          </a:p>
          <a:p>
            <a:pPr algn="ctr"/>
            <a:r>
              <a:rPr lang="en-CH"/>
              <a:t>moving!!!</a:t>
            </a:r>
          </a:p>
        </p:txBody>
      </p:sp>
      <p:sp>
        <p:nvSpPr>
          <p:cNvPr id="52" name="Teardrop 51">
            <a:extLst>
              <a:ext uri="{FF2B5EF4-FFF2-40B4-BE49-F238E27FC236}">
                <a16:creationId xmlns:a16="http://schemas.microsoft.com/office/drawing/2014/main" id="{F319C438-3C0C-8DCB-2C56-F1AF3B72BEDD}"/>
              </a:ext>
            </a:extLst>
          </p:cNvPr>
          <p:cNvSpPr/>
          <p:nvPr/>
        </p:nvSpPr>
        <p:spPr>
          <a:xfrm rot="11984867">
            <a:off x="7376159" y="1558491"/>
            <a:ext cx="2407920" cy="2407920"/>
          </a:xfrm>
          <a:prstGeom prst="teardrop">
            <a:avLst/>
          </a:prstGeom>
          <a:solidFill>
            <a:schemeClr val="bg2">
              <a:lumMod val="25000"/>
              <a:alpha val="25813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E26DE5-975A-C65C-F541-CAD3DD98F259}"/>
              </a:ext>
            </a:extLst>
          </p:cNvPr>
          <p:cNvSpPr txBox="1"/>
          <p:nvPr/>
        </p:nvSpPr>
        <p:spPr>
          <a:xfrm>
            <a:off x="0" y="0"/>
            <a:ext cx="563314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00" b="1">
                <a:solidFill>
                  <a:schemeClr val="bg2">
                    <a:lumMod val="50000"/>
                  </a:schemeClr>
                </a:solidFill>
                <a:effectLst/>
              </a:rPr>
              <a:t>Mapping the spring problem to RL world</a:t>
            </a:r>
            <a:endParaRPr lang="en-GB" sz="25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105349A-3B47-E2EB-FC77-6DEFEFC36E50}"/>
              </a:ext>
            </a:extLst>
          </p:cNvPr>
          <p:cNvSpPr txBox="1"/>
          <p:nvPr/>
        </p:nvSpPr>
        <p:spPr>
          <a:xfrm>
            <a:off x="6219908" y="4905304"/>
            <a:ext cx="5829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 spring in a vacuum with zero resistance is oscillating.</a:t>
            </a:r>
          </a:p>
          <a:p>
            <a:r>
              <a:rPr lang="en-GB"/>
              <a:t>The agent must apply forces at discreate times such that the</a:t>
            </a:r>
          </a:p>
          <a:p>
            <a:r>
              <a:rPr lang="en-GB"/>
              <a:t>spring reaches equilibrium.</a:t>
            </a:r>
            <a:endParaRPr lang="en-CH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60B0429-341F-F366-44E1-C56F084DDDCB}"/>
              </a:ext>
            </a:extLst>
          </p:cNvPr>
          <p:cNvSpPr/>
          <p:nvPr/>
        </p:nvSpPr>
        <p:spPr>
          <a:xfrm>
            <a:off x="-10762" y="2667"/>
            <a:ext cx="12202762" cy="474388"/>
          </a:xfrm>
          <a:prstGeom prst="rect">
            <a:avLst/>
          </a:prstGeom>
          <a:solidFill>
            <a:schemeClr val="bg2">
              <a:lumMod val="25000"/>
              <a:alpha val="9921"/>
            </a:schemeClr>
          </a:solidFill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2" name="Picture 2" descr="Fachhochschule Nordwestschweiz (FHNW) Logo Vector">
            <a:hlinkClick r:id="rId5"/>
            <a:extLst>
              <a:ext uri="{FF2B5EF4-FFF2-40B4-BE49-F238E27FC236}">
                <a16:creationId xmlns:a16="http://schemas.microsoft.com/office/drawing/2014/main" id="{97A7F64A-F6E3-BFAA-FED4-FA9966572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7" r="58296" b="28991"/>
          <a:stretch/>
        </p:blipFill>
        <p:spPr bwMode="auto">
          <a:xfrm>
            <a:off x="10895428" y="6125308"/>
            <a:ext cx="1296572" cy="7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8892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720A2B-78A6-C9D4-9423-2AD6FC7B0D95}"/>
              </a:ext>
            </a:extLst>
          </p:cNvPr>
          <p:cNvSpPr/>
          <p:nvPr/>
        </p:nvSpPr>
        <p:spPr>
          <a:xfrm>
            <a:off x="-10762" y="2667"/>
            <a:ext cx="12202762" cy="474388"/>
          </a:xfrm>
          <a:prstGeom prst="rect">
            <a:avLst/>
          </a:prstGeom>
          <a:solidFill>
            <a:schemeClr val="bg2">
              <a:lumMod val="25000"/>
              <a:alpha val="9921"/>
            </a:schemeClr>
          </a:solidFill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A8A98D-B13D-8166-BB03-9660C0606F92}"/>
              </a:ext>
            </a:extLst>
          </p:cNvPr>
          <p:cNvSpPr/>
          <p:nvPr/>
        </p:nvSpPr>
        <p:spPr>
          <a:xfrm>
            <a:off x="3259525" y="1429463"/>
            <a:ext cx="1546410" cy="546183"/>
          </a:xfrm>
          <a:prstGeom prst="rect">
            <a:avLst/>
          </a:prstGeom>
          <a:solidFill>
            <a:schemeClr val="bg2">
              <a:lumMod val="25000"/>
              <a:alpha val="9921"/>
            </a:schemeClr>
          </a:solidFill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F11A8A6-DC39-2240-D552-90FB0A4A6681}"/>
              </a:ext>
            </a:extLst>
          </p:cNvPr>
          <p:cNvGrpSpPr/>
          <p:nvPr/>
        </p:nvGrpSpPr>
        <p:grpSpPr>
          <a:xfrm>
            <a:off x="9526496" y="823702"/>
            <a:ext cx="1916059" cy="4360879"/>
            <a:chOff x="438679" y="371104"/>
            <a:chExt cx="2746044" cy="6249893"/>
          </a:xfrm>
        </p:grpSpPr>
        <p:pic>
          <p:nvPicPr>
            <p:cNvPr id="1026" name="Picture 2" descr="Hooke's law">
              <a:hlinkClick r:id="rId4"/>
              <a:extLst>
                <a:ext uri="{FF2B5EF4-FFF2-40B4-BE49-F238E27FC236}">
                  <a16:creationId xmlns:a16="http://schemas.microsoft.com/office/drawing/2014/main" id="{B3AA4664-BC80-E3F4-718A-F1E8677F08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37"/>
            <a:stretch/>
          </p:blipFill>
          <p:spPr bwMode="auto">
            <a:xfrm>
              <a:off x="438682" y="371104"/>
              <a:ext cx="2746041" cy="1344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ooke's law">
              <a:hlinkClick r:id="rId4"/>
              <a:extLst>
                <a:ext uri="{FF2B5EF4-FFF2-40B4-BE49-F238E27FC236}">
                  <a16:creationId xmlns:a16="http://schemas.microsoft.com/office/drawing/2014/main" id="{65D0507C-3EFB-48E4-6CF4-586B5CF034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120" b="21417"/>
            <a:stretch/>
          </p:blipFill>
          <p:spPr bwMode="auto">
            <a:xfrm>
              <a:off x="438680" y="1573121"/>
              <a:ext cx="2746041" cy="1344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ooke's law">
              <a:hlinkClick r:id="rId4"/>
              <a:extLst>
                <a:ext uri="{FF2B5EF4-FFF2-40B4-BE49-F238E27FC236}">
                  <a16:creationId xmlns:a16="http://schemas.microsoft.com/office/drawing/2014/main" id="{99541926-9423-BDA7-25A9-2381AE0031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162" b="42285"/>
            <a:stretch/>
          </p:blipFill>
          <p:spPr bwMode="auto">
            <a:xfrm>
              <a:off x="438679" y="5401797"/>
              <a:ext cx="2746041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ooke's law">
              <a:hlinkClick r:id="rId4"/>
              <a:extLst>
                <a:ext uri="{FF2B5EF4-FFF2-40B4-BE49-F238E27FC236}">
                  <a16:creationId xmlns:a16="http://schemas.microsoft.com/office/drawing/2014/main" id="{13C23869-20EF-80C7-42E0-1FD67BC9DC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36" b="62201"/>
            <a:stretch/>
          </p:blipFill>
          <p:spPr bwMode="auto">
            <a:xfrm>
              <a:off x="438680" y="2917827"/>
              <a:ext cx="2746041" cy="1344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ooke's law">
              <a:hlinkClick r:id="rId4"/>
              <a:extLst>
                <a:ext uri="{FF2B5EF4-FFF2-40B4-BE49-F238E27FC236}">
                  <a16:creationId xmlns:a16="http://schemas.microsoft.com/office/drawing/2014/main" id="{83E33E69-F492-8428-9AAD-04602A50CB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664"/>
            <a:stretch/>
          </p:blipFill>
          <p:spPr bwMode="auto">
            <a:xfrm>
              <a:off x="438680" y="4262533"/>
              <a:ext cx="2746041" cy="1139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7F2ADB5-1944-5AE1-4D34-8696DD0FB24D}"/>
              </a:ext>
            </a:extLst>
          </p:cNvPr>
          <p:cNvSpPr/>
          <p:nvPr/>
        </p:nvSpPr>
        <p:spPr>
          <a:xfrm>
            <a:off x="9526495" y="4333880"/>
            <a:ext cx="1916056" cy="938271"/>
          </a:xfrm>
          <a:prstGeom prst="rect">
            <a:avLst/>
          </a:prstGeom>
          <a:solidFill>
            <a:schemeClr val="accent6">
              <a:lumMod val="75000"/>
              <a:alpha val="23748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D3EA00-8E2C-D52C-EC9F-CA8A4D06411B}"/>
              </a:ext>
            </a:extLst>
          </p:cNvPr>
          <p:cNvSpPr txBox="1"/>
          <p:nvPr/>
        </p:nvSpPr>
        <p:spPr>
          <a:xfrm>
            <a:off x="636166" y="756660"/>
            <a:ext cx="558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/>
              <a:t>State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4E58D8C-F11C-765F-A411-CC672F32DA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901" t="6245" r="65096" b="58056"/>
          <a:stretch/>
        </p:blipFill>
        <p:spPr>
          <a:xfrm>
            <a:off x="133266" y="1058199"/>
            <a:ext cx="1455071" cy="144267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39AAA7C-A01B-436C-0E94-775BFAA2D86B}"/>
              </a:ext>
            </a:extLst>
          </p:cNvPr>
          <p:cNvCxnSpPr/>
          <p:nvPr/>
        </p:nvCxnSpPr>
        <p:spPr>
          <a:xfrm>
            <a:off x="1581430" y="1744712"/>
            <a:ext cx="1146874" cy="0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FC46B19-EC7F-A9EE-FD91-9C0495DE1BFD}"/>
              </a:ext>
            </a:extLst>
          </p:cNvPr>
          <p:cNvSpPr txBox="1"/>
          <p:nvPr/>
        </p:nvSpPr>
        <p:spPr>
          <a:xfrm>
            <a:off x="2453554" y="899510"/>
            <a:ext cx="3136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/>
              <a:t>Continuous</a:t>
            </a:r>
            <a:r>
              <a:rPr lang="en-CH" sz="1400"/>
              <a:t> positon and velocity vectors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733DECF-F268-1065-22A3-E55038BAB5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077" t="6052" r="43920" b="58250"/>
          <a:stretch/>
        </p:blipFill>
        <p:spPr>
          <a:xfrm>
            <a:off x="133266" y="2914458"/>
            <a:ext cx="1455071" cy="144267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9A7D5C2-26D2-6886-F360-F3A286486E67}"/>
              </a:ext>
            </a:extLst>
          </p:cNvPr>
          <p:cNvSpPr txBox="1"/>
          <p:nvPr/>
        </p:nvSpPr>
        <p:spPr>
          <a:xfrm>
            <a:off x="492975" y="2696365"/>
            <a:ext cx="735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/>
              <a:t>Reward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B251272-72A9-9CE1-88E6-DA22A5F35128}"/>
              </a:ext>
            </a:extLst>
          </p:cNvPr>
          <p:cNvCxnSpPr/>
          <p:nvPr/>
        </p:nvCxnSpPr>
        <p:spPr>
          <a:xfrm>
            <a:off x="1652817" y="3665401"/>
            <a:ext cx="1146874" cy="0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A352BB7A-DFFF-CB07-03E9-837C81D5CB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9571" y="5391790"/>
            <a:ext cx="1903909" cy="2429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41B00BA-C3DC-2A30-7806-ABB99B500E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7966" y="1545414"/>
            <a:ext cx="1389527" cy="2856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F6A8BCF-A1FC-9CA3-8B4E-E425EF735F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9056" y="3317818"/>
            <a:ext cx="2456991" cy="57002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C5DA4ED-D988-14B7-9F76-9CD495F0D79F}"/>
              </a:ext>
            </a:extLst>
          </p:cNvPr>
          <p:cNvSpPr/>
          <p:nvPr/>
        </p:nvSpPr>
        <p:spPr>
          <a:xfrm>
            <a:off x="3259525" y="3133694"/>
            <a:ext cx="2595282" cy="938271"/>
          </a:xfrm>
          <a:prstGeom prst="rect">
            <a:avLst/>
          </a:prstGeom>
          <a:solidFill>
            <a:schemeClr val="bg2">
              <a:lumMod val="25000"/>
              <a:alpha val="9921"/>
            </a:schemeClr>
          </a:solidFill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DCBC00-EE7E-7306-648B-9244C2F42506}"/>
              </a:ext>
            </a:extLst>
          </p:cNvPr>
          <p:cNvSpPr txBox="1"/>
          <p:nvPr/>
        </p:nvSpPr>
        <p:spPr>
          <a:xfrm>
            <a:off x="3339056" y="2751148"/>
            <a:ext cx="2439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/>
              <a:t>Inversly proportional to energy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CEF6FEA-C369-0114-9B6E-0FFFBF4579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7" t="14954" r="89436" b="65896"/>
          <a:stretch/>
        </p:blipFill>
        <p:spPr>
          <a:xfrm>
            <a:off x="428799" y="4968821"/>
            <a:ext cx="973540" cy="1105767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FCC84CF-7D50-CACD-9238-7D5552CD1D79}"/>
              </a:ext>
            </a:extLst>
          </p:cNvPr>
          <p:cNvCxnSpPr/>
          <p:nvPr/>
        </p:nvCxnSpPr>
        <p:spPr>
          <a:xfrm>
            <a:off x="1503146" y="5521704"/>
            <a:ext cx="1146874" cy="0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0EDCC5DA-AD93-6619-297B-9F1AC6351237}"/>
              </a:ext>
            </a:extLst>
          </p:cNvPr>
          <p:cNvSpPr/>
          <p:nvPr/>
        </p:nvSpPr>
        <p:spPr>
          <a:xfrm>
            <a:off x="3259525" y="5221578"/>
            <a:ext cx="2058322" cy="578223"/>
          </a:xfrm>
          <a:prstGeom prst="rect">
            <a:avLst/>
          </a:prstGeom>
          <a:solidFill>
            <a:schemeClr val="bg2">
              <a:lumMod val="25000"/>
              <a:alpha val="9921"/>
            </a:schemeClr>
          </a:solidFill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289576-99A0-CF5B-BE2E-D1632895B424}"/>
              </a:ext>
            </a:extLst>
          </p:cNvPr>
          <p:cNvSpPr txBox="1"/>
          <p:nvPr/>
        </p:nvSpPr>
        <p:spPr>
          <a:xfrm>
            <a:off x="2738278" y="4815015"/>
            <a:ext cx="3184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Bounded application of continuous force</a:t>
            </a:r>
            <a:endParaRPr lang="en-CH" sz="140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3D5DA69-F8FA-6059-6867-7D36DA77CC37}"/>
              </a:ext>
            </a:extLst>
          </p:cNvPr>
          <p:cNvGrpSpPr/>
          <p:nvPr/>
        </p:nvGrpSpPr>
        <p:grpSpPr>
          <a:xfrm>
            <a:off x="6837923" y="4636313"/>
            <a:ext cx="1459207" cy="1442672"/>
            <a:chOff x="3948166" y="1160060"/>
            <a:chExt cx="4817660" cy="4763070"/>
          </a:xfrm>
        </p:grpSpPr>
        <p:pic>
          <p:nvPicPr>
            <p:cNvPr id="44" name="gridworld_animation2">
              <a:hlinkClick r:id="" action="ppaction://media"/>
              <a:extLst>
                <a:ext uri="{FF2B5EF4-FFF2-40B4-BE49-F238E27FC236}">
                  <a16:creationId xmlns:a16="http://schemas.microsoft.com/office/drawing/2014/main" id="{5A6C3281-C3B5-4E07-CB7A-93221C386987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 rotWithShape="1">
            <a:blip r:embed="rId10"/>
            <a:srcRect l="21324" t="11642" r="19403" b="10223"/>
            <a:stretch/>
          </p:blipFill>
          <p:spPr>
            <a:xfrm>
              <a:off x="3948166" y="1160060"/>
              <a:ext cx="4817660" cy="4763070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8D3894C-03F6-E0DA-D309-B4A66A6CDF74}"/>
                </a:ext>
              </a:extLst>
            </p:cNvPr>
            <p:cNvSpPr/>
            <p:nvPr/>
          </p:nvSpPr>
          <p:spPr>
            <a:xfrm>
              <a:off x="8272244" y="1191820"/>
              <a:ext cx="461448" cy="450144"/>
            </a:xfrm>
            <a:prstGeom prst="rect">
              <a:avLst/>
            </a:prstGeom>
            <a:solidFill>
              <a:schemeClr val="accent6">
                <a:lumMod val="75000"/>
                <a:alpha val="23748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FEC77C0-CF84-BDF2-2DC0-B4EE9739A4F8}"/>
              </a:ext>
            </a:extLst>
          </p:cNvPr>
          <p:cNvSpPr txBox="1"/>
          <p:nvPr/>
        </p:nvSpPr>
        <p:spPr>
          <a:xfrm>
            <a:off x="7047704" y="4311238"/>
            <a:ext cx="1039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/>
              <a:t>Target state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2FB83F9-6E83-7427-DFE0-D7B9AD10017C}"/>
              </a:ext>
            </a:extLst>
          </p:cNvPr>
          <p:cNvCxnSpPr/>
          <p:nvPr/>
        </p:nvCxnSpPr>
        <p:spPr>
          <a:xfrm>
            <a:off x="8297130" y="4715181"/>
            <a:ext cx="1146874" cy="0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4BAECA9-5EB7-AD1C-B362-8D68DA2533A0}"/>
              </a:ext>
            </a:extLst>
          </p:cNvPr>
          <p:cNvSpPr txBox="1"/>
          <p:nvPr/>
        </p:nvSpPr>
        <p:spPr>
          <a:xfrm>
            <a:off x="6916365" y="1844978"/>
            <a:ext cx="23518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Kinetic and potential</a:t>
            </a:r>
          </a:p>
          <a:p>
            <a:r>
              <a:rPr lang="en-GB" sz="1400"/>
              <a:t>energy is zero. Agent has</a:t>
            </a:r>
          </a:p>
          <a:p>
            <a:r>
              <a:rPr lang="en-GB" sz="1400"/>
              <a:t>Applied forces at time t</a:t>
            </a:r>
          </a:p>
          <a:p>
            <a:r>
              <a:rPr lang="en-GB" sz="1400"/>
              <a:t>Such that the system reaches</a:t>
            </a:r>
          </a:p>
          <a:p>
            <a:r>
              <a:rPr lang="en-GB" sz="1400"/>
              <a:t>equilibrium</a:t>
            </a:r>
            <a:endParaRPr lang="en-CH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FE3661-328E-6DA4-36F3-EDD0A2CAAEB0}"/>
              </a:ext>
            </a:extLst>
          </p:cNvPr>
          <p:cNvSpPr txBox="1"/>
          <p:nvPr/>
        </p:nvSpPr>
        <p:spPr>
          <a:xfrm>
            <a:off x="0" y="0"/>
            <a:ext cx="563314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00" b="1">
                <a:solidFill>
                  <a:schemeClr val="bg2">
                    <a:lumMod val="50000"/>
                  </a:schemeClr>
                </a:solidFill>
                <a:effectLst/>
              </a:rPr>
              <a:t>Mapping the spring problem to RL world</a:t>
            </a:r>
            <a:endParaRPr lang="en-GB" sz="25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1520CF-9CA3-A8D3-6CCA-8A90DEFFA68A}"/>
              </a:ext>
            </a:extLst>
          </p:cNvPr>
          <p:cNvSpPr txBox="1"/>
          <p:nvPr/>
        </p:nvSpPr>
        <p:spPr>
          <a:xfrm>
            <a:off x="298787" y="4665979"/>
            <a:ext cx="1124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/>
              <a:t>Action Space</a:t>
            </a:r>
          </a:p>
        </p:txBody>
      </p:sp>
      <p:pic>
        <p:nvPicPr>
          <p:cNvPr id="5" name="Picture 2" descr="Fachhochschule Nordwestschweiz (FHNW) Logo Vector">
            <a:hlinkClick r:id="rId11"/>
            <a:extLst>
              <a:ext uri="{FF2B5EF4-FFF2-40B4-BE49-F238E27FC236}">
                <a16:creationId xmlns:a16="http://schemas.microsoft.com/office/drawing/2014/main" id="{9E2C640B-E7C7-24C3-F6CF-DF7F78F1E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7" r="58296" b="28991"/>
          <a:stretch/>
        </p:blipFill>
        <p:spPr bwMode="auto">
          <a:xfrm>
            <a:off x="10895428" y="6125308"/>
            <a:ext cx="1296572" cy="7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7646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117">
            <a:extLst>
              <a:ext uri="{FF2B5EF4-FFF2-40B4-BE49-F238E27FC236}">
                <a16:creationId xmlns:a16="http://schemas.microsoft.com/office/drawing/2014/main" id="{5DFEE6CE-163E-DC92-357B-8795A95C4F56}"/>
              </a:ext>
            </a:extLst>
          </p:cNvPr>
          <p:cNvSpPr txBox="1"/>
          <p:nvPr/>
        </p:nvSpPr>
        <p:spPr>
          <a:xfrm>
            <a:off x="3667521" y="0"/>
            <a:ext cx="48569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effectLst/>
              </a:rPr>
              <a:t>Radiative Transfer (overview)</a:t>
            </a:r>
            <a:endParaRPr lang="en-GB" sz="3000" b="1" dirty="0"/>
          </a:p>
        </p:txBody>
      </p:sp>
      <p:pic>
        <p:nvPicPr>
          <p:cNvPr id="177" name="Picture 176">
            <a:extLst>
              <a:ext uri="{FF2B5EF4-FFF2-40B4-BE49-F238E27FC236}">
                <a16:creationId xmlns:a16="http://schemas.microsoft.com/office/drawing/2014/main" id="{A1F482FB-D734-7464-5581-2957E290B0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31520" y="2923222"/>
            <a:ext cx="6634117" cy="3305169"/>
          </a:xfrm>
          <a:prstGeom prst="rect">
            <a:avLst/>
          </a:prstGeom>
        </p:spPr>
      </p:pic>
      <p:sp>
        <p:nvSpPr>
          <p:cNvPr id="185" name="Rectangle 184">
            <a:extLst>
              <a:ext uri="{FF2B5EF4-FFF2-40B4-BE49-F238E27FC236}">
                <a16:creationId xmlns:a16="http://schemas.microsoft.com/office/drawing/2014/main" id="{42D9171F-60A5-2BBD-8811-20173D49E40E}"/>
              </a:ext>
            </a:extLst>
          </p:cNvPr>
          <p:cNvSpPr/>
          <p:nvPr/>
        </p:nvSpPr>
        <p:spPr>
          <a:xfrm>
            <a:off x="117377" y="784983"/>
            <a:ext cx="309602" cy="3096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 w="44450"/>
            <a:bevelB w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7A3A3"/>
                </a:solidFill>
              </a:rPr>
              <a:t>1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D002390-20B6-C835-9E13-9A9D1BBFD213}"/>
              </a:ext>
            </a:extLst>
          </p:cNvPr>
          <p:cNvSpPr txBox="1"/>
          <p:nvPr/>
        </p:nvSpPr>
        <p:spPr>
          <a:xfrm>
            <a:off x="502094" y="724099"/>
            <a:ext cx="650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Radiative transfer describes the interaction of radiation and matter </a:t>
            </a:r>
          </a:p>
        </p:txBody>
      </p: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FFD19886-2CF8-D747-2379-07E6BE43DEC6}"/>
              </a:ext>
            </a:extLst>
          </p:cNvPr>
          <p:cNvGrpSpPr/>
          <p:nvPr/>
        </p:nvGrpSpPr>
        <p:grpSpPr>
          <a:xfrm>
            <a:off x="124335" y="1815076"/>
            <a:ext cx="7915053" cy="369332"/>
            <a:chOff x="124335" y="2094972"/>
            <a:chExt cx="7915053" cy="369332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E26BB392-FBF8-5562-79F8-AEF2529F905D}"/>
                </a:ext>
              </a:extLst>
            </p:cNvPr>
            <p:cNvSpPr/>
            <p:nvPr/>
          </p:nvSpPr>
          <p:spPr>
            <a:xfrm>
              <a:off x="124335" y="2111536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3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D06D4658-3121-ED15-FE20-5FFFBA19CC66}"/>
                </a:ext>
              </a:extLst>
            </p:cNvPr>
            <p:cNvSpPr txBox="1"/>
            <p:nvPr/>
          </p:nvSpPr>
          <p:spPr>
            <a:xfrm>
              <a:off x="497452" y="2094972"/>
              <a:ext cx="7541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To decode the light we observe we need accurate simulations called inversions</a:t>
              </a:r>
            </a:p>
          </p:txBody>
        </p:sp>
      </p:grp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B2EAD1E8-9D89-6AE5-A0E0-1970EAC649FD}"/>
              </a:ext>
            </a:extLst>
          </p:cNvPr>
          <p:cNvGrpSpPr/>
          <p:nvPr/>
        </p:nvGrpSpPr>
        <p:grpSpPr>
          <a:xfrm>
            <a:off x="131520" y="2359393"/>
            <a:ext cx="9527611" cy="369332"/>
            <a:chOff x="131520" y="2359393"/>
            <a:chExt cx="9527611" cy="369332"/>
          </a:xfrm>
        </p:grpSpPr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409F051-A688-50E0-55E5-362C77664933}"/>
                </a:ext>
              </a:extLst>
            </p:cNvPr>
            <p:cNvSpPr/>
            <p:nvPr/>
          </p:nvSpPr>
          <p:spPr>
            <a:xfrm>
              <a:off x="131520" y="2381824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4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4AA1387B-920A-610B-0BB1-F943C5678720}"/>
                </a:ext>
              </a:extLst>
            </p:cNvPr>
            <p:cNvSpPr txBox="1"/>
            <p:nvPr/>
          </p:nvSpPr>
          <p:spPr>
            <a:xfrm>
              <a:off x="504637" y="2359393"/>
              <a:ext cx="9154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This is how inversions work, they are tools for inferring the physics of remotely observed objects </a:t>
              </a:r>
            </a:p>
          </p:txBody>
        </p: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45DD7CAF-5A36-5247-AC3E-E9C4167B20A5}"/>
              </a:ext>
            </a:extLst>
          </p:cNvPr>
          <p:cNvGrpSpPr/>
          <p:nvPr/>
        </p:nvGrpSpPr>
        <p:grpSpPr>
          <a:xfrm>
            <a:off x="124335" y="1268416"/>
            <a:ext cx="12074623" cy="369332"/>
            <a:chOff x="117377" y="1383058"/>
            <a:chExt cx="12074623" cy="369332"/>
          </a:xfrm>
        </p:grpSpPr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397BA368-1550-2B0F-2D1B-CCFA6E1C3BE1}"/>
                </a:ext>
              </a:extLst>
            </p:cNvPr>
            <p:cNvSpPr/>
            <p:nvPr/>
          </p:nvSpPr>
          <p:spPr>
            <a:xfrm>
              <a:off x="117377" y="1404884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2</a:t>
              </a:r>
            </a:p>
          </p:txBody>
        </p:sp>
        <p:sp>
          <p:nvSpPr>
            <p:cNvPr id="1024" name="TextBox 1023">
              <a:extLst>
                <a:ext uri="{FF2B5EF4-FFF2-40B4-BE49-F238E27FC236}">
                  <a16:creationId xmlns:a16="http://schemas.microsoft.com/office/drawing/2014/main" id="{A56B26DA-26C5-3A25-859E-9B182307944C}"/>
                </a:ext>
              </a:extLst>
            </p:cNvPr>
            <p:cNvSpPr txBox="1"/>
            <p:nvPr/>
          </p:nvSpPr>
          <p:spPr>
            <a:xfrm>
              <a:off x="497452" y="1383058"/>
              <a:ext cx="11694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This is important for a wide variety of remote sensing observations: Climate modeling, Solar physics, Epoch of Reionization </a:t>
              </a:r>
            </a:p>
          </p:txBody>
        </p:sp>
      </p:grp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3A3B602D-C2CF-ABDF-28AD-FEAD27025008}"/>
              </a:ext>
            </a:extLst>
          </p:cNvPr>
          <p:cNvGrpSpPr/>
          <p:nvPr/>
        </p:nvGrpSpPr>
        <p:grpSpPr>
          <a:xfrm>
            <a:off x="7006375" y="2989590"/>
            <a:ext cx="5199588" cy="369332"/>
            <a:chOff x="7006375" y="2989590"/>
            <a:chExt cx="5199588" cy="369332"/>
          </a:xfrm>
        </p:grpSpPr>
        <p:sp>
          <p:nvSpPr>
            <p:cNvPr id="1029" name="Rectangle 1028">
              <a:extLst>
                <a:ext uri="{FF2B5EF4-FFF2-40B4-BE49-F238E27FC236}">
                  <a16:creationId xmlns:a16="http://schemas.microsoft.com/office/drawing/2014/main" id="{861E1C7E-23D6-34BF-E11A-8F2733FE98E8}"/>
                </a:ext>
              </a:extLst>
            </p:cNvPr>
            <p:cNvSpPr/>
            <p:nvPr/>
          </p:nvSpPr>
          <p:spPr>
            <a:xfrm>
              <a:off x="7006375" y="3019839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5</a:t>
              </a:r>
            </a:p>
          </p:txBody>
        </p:sp>
        <p:sp>
          <p:nvSpPr>
            <p:cNvPr id="1030" name="TextBox 1029">
              <a:extLst>
                <a:ext uri="{FF2B5EF4-FFF2-40B4-BE49-F238E27FC236}">
                  <a16:creationId xmlns:a16="http://schemas.microsoft.com/office/drawing/2014/main" id="{DAC4A494-87F6-90C8-BE05-83BCBC860D21}"/>
                </a:ext>
              </a:extLst>
            </p:cNvPr>
            <p:cNvSpPr txBox="1"/>
            <p:nvPr/>
          </p:nvSpPr>
          <p:spPr>
            <a:xfrm>
              <a:off x="7324434" y="2989590"/>
              <a:ext cx="488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One of the most challenging systems to simulate  </a:t>
              </a:r>
            </a:p>
          </p:txBody>
        </p: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71ABA2CD-FE9E-8BF2-DA7E-D46A13F67605}"/>
              </a:ext>
            </a:extLst>
          </p:cNvPr>
          <p:cNvGrpSpPr/>
          <p:nvPr/>
        </p:nvGrpSpPr>
        <p:grpSpPr>
          <a:xfrm>
            <a:off x="7006375" y="3559899"/>
            <a:ext cx="4441817" cy="646331"/>
            <a:chOff x="7006375" y="3531956"/>
            <a:chExt cx="4441817" cy="646331"/>
          </a:xfrm>
        </p:grpSpPr>
        <p:sp>
          <p:nvSpPr>
            <p:cNvPr id="1031" name="Rectangle 1030">
              <a:extLst>
                <a:ext uri="{FF2B5EF4-FFF2-40B4-BE49-F238E27FC236}">
                  <a16:creationId xmlns:a16="http://schemas.microsoft.com/office/drawing/2014/main" id="{9853155C-53D6-39FF-BEEA-E997E1FB1143}"/>
                </a:ext>
              </a:extLst>
            </p:cNvPr>
            <p:cNvSpPr/>
            <p:nvPr/>
          </p:nvSpPr>
          <p:spPr>
            <a:xfrm>
              <a:off x="7006375" y="3680285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6</a:t>
              </a:r>
            </a:p>
          </p:txBody>
        </p:sp>
        <p:sp>
          <p:nvSpPr>
            <p:cNvPr id="1032" name="TextBox 1031">
              <a:extLst>
                <a:ext uri="{FF2B5EF4-FFF2-40B4-BE49-F238E27FC236}">
                  <a16:creationId xmlns:a16="http://schemas.microsoft.com/office/drawing/2014/main" id="{93A6AE84-8BD1-5539-F74A-526304CA1933}"/>
                </a:ext>
              </a:extLst>
            </p:cNvPr>
            <p:cNvSpPr txBox="1"/>
            <p:nvPr/>
          </p:nvSpPr>
          <p:spPr>
            <a:xfrm>
              <a:off x="7324434" y="3531956"/>
              <a:ext cx="41237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Leads to unwarranted simplifications that </a:t>
              </a:r>
            </a:p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undermine the validity of the inference</a:t>
              </a:r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68C84BAE-4298-9D23-1F06-DDA2E6744770}"/>
              </a:ext>
            </a:extLst>
          </p:cNvPr>
          <p:cNvGrpSpPr/>
          <p:nvPr/>
        </p:nvGrpSpPr>
        <p:grpSpPr>
          <a:xfrm>
            <a:off x="7014832" y="4358618"/>
            <a:ext cx="4757486" cy="646331"/>
            <a:chOff x="7014832" y="4358618"/>
            <a:chExt cx="4757486" cy="646331"/>
          </a:xfrm>
        </p:grpSpPr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3915E2FC-1C0F-5A49-A788-69F344695CD4}"/>
                </a:ext>
              </a:extLst>
            </p:cNvPr>
            <p:cNvSpPr/>
            <p:nvPr/>
          </p:nvSpPr>
          <p:spPr>
            <a:xfrm>
              <a:off x="7014832" y="4526983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7</a:t>
              </a:r>
            </a:p>
          </p:txBody>
        </p:sp>
        <p:sp>
          <p:nvSpPr>
            <p:cNvPr id="1034" name="TextBox 1033">
              <a:extLst>
                <a:ext uri="{FF2B5EF4-FFF2-40B4-BE49-F238E27FC236}">
                  <a16:creationId xmlns:a16="http://schemas.microsoft.com/office/drawing/2014/main" id="{E6F66B6D-CDEB-61CA-E82C-1AA344C38795}"/>
                </a:ext>
              </a:extLst>
            </p:cNvPr>
            <p:cNvSpPr txBox="1"/>
            <p:nvPr/>
          </p:nvSpPr>
          <p:spPr>
            <a:xfrm>
              <a:off x="7324434" y="4358618"/>
              <a:ext cx="44478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Represents one of the biggest computational </a:t>
              </a:r>
            </a:p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bottlenecks that must be removed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04186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FE3661-328E-6DA4-36F3-EDD0A2CAAEB0}"/>
              </a:ext>
            </a:extLst>
          </p:cNvPr>
          <p:cNvSpPr txBox="1"/>
          <p:nvPr/>
        </p:nvSpPr>
        <p:spPr>
          <a:xfrm>
            <a:off x="14625" y="-18842"/>
            <a:ext cx="703307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00" b="1">
                <a:solidFill>
                  <a:schemeClr val="bg2">
                    <a:lumMod val="50000"/>
                  </a:schemeClr>
                </a:solidFill>
                <a:effectLst/>
              </a:rPr>
              <a:t>Mapping the radiative transfer problem to RL world</a:t>
            </a:r>
            <a:endParaRPr lang="en-GB" sz="2500" b="1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1CE399-D402-093E-1BA7-4DA5D0B88C25}"/>
              </a:ext>
            </a:extLst>
          </p:cNvPr>
          <p:cNvGrpSpPr/>
          <p:nvPr/>
        </p:nvGrpSpPr>
        <p:grpSpPr>
          <a:xfrm>
            <a:off x="7760689" y="1384701"/>
            <a:ext cx="4032470" cy="2194853"/>
            <a:chOff x="2717954" y="959696"/>
            <a:chExt cx="7772400" cy="423047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DB0B3BF-AC79-8B4A-FC2C-4C848BDE8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17954" y="959696"/>
              <a:ext cx="2973273" cy="59325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1E5B23D-5E47-6799-EE8B-967E1F486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17954" y="2246453"/>
              <a:ext cx="3646661" cy="6779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DFF8C5-7E7C-3038-0160-2026CA01D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17954" y="2953936"/>
              <a:ext cx="3968349" cy="7593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3EC0EE3-5351-9393-511C-EC30926E7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17954" y="1580890"/>
              <a:ext cx="3231374" cy="60969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07C9A92-17C7-CB03-DA7D-90ED4AA9E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17954" y="3825050"/>
              <a:ext cx="7772400" cy="1365124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3926E80-19EB-EBCE-A25B-847BE91F64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0766" y="2357187"/>
            <a:ext cx="1275832" cy="2591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9B74B3E-11AA-F155-2367-2E52200FAAB1}"/>
              </a:ext>
            </a:extLst>
          </p:cNvPr>
          <p:cNvSpPr txBox="1"/>
          <p:nvPr/>
        </p:nvSpPr>
        <p:spPr>
          <a:xfrm>
            <a:off x="7704476" y="592198"/>
            <a:ext cx="4088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/>
              <a:t>The systems dynamics are defined by a physics</a:t>
            </a:r>
          </a:p>
          <a:p>
            <a:r>
              <a:rPr lang="en-CH" sz="1400"/>
              <a:t>engine running on the equations of radiative transfer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EE2B14-B61D-8A58-634E-EC52A8E6C8BE}"/>
              </a:ext>
            </a:extLst>
          </p:cNvPr>
          <p:cNvSpPr/>
          <p:nvPr/>
        </p:nvSpPr>
        <p:spPr>
          <a:xfrm>
            <a:off x="7647535" y="1322264"/>
            <a:ext cx="4258778" cy="2328998"/>
          </a:xfrm>
          <a:prstGeom prst="rect">
            <a:avLst/>
          </a:prstGeom>
          <a:solidFill>
            <a:schemeClr val="bg2">
              <a:lumMod val="25000"/>
              <a:alpha val="9921"/>
            </a:schemeClr>
          </a:solidFill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7C5FEE2-409B-5D5F-FF32-C2EAE1BA973D}"/>
              </a:ext>
            </a:extLst>
          </p:cNvPr>
          <p:cNvSpPr/>
          <p:nvPr/>
        </p:nvSpPr>
        <p:spPr>
          <a:xfrm>
            <a:off x="2915081" y="1484726"/>
            <a:ext cx="2106879" cy="464752"/>
          </a:xfrm>
          <a:prstGeom prst="rect">
            <a:avLst/>
          </a:prstGeom>
          <a:solidFill>
            <a:schemeClr val="bg2">
              <a:lumMod val="25000"/>
              <a:alpha val="9921"/>
            </a:schemeClr>
          </a:solidFill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DCAB3A-3142-B90A-D064-05EF963C0933}"/>
              </a:ext>
            </a:extLst>
          </p:cNvPr>
          <p:cNvSpPr txBox="1"/>
          <p:nvPr/>
        </p:nvSpPr>
        <p:spPr>
          <a:xfrm>
            <a:off x="636166" y="756660"/>
            <a:ext cx="558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/>
              <a:t>State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7CD5FE2-D1AF-5E33-F0FA-863BCF22F0B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4901" t="6245" r="65096" b="58056"/>
          <a:stretch/>
        </p:blipFill>
        <p:spPr>
          <a:xfrm>
            <a:off x="133266" y="1058199"/>
            <a:ext cx="1455071" cy="1442672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296613E-CABB-6382-F73D-238BFA5498E3}"/>
              </a:ext>
            </a:extLst>
          </p:cNvPr>
          <p:cNvCxnSpPr/>
          <p:nvPr/>
        </p:nvCxnSpPr>
        <p:spPr>
          <a:xfrm>
            <a:off x="1581430" y="1744712"/>
            <a:ext cx="1146874" cy="0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68A9BCE-501E-0236-C978-76A8E7A448DE}"/>
              </a:ext>
            </a:extLst>
          </p:cNvPr>
          <p:cNvSpPr txBox="1"/>
          <p:nvPr/>
        </p:nvSpPr>
        <p:spPr>
          <a:xfrm>
            <a:off x="2419087" y="1044742"/>
            <a:ext cx="3083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/>
              <a:t>Continuous height dependant variables</a:t>
            </a:r>
            <a:endParaRPr lang="en-CH" sz="140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E06BFCA-D47B-08F9-8D8E-AACF1A6463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1315" y="1621085"/>
            <a:ext cx="1878825" cy="192035"/>
          </a:xfrm>
          <a:prstGeom prst="rect">
            <a:avLst/>
          </a:prstGeom>
        </p:spPr>
      </p:pic>
      <p:pic>
        <p:nvPicPr>
          <p:cNvPr id="1173" name="Picture 1172">
            <a:extLst>
              <a:ext uri="{FF2B5EF4-FFF2-40B4-BE49-F238E27FC236}">
                <a16:creationId xmlns:a16="http://schemas.microsoft.com/office/drawing/2014/main" id="{5A68C5E7-40F8-6AC1-2E86-71A63EF2DC4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6077" t="6052" r="43920" b="58250"/>
          <a:stretch/>
        </p:blipFill>
        <p:spPr>
          <a:xfrm>
            <a:off x="133266" y="2914458"/>
            <a:ext cx="1455071" cy="1442672"/>
          </a:xfrm>
          <a:prstGeom prst="rect">
            <a:avLst/>
          </a:prstGeom>
        </p:spPr>
      </p:pic>
      <p:sp>
        <p:nvSpPr>
          <p:cNvPr id="1174" name="TextBox 1173">
            <a:extLst>
              <a:ext uri="{FF2B5EF4-FFF2-40B4-BE49-F238E27FC236}">
                <a16:creationId xmlns:a16="http://schemas.microsoft.com/office/drawing/2014/main" id="{4D5C6579-D6CC-9C97-78B4-55096ACA97B6}"/>
              </a:ext>
            </a:extLst>
          </p:cNvPr>
          <p:cNvSpPr txBox="1"/>
          <p:nvPr/>
        </p:nvSpPr>
        <p:spPr>
          <a:xfrm>
            <a:off x="492975" y="2696365"/>
            <a:ext cx="735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/>
              <a:t>Reward</a:t>
            </a:r>
          </a:p>
        </p:txBody>
      </p:sp>
      <p:cxnSp>
        <p:nvCxnSpPr>
          <p:cNvPr id="1175" name="Straight Arrow Connector 1174">
            <a:extLst>
              <a:ext uri="{FF2B5EF4-FFF2-40B4-BE49-F238E27FC236}">
                <a16:creationId xmlns:a16="http://schemas.microsoft.com/office/drawing/2014/main" id="{3C8CB52B-95D7-09A1-408B-336B44DBE185}"/>
              </a:ext>
            </a:extLst>
          </p:cNvPr>
          <p:cNvCxnSpPr/>
          <p:nvPr/>
        </p:nvCxnSpPr>
        <p:spPr>
          <a:xfrm>
            <a:off x="1652817" y="3665401"/>
            <a:ext cx="1146874" cy="0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7" name="Rectangle 1176">
            <a:extLst>
              <a:ext uri="{FF2B5EF4-FFF2-40B4-BE49-F238E27FC236}">
                <a16:creationId xmlns:a16="http://schemas.microsoft.com/office/drawing/2014/main" id="{42E66E42-F0FA-99B8-C128-9A20E9C42D92}"/>
              </a:ext>
            </a:extLst>
          </p:cNvPr>
          <p:cNvSpPr/>
          <p:nvPr/>
        </p:nvSpPr>
        <p:spPr>
          <a:xfrm>
            <a:off x="2913094" y="3317264"/>
            <a:ext cx="2276826" cy="609590"/>
          </a:xfrm>
          <a:prstGeom prst="rect">
            <a:avLst/>
          </a:prstGeom>
          <a:solidFill>
            <a:schemeClr val="bg2">
              <a:lumMod val="25000"/>
              <a:alpha val="9921"/>
            </a:schemeClr>
          </a:solidFill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78" name="TextBox 1177">
            <a:extLst>
              <a:ext uri="{FF2B5EF4-FFF2-40B4-BE49-F238E27FC236}">
                <a16:creationId xmlns:a16="http://schemas.microsoft.com/office/drawing/2014/main" id="{0C607E60-D46E-7804-5603-26392B6FF2B9}"/>
              </a:ext>
            </a:extLst>
          </p:cNvPr>
          <p:cNvSpPr txBox="1"/>
          <p:nvPr/>
        </p:nvSpPr>
        <p:spPr>
          <a:xfrm>
            <a:off x="2435824" y="2897846"/>
            <a:ext cx="3173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Inversely proportional to rates in and out</a:t>
            </a:r>
            <a:endParaRPr lang="en-CH" sz="1400"/>
          </a:p>
        </p:txBody>
      </p:sp>
      <p:cxnSp>
        <p:nvCxnSpPr>
          <p:cNvPr id="1179" name="Straight Arrow Connector 1178">
            <a:extLst>
              <a:ext uri="{FF2B5EF4-FFF2-40B4-BE49-F238E27FC236}">
                <a16:creationId xmlns:a16="http://schemas.microsoft.com/office/drawing/2014/main" id="{3639F2B7-AA05-9BAB-CA40-68B1B28172EC}"/>
              </a:ext>
            </a:extLst>
          </p:cNvPr>
          <p:cNvCxnSpPr>
            <a:cxnSpLocks/>
            <a:stCxn id="18" idx="3"/>
            <a:endCxn id="24" idx="1"/>
          </p:cNvCxnSpPr>
          <p:nvPr/>
        </p:nvCxnSpPr>
        <p:spPr>
          <a:xfrm flipV="1">
            <a:off x="6836598" y="2486763"/>
            <a:ext cx="810937" cy="1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3" name="Picture 1182">
            <a:extLst>
              <a:ext uri="{FF2B5EF4-FFF2-40B4-BE49-F238E27FC236}">
                <a16:creationId xmlns:a16="http://schemas.microsoft.com/office/drawing/2014/main" id="{415DC31D-7148-9104-D6E3-B5E438762C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62748" y="3517363"/>
            <a:ext cx="2000644" cy="232491"/>
          </a:xfrm>
          <a:prstGeom prst="rect">
            <a:avLst/>
          </a:prstGeom>
        </p:spPr>
      </p:pic>
      <p:pic>
        <p:nvPicPr>
          <p:cNvPr id="1185" name="Picture 1184">
            <a:extLst>
              <a:ext uri="{FF2B5EF4-FFF2-40B4-BE49-F238E27FC236}">
                <a16:creationId xmlns:a16="http://schemas.microsoft.com/office/drawing/2014/main" id="{145CD020-B601-FFBC-C7E1-B52E7555027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97" t="14954" r="89436" b="65896"/>
          <a:stretch/>
        </p:blipFill>
        <p:spPr>
          <a:xfrm>
            <a:off x="428799" y="4968821"/>
            <a:ext cx="973540" cy="1105767"/>
          </a:xfrm>
          <a:prstGeom prst="rect">
            <a:avLst/>
          </a:prstGeom>
        </p:spPr>
      </p:pic>
      <p:cxnSp>
        <p:nvCxnSpPr>
          <p:cNvPr id="1186" name="Straight Arrow Connector 1185">
            <a:extLst>
              <a:ext uri="{FF2B5EF4-FFF2-40B4-BE49-F238E27FC236}">
                <a16:creationId xmlns:a16="http://schemas.microsoft.com/office/drawing/2014/main" id="{F535B2AE-BA29-9D13-94E3-D2B8A1AEC6EE}"/>
              </a:ext>
            </a:extLst>
          </p:cNvPr>
          <p:cNvCxnSpPr/>
          <p:nvPr/>
        </p:nvCxnSpPr>
        <p:spPr>
          <a:xfrm>
            <a:off x="1503146" y="5521704"/>
            <a:ext cx="1146874" cy="0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8" name="TextBox 1187">
            <a:extLst>
              <a:ext uri="{FF2B5EF4-FFF2-40B4-BE49-F238E27FC236}">
                <a16:creationId xmlns:a16="http://schemas.microsoft.com/office/drawing/2014/main" id="{178EC680-289F-E41C-038B-C19E66057FE8}"/>
              </a:ext>
            </a:extLst>
          </p:cNvPr>
          <p:cNvSpPr txBox="1"/>
          <p:nvPr/>
        </p:nvSpPr>
        <p:spPr>
          <a:xfrm>
            <a:off x="1509353" y="4748299"/>
            <a:ext cx="3941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Increase or decrease level populations (continuous)</a:t>
            </a:r>
            <a:endParaRPr lang="en-CH" sz="1400"/>
          </a:p>
        </p:txBody>
      </p:sp>
      <p:pic>
        <p:nvPicPr>
          <p:cNvPr id="1189" name="Picture 1188">
            <a:extLst>
              <a:ext uri="{FF2B5EF4-FFF2-40B4-BE49-F238E27FC236}">
                <a16:creationId xmlns:a16="http://schemas.microsoft.com/office/drawing/2014/main" id="{41A3A1A3-CAF4-0D42-1656-1BAD7B3E13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21315" y="5373274"/>
            <a:ext cx="765094" cy="255031"/>
          </a:xfrm>
          <a:prstGeom prst="rect">
            <a:avLst/>
          </a:prstGeom>
        </p:spPr>
      </p:pic>
      <p:cxnSp>
        <p:nvCxnSpPr>
          <p:cNvPr id="1191" name="Straight Arrow Connector 1190">
            <a:extLst>
              <a:ext uri="{FF2B5EF4-FFF2-40B4-BE49-F238E27FC236}">
                <a16:creationId xmlns:a16="http://schemas.microsoft.com/office/drawing/2014/main" id="{7B61FA92-CD08-7F19-CC13-DA9D6E95998A}"/>
              </a:ext>
            </a:extLst>
          </p:cNvPr>
          <p:cNvCxnSpPr>
            <a:cxnSpLocks/>
          </p:cNvCxnSpPr>
          <p:nvPr/>
        </p:nvCxnSpPr>
        <p:spPr>
          <a:xfrm flipV="1">
            <a:off x="3859555" y="5357229"/>
            <a:ext cx="0" cy="284785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Straight Arrow Connector 1192">
            <a:extLst>
              <a:ext uri="{FF2B5EF4-FFF2-40B4-BE49-F238E27FC236}">
                <a16:creationId xmlns:a16="http://schemas.microsoft.com/office/drawing/2014/main" id="{17F0CE55-325F-9E1B-C635-87F01919C810}"/>
              </a:ext>
            </a:extLst>
          </p:cNvPr>
          <p:cNvCxnSpPr>
            <a:cxnSpLocks/>
          </p:cNvCxnSpPr>
          <p:nvPr/>
        </p:nvCxnSpPr>
        <p:spPr>
          <a:xfrm>
            <a:off x="4025402" y="5373274"/>
            <a:ext cx="0" cy="284785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6" name="Rectangle 1195">
            <a:extLst>
              <a:ext uri="{FF2B5EF4-FFF2-40B4-BE49-F238E27FC236}">
                <a16:creationId xmlns:a16="http://schemas.microsoft.com/office/drawing/2014/main" id="{DFD1127F-5495-687E-B862-48577BF31C42}"/>
              </a:ext>
            </a:extLst>
          </p:cNvPr>
          <p:cNvSpPr/>
          <p:nvPr/>
        </p:nvSpPr>
        <p:spPr>
          <a:xfrm>
            <a:off x="2993851" y="5164735"/>
            <a:ext cx="1146874" cy="609590"/>
          </a:xfrm>
          <a:prstGeom prst="rect">
            <a:avLst/>
          </a:prstGeom>
          <a:solidFill>
            <a:schemeClr val="bg2">
              <a:lumMod val="25000"/>
              <a:alpha val="9921"/>
            </a:schemeClr>
          </a:solidFill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1198" name="Group 1197">
            <a:extLst>
              <a:ext uri="{FF2B5EF4-FFF2-40B4-BE49-F238E27FC236}">
                <a16:creationId xmlns:a16="http://schemas.microsoft.com/office/drawing/2014/main" id="{F079BAFF-DC44-C98B-6989-2A4B236F81E4}"/>
              </a:ext>
            </a:extLst>
          </p:cNvPr>
          <p:cNvGrpSpPr/>
          <p:nvPr/>
        </p:nvGrpSpPr>
        <p:grpSpPr>
          <a:xfrm>
            <a:off x="6041784" y="4681653"/>
            <a:ext cx="1459207" cy="1442672"/>
            <a:chOff x="3948166" y="1160060"/>
            <a:chExt cx="4817660" cy="4763070"/>
          </a:xfrm>
        </p:grpSpPr>
        <p:pic>
          <p:nvPicPr>
            <p:cNvPr id="1199" name="gridworld_animation2">
              <a:hlinkClick r:id="" action="ppaction://media"/>
              <a:extLst>
                <a:ext uri="{FF2B5EF4-FFF2-40B4-BE49-F238E27FC236}">
                  <a16:creationId xmlns:a16="http://schemas.microsoft.com/office/drawing/2014/main" id="{7087019E-8344-901A-4C6E-DA1694E9276D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 rotWithShape="1">
            <a:blip r:embed="rId14"/>
            <a:srcRect l="21324" t="11642" r="19403" b="10223"/>
            <a:stretch/>
          </p:blipFill>
          <p:spPr>
            <a:xfrm>
              <a:off x="3948166" y="1160060"/>
              <a:ext cx="4817660" cy="4763070"/>
            </a:xfrm>
            <a:prstGeom prst="rect">
              <a:avLst/>
            </a:prstGeom>
          </p:spPr>
        </p:pic>
        <p:sp>
          <p:nvSpPr>
            <p:cNvPr id="1200" name="Rectangle 1199">
              <a:extLst>
                <a:ext uri="{FF2B5EF4-FFF2-40B4-BE49-F238E27FC236}">
                  <a16:creationId xmlns:a16="http://schemas.microsoft.com/office/drawing/2014/main" id="{1D938027-2AAD-F404-3148-B1ECB2058A90}"/>
                </a:ext>
              </a:extLst>
            </p:cNvPr>
            <p:cNvSpPr/>
            <p:nvPr/>
          </p:nvSpPr>
          <p:spPr>
            <a:xfrm>
              <a:off x="8272244" y="1191820"/>
              <a:ext cx="461448" cy="450144"/>
            </a:xfrm>
            <a:prstGeom prst="rect">
              <a:avLst/>
            </a:prstGeom>
            <a:solidFill>
              <a:schemeClr val="accent6">
                <a:lumMod val="75000"/>
                <a:alpha val="23748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1201" name="TextBox 1200">
            <a:extLst>
              <a:ext uri="{FF2B5EF4-FFF2-40B4-BE49-F238E27FC236}">
                <a16:creationId xmlns:a16="http://schemas.microsoft.com/office/drawing/2014/main" id="{FC59AF45-88B1-F2C9-3B8E-31CEFBDBBEB2}"/>
              </a:ext>
            </a:extLst>
          </p:cNvPr>
          <p:cNvSpPr txBox="1"/>
          <p:nvPr/>
        </p:nvSpPr>
        <p:spPr>
          <a:xfrm>
            <a:off x="6251565" y="4356578"/>
            <a:ext cx="1039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/>
              <a:t>Target state</a:t>
            </a:r>
          </a:p>
        </p:txBody>
      </p:sp>
      <p:cxnSp>
        <p:nvCxnSpPr>
          <p:cNvPr id="1202" name="Straight Arrow Connector 1201">
            <a:extLst>
              <a:ext uri="{FF2B5EF4-FFF2-40B4-BE49-F238E27FC236}">
                <a16:creationId xmlns:a16="http://schemas.microsoft.com/office/drawing/2014/main" id="{60C0BC92-8C0B-954C-F14A-C84B2810E0C3}"/>
              </a:ext>
            </a:extLst>
          </p:cNvPr>
          <p:cNvCxnSpPr/>
          <p:nvPr/>
        </p:nvCxnSpPr>
        <p:spPr>
          <a:xfrm>
            <a:off x="7500991" y="4760521"/>
            <a:ext cx="1146874" cy="0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3" name="Picture 1202">
            <a:extLst>
              <a:ext uri="{FF2B5EF4-FFF2-40B4-BE49-F238E27FC236}">
                <a16:creationId xmlns:a16="http://schemas.microsoft.com/office/drawing/2014/main" id="{271D04C0-5181-81C1-C91E-0222B0971A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7552" y="5169703"/>
            <a:ext cx="3939515" cy="691926"/>
          </a:xfrm>
          <a:prstGeom prst="rect">
            <a:avLst/>
          </a:prstGeom>
        </p:spPr>
      </p:pic>
      <p:sp>
        <p:nvSpPr>
          <p:cNvPr id="1204" name="TextBox 1203">
            <a:extLst>
              <a:ext uri="{FF2B5EF4-FFF2-40B4-BE49-F238E27FC236}">
                <a16:creationId xmlns:a16="http://schemas.microsoft.com/office/drawing/2014/main" id="{6D3BA1D8-BB73-5D3E-6B90-042B82E7F4CB}"/>
              </a:ext>
            </a:extLst>
          </p:cNvPr>
          <p:cNvSpPr txBox="1"/>
          <p:nvPr/>
        </p:nvSpPr>
        <p:spPr>
          <a:xfrm>
            <a:off x="8763755" y="4570142"/>
            <a:ext cx="1765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Statistical equilibrium</a:t>
            </a:r>
            <a:endParaRPr lang="en-CH" sz="1400"/>
          </a:p>
        </p:txBody>
      </p:sp>
      <p:sp>
        <p:nvSpPr>
          <p:cNvPr id="1205" name="Rectangle 1204">
            <a:extLst>
              <a:ext uri="{FF2B5EF4-FFF2-40B4-BE49-F238E27FC236}">
                <a16:creationId xmlns:a16="http://schemas.microsoft.com/office/drawing/2014/main" id="{1F4E102C-1F61-934C-9811-D124D8DEEF47}"/>
              </a:ext>
            </a:extLst>
          </p:cNvPr>
          <p:cNvSpPr/>
          <p:nvPr/>
        </p:nvSpPr>
        <p:spPr>
          <a:xfrm>
            <a:off x="7852417" y="5048468"/>
            <a:ext cx="4128912" cy="876545"/>
          </a:xfrm>
          <a:prstGeom prst="rect">
            <a:avLst/>
          </a:prstGeom>
          <a:solidFill>
            <a:schemeClr val="accent6">
              <a:lumMod val="60000"/>
              <a:lumOff val="40000"/>
              <a:alpha val="16000"/>
            </a:schemeClr>
          </a:solidFill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06" name="Rectangle 1205">
            <a:extLst>
              <a:ext uri="{FF2B5EF4-FFF2-40B4-BE49-F238E27FC236}">
                <a16:creationId xmlns:a16="http://schemas.microsoft.com/office/drawing/2014/main" id="{BAB2EC15-F5DF-54F3-09AF-2C656A07A0ED}"/>
              </a:ext>
            </a:extLst>
          </p:cNvPr>
          <p:cNvSpPr/>
          <p:nvPr/>
        </p:nvSpPr>
        <p:spPr>
          <a:xfrm>
            <a:off x="-10762" y="2667"/>
            <a:ext cx="12202762" cy="474388"/>
          </a:xfrm>
          <a:prstGeom prst="rect">
            <a:avLst/>
          </a:prstGeom>
          <a:solidFill>
            <a:schemeClr val="bg2">
              <a:lumMod val="25000"/>
              <a:alpha val="9921"/>
            </a:schemeClr>
          </a:solidFill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07" name="TextBox 1206">
            <a:extLst>
              <a:ext uri="{FF2B5EF4-FFF2-40B4-BE49-F238E27FC236}">
                <a16:creationId xmlns:a16="http://schemas.microsoft.com/office/drawing/2014/main" id="{E21E1B4F-08E8-34B4-5BEC-3258FA468768}"/>
              </a:ext>
            </a:extLst>
          </p:cNvPr>
          <p:cNvSpPr txBox="1"/>
          <p:nvPr/>
        </p:nvSpPr>
        <p:spPr>
          <a:xfrm>
            <a:off x="298787" y="4665979"/>
            <a:ext cx="1124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/>
              <a:t>Action Space</a:t>
            </a:r>
          </a:p>
        </p:txBody>
      </p:sp>
      <p:pic>
        <p:nvPicPr>
          <p:cNvPr id="4" name="Picture 2" descr="Fachhochschule Nordwestschweiz (FHNW) Logo Vector">
            <a:hlinkClick r:id="rId15"/>
            <a:extLst>
              <a:ext uri="{FF2B5EF4-FFF2-40B4-BE49-F238E27FC236}">
                <a16:creationId xmlns:a16="http://schemas.microsoft.com/office/drawing/2014/main" id="{687CC128-6F04-F07B-A586-DA545FAC0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7" r="58296" b="28991"/>
          <a:stretch/>
        </p:blipFill>
        <p:spPr bwMode="auto">
          <a:xfrm>
            <a:off x="10895428" y="6125308"/>
            <a:ext cx="1296572" cy="7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913094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199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Rectangle 1252">
            <a:extLst>
              <a:ext uri="{FF2B5EF4-FFF2-40B4-BE49-F238E27FC236}">
                <a16:creationId xmlns:a16="http://schemas.microsoft.com/office/drawing/2014/main" id="{C186DBAA-AAF6-11DE-7047-076F3748AA9C}"/>
              </a:ext>
            </a:extLst>
          </p:cNvPr>
          <p:cNvSpPr/>
          <p:nvPr/>
        </p:nvSpPr>
        <p:spPr>
          <a:xfrm>
            <a:off x="-10762" y="2667"/>
            <a:ext cx="12202762" cy="474388"/>
          </a:xfrm>
          <a:prstGeom prst="rect">
            <a:avLst/>
          </a:prstGeom>
          <a:solidFill>
            <a:schemeClr val="bg2">
              <a:lumMod val="25000"/>
              <a:alpha val="9921"/>
            </a:schemeClr>
          </a:solidFill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47" name="Rectangle 1246">
            <a:extLst>
              <a:ext uri="{FF2B5EF4-FFF2-40B4-BE49-F238E27FC236}">
                <a16:creationId xmlns:a16="http://schemas.microsoft.com/office/drawing/2014/main" id="{9D1916AA-5C09-D977-1945-35CFA4A53AF3}"/>
              </a:ext>
            </a:extLst>
          </p:cNvPr>
          <p:cNvSpPr/>
          <p:nvPr/>
        </p:nvSpPr>
        <p:spPr>
          <a:xfrm>
            <a:off x="1464442" y="5857736"/>
            <a:ext cx="336155" cy="344538"/>
          </a:xfrm>
          <a:prstGeom prst="rect">
            <a:avLst/>
          </a:prstGeom>
          <a:solidFill>
            <a:schemeClr val="accent6">
              <a:lumMod val="75000"/>
              <a:alpha val="23748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FE3661-328E-6DA4-36F3-EDD0A2CAAEB0}"/>
              </a:ext>
            </a:extLst>
          </p:cNvPr>
          <p:cNvSpPr txBox="1"/>
          <p:nvPr/>
        </p:nvSpPr>
        <p:spPr>
          <a:xfrm>
            <a:off x="14625" y="-18842"/>
            <a:ext cx="703307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00" b="1">
                <a:solidFill>
                  <a:schemeClr val="bg2">
                    <a:lumMod val="50000"/>
                  </a:schemeClr>
                </a:solidFill>
                <a:effectLst/>
              </a:rPr>
              <a:t>Mapping the radiative transfer problem to RL world</a:t>
            </a:r>
            <a:endParaRPr lang="en-GB" sz="2500" b="1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207" name="Group 1206">
            <a:extLst>
              <a:ext uri="{FF2B5EF4-FFF2-40B4-BE49-F238E27FC236}">
                <a16:creationId xmlns:a16="http://schemas.microsoft.com/office/drawing/2014/main" id="{9885725A-DF43-B52B-E299-FFBD127CDCDE}"/>
              </a:ext>
            </a:extLst>
          </p:cNvPr>
          <p:cNvGrpSpPr/>
          <p:nvPr/>
        </p:nvGrpSpPr>
        <p:grpSpPr>
          <a:xfrm>
            <a:off x="264107" y="660479"/>
            <a:ext cx="5643793" cy="2338605"/>
            <a:chOff x="264107" y="660479"/>
            <a:chExt cx="5643793" cy="233860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01A42E4-D8DD-C69C-4E50-24EB35D55FD7}"/>
                </a:ext>
              </a:extLst>
            </p:cNvPr>
            <p:cNvGrpSpPr/>
            <p:nvPr/>
          </p:nvGrpSpPr>
          <p:grpSpPr>
            <a:xfrm>
              <a:off x="2407631" y="1636203"/>
              <a:ext cx="1299894" cy="542328"/>
              <a:chOff x="4510793" y="2715064"/>
              <a:chExt cx="2292860" cy="95660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D671D7E-100E-C9AF-07FC-0B1B95C9C31E}"/>
                  </a:ext>
                </a:extLst>
              </p:cNvPr>
              <p:cNvGrpSpPr/>
              <p:nvPr/>
            </p:nvGrpSpPr>
            <p:grpSpPr>
              <a:xfrm>
                <a:off x="4510793" y="2715064"/>
                <a:ext cx="2292860" cy="956603"/>
                <a:chOff x="3610460" y="2821819"/>
                <a:chExt cx="2292860" cy="956603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85AB29E-4FED-83C7-9FF1-FAD453E192DB}"/>
                    </a:ext>
                  </a:extLst>
                </p:cNvPr>
                <p:cNvSpPr/>
                <p:nvPr/>
              </p:nvSpPr>
              <p:spPr>
                <a:xfrm>
                  <a:off x="3657773" y="2821819"/>
                  <a:ext cx="2074246" cy="956603"/>
                </a:xfrm>
                <a:prstGeom prst="rect">
                  <a:avLst/>
                </a:prstGeom>
                <a:solidFill>
                  <a:schemeClr val="bg2">
                    <a:lumMod val="25000"/>
                    <a:alpha val="9921"/>
                  </a:schemeClr>
                </a:solidFill>
                <a:ln w="25400">
                  <a:solidFill>
                    <a:schemeClr val="bg2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900"/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D355212-1F31-034C-7C5A-0334B72D0C5C}"/>
                    </a:ext>
                  </a:extLst>
                </p:cNvPr>
                <p:cNvSpPr txBox="1"/>
                <p:nvPr/>
              </p:nvSpPr>
              <p:spPr>
                <a:xfrm>
                  <a:off x="3610460" y="2882668"/>
                  <a:ext cx="2292860" cy="8957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900"/>
                    <a:t>Physics driven engine provides environment dynamics</a:t>
                  </a:r>
                  <a:endParaRPr lang="en-CH" sz="900"/>
                </a:p>
              </p:txBody>
            </p:sp>
          </p:grp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EBAD11D-A86D-7A3D-90E9-7B3C637EA1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28691" y="3353963"/>
                <a:ext cx="921346" cy="187148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84E8356-7417-1204-A1EA-91CB9654F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4686" y="1843159"/>
              <a:ext cx="293435" cy="16703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B79F362-ACDA-A866-5D4C-4CA7BDA89A6F}"/>
                </a:ext>
              </a:extLst>
            </p:cNvPr>
            <p:cNvCxnSpPr>
              <a:cxnSpLocks/>
              <a:stCxn id="16" idx="3"/>
              <a:endCxn id="5" idx="1"/>
            </p:cNvCxnSpPr>
            <p:nvPr/>
          </p:nvCxnSpPr>
          <p:spPr>
            <a:xfrm flipV="1">
              <a:off x="1808121" y="1924616"/>
              <a:ext cx="599510" cy="2059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1" descr="Space, shuttle, robot, car, wheels icon - Download on Iconfinder">
              <a:extLst>
                <a:ext uri="{FF2B5EF4-FFF2-40B4-BE49-F238E27FC236}">
                  <a16:creationId xmlns:a16="http://schemas.microsoft.com/office/drawing/2014/main" id="{49EDA239-99E7-132B-F344-8926E0304F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481" y="1773991"/>
              <a:ext cx="305606" cy="305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18CDAB0-0AEC-14FD-7311-30EECB8EAB46}"/>
                </a:ext>
              </a:extLst>
            </p:cNvPr>
            <p:cNvSpPr txBox="1"/>
            <p:nvPr/>
          </p:nvSpPr>
          <p:spPr>
            <a:xfrm>
              <a:off x="264107" y="1735427"/>
              <a:ext cx="875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/>
                <a:t>A</a:t>
              </a:r>
              <a:r>
                <a:rPr lang="en-CH" sz="900"/>
                <a:t>gent changes</a:t>
              </a:r>
            </a:p>
            <a:p>
              <a:r>
                <a:rPr lang="en-CH" sz="900"/>
                <a:t>lvl populations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3D4CDB2-1F42-59E2-1860-A6C4045F70A7}"/>
                </a:ext>
              </a:extLst>
            </p:cNvPr>
            <p:cNvCxnSpPr>
              <a:cxnSpLocks/>
            </p:cNvCxnSpPr>
            <p:nvPr/>
          </p:nvCxnSpPr>
          <p:spPr>
            <a:xfrm>
              <a:off x="3610409" y="1944291"/>
              <a:ext cx="550887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AFFED32-3FB6-3CFC-7EEA-084F16B83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231642" y="1835348"/>
              <a:ext cx="129040" cy="165909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BDDF99-367D-3724-0DA6-256357806D0A}"/>
                </a:ext>
              </a:extLst>
            </p:cNvPr>
            <p:cNvSpPr txBox="1"/>
            <p:nvPr/>
          </p:nvSpPr>
          <p:spPr>
            <a:xfrm>
              <a:off x="4360682" y="1791214"/>
              <a:ext cx="15472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900"/>
                <a:t>PDE generates radiation field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2D0C9D-EA62-BF68-3134-76F05DFD3341}"/>
                </a:ext>
              </a:extLst>
            </p:cNvPr>
            <p:cNvCxnSpPr>
              <a:cxnSpLocks/>
            </p:cNvCxnSpPr>
            <p:nvPr/>
          </p:nvCxnSpPr>
          <p:spPr>
            <a:xfrm>
              <a:off x="4296161" y="2104759"/>
              <a:ext cx="10589" cy="750737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454C18E-E462-85AF-EAFD-8E86174A5583}"/>
                </a:ext>
              </a:extLst>
            </p:cNvPr>
            <p:cNvCxnSpPr>
              <a:cxnSpLocks/>
            </p:cNvCxnSpPr>
            <p:nvPr/>
          </p:nvCxnSpPr>
          <p:spPr>
            <a:xfrm>
              <a:off x="1808121" y="2856213"/>
              <a:ext cx="825739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61D1C6D-036F-8C40-8DE9-CDD6780C96D2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>
              <a:off x="1661403" y="2010192"/>
              <a:ext cx="3160" cy="697546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DD24B9-1341-272F-F9D1-7CDCB8E80A7E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1661403" y="1076591"/>
              <a:ext cx="0" cy="766568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222EFA7-28D1-CDAF-2C17-9CD640A2E6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06750" y="1042356"/>
              <a:ext cx="0" cy="748858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D88F251-8B59-31DA-9F67-41C8165A12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4201" y="1049002"/>
              <a:ext cx="2651253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A67DEE7-625A-D47A-F480-24C82CE95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22210" y="2756745"/>
              <a:ext cx="278387" cy="167032"/>
            </a:xfrm>
            <a:prstGeom prst="rect">
              <a:avLst/>
            </a:prstGeom>
          </p:spPr>
        </p:pic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2E27E06-8A1D-C4C6-7F69-266325DBBB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4158" y="2863818"/>
              <a:ext cx="853429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2" name="TextBox 1151">
              <a:extLst>
                <a:ext uri="{FF2B5EF4-FFF2-40B4-BE49-F238E27FC236}">
                  <a16:creationId xmlns:a16="http://schemas.microsoft.com/office/drawing/2014/main" id="{99DCEFC0-CBC7-931E-FABF-89780928801A}"/>
                </a:ext>
              </a:extLst>
            </p:cNvPr>
            <p:cNvSpPr txBox="1"/>
            <p:nvPr/>
          </p:nvSpPr>
          <p:spPr>
            <a:xfrm>
              <a:off x="2538116" y="2748401"/>
              <a:ext cx="97654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900"/>
                <a:t>Distance from SE</a:t>
              </a:r>
            </a:p>
          </p:txBody>
        </p:sp>
        <p:cxnSp>
          <p:nvCxnSpPr>
            <p:cNvPr id="1161" name="Curved Connector 1160">
              <a:extLst>
                <a:ext uri="{FF2B5EF4-FFF2-40B4-BE49-F238E27FC236}">
                  <a16:creationId xmlns:a16="http://schemas.microsoft.com/office/drawing/2014/main" id="{E442B1E3-4BBC-65A2-BCA6-6294FB90BE14}"/>
                </a:ext>
              </a:extLst>
            </p:cNvPr>
            <p:cNvCxnSpPr>
              <a:cxnSpLocks/>
              <a:stCxn id="1152" idx="2"/>
              <a:endCxn id="23" idx="0"/>
            </p:cNvCxnSpPr>
            <p:nvPr/>
          </p:nvCxnSpPr>
          <p:spPr>
            <a:xfrm rot="5400000" flipH="1">
              <a:off x="1541217" y="1494059"/>
              <a:ext cx="1205242" cy="1765107"/>
            </a:xfrm>
            <a:prstGeom prst="curvedConnector5">
              <a:avLst>
                <a:gd name="adj1" fmla="val -18967"/>
                <a:gd name="adj2" fmla="val 59503"/>
                <a:gd name="adj3" fmla="val 118967"/>
              </a:avLst>
            </a:prstGeom>
            <a:ln w="15875">
              <a:solidFill>
                <a:srgbClr val="92D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1" name="TextBox 1170">
              <a:extLst>
                <a:ext uri="{FF2B5EF4-FFF2-40B4-BE49-F238E27FC236}">
                  <a16:creationId xmlns:a16="http://schemas.microsoft.com/office/drawing/2014/main" id="{30DFC804-4011-0A7A-87E3-990EAAF9CA77}"/>
                </a:ext>
              </a:extLst>
            </p:cNvPr>
            <p:cNvSpPr txBox="1"/>
            <p:nvPr/>
          </p:nvSpPr>
          <p:spPr>
            <a:xfrm>
              <a:off x="272498" y="2629752"/>
              <a:ext cx="1229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/>
                <a:t>N</a:t>
              </a:r>
              <a:r>
                <a:rPr lang="en-CH" sz="900"/>
                <a:t>ew level populations</a:t>
              </a:r>
            </a:p>
            <a:p>
              <a:r>
                <a:rPr lang="en-CH" sz="900"/>
                <a:t> from </a:t>
              </a:r>
              <a:r>
                <a:rPr lang="en-GB" sz="900"/>
                <a:t>P</a:t>
              </a:r>
              <a:r>
                <a:rPr lang="en-CH" sz="900"/>
                <a:t>hysics engine</a:t>
              </a:r>
            </a:p>
          </p:txBody>
        </p:sp>
        <p:sp>
          <p:nvSpPr>
            <p:cNvPr id="1172" name="TextBox 1171">
              <a:extLst>
                <a:ext uri="{FF2B5EF4-FFF2-40B4-BE49-F238E27FC236}">
                  <a16:creationId xmlns:a16="http://schemas.microsoft.com/office/drawing/2014/main" id="{50C1DF36-35B6-8FA7-767D-7BE17D582B26}"/>
                </a:ext>
              </a:extLst>
            </p:cNvPr>
            <p:cNvSpPr txBox="1"/>
            <p:nvPr/>
          </p:nvSpPr>
          <p:spPr>
            <a:xfrm>
              <a:off x="2024350" y="660479"/>
              <a:ext cx="1920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H" sz="900"/>
                <a:t>Radiation field feeds back into atoms</a:t>
              </a:r>
            </a:p>
            <a:p>
              <a:pPr algn="ctr"/>
              <a:r>
                <a:rPr lang="en-CH" sz="900"/>
                <a:t>and changes the lvl populations</a:t>
              </a:r>
            </a:p>
          </p:txBody>
        </p:sp>
        <p:sp>
          <p:nvSpPr>
            <p:cNvPr id="1206" name="TextBox 1205">
              <a:extLst>
                <a:ext uri="{FF2B5EF4-FFF2-40B4-BE49-F238E27FC236}">
                  <a16:creationId xmlns:a16="http://schemas.microsoft.com/office/drawing/2014/main" id="{3F6D5771-EE4B-1780-6A01-1F45C5FB5DBA}"/>
                </a:ext>
              </a:extLst>
            </p:cNvPr>
            <p:cNvSpPr txBox="1"/>
            <p:nvPr/>
          </p:nvSpPr>
          <p:spPr>
            <a:xfrm>
              <a:off x="1964642" y="2386438"/>
              <a:ext cx="83708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/>
                <a:t>R</a:t>
              </a:r>
              <a:r>
                <a:rPr lang="en-CH" sz="900"/>
                <a:t>eward signal</a:t>
              </a:r>
            </a:p>
          </p:txBody>
        </p:sp>
      </p:grpSp>
      <p:grpSp>
        <p:nvGrpSpPr>
          <p:cNvPr id="1208" name="Group 1207">
            <a:extLst>
              <a:ext uri="{FF2B5EF4-FFF2-40B4-BE49-F238E27FC236}">
                <a16:creationId xmlns:a16="http://schemas.microsoft.com/office/drawing/2014/main" id="{CF393A54-48C3-FC98-7DC3-AEBAA46E8A7C}"/>
              </a:ext>
            </a:extLst>
          </p:cNvPr>
          <p:cNvGrpSpPr/>
          <p:nvPr/>
        </p:nvGrpSpPr>
        <p:grpSpPr>
          <a:xfrm>
            <a:off x="235681" y="3841794"/>
            <a:ext cx="5643793" cy="2338605"/>
            <a:chOff x="264107" y="660479"/>
            <a:chExt cx="5643793" cy="2338605"/>
          </a:xfrm>
        </p:grpSpPr>
        <p:grpSp>
          <p:nvGrpSpPr>
            <p:cNvPr id="1209" name="Group 1208">
              <a:extLst>
                <a:ext uri="{FF2B5EF4-FFF2-40B4-BE49-F238E27FC236}">
                  <a16:creationId xmlns:a16="http://schemas.microsoft.com/office/drawing/2014/main" id="{7941403C-835C-5DD7-ACB5-BB4F7BE59A44}"/>
                </a:ext>
              </a:extLst>
            </p:cNvPr>
            <p:cNvGrpSpPr/>
            <p:nvPr/>
          </p:nvGrpSpPr>
          <p:grpSpPr>
            <a:xfrm>
              <a:off x="2407631" y="1636203"/>
              <a:ext cx="1299894" cy="542328"/>
              <a:chOff x="4510793" y="2715064"/>
              <a:chExt cx="2292860" cy="956603"/>
            </a:xfrm>
          </p:grpSpPr>
          <p:grpSp>
            <p:nvGrpSpPr>
              <p:cNvPr id="1230" name="Group 1229">
                <a:extLst>
                  <a:ext uri="{FF2B5EF4-FFF2-40B4-BE49-F238E27FC236}">
                    <a16:creationId xmlns:a16="http://schemas.microsoft.com/office/drawing/2014/main" id="{54F9C33E-3405-3C64-F860-52BF5AB6EDE6}"/>
                  </a:ext>
                </a:extLst>
              </p:cNvPr>
              <p:cNvGrpSpPr/>
              <p:nvPr/>
            </p:nvGrpSpPr>
            <p:grpSpPr>
              <a:xfrm>
                <a:off x="4510793" y="2715064"/>
                <a:ext cx="2292860" cy="956603"/>
                <a:chOff x="3610460" y="2821819"/>
                <a:chExt cx="2292860" cy="956603"/>
              </a:xfrm>
            </p:grpSpPr>
            <p:sp>
              <p:nvSpPr>
                <p:cNvPr id="1232" name="Rectangle 1231">
                  <a:extLst>
                    <a:ext uri="{FF2B5EF4-FFF2-40B4-BE49-F238E27FC236}">
                      <a16:creationId xmlns:a16="http://schemas.microsoft.com/office/drawing/2014/main" id="{4F00EE2A-6E1B-087C-CE24-795BD213F8A2}"/>
                    </a:ext>
                  </a:extLst>
                </p:cNvPr>
                <p:cNvSpPr/>
                <p:nvPr/>
              </p:nvSpPr>
              <p:spPr>
                <a:xfrm>
                  <a:off x="3657773" y="2821819"/>
                  <a:ext cx="2074246" cy="956603"/>
                </a:xfrm>
                <a:prstGeom prst="rect">
                  <a:avLst/>
                </a:prstGeom>
                <a:solidFill>
                  <a:schemeClr val="bg2">
                    <a:lumMod val="25000"/>
                    <a:alpha val="9921"/>
                  </a:schemeClr>
                </a:solidFill>
                <a:ln w="25400">
                  <a:solidFill>
                    <a:schemeClr val="bg2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900"/>
                </a:p>
              </p:txBody>
            </p:sp>
            <p:sp>
              <p:nvSpPr>
                <p:cNvPr id="1233" name="TextBox 1232">
                  <a:extLst>
                    <a:ext uri="{FF2B5EF4-FFF2-40B4-BE49-F238E27FC236}">
                      <a16:creationId xmlns:a16="http://schemas.microsoft.com/office/drawing/2014/main" id="{D423C101-ADD7-8D3E-06E0-DE3E1B1068BC}"/>
                    </a:ext>
                  </a:extLst>
                </p:cNvPr>
                <p:cNvSpPr txBox="1"/>
                <p:nvPr/>
              </p:nvSpPr>
              <p:spPr>
                <a:xfrm>
                  <a:off x="3610460" y="2882668"/>
                  <a:ext cx="2292860" cy="8957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900"/>
                    <a:t>Physics driven engine provides environment dynamics</a:t>
                  </a:r>
                  <a:endParaRPr lang="en-CH" sz="900"/>
                </a:p>
              </p:txBody>
            </p:sp>
          </p:grpSp>
          <p:pic>
            <p:nvPicPr>
              <p:cNvPr id="1231" name="Picture 1230">
                <a:extLst>
                  <a:ext uri="{FF2B5EF4-FFF2-40B4-BE49-F238E27FC236}">
                    <a16:creationId xmlns:a16="http://schemas.microsoft.com/office/drawing/2014/main" id="{49E07E8E-B0B3-EC3B-7DF0-93886EE2A6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28691" y="3354394"/>
                <a:ext cx="921346" cy="187148"/>
              </a:xfrm>
              <a:prstGeom prst="rect">
                <a:avLst/>
              </a:prstGeom>
            </p:spPr>
          </p:pic>
        </p:grpSp>
        <p:cxnSp>
          <p:nvCxnSpPr>
            <p:cNvPr id="1211" name="Straight Connector 1210">
              <a:extLst>
                <a:ext uri="{FF2B5EF4-FFF2-40B4-BE49-F238E27FC236}">
                  <a16:creationId xmlns:a16="http://schemas.microsoft.com/office/drawing/2014/main" id="{A5BAF101-BB44-5C9B-B653-163ABFCD65C6}"/>
                </a:ext>
              </a:extLst>
            </p:cNvPr>
            <p:cNvCxnSpPr>
              <a:cxnSpLocks/>
              <a:endCxn id="1233" idx="1"/>
            </p:cNvCxnSpPr>
            <p:nvPr/>
          </p:nvCxnSpPr>
          <p:spPr>
            <a:xfrm flipV="1">
              <a:off x="1808121" y="1924616"/>
              <a:ext cx="599510" cy="2059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12" name="Picture 1" descr="Space, shuttle, robot, car, wheels icon - Download on Iconfinder">
              <a:extLst>
                <a:ext uri="{FF2B5EF4-FFF2-40B4-BE49-F238E27FC236}">
                  <a16:creationId xmlns:a16="http://schemas.microsoft.com/office/drawing/2014/main" id="{DD34DBBE-2A95-6E9C-D250-B89A496E7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481" y="1773991"/>
              <a:ext cx="305606" cy="305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3" name="TextBox 1212">
              <a:extLst>
                <a:ext uri="{FF2B5EF4-FFF2-40B4-BE49-F238E27FC236}">
                  <a16:creationId xmlns:a16="http://schemas.microsoft.com/office/drawing/2014/main" id="{9CEDF82F-B437-B241-050B-6C5B2460B0DD}"/>
                </a:ext>
              </a:extLst>
            </p:cNvPr>
            <p:cNvSpPr txBox="1"/>
            <p:nvPr/>
          </p:nvSpPr>
          <p:spPr>
            <a:xfrm>
              <a:off x="264107" y="1735427"/>
              <a:ext cx="875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/>
                <a:t>A</a:t>
              </a:r>
              <a:r>
                <a:rPr lang="en-CH" sz="900"/>
                <a:t>gent changes</a:t>
              </a:r>
            </a:p>
            <a:p>
              <a:r>
                <a:rPr lang="en-CH" sz="900"/>
                <a:t>lvl populations</a:t>
              </a:r>
            </a:p>
          </p:txBody>
        </p:sp>
        <p:cxnSp>
          <p:nvCxnSpPr>
            <p:cNvPr id="1214" name="Straight Connector 1213">
              <a:extLst>
                <a:ext uri="{FF2B5EF4-FFF2-40B4-BE49-F238E27FC236}">
                  <a16:creationId xmlns:a16="http://schemas.microsoft.com/office/drawing/2014/main" id="{EEE59E10-F72A-A780-D217-46FD00BD11C4}"/>
                </a:ext>
              </a:extLst>
            </p:cNvPr>
            <p:cNvCxnSpPr>
              <a:cxnSpLocks/>
            </p:cNvCxnSpPr>
            <p:nvPr/>
          </p:nvCxnSpPr>
          <p:spPr>
            <a:xfrm>
              <a:off x="3610409" y="1944291"/>
              <a:ext cx="550887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15" name="Picture 1214">
              <a:extLst>
                <a:ext uri="{FF2B5EF4-FFF2-40B4-BE49-F238E27FC236}">
                  <a16:creationId xmlns:a16="http://schemas.microsoft.com/office/drawing/2014/main" id="{79F8B7C0-4515-524D-46DF-1C80357A3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231642" y="1835348"/>
              <a:ext cx="129040" cy="165909"/>
            </a:xfrm>
            <a:prstGeom prst="rect">
              <a:avLst/>
            </a:prstGeom>
          </p:spPr>
        </p:pic>
        <p:sp>
          <p:nvSpPr>
            <p:cNvPr id="1216" name="TextBox 1215">
              <a:extLst>
                <a:ext uri="{FF2B5EF4-FFF2-40B4-BE49-F238E27FC236}">
                  <a16:creationId xmlns:a16="http://schemas.microsoft.com/office/drawing/2014/main" id="{9B264A43-2780-D4DA-A978-4477B7EF8C1F}"/>
                </a:ext>
              </a:extLst>
            </p:cNvPr>
            <p:cNvSpPr txBox="1"/>
            <p:nvPr/>
          </p:nvSpPr>
          <p:spPr>
            <a:xfrm>
              <a:off x="4360682" y="1791214"/>
              <a:ext cx="15472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900"/>
                <a:t>PDE generates radiation field</a:t>
              </a:r>
            </a:p>
          </p:txBody>
        </p:sp>
        <p:cxnSp>
          <p:nvCxnSpPr>
            <p:cNvPr id="1217" name="Straight Connector 1216">
              <a:extLst>
                <a:ext uri="{FF2B5EF4-FFF2-40B4-BE49-F238E27FC236}">
                  <a16:creationId xmlns:a16="http://schemas.microsoft.com/office/drawing/2014/main" id="{4ED5826A-7DF2-09FD-B0A0-D6D260A5EAA5}"/>
                </a:ext>
              </a:extLst>
            </p:cNvPr>
            <p:cNvCxnSpPr>
              <a:cxnSpLocks/>
            </p:cNvCxnSpPr>
            <p:nvPr/>
          </p:nvCxnSpPr>
          <p:spPr>
            <a:xfrm>
              <a:off x="4296161" y="2104759"/>
              <a:ext cx="10589" cy="750737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8" name="Straight Connector 1217">
              <a:extLst>
                <a:ext uri="{FF2B5EF4-FFF2-40B4-BE49-F238E27FC236}">
                  <a16:creationId xmlns:a16="http://schemas.microsoft.com/office/drawing/2014/main" id="{01D3890B-7473-853A-5453-95CECC0D0A1F}"/>
                </a:ext>
              </a:extLst>
            </p:cNvPr>
            <p:cNvCxnSpPr>
              <a:cxnSpLocks/>
            </p:cNvCxnSpPr>
            <p:nvPr/>
          </p:nvCxnSpPr>
          <p:spPr>
            <a:xfrm>
              <a:off x="1808121" y="2856213"/>
              <a:ext cx="825739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9" name="Straight Connector 1218">
              <a:extLst>
                <a:ext uri="{FF2B5EF4-FFF2-40B4-BE49-F238E27FC236}">
                  <a16:creationId xmlns:a16="http://schemas.microsoft.com/office/drawing/2014/main" id="{C603D360-BBED-5BC7-E8D5-9BB0081776E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403" y="2010192"/>
              <a:ext cx="3160" cy="697546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0" name="Straight Connector 1219">
              <a:extLst>
                <a:ext uri="{FF2B5EF4-FFF2-40B4-BE49-F238E27FC236}">
                  <a16:creationId xmlns:a16="http://schemas.microsoft.com/office/drawing/2014/main" id="{0A263BBA-767F-7751-1547-0211CFE936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403" y="1076591"/>
              <a:ext cx="0" cy="766568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1" name="Straight Connector 1220">
              <a:extLst>
                <a:ext uri="{FF2B5EF4-FFF2-40B4-BE49-F238E27FC236}">
                  <a16:creationId xmlns:a16="http://schemas.microsoft.com/office/drawing/2014/main" id="{C73E0CAE-0D73-3AEC-9318-F434FF9404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06750" y="1042356"/>
              <a:ext cx="0" cy="748858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Straight Connector 1221">
              <a:extLst>
                <a:ext uri="{FF2B5EF4-FFF2-40B4-BE49-F238E27FC236}">
                  <a16:creationId xmlns:a16="http://schemas.microsoft.com/office/drawing/2014/main" id="{8112D625-0012-2738-99BC-F8508523C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4201" y="1049002"/>
              <a:ext cx="2651253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4" name="Straight Connector 1223">
              <a:extLst>
                <a:ext uri="{FF2B5EF4-FFF2-40B4-BE49-F238E27FC236}">
                  <a16:creationId xmlns:a16="http://schemas.microsoft.com/office/drawing/2014/main" id="{8B145A84-ECF8-11B4-251D-24F8E88EC4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4158" y="2863818"/>
              <a:ext cx="853429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5" name="TextBox 1224">
              <a:extLst>
                <a:ext uri="{FF2B5EF4-FFF2-40B4-BE49-F238E27FC236}">
                  <a16:creationId xmlns:a16="http://schemas.microsoft.com/office/drawing/2014/main" id="{15E097E3-FCD4-C006-2EBB-31CE7267BB24}"/>
                </a:ext>
              </a:extLst>
            </p:cNvPr>
            <p:cNvSpPr txBox="1"/>
            <p:nvPr/>
          </p:nvSpPr>
          <p:spPr>
            <a:xfrm>
              <a:off x="2538116" y="2748401"/>
              <a:ext cx="97654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900"/>
                <a:t>Distance from SE</a:t>
              </a:r>
            </a:p>
          </p:txBody>
        </p:sp>
        <p:cxnSp>
          <p:nvCxnSpPr>
            <p:cNvPr id="1226" name="Curved Connector 1225">
              <a:extLst>
                <a:ext uri="{FF2B5EF4-FFF2-40B4-BE49-F238E27FC236}">
                  <a16:creationId xmlns:a16="http://schemas.microsoft.com/office/drawing/2014/main" id="{80CDE2BF-385D-7EC0-02BB-0884397D5B42}"/>
                </a:ext>
              </a:extLst>
            </p:cNvPr>
            <p:cNvCxnSpPr>
              <a:cxnSpLocks/>
              <a:stCxn id="1225" idx="2"/>
              <a:endCxn id="1212" idx="0"/>
            </p:cNvCxnSpPr>
            <p:nvPr/>
          </p:nvCxnSpPr>
          <p:spPr>
            <a:xfrm rot="5400000" flipH="1">
              <a:off x="1541217" y="1494059"/>
              <a:ext cx="1205242" cy="1765107"/>
            </a:xfrm>
            <a:prstGeom prst="curvedConnector5">
              <a:avLst>
                <a:gd name="adj1" fmla="val -18967"/>
                <a:gd name="adj2" fmla="val 59503"/>
                <a:gd name="adj3" fmla="val 118967"/>
              </a:avLst>
            </a:prstGeom>
            <a:ln w="15875">
              <a:solidFill>
                <a:srgbClr val="92D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7" name="TextBox 1226">
              <a:extLst>
                <a:ext uri="{FF2B5EF4-FFF2-40B4-BE49-F238E27FC236}">
                  <a16:creationId xmlns:a16="http://schemas.microsoft.com/office/drawing/2014/main" id="{98F28C37-5682-7E67-FEE2-006EB7CE80EA}"/>
                </a:ext>
              </a:extLst>
            </p:cNvPr>
            <p:cNvSpPr txBox="1"/>
            <p:nvPr/>
          </p:nvSpPr>
          <p:spPr>
            <a:xfrm>
              <a:off x="272498" y="2629752"/>
              <a:ext cx="1229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/>
                <a:t>N</a:t>
              </a:r>
              <a:r>
                <a:rPr lang="en-CH" sz="900"/>
                <a:t>ew level populations</a:t>
              </a:r>
            </a:p>
            <a:p>
              <a:r>
                <a:rPr lang="en-CH" sz="900"/>
                <a:t> from </a:t>
              </a:r>
              <a:r>
                <a:rPr lang="en-GB" sz="900"/>
                <a:t>P</a:t>
              </a:r>
              <a:r>
                <a:rPr lang="en-CH" sz="900"/>
                <a:t>hysics engine</a:t>
              </a:r>
            </a:p>
          </p:txBody>
        </p:sp>
        <p:sp>
          <p:nvSpPr>
            <p:cNvPr id="1228" name="TextBox 1227">
              <a:extLst>
                <a:ext uri="{FF2B5EF4-FFF2-40B4-BE49-F238E27FC236}">
                  <a16:creationId xmlns:a16="http://schemas.microsoft.com/office/drawing/2014/main" id="{71A7AB8A-8FBE-1B89-B835-BE9F76D218CD}"/>
                </a:ext>
              </a:extLst>
            </p:cNvPr>
            <p:cNvSpPr txBox="1"/>
            <p:nvPr/>
          </p:nvSpPr>
          <p:spPr>
            <a:xfrm>
              <a:off x="2024350" y="660479"/>
              <a:ext cx="1920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H" sz="900"/>
                <a:t>Radiation field feeds back into atoms</a:t>
              </a:r>
            </a:p>
            <a:p>
              <a:pPr algn="ctr"/>
              <a:r>
                <a:rPr lang="en-CH" sz="900"/>
                <a:t>and changes the lvl populations</a:t>
              </a:r>
            </a:p>
          </p:txBody>
        </p:sp>
        <p:sp>
          <p:nvSpPr>
            <p:cNvPr id="1229" name="TextBox 1228">
              <a:extLst>
                <a:ext uri="{FF2B5EF4-FFF2-40B4-BE49-F238E27FC236}">
                  <a16:creationId xmlns:a16="http://schemas.microsoft.com/office/drawing/2014/main" id="{443F946D-2ADE-B2C4-3A3F-E92F9509C5B6}"/>
                </a:ext>
              </a:extLst>
            </p:cNvPr>
            <p:cNvSpPr txBox="1"/>
            <p:nvPr/>
          </p:nvSpPr>
          <p:spPr>
            <a:xfrm>
              <a:off x="1964642" y="2386438"/>
              <a:ext cx="83708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/>
                <a:t>R</a:t>
              </a:r>
              <a:r>
                <a:rPr lang="en-CH" sz="900"/>
                <a:t>eward signal</a:t>
              </a:r>
            </a:p>
          </p:txBody>
        </p:sp>
      </p:grpSp>
      <p:grpSp>
        <p:nvGrpSpPr>
          <p:cNvPr id="1237" name="Group 1236">
            <a:extLst>
              <a:ext uri="{FF2B5EF4-FFF2-40B4-BE49-F238E27FC236}">
                <a16:creationId xmlns:a16="http://schemas.microsoft.com/office/drawing/2014/main" id="{B5AEDF49-E160-FA0C-5C3E-D6AAAE6E860D}"/>
              </a:ext>
            </a:extLst>
          </p:cNvPr>
          <p:cNvGrpSpPr/>
          <p:nvPr/>
        </p:nvGrpSpPr>
        <p:grpSpPr>
          <a:xfrm>
            <a:off x="3029152" y="3135676"/>
            <a:ext cx="86497" cy="606365"/>
            <a:chOff x="4917989" y="2923777"/>
            <a:chExt cx="86497" cy="606365"/>
          </a:xfrm>
        </p:grpSpPr>
        <p:sp>
          <p:nvSpPr>
            <p:cNvPr id="1234" name="Oval 1233">
              <a:extLst>
                <a:ext uri="{FF2B5EF4-FFF2-40B4-BE49-F238E27FC236}">
                  <a16:creationId xmlns:a16="http://schemas.microsoft.com/office/drawing/2014/main" id="{C2F46C58-8613-75F9-A475-F89AA76FDCE8}"/>
                </a:ext>
              </a:extLst>
            </p:cNvPr>
            <p:cNvSpPr/>
            <p:nvPr/>
          </p:nvSpPr>
          <p:spPr>
            <a:xfrm>
              <a:off x="4917989" y="2923777"/>
              <a:ext cx="86497" cy="864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235" name="Oval 1234">
              <a:extLst>
                <a:ext uri="{FF2B5EF4-FFF2-40B4-BE49-F238E27FC236}">
                  <a16:creationId xmlns:a16="http://schemas.microsoft.com/office/drawing/2014/main" id="{6D8581D7-42A2-0835-6112-CCB02C5D4332}"/>
                </a:ext>
              </a:extLst>
            </p:cNvPr>
            <p:cNvSpPr/>
            <p:nvPr/>
          </p:nvSpPr>
          <p:spPr>
            <a:xfrm>
              <a:off x="4917989" y="3183711"/>
              <a:ext cx="86497" cy="864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236" name="Oval 1235">
              <a:extLst>
                <a:ext uri="{FF2B5EF4-FFF2-40B4-BE49-F238E27FC236}">
                  <a16:creationId xmlns:a16="http://schemas.microsoft.com/office/drawing/2014/main" id="{C51B74BD-D1EA-2465-994E-F0154E73ED73}"/>
                </a:ext>
              </a:extLst>
            </p:cNvPr>
            <p:cNvSpPr/>
            <p:nvPr/>
          </p:nvSpPr>
          <p:spPr>
            <a:xfrm>
              <a:off x="4917989" y="3443645"/>
              <a:ext cx="86497" cy="864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cxnSp>
        <p:nvCxnSpPr>
          <p:cNvPr id="1238" name="Straight Connector 1237">
            <a:extLst>
              <a:ext uri="{FF2B5EF4-FFF2-40B4-BE49-F238E27FC236}">
                <a16:creationId xmlns:a16="http://schemas.microsoft.com/office/drawing/2014/main" id="{49B9D928-9D3A-792D-291B-92BA10FA75C1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1644201" y="2923777"/>
            <a:ext cx="17203" cy="122686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8" name="Picture 1247">
            <a:extLst>
              <a:ext uri="{FF2B5EF4-FFF2-40B4-BE49-F238E27FC236}">
                <a16:creationId xmlns:a16="http://schemas.microsoft.com/office/drawing/2014/main" id="{8964F8FB-7BFF-83A8-BC32-763ABEF6AC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5363" y="5032715"/>
            <a:ext cx="278387" cy="167032"/>
          </a:xfrm>
          <a:prstGeom prst="rect">
            <a:avLst/>
          </a:prstGeom>
        </p:spPr>
      </p:pic>
      <p:pic>
        <p:nvPicPr>
          <p:cNvPr id="1250" name="Picture 1249">
            <a:extLst>
              <a:ext uri="{FF2B5EF4-FFF2-40B4-BE49-F238E27FC236}">
                <a16:creationId xmlns:a16="http://schemas.microsoft.com/office/drawing/2014/main" id="{9C93DDA0-8D75-7DE0-91BF-99289481C6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2738" y="5963323"/>
            <a:ext cx="266074" cy="143540"/>
          </a:xfrm>
          <a:prstGeom prst="rect">
            <a:avLst/>
          </a:prstGeom>
        </p:spPr>
      </p:pic>
      <p:sp>
        <p:nvSpPr>
          <p:cNvPr id="1252" name="TextBox 1251">
            <a:extLst>
              <a:ext uri="{FF2B5EF4-FFF2-40B4-BE49-F238E27FC236}">
                <a16:creationId xmlns:a16="http://schemas.microsoft.com/office/drawing/2014/main" id="{C0850534-D34F-CFF8-C1B2-30E716F15229}"/>
              </a:ext>
            </a:extLst>
          </p:cNvPr>
          <p:cNvSpPr txBox="1"/>
          <p:nvPr/>
        </p:nvSpPr>
        <p:spPr>
          <a:xfrm>
            <a:off x="5505009" y="3093438"/>
            <a:ext cx="4946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/>
              <a:t>After many iterations the agent has developed a strategy / policy </a:t>
            </a:r>
          </a:p>
          <a:p>
            <a:pPr algn="ctr"/>
            <a:r>
              <a:rPr lang="en-GB" sz="1400"/>
              <a:t>to efficiently drive the system into statistical equilibrium</a:t>
            </a:r>
            <a:endParaRPr lang="en-CH" sz="1400"/>
          </a:p>
        </p:txBody>
      </p:sp>
      <p:pic>
        <p:nvPicPr>
          <p:cNvPr id="2" name="Picture 2" descr="Fachhochschule Nordwestschweiz (FHNW) Logo Vector">
            <a:hlinkClick r:id="rId8"/>
            <a:extLst>
              <a:ext uri="{FF2B5EF4-FFF2-40B4-BE49-F238E27FC236}">
                <a16:creationId xmlns:a16="http://schemas.microsoft.com/office/drawing/2014/main" id="{0C9D94A7-796F-3313-2C9E-5450F8D9E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7" r="58296" b="28991"/>
          <a:stretch/>
        </p:blipFill>
        <p:spPr bwMode="auto">
          <a:xfrm>
            <a:off x="10895428" y="6125308"/>
            <a:ext cx="1296572" cy="7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020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709AE6C-B1E7-87F1-B945-B14C14986B20}"/>
              </a:ext>
            </a:extLst>
          </p:cNvPr>
          <p:cNvSpPr/>
          <p:nvPr/>
        </p:nvSpPr>
        <p:spPr>
          <a:xfrm>
            <a:off x="124690" y="3856950"/>
            <a:ext cx="4391892" cy="2751668"/>
          </a:xfrm>
          <a:prstGeom prst="rect">
            <a:avLst/>
          </a:prstGeom>
          <a:solidFill>
            <a:schemeClr val="accent6">
              <a:lumMod val="40000"/>
              <a:lumOff val="60000"/>
              <a:alpha val="9921"/>
            </a:schemeClr>
          </a:solidFill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02F9F0-6488-23B7-8A98-70B7690940C2}"/>
              </a:ext>
            </a:extLst>
          </p:cNvPr>
          <p:cNvSpPr txBox="1"/>
          <p:nvPr/>
        </p:nvSpPr>
        <p:spPr>
          <a:xfrm>
            <a:off x="0" y="692727"/>
            <a:ext cx="11166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Can be cast as a Markov decision process (MDP) since actions are only dependent on the current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High-dimensional continuous  action and state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Reward dense, the agent receives a reward for every action based on the distance away from statistical equilibrium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Partly observable, although all the atmospheric variables are visible to the model, the model is not aware of the equations of radiative transfer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66EAD-9DF3-D0DE-2CAC-2565D1D94C8E}"/>
              </a:ext>
            </a:extLst>
          </p:cNvPr>
          <p:cNvSpPr/>
          <p:nvPr/>
        </p:nvSpPr>
        <p:spPr>
          <a:xfrm>
            <a:off x="0" y="672053"/>
            <a:ext cx="11166764" cy="2328998"/>
          </a:xfrm>
          <a:prstGeom prst="rect">
            <a:avLst/>
          </a:prstGeom>
          <a:solidFill>
            <a:schemeClr val="bg2">
              <a:lumMod val="25000"/>
              <a:alpha val="9921"/>
            </a:schemeClr>
          </a:solidFill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FE3661-328E-6DA4-36F3-EDD0A2CAAEB0}"/>
              </a:ext>
            </a:extLst>
          </p:cNvPr>
          <p:cNvSpPr txBox="1"/>
          <p:nvPr/>
        </p:nvSpPr>
        <p:spPr>
          <a:xfrm>
            <a:off x="0" y="0"/>
            <a:ext cx="287572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00" b="1">
                <a:solidFill>
                  <a:schemeClr val="bg2">
                    <a:lumMod val="50000"/>
                  </a:schemeClr>
                </a:solidFill>
                <a:effectLst/>
              </a:rPr>
              <a:t>Problem description</a:t>
            </a:r>
            <a:endParaRPr lang="en-GB" sz="25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05953C-B427-D388-6407-B6D16E9B61BF}"/>
              </a:ext>
            </a:extLst>
          </p:cNvPr>
          <p:cNvSpPr txBox="1"/>
          <p:nvPr/>
        </p:nvSpPr>
        <p:spPr>
          <a:xfrm>
            <a:off x="0" y="3219832"/>
            <a:ext cx="276024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00" b="1">
                <a:solidFill>
                  <a:schemeClr val="bg2">
                    <a:lumMod val="50000"/>
                  </a:schemeClr>
                </a:solidFill>
                <a:effectLst/>
              </a:rPr>
              <a:t>Candidate solution</a:t>
            </a:r>
            <a:endParaRPr lang="en-GB" sz="2500" b="1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9FC18C-907C-5B06-11DB-448C38464874}"/>
              </a:ext>
            </a:extLst>
          </p:cNvPr>
          <p:cNvGrpSpPr/>
          <p:nvPr/>
        </p:nvGrpSpPr>
        <p:grpSpPr>
          <a:xfrm>
            <a:off x="138545" y="3904458"/>
            <a:ext cx="4103752" cy="2585323"/>
            <a:chOff x="734291" y="4114800"/>
            <a:chExt cx="4103752" cy="258532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EF61D5-AE04-0234-E0F2-5DC5156935AB}"/>
                </a:ext>
              </a:extLst>
            </p:cNvPr>
            <p:cNvSpPr txBox="1"/>
            <p:nvPr/>
          </p:nvSpPr>
          <p:spPr>
            <a:xfrm>
              <a:off x="734291" y="4114800"/>
              <a:ext cx="4103752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Soft-Actor Critic (with memory)</a:t>
              </a:r>
            </a:p>
            <a:p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Good for high-dimensional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Good for continuous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Good for reward-dense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Uses entropy term to drive exploration</a:t>
              </a:r>
              <a:endParaRPr lang="en-CH"/>
            </a:p>
          </p:txBody>
        </p:sp>
        <p:pic>
          <p:nvPicPr>
            <p:cNvPr id="12" name="Graphic 11" descr="Tick with solid fill">
              <a:extLst>
                <a:ext uri="{FF2B5EF4-FFF2-40B4-BE49-F238E27FC236}">
                  <a16:creationId xmlns:a16="http://schemas.microsoft.com/office/drawing/2014/main" id="{4E496938-A71C-637D-3A10-5783FAD8B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40727" y="4544290"/>
              <a:ext cx="545714" cy="545714"/>
            </a:xfrm>
            <a:prstGeom prst="rect">
              <a:avLst/>
            </a:prstGeom>
          </p:spPr>
        </p:pic>
        <p:pic>
          <p:nvPicPr>
            <p:cNvPr id="15" name="Graphic 14" descr="Tick with solid fill">
              <a:extLst>
                <a:ext uri="{FF2B5EF4-FFF2-40B4-BE49-F238E27FC236}">
                  <a16:creationId xmlns:a16="http://schemas.microsoft.com/office/drawing/2014/main" id="{6C5C56B0-A5ED-2EE1-26CC-A4FD99562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95013" y="5076492"/>
              <a:ext cx="545714" cy="545714"/>
            </a:xfrm>
            <a:prstGeom prst="rect">
              <a:avLst/>
            </a:prstGeom>
          </p:spPr>
        </p:pic>
        <p:pic>
          <p:nvPicPr>
            <p:cNvPr id="18" name="Graphic 17" descr="Tick with solid fill">
              <a:extLst>
                <a:ext uri="{FF2B5EF4-FFF2-40B4-BE49-F238E27FC236}">
                  <a16:creationId xmlns:a16="http://schemas.microsoft.com/office/drawing/2014/main" id="{3CC041A2-4CA3-D772-14EE-0AE1BC789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61267" y="5629869"/>
              <a:ext cx="545714" cy="545714"/>
            </a:xfrm>
            <a:prstGeom prst="rect">
              <a:avLst/>
            </a:prstGeom>
          </p:spPr>
        </p:pic>
      </p:grpSp>
      <p:pic>
        <p:nvPicPr>
          <p:cNvPr id="2" name="Picture 2" descr="Fachhochschule Nordwestschweiz (FHNW) Logo Vector">
            <a:hlinkClick r:id="rId4"/>
            <a:extLst>
              <a:ext uri="{FF2B5EF4-FFF2-40B4-BE49-F238E27FC236}">
                <a16:creationId xmlns:a16="http://schemas.microsoft.com/office/drawing/2014/main" id="{A7B2A482-9AD6-1290-485D-9C74D2E8F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7" r="58296" b="28991"/>
          <a:stretch/>
        </p:blipFill>
        <p:spPr bwMode="auto">
          <a:xfrm>
            <a:off x="10895428" y="6125308"/>
            <a:ext cx="1296572" cy="7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7052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B46780-BC34-3834-36AA-5C7FF354EBD5}"/>
              </a:ext>
            </a:extLst>
          </p:cNvPr>
          <p:cNvSpPr/>
          <p:nvPr/>
        </p:nvSpPr>
        <p:spPr>
          <a:xfrm>
            <a:off x="-10762" y="2667"/>
            <a:ext cx="12202762" cy="474388"/>
          </a:xfrm>
          <a:prstGeom prst="rect">
            <a:avLst/>
          </a:prstGeom>
          <a:solidFill>
            <a:schemeClr val="bg2">
              <a:lumMod val="25000"/>
              <a:alpha val="9921"/>
            </a:schemeClr>
          </a:solidFill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1F97D4-E5C5-3F75-4FB9-18E1F5F5B95F}"/>
              </a:ext>
            </a:extLst>
          </p:cNvPr>
          <p:cNvSpPr txBox="1"/>
          <p:nvPr/>
        </p:nvSpPr>
        <p:spPr>
          <a:xfrm>
            <a:off x="5663728" y="4313935"/>
            <a:ext cx="218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Observable spectrum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3D350B-612A-B136-6117-891FFD132D9D}"/>
              </a:ext>
            </a:extLst>
          </p:cNvPr>
          <p:cNvSpPr txBox="1"/>
          <p:nvPr/>
        </p:nvSpPr>
        <p:spPr>
          <a:xfrm>
            <a:off x="1019325" y="4387634"/>
            <a:ext cx="248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Source function domain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D6B2D9-1A87-3E37-A046-0BFA33B4A9A7}"/>
              </a:ext>
            </a:extLst>
          </p:cNvPr>
          <p:cNvSpPr txBox="1"/>
          <p:nvPr/>
        </p:nvSpPr>
        <p:spPr>
          <a:xfrm>
            <a:off x="9112560" y="4039104"/>
            <a:ext cx="2926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Where in the atmosphere </a:t>
            </a:r>
          </a:p>
          <a:p>
            <a:r>
              <a:rPr lang="en-US"/>
              <a:t>are the photons coming from</a:t>
            </a:r>
          </a:p>
          <a:p>
            <a:r>
              <a:rPr lang="en-US"/>
              <a:t>that make up the spectrum?</a:t>
            </a:r>
          </a:p>
        </p:txBody>
      </p:sp>
      <p:pic>
        <p:nvPicPr>
          <p:cNvPr id="19" name="spectra">
            <a:hlinkClick r:id="" action="ppaction://media"/>
            <a:extLst>
              <a:ext uri="{FF2B5EF4-FFF2-40B4-BE49-F238E27FC236}">
                <a16:creationId xmlns:a16="http://schemas.microsoft.com/office/drawing/2014/main" id="{40168927-E7DF-4713-75E0-D43106AD5E4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15153" y="1454980"/>
            <a:ext cx="4284739" cy="2368323"/>
          </a:xfrm>
          <a:prstGeom prst="rect">
            <a:avLst/>
          </a:prstGeom>
        </p:spPr>
      </p:pic>
      <p:pic>
        <p:nvPicPr>
          <p:cNvPr id="20" name="convergance">
            <a:hlinkClick r:id="" action="ppaction://media"/>
            <a:extLst>
              <a:ext uri="{FF2B5EF4-FFF2-40B4-BE49-F238E27FC236}">
                <a16:creationId xmlns:a16="http://schemas.microsoft.com/office/drawing/2014/main" id="{619954E3-4365-E0AC-0544-91081F75C21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7744" y="1454980"/>
            <a:ext cx="4284741" cy="2375576"/>
          </a:xfrm>
          <a:prstGeom prst="rect">
            <a:avLst/>
          </a:prstGeom>
        </p:spPr>
      </p:pic>
      <p:pic>
        <p:nvPicPr>
          <p:cNvPr id="21" name="contribution">
            <a:hlinkClick r:id="" action="ppaction://media"/>
            <a:extLst>
              <a:ext uri="{FF2B5EF4-FFF2-40B4-BE49-F238E27FC236}">
                <a16:creationId xmlns:a16="http://schemas.microsoft.com/office/drawing/2014/main" id="{BC853892-6C46-FC50-5FEE-78EDC880C77A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12560" y="1454980"/>
            <a:ext cx="2981394" cy="2268737"/>
          </a:xfrm>
          <a:prstGeom prst="rect">
            <a:avLst/>
          </a:prstGeom>
        </p:spPr>
      </p:pic>
      <p:pic>
        <p:nvPicPr>
          <p:cNvPr id="2" name="Picture 1" descr="Space, shuttle, robot, car, wheels icon - Download on Iconfinder">
            <a:extLst>
              <a:ext uri="{FF2B5EF4-FFF2-40B4-BE49-F238E27FC236}">
                <a16:creationId xmlns:a16="http://schemas.microsoft.com/office/drawing/2014/main" id="{989539F6-D124-5765-E5AD-BC92C14CC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6" y="5519512"/>
            <a:ext cx="820264" cy="8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DE0503-9FA0-F27D-7DEA-2E73DCC3980E}"/>
              </a:ext>
            </a:extLst>
          </p:cNvPr>
          <p:cNvSpPr txBox="1"/>
          <p:nvPr/>
        </p:nvSpPr>
        <p:spPr>
          <a:xfrm>
            <a:off x="1296378" y="5585958"/>
            <a:ext cx="10729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 am playing with the atmosphere, pulling all the knobs and pushing all the buttons.</a:t>
            </a:r>
          </a:p>
          <a:p>
            <a:r>
              <a:rPr lang="en-US"/>
              <a:t>When I find the correct configuration that atmosphere remains stationary under the action of the physics engine.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C1406F-407A-A9CC-FFC8-040AB03F481F}"/>
              </a:ext>
            </a:extLst>
          </p:cNvPr>
          <p:cNvSpPr txBox="1"/>
          <p:nvPr/>
        </p:nvSpPr>
        <p:spPr>
          <a:xfrm>
            <a:off x="0" y="55195"/>
            <a:ext cx="849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Proof of concept on a simple stellar atmosphere with a single species of two level atom</a:t>
            </a:r>
          </a:p>
        </p:txBody>
      </p:sp>
    </p:spTree>
    <p:extLst>
      <p:ext uri="{BB962C8B-B14F-4D97-AF65-F5344CB8AC3E}">
        <p14:creationId xmlns:p14="http://schemas.microsoft.com/office/powerpoint/2010/main" val="130627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5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, shuttle, robot, car, wheels icon - Download on Iconfinder">
            <a:extLst>
              <a:ext uri="{FF2B5EF4-FFF2-40B4-BE49-F238E27FC236}">
                <a16:creationId xmlns:a16="http://schemas.microsoft.com/office/drawing/2014/main" id="{989539F6-D124-5765-E5AD-BC92C14CC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35" y="1643677"/>
            <a:ext cx="820264" cy="8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8BF201-D741-4C19-65C4-0609F725C64E}"/>
              </a:ext>
            </a:extLst>
          </p:cNvPr>
          <p:cNvSpPr txBox="1"/>
          <p:nvPr/>
        </p:nvSpPr>
        <p:spPr>
          <a:xfrm>
            <a:off x="2243053" y="1315145"/>
            <a:ext cx="92458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My policy is physics informed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 am not in the business of making artifacts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If I force the system into equilibrium I have found the correct solution, no questions asked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Think of me as a smart optimizer, better than gradient descent, a type of super charged Adam</a:t>
            </a:r>
          </a:p>
          <a:p>
            <a:r>
              <a:rPr lang="en-US"/>
              <a:t>     optimizer that has memories and has learned the problems patterns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5DE6C12-AA19-802B-4D55-BB92151CE3C3}"/>
              </a:ext>
            </a:extLst>
          </p:cNvPr>
          <p:cNvSpPr/>
          <p:nvPr/>
        </p:nvSpPr>
        <p:spPr>
          <a:xfrm>
            <a:off x="2482089" y="4334892"/>
            <a:ext cx="6141308" cy="2026548"/>
          </a:xfrm>
          <a:custGeom>
            <a:avLst/>
            <a:gdLst>
              <a:gd name="connsiteX0" fmla="*/ 0 w 6141308"/>
              <a:gd name="connsiteY0" fmla="*/ 0 h 2026548"/>
              <a:gd name="connsiteX1" fmla="*/ 1680519 w 6141308"/>
              <a:gd name="connsiteY1" fmla="*/ 2026508 h 2026548"/>
              <a:gd name="connsiteX2" fmla="*/ 6141308 w 6141308"/>
              <a:gd name="connsiteY2" fmla="*/ 61784 h 2026548"/>
              <a:gd name="connsiteX3" fmla="*/ 6141308 w 6141308"/>
              <a:gd name="connsiteY3" fmla="*/ 61784 h 2026548"/>
              <a:gd name="connsiteX4" fmla="*/ 6141308 w 6141308"/>
              <a:gd name="connsiteY4" fmla="*/ 61784 h 202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1308" h="2026548">
                <a:moveTo>
                  <a:pt x="0" y="0"/>
                </a:moveTo>
                <a:cubicBezTo>
                  <a:pt x="328484" y="1008105"/>
                  <a:pt x="656968" y="2016211"/>
                  <a:pt x="1680519" y="2026508"/>
                </a:cubicBezTo>
                <a:cubicBezTo>
                  <a:pt x="2704070" y="2036805"/>
                  <a:pt x="6141308" y="61784"/>
                  <a:pt x="6141308" y="61784"/>
                </a:cubicBezTo>
                <a:lnTo>
                  <a:pt x="6141308" y="61784"/>
                </a:lnTo>
                <a:lnTo>
                  <a:pt x="6141308" y="61784"/>
                </a:lnTo>
              </a:path>
            </a:pathLst>
          </a:cu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3807AB-8216-E574-6DD1-F3E2F7E79675}"/>
              </a:ext>
            </a:extLst>
          </p:cNvPr>
          <p:cNvSpPr/>
          <p:nvPr/>
        </p:nvSpPr>
        <p:spPr>
          <a:xfrm>
            <a:off x="2346165" y="3959556"/>
            <a:ext cx="414980" cy="414980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D5EF8F-A00D-CD7B-5C45-A122AC3D2101}"/>
              </a:ext>
            </a:extLst>
          </p:cNvPr>
          <p:cNvCxnSpPr>
            <a:cxnSpLocks/>
          </p:cNvCxnSpPr>
          <p:nvPr/>
        </p:nvCxnSpPr>
        <p:spPr>
          <a:xfrm>
            <a:off x="2761145" y="4295163"/>
            <a:ext cx="991730" cy="57807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E20272-F110-CB28-7039-F19C70756D12}"/>
              </a:ext>
            </a:extLst>
          </p:cNvPr>
          <p:cNvCxnSpPr>
            <a:cxnSpLocks/>
          </p:cNvCxnSpPr>
          <p:nvPr/>
        </p:nvCxnSpPr>
        <p:spPr>
          <a:xfrm>
            <a:off x="3812968" y="4899720"/>
            <a:ext cx="723974" cy="39721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C00046-091D-BBBC-4ED7-151EC87584C3}"/>
              </a:ext>
            </a:extLst>
          </p:cNvPr>
          <p:cNvCxnSpPr>
            <a:cxnSpLocks/>
          </p:cNvCxnSpPr>
          <p:nvPr/>
        </p:nvCxnSpPr>
        <p:spPr>
          <a:xfrm>
            <a:off x="4622665" y="5345487"/>
            <a:ext cx="541115" cy="261199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84E23BA-6D1E-9300-F3CC-7416F5C824C1}"/>
              </a:ext>
            </a:extLst>
          </p:cNvPr>
          <p:cNvCxnSpPr>
            <a:cxnSpLocks/>
          </p:cNvCxnSpPr>
          <p:nvPr/>
        </p:nvCxnSpPr>
        <p:spPr>
          <a:xfrm>
            <a:off x="5232001" y="5651139"/>
            <a:ext cx="535410" cy="239857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FC317EA-1B58-9CD4-6C80-E5A7FBA32969}"/>
              </a:ext>
            </a:extLst>
          </p:cNvPr>
          <p:cNvCxnSpPr>
            <a:cxnSpLocks/>
          </p:cNvCxnSpPr>
          <p:nvPr/>
        </p:nvCxnSpPr>
        <p:spPr>
          <a:xfrm>
            <a:off x="5845293" y="5904205"/>
            <a:ext cx="473550" cy="196195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5E0E827-6171-1496-AFB0-0AE1E03D84D8}"/>
              </a:ext>
            </a:extLst>
          </p:cNvPr>
          <p:cNvCxnSpPr>
            <a:cxnSpLocks/>
          </p:cNvCxnSpPr>
          <p:nvPr/>
        </p:nvCxnSpPr>
        <p:spPr>
          <a:xfrm>
            <a:off x="6395562" y="6100400"/>
            <a:ext cx="258328" cy="51546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D349B292-A4A5-82D7-5548-03C1CBEAB0EA}"/>
              </a:ext>
            </a:extLst>
          </p:cNvPr>
          <p:cNvSpPr/>
          <p:nvPr/>
        </p:nvSpPr>
        <p:spPr>
          <a:xfrm>
            <a:off x="6721715" y="5946460"/>
            <a:ext cx="414980" cy="414980"/>
          </a:xfrm>
          <a:prstGeom prst="ellipse">
            <a:avLst/>
          </a:prstGeom>
          <a:solidFill>
            <a:srgbClr val="ECF5E5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pic>
        <p:nvPicPr>
          <p:cNvPr id="46" name="Picture 45" descr="Space, shuttle, robot, car, wheels icon - Download on Iconfinder">
            <a:extLst>
              <a:ext uri="{FF2B5EF4-FFF2-40B4-BE49-F238E27FC236}">
                <a16:creationId xmlns:a16="http://schemas.microsoft.com/office/drawing/2014/main" id="{4A3E065B-C96F-6836-A3B9-AF0E834D9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39" y="3549424"/>
            <a:ext cx="820264" cy="8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Freeform 46">
            <a:extLst>
              <a:ext uri="{FF2B5EF4-FFF2-40B4-BE49-F238E27FC236}">
                <a16:creationId xmlns:a16="http://schemas.microsoft.com/office/drawing/2014/main" id="{49DBA752-E609-8ED6-E934-238DF9D380A1}"/>
              </a:ext>
            </a:extLst>
          </p:cNvPr>
          <p:cNvSpPr/>
          <p:nvPr/>
        </p:nvSpPr>
        <p:spPr>
          <a:xfrm>
            <a:off x="6967820" y="3793420"/>
            <a:ext cx="1180618" cy="2064795"/>
          </a:xfrm>
          <a:custGeom>
            <a:avLst/>
            <a:gdLst>
              <a:gd name="connsiteX0" fmla="*/ 1180618 w 1180618"/>
              <a:gd name="connsiteY0" fmla="*/ 97099 h 2064795"/>
              <a:gd name="connsiteX1" fmla="*/ 717630 w 1180618"/>
              <a:gd name="connsiteY1" fmla="*/ 224421 h 2064795"/>
              <a:gd name="connsiteX2" fmla="*/ 0 w 1180618"/>
              <a:gd name="connsiteY2" fmla="*/ 2064795 h 206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618" h="2064795">
                <a:moveTo>
                  <a:pt x="1180618" y="97099"/>
                </a:moveTo>
                <a:cubicBezTo>
                  <a:pt x="1047509" y="-3215"/>
                  <a:pt x="914400" y="-103528"/>
                  <a:pt x="717630" y="224421"/>
                </a:cubicBezTo>
                <a:cubicBezTo>
                  <a:pt x="520860" y="552370"/>
                  <a:pt x="260430" y="1308582"/>
                  <a:pt x="0" y="2064795"/>
                </a:cubicBezTo>
              </a:path>
            </a:pathLst>
          </a:custGeom>
          <a:noFill/>
          <a:ln w="254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681D654-FBCA-ED2D-7374-585CA75E0B99}"/>
              </a:ext>
            </a:extLst>
          </p:cNvPr>
          <p:cNvSpPr/>
          <p:nvPr/>
        </p:nvSpPr>
        <p:spPr>
          <a:xfrm>
            <a:off x="-10762" y="2667"/>
            <a:ext cx="12202762" cy="474388"/>
          </a:xfrm>
          <a:prstGeom prst="rect">
            <a:avLst/>
          </a:prstGeom>
          <a:solidFill>
            <a:schemeClr val="bg2">
              <a:lumMod val="25000"/>
              <a:alpha val="9921"/>
            </a:schemeClr>
          </a:solidFill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E8A8CC4-3F75-709D-8B5E-49546DC1509F}"/>
              </a:ext>
            </a:extLst>
          </p:cNvPr>
          <p:cNvSpPr txBox="1"/>
          <p:nvPr/>
        </p:nvSpPr>
        <p:spPr>
          <a:xfrm>
            <a:off x="0" y="55195"/>
            <a:ext cx="1228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Safe to use</a:t>
            </a:r>
          </a:p>
        </p:txBody>
      </p:sp>
      <p:pic>
        <p:nvPicPr>
          <p:cNvPr id="3" name="Picture 2" descr="Fachhochschule Nordwestschweiz (FHNW) Logo Vector">
            <a:hlinkClick r:id="rId3"/>
            <a:extLst>
              <a:ext uri="{FF2B5EF4-FFF2-40B4-BE49-F238E27FC236}">
                <a16:creationId xmlns:a16="http://schemas.microsoft.com/office/drawing/2014/main" id="{B8AC4F78-81E9-FD92-0088-8E6E7FB13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7" r="58296" b="28991"/>
          <a:stretch/>
        </p:blipFill>
        <p:spPr bwMode="auto">
          <a:xfrm>
            <a:off x="10895428" y="6125308"/>
            <a:ext cx="1296572" cy="7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0536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9B531C-276D-469E-4F17-9A01880C84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3690979" y="2049175"/>
            <a:ext cx="3975904" cy="1987952"/>
          </a:xfrm>
          <a:prstGeom prst="rect">
            <a:avLst/>
          </a:prstGeom>
        </p:spPr>
      </p:pic>
      <p:pic>
        <p:nvPicPr>
          <p:cNvPr id="17414" name="Picture 6" descr="Summary of the AlphaGo paper. I found DeepMind's AlphaGo paper quite… | by  gwk | Becoming Human: Artificial Intelligence Magazine">
            <a:extLst>
              <a:ext uri="{FF2B5EF4-FFF2-40B4-BE49-F238E27FC236}">
                <a16:creationId xmlns:a16="http://schemas.microsoft.com/office/drawing/2014/main" id="{B3C6D731-B2F9-E897-D84D-FB40B845D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42" y="873479"/>
            <a:ext cx="1890518" cy="235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90FE2B-8358-134C-56BD-9123D4D9ADFB}"/>
              </a:ext>
            </a:extLst>
          </p:cNvPr>
          <p:cNvSpPr txBox="1"/>
          <p:nvPr/>
        </p:nvSpPr>
        <p:spPr>
          <a:xfrm>
            <a:off x="307455" y="3351410"/>
            <a:ext cx="193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(Silver et al., 2016)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65DC8-77E1-3555-3400-7631C3600E1B}"/>
              </a:ext>
            </a:extLst>
          </p:cNvPr>
          <p:cNvSpPr txBox="1"/>
          <p:nvPr/>
        </p:nvSpPr>
        <p:spPr>
          <a:xfrm>
            <a:off x="4709626" y="4111981"/>
            <a:ext cx="193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(Fawzi et al., 2022)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2A81D-7AEC-E502-80C9-2955375197AD}"/>
              </a:ext>
            </a:extLst>
          </p:cNvPr>
          <p:cNvSpPr txBox="1"/>
          <p:nvPr/>
        </p:nvSpPr>
        <p:spPr>
          <a:xfrm>
            <a:off x="5006150" y="1578494"/>
            <a:ext cx="134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AlphaTensor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CBF231-3720-E4D3-73A2-CF9AC93B28EE}"/>
              </a:ext>
            </a:extLst>
          </p:cNvPr>
          <p:cNvSpPr txBox="1"/>
          <p:nvPr/>
        </p:nvSpPr>
        <p:spPr>
          <a:xfrm>
            <a:off x="717111" y="37760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AlphaGo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F3ED9D-FB53-50E3-C685-560FB010E9B0}"/>
              </a:ext>
            </a:extLst>
          </p:cNvPr>
          <p:cNvSpPr txBox="1"/>
          <p:nvPr/>
        </p:nvSpPr>
        <p:spPr>
          <a:xfrm>
            <a:off x="9188214" y="6407497"/>
            <a:ext cx="1890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Novati et al,. 2020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7F72B0-E897-755A-E21F-57A845635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883" y="4481313"/>
            <a:ext cx="4361468" cy="18513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05632E-4BE2-8C0F-834E-E26D95B1EDFA}"/>
              </a:ext>
            </a:extLst>
          </p:cNvPr>
          <p:cNvSpPr txBox="1"/>
          <p:nvPr/>
        </p:nvSpPr>
        <p:spPr>
          <a:xfrm>
            <a:off x="8982292" y="4019117"/>
            <a:ext cx="2302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Turbulence with MARL</a:t>
            </a:r>
          </a:p>
        </p:txBody>
      </p:sp>
    </p:spTree>
    <p:extLst>
      <p:ext uri="{BB962C8B-B14F-4D97-AF65-F5344CB8AC3E}">
        <p14:creationId xmlns:p14="http://schemas.microsoft.com/office/powerpoint/2010/main" val="1779663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176">
            <a:extLst>
              <a:ext uri="{FF2B5EF4-FFF2-40B4-BE49-F238E27FC236}">
                <a16:creationId xmlns:a16="http://schemas.microsoft.com/office/drawing/2014/main" id="{A1F482FB-D734-7464-5581-2957E290B0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31520" y="2923222"/>
            <a:ext cx="6634117" cy="3305169"/>
          </a:xfrm>
          <a:prstGeom prst="rect">
            <a:avLst/>
          </a:prstGeom>
        </p:spPr>
      </p:pic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FFD19886-2CF8-D747-2379-07E6BE43DEC6}"/>
              </a:ext>
            </a:extLst>
          </p:cNvPr>
          <p:cNvGrpSpPr/>
          <p:nvPr/>
        </p:nvGrpSpPr>
        <p:grpSpPr>
          <a:xfrm>
            <a:off x="124335" y="1815076"/>
            <a:ext cx="7915053" cy="369332"/>
            <a:chOff x="124335" y="2094972"/>
            <a:chExt cx="7915053" cy="369332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E26BB392-FBF8-5562-79F8-AEF2529F905D}"/>
                </a:ext>
              </a:extLst>
            </p:cNvPr>
            <p:cNvSpPr/>
            <p:nvPr/>
          </p:nvSpPr>
          <p:spPr>
            <a:xfrm>
              <a:off x="124335" y="2111536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3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D06D4658-3121-ED15-FE20-5FFFBA19CC66}"/>
                </a:ext>
              </a:extLst>
            </p:cNvPr>
            <p:cNvSpPr txBox="1"/>
            <p:nvPr/>
          </p:nvSpPr>
          <p:spPr>
            <a:xfrm>
              <a:off x="497452" y="2094972"/>
              <a:ext cx="7541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To decode the light we observe we need accurate simulations called inversions</a:t>
              </a:r>
            </a:p>
          </p:txBody>
        </p:sp>
      </p:grp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B2EAD1E8-9D89-6AE5-A0E0-1970EAC649FD}"/>
              </a:ext>
            </a:extLst>
          </p:cNvPr>
          <p:cNvGrpSpPr/>
          <p:nvPr/>
        </p:nvGrpSpPr>
        <p:grpSpPr>
          <a:xfrm>
            <a:off x="131520" y="2359393"/>
            <a:ext cx="9527611" cy="369332"/>
            <a:chOff x="131520" y="2359393"/>
            <a:chExt cx="9527611" cy="369332"/>
          </a:xfrm>
        </p:grpSpPr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409F051-A688-50E0-55E5-362C77664933}"/>
                </a:ext>
              </a:extLst>
            </p:cNvPr>
            <p:cNvSpPr/>
            <p:nvPr/>
          </p:nvSpPr>
          <p:spPr>
            <a:xfrm>
              <a:off x="131520" y="2381824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4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4AA1387B-920A-610B-0BB1-F943C5678720}"/>
                </a:ext>
              </a:extLst>
            </p:cNvPr>
            <p:cNvSpPr txBox="1"/>
            <p:nvPr/>
          </p:nvSpPr>
          <p:spPr>
            <a:xfrm>
              <a:off x="504637" y="2359393"/>
              <a:ext cx="9154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This is how inversions work, they are tools for inferring the physics of remotely observed objects </a:t>
              </a:r>
            </a:p>
          </p:txBody>
        </p: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45DD7CAF-5A36-5247-AC3E-E9C4167B20A5}"/>
              </a:ext>
            </a:extLst>
          </p:cNvPr>
          <p:cNvGrpSpPr/>
          <p:nvPr/>
        </p:nvGrpSpPr>
        <p:grpSpPr>
          <a:xfrm>
            <a:off x="124335" y="1268416"/>
            <a:ext cx="12074623" cy="369332"/>
            <a:chOff x="117377" y="1383058"/>
            <a:chExt cx="12074623" cy="369332"/>
          </a:xfrm>
        </p:grpSpPr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397BA368-1550-2B0F-2D1B-CCFA6E1C3BE1}"/>
                </a:ext>
              </a:extLst>
            </p:cNvPr>
            <p:cNvSpPr/>
            <p:nvPr/>
          </p:nvSpPr>
          <p:spPr>
            <a:xfrm>
              <a:off x="117377" y="1404884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2</a:t>
              </a:r>
            </a:p>
          </p:txBody>
        </p:sp>
        <p:sp>
          <p:nvSpPr>
            <p:cNvPr id="1024" name="TextBox 1023">
              <a:extLst>
                <a:ext uri="{FF2B5EF4-FFF2-40B4-BE49-F238E27FC236}">
                  <a16:creationId xmlns:a16="http://schemas.microsoft.com/office/drawing/2014/main" id="{A56B26DA-26C5-3A25-859E-9B182307944C}"/>
                </a:ext>
              </a:extLst>
            </p:cNvPr>
            <p:cNvSpPr txBox="1"/>
            <p:nvPr/>
          </p:nvSpPr>
          <p:spPr>
            <a:xfrm>
              <a:off x="497452" y="1383058"/>
              <a:ext cx="11694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This is important for a wide variety of remote sensing observations: Climate modeling, Solar physics, Epoch of Reionization </a:t>
              </a:r>
            </a:p>
          </p:txBody>
        </p:sp>
      </p:grp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3A3B602D-C2CF-ABDF-28AD-FEAD27025008}"/>
              </a:ext>
            </a:extLst>
          </p:cNvPr>
          <p:cNvGrpSpPr/>
          <p:nvPr/>
        </p:nvGrpSpPr>
        <p:grpSpPr>
          <a:xfrm>
            <a:off x="7006375" y="2989590"/>
            <a:ext cx="5199588" cy="369332"/>
            <a:chOff x="7006375" y="2989590"/>
            <a:chExt cx="5199588" cy="369332"/>
          </a:xfrm>
        </p:grpSpPr>
        <p:sp>
          <p:nvSpPr>
            <p:cNvPr id="1029" name="Rectangle 1028">
              <a:extLst>
                <a:ext uri="{FF2B5EF4-FFF2-40B4-BE49-F238E27FC236}">
                  <a16:creationId xmlns:a16="http://schemas.microsoft.com/office/drawing/2014/main" id="{861E1C7E-23D6-34BF-E11A-8F2733FE98E8}"/>
                </a:ext>
              </a:extLst>
            </p:cNvPr>
            <p:cNvSpPr/>
            <p:nvPr/>
          </p:nvSpPr>
          <p:spPr>
            <a:xfrm>
              <a:off x="7006375" y="3019839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5</a:t>
              </a:r>
            </a:p>
          </p:txBody>
        </p:sp>
        <p:sp>
          <p:nvSpPr>
            <p:cNvPr id="1030" name="TextBox 1029">
              <a:extLst>
                <a:ext uri="{FF2B5EF4-FFF2-40B4-BE49-F238E27FC236}">
                  <a16:creationId xmlns:a16="http://schemas.microsoft.com/office/drawing/2014/main" id="{DAC4A494-87F6-90C8-BE05-83BCBC860D21}"/>
                </a:ext>
              </a:extLst>
            </p:cNvPr>
            <p:cNvSpPr txBox="1"/>
            <p:nvPr/>
          </p:nvSpPr>
          <p:spPr>
            <a:xfrm>
              <a:off x="7324434" y="2989590"/>
              <a:ext cx="488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One of the most challenging systems to simulate  </a:t>
              </a:r>
            </a:p>
          </p:txBody>
        </p: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71ABA2CD-FE9E-8BF2-DA7E-D46A13F67605}"/>
              </a:ext>
            </a:extLst>
          </p:cNvPr>
          <p:cNvGrpSpPr/>
          <p:nvPr/>
        </p:nvGrpSpPr>
        <p:grpSpPr>
          <a:xfrm>
            <a:off x="7006375" y="3559899"/>
            <a:ext cx="4441817" cy="646331"/>
            <a:chOff x="7006375" y="3531956"/>
            <a:chExt cx="4441817" cy="646331"/>
          </a:xfrm>
        </p:grpSpPr>
        <p:sp>
          <p:nvSpPr>
            <p:cNvPr id="1031" name="Rectangle 1030">
              <a:extLst>
                <a:ext uri="{FF2B5EF4-FFF2-40B4-BE49-F238E27FC236}">
                  <a16:creationId xmlns:a16="http://schemas.microsoft.com/office/drawing/2014/main" id="{9853155C-53D6-39FF-BEEA-E997E1FB1143}"/>
                </a:ext>
              </a:extLst>
            </p:cNvPr>
            <p:cNvSpPr/>
            <p:nvPr/>
          </p:nvSpPr>
          <p:spPr>
            <a:xfrm>
              <a:off x="7006375" y="3680285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6</a:t>
              </a:r>
            </a:p>
          </p:txBody>
        </p:sp>
        <p:sp>
          <p:nvSpPr>
            <p:cNvPr id="1032" name="TextBox 1031">
              <a:extLst>
                <a:ext uri="{FF2B5EF4-FFF2-40B4-BE49-F238E27FC236}">
                  <a16:creationId xmlns:a16="http://schemas.microsoft.com/office/drawing/2014/main" id="{93A6AE84-8BD1-5539-F74A-526304CA1933}"/>
                </a:ext>
              </a:extLst>
            </p:cNvPr>
            <p:cNvSpPr txBox="1"/>
            <p:nvPr/>
          </p:nvSpPr>
          <p:spPr>
            <a:xfrm>
              <a:off x="7324434" y="3531956"/>
              <a:ext cx="41237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Leads to unwarranted simplifications that </a:t>
              </a:r>
            </a:p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undermine the validity of the inference</a:t>
              </a:r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68C84BAE-4298-9D23-1F06-DDA2E6744770}"/>
              </a:ext>
            </a:extLst>
          </p:cNvPr>
          <p:cNvGrpSpPr/>
          <p:nvPr/>
        </p:nvGrpSpPr>
        <p:grpSpPr>
          <a:xfrm>
            <a:off x="7014832" y="4358618"/>
            <a:ext cx="4757486" cy="646331"/>
            <a:chOff x="7014832" y="4358618"/>
            <a:chExt cx="4757486" cy="646331"/>
          </a:xfrm>
        </p:grpSpPr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3915E2FC-1C0F-5A49-A788-69F344695CD4}"/>
                </a:ext>
              </a:extLst>
            </p:cNvPr>
            <p:cNvSpPr/>
            <p:nvPr/>
          </p:nvSpPr>
          <p:spPr>
            <a:xfrm>
              <a:off x="7014832" y="4526983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7</a:t>
              </a:r>
            </a:p>
          </p:txBody>
        </p:sp>
        <p:sp>
          <p:nvSpPr>
            <p:cNvPr id="1034" name="TextBox 1033">
              <a:extLst>
                <a:ext uri="{FF2B5EF4-FFF2-40B4-BE49-F238E27FC236}">
                  <a16:creationId xmlns:a16="http://schemas.microsoft.com/office/drawing/2014/main" id="{E6F66B6D-CDEB-61CA-E82C-1AA344C38795}"/>
                </a:ext>
              </a:extLst>
            </p:cNvPr>
            <p:cNvSpPr txBox="1"/>
            <p:nvPr/>
          </p:nvSpPr>
          <p:spPr>
            <a:xfrm>
              <a:off x="7324434" y="4358618"/>
              <a:ext cx="44478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Represents one of the biggest computational </a:t>
              </a:r>
            </a:p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bottlenecks that must be removed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48A25CB-BC68-BED5-E31B-F0599D9EC91A}"/>
              </a:ext>
            </a:extLst>
          </p:cNvPr>
          <p:cNvGrpSpPr/>
          <p:nvPr/>
        </p:nvGrpSpPr>
        <p:grpSpPr>
          <a:xfrm>
            <a:off x="117377" y="724099"/>
            <a:ext cx="6888998" cy="370486"/>
            <a:chOff x="117377" y="724099"/>
            <a:chExt cx="6888998" cy="37048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0AE7F5C-9B63-6BEA-A9D1-B6313AB34A08}"/>
                </a:ext>
              </a:extLst>
            </p:cNvPr>
            <p:cNvSpPr/>
            <p:nvPr/>
          </p:nvSpPr>
          <p:spPr>
            <a:xfrm>
              <a:off x="117377" y="784983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06EBF95-9CE1-EF74-E45D-1D8F6179B546}"/>
                </a:ext>
              </a:extLst>
            </p:cNvPr>
            <p:cNvSpPr txBox="1"/>
            <p:nvPr/>
          </p:nvSpPr>
          <p:spPr>
            <a:xfrm>
              <a:off x="502094" y="724099"/>
              <a:ext cx="6504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Radiative transfer describes the interaction of radiation and matter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42B5E0B-4B23-84BA-2CB3-2784F2C98157}"/>
              </a:ext>
            </a:extLst>
          </p:cNvPr>
          <p:cNvSpPr txBox="1"/>
          <p:nvPr/>
        </p:nvSpPr>
        <p:spPr>
          <a:xfrm>
            <a:off x="3667521" y="0"/>
            <a:ext cx="48569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effectLst/>
              </a:rPr>
              <a:t>Radiative Transfer (overview)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1130697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176">
            <a:extLst>
              <a:ext uri="{FF2B5EF4-FFF2-40B4-BE49-F238E27FC236}">
                <a16:creationId xmlns:a16="http://schemas.microsoft.com/office/drawing/2014/main" id="{A1F482FB-D734-7464-5581-2957E290B0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31520" y="2923222"/>
            <a:ext cx="6634117" cy="3305169"/>
          </a:xfrm>
          <a:prstGeom prst="rect">
            <a:avLst/>
          </a:prstGeom>
        </p:spPr>
      </p:pic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FFD19886-2CF8-D747-2379-07E6BE43DEC6}"/>
              </a:ext>
            </a:extLst>
          </p:cNvPr>
          <p:cNvGrpSpPr/>
          <p:nvPr/>
        </p:nvGrpSpPr>
        <p:grpSpPr>
          <a:xfrm>
            <a:off x="124335" y="1815076"/>
            <a:ext cx="7915053" cy="369332"/>
            <a:chOff x="124335" y="2094972"/>
            <a:chExt cx="7915053" cy="369332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E26BB392-FBF8-5562-79F8-AEF2529F905D}"/>
                </a:ext>
              </a:extLst>
            </p:cNvPr>
            <p:cNvSpPr/>
            <p:nvPr/>
          </p:nvSpPr>
          <p:spPr>
            <a:xfrm>
              <a:off x="124335" y="2111536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3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D06D4658-3121-ED15-FE20-5FFFBA19CC66}"/>
                </a:ext>
              </a:extLst>
            </p:cNvPr>
            <p:cNvSpPr txBox="1"/>
            <p:nvPr/>
          </p:nvSpPr>
          <p:spPr>
            <a:xfrm>
              <a:off x="497452" y="2094972"/>
              <a:ext cx="7541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To decode the light we observe we need accurate simulations called inversions</a:t>
              </a:r>
            </a:p>
          </p:txBody>
        </p:sp>
      </p:grp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B2EAD1E8-9D89-6AE5-A0E0-1970EAC649FD}"/>
              </a:ext>
            </a:extLst>
          </p:cNvPr>
          <p:cNvGrpSpPr/>
          <p:nvPr/>
        </p:nvGrpSpPr>
        <p:grpSpPr>
          <a:xfrm>
            <a:off x="131520" y="2359393"/>
            <a:ext cx="9527611" cy="369332"/>
            <a:chOff x="131520" y="2359393"/>
            <a:chExt cx="9527611" cy="369332"/>
          </a:xfrm>
        </p:grpSpPr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409F051-A688-50E0-55E5-362C77664933}"/>
                </a:ext>
              </a:extLst>
            </p:cNvPr>
            <p:cNvSpPr/>
            <p:nvPr/>
          </p:nvSpPr>
          <p:spPr>
            <a:xfrm>
              <a:off x="131520" y="2381824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4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4AA1387B-920A-610B-0BB1-F943C5678720}"/>
                </a:ext>
              </a:extLst>
            </p:cNvPr>
            <p:cNvSpPr txBox="1"/>
            <p:nvPr/>
          </p:nvSpPr>
          <p:spPr>
            <a:xfrm>
              <a:off x="504637" y="2359393"/>
              <a:ext cx="9154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This is how inversions work, they are tools for inferring the physics of remotely observed objects </a:t>
              </a:r>
            </a:p>
          </p:txBody>
        </p:sp>
      </p:grp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3A3B602D-C2CF-ABDF-28AD-FEAD27025008}"/>
              </a:ext>
            </a:extLst>
          </p:cNvPr>
          <p:cNvGrpSpPr/>
          <p:nvPr/>
        </p:nvGrpSpPr>
        <p:grpSpPr>
          <a:xfrm>
            <a:off x="7006375" y="2989590"/>
            <a:ext cx="5199588" cy="369332"/>
            <a:chOff x="7006375" y="2989590"/>
            <a:chExt cx="5199588" cy="369332"/>
          </a:xfrm>
        </p:grpSpPr>
        <p:sp>
          <p:nvSpPr>
            <p:cNvPr id="1029" name="Rectangle 1028">
              <a:extLst>
                <a:ext uri="{FF2B5EF4-FFF2-40B4-BE49-F238E27FC236}">
                  <a16:creationId xmlns:a16="http://schemas.microsoft.com/office/drawing/2014/main" id="{861E1C7E-23D6-34BF-E11A-8F2733FE98E8}"/>
                </a:ext>
              </a:extLst>
            </p:cNvPr>
            <p:cNvSpPr/>
            <p:nvPr/>
          </p:nvSpPr>
          <p:spPr>
            <a:xfrm>
              <a:off x="7006375" y="3019839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5</a:t>
              </a:r>
            </a:p>
          </p:txBody>
        </p:sp>
        <p:sp>
          <p:nvSpPr>
            <p:cNvPr id="1030" name="TextBox 1029">
              <a:extLst>
                <a:ext uri="{FF2B5EF4-FFF2-40B4-BE49-F238E27FC236}">
                  <a16:creationId xmlns:a16="http://schemas.microsoft.com/office/drawing/2014/main" id="{DAC4A494-87F6-90C8-BE05-83BCBC860D21}"/>
                </a:ext>
              </a:extLst>
            </p:cNvPr>
            <p:cNvSpPr txBox="1"/>
            <p:nvPr/>
          </p:nvSpPr>
          <p:spPr>
            <a:xfrm>
              <a:off x="7324434" y="2989590"/>
              <a:ext cx="488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One of the most challenging systems to simulate  </a:t>
              </a:r>
            </a:p>
          </p:txBody>
        </p: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71ABA2CD-FE9E-8BF2-DA7E-D46A13F67605}"/>
              </a:ext>
            </a:extLst>
          </p:cNvPr>
          <p:cNvGrpSpPr/>
          <p:nvPr/>
        </p:nvGrpSpPr>
        <p:grpSpPr>
          <a:xfrm>
            <a:off x="7006375" y="3559899"/>
            <a:ext cx="4441817" cy="646331"/>
            <a:chOff x="7006375" y="3531956"/>
            <a:chExt cx="4441817" cy="646331"/>
          </a:xfrm>
        </p:grpSpPr>
        <p:sp>
          <p:nvSpPr>
            <p:cNvPr id="1031" name="Rectangle 1030">
              <a:extLst>
                <a:ext uri="{FF2B5EF4-FFF2-40B4-BE49-F238E27FC236}">
                  <a16:creationId xmlns:a16="http://schemas.microsoft.com/office/drawing/2014/main" id="{9853155C-53D6-39FF-BEEA-E997E1FB1143}"/>
                </a:ext>
              </a:extLst>
            </p:cNvPr>
            <p:cNvSpPr/>
            <p:nvPr/>
          </p:nvSpPr>
          <p:spPr>
            <a:xfrm>
              <a:off x="7006375" y="3680285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6</a:t>
              </a:r>
            </a:p>
          </p:txBody>
        </p:sp>
        <p:sp>
          <p:nvSpPr>
            <p:cNvPr id="1032" name="TextBox 1031">
              <a:extLst>
                <a:ext uri="{FF2B5EF4-FFF2-40B4-BE49-F238E27FC236}">
                  <a16:creationId xmlns:a16="http://schemas.microsoft.com/office/drawing/2014/main" id="{93A6AE84-8BD1-5539-F74A-526304CA1933}"/>
                </a:ext>
              </a:extLst>
            </p:cNvPr>
            <p:cNvSpPr txBox="1"/>
            <p:nvPr/>
          </p:nvSpPr>
          <p:spPr>
            <a:xfrm>
              <a:off x="7324434" y="3531956"/>
              <a:ext cx="41237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Leads to unwarranted simplifications that </a:t>
              </a:r>
            </a:p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undermine the validity of the inference</a:t>
              </a:r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68C84BAE-4298-9D23-1F06-DDA2E6744770}"/>
              </a:ext>
            </a:extLst>
          </p:cNvPr>
          <p:cNvGrpSpPr/>
          <p:nvPr/>
        </p:nvGrpSpPr>
        <p:grpSpPr>
          <a:xfrm>
            <a:off x="7014832" y="4358618"/>
            <a:ext cx="4757486" cy="646331"/>
            <a:chOff x="7014832" y="4358618"/>
            <a:chExt cx="4757486" cy="646331"/>
          </a:xfrm>
        </p:grpSpPr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3915E2FC-1C0F-5A49-A788-69F344695CD4}"/>
                </a:ext>
              </a:extLst>
            </p:cNvPr>
            <p:cNvSpPr/>
            <p:nvPr/>
          </p:nvSpPr>
          <p:spPr>
            <a:xfrm>
              <a:off x="7014832" y="4526983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7</a:t>
              </a:r>
            </a:p>
          </p:txBody>
        </p:sp>
        <p:sp>
          <p:nvSpPr>
            <p:cNvPr id="1034" name="TextBox 1033">
              <a:extLst>
                <a:ext uri="{FF2B5EF4-FFF2-40B4-BE49-F238E27FC236}">
                  <a16:creationId xmlns:a16="http://schemas.microsoft.com/office/drawing/2014/main" id="{E6F66B6D-CDEB-61CA-E82C-1AA344C38795}"/>
                </a:ext>
              </a:extLst>
            </p:cNvPr>
            <p:cNvSpPr txBox="1"/>
            <p:nvPr/>
          </p:nvSpPr>
          <p:spPr>
            <a:xfrm>
              <a:off x="7324434" y="4358618"/>
              <a:ext cx="44478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Represents one of the biggest computational </a:t>
              </a:r>
            </a:p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bottlenecks that must be removed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A74278C-C28F-BC82-5A14-8C504D50BB36}"/>
              </a:ext>
            </a:extLst>
          </p:cNvPr>
          <p:cNvGrpSpPr/>
          <p:nvPr/>
        </p:nvGrpSpPr>
        <p:grpSpPr>
          <a:xfrm>
            <a:off x="117377" y="724099"/>
            <a:ext cx="6888998" cy="370486"/>
            <a:chOff x="117377" y="724099"/>
            <a:chExt cx="6888998" cy="37048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F065DEB-EED8-20E4-1932-A4B256F23660}"/>
                </a:ext>
              </a:extLst>
            </p:cNvPr>
            <p:cNvSpPr/>
            <p:nvPr/>
          </p:nvSpPr>
          <p:spPr>
            <a:xfrm>
              <a:off x="117377" y="784983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2D62871-4812-D7D4-4CEA-BEFCA3135071}"/>
                </a:ext>
              </a:extLst>
            </p:cNvPr>
            <p:cNvSpPr txBox="1"/>
            <p:nvPr/>
          </p:nvSpPr>
          <p:spPr>
            <a:xfrm>
              <a:off x="502094" y="724099"/>
              <a:ext cx="6504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Radiative transfer describes the interaction of radiation and matter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5566DD-4E2D-78B5-790D-18827A801E85}"/>
              </a:ext>
            </a:extLst>
          </p:cNvPr>
          <p:cNvGrpSpPr/>
          <p:nvPr/>
        </p:nvGrpSpPr>
        <p:grpSpPr>
          <a:xfrm>
            <a:off x="124335" y="1268416"/>
            <a:ext cx="12074623" cy="369332"/>
            <a:chOff x="117377" y="1383058"/>
            <a:chExt cx="12074623" cy="3693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F77F-6E1F-E6BE-4CB3-A64BC1BD2C66}"/>
                </a:ext>
              </a:extLst>
            </p:cNvPr>
            <p:cNvSpPr/>
            <p:nvPr/>
          </p:nvSpPr>
          <p:spPr>
            <a:xfrm>
              <a:off x="117377" y="1404884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5870A30-EB86-D6FD-285D-4B291DAD29E0}"/>
                </a:ext>
              </a:extLst>
            </p:cNvPr>
            <p:cNvSpPr txBox="1"/>
            <p:nvPr/>
          </p:nvSpPr>
          <p:spPr>
            <a:xfrm>
              <a:off x="497452" y="1383058"/>
              <a:ext cx="11694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This is important for a wide variety of remote sensing observations: Climate modeling, Solar physics, Epoch of Reionization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EFAA57B-6856-EEB8-C109-A7E42F396A46}"/>
              </a:ext>
            </a:extLst>
          </p:cNvPr>
          <p:cNvSpPr txBox="1"/>
          <p:nvPr/>
        </p:nvSpPr>
        <p:spPr>
          <a:xfrm>
            <a:off x="3667521" y="0"/>
            <a:ext cx="48569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effectLst/>
              </a:rPr>
              <a:t>Radiative Transfer (overview)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223206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176">
            <a:extLst>
              <a:ext uri="{FF2B5EF4-FFF2-40B4-BE49-F238E27FC236}">
                <a16:creationId xmlns:a16="http://schemas.microsoft.com/office/drawing/2014/main" id="{A1F482FB-D734-7464-5581-2957E290B0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31520" y="2923222"/>
            <a:ext cx="6634117" cy="3305169"/>
          </a:xfrm>
          <a:prstGeom prst="rect">
            <a:avLst/>
          </a:prstGeom>
        </p:spPr>
      </p:pic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B2EAD1E8-9D89-6AE5-A0E0-1970EAC649FD}"/>
              </a:ext>
            </a:extLst>
          </p:cNvPr>
          <p:cNvGrpSpPr/>
          <p:nvPr/>
        </p:nvGrpSpPr>
        <p:grpSpPr>
          <a:xfrm>
            <a:off x="131520" y="2359393"/>
            <a:ext cx="9527611" cy="369332"/>
            <a:chOff x="131520" y="2359393"/>
            <a:chExt cx="9527611" cy="369332"/>
          </a:xfrm>
        </p:grpSpPr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409F051-A688-50E0-55E5-362C77664933}"/>
                </a:ext>
              </a:extLst>
            </p:cNvPr>
            <p:cNvSpPr/>
            <p:nvPr/>
          </p:nvSpPr>
          <p:spPr>
            <a:xfrm>
              <a:off x="131520" y="2381824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4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4AA1387B-920A-610B-0BB1-F943C5678720}"/>
                </a:ext>
              </a:extLst>
            </p:cNvPr>
            <p:cNvSpPr txBox="1"/>
            <p:nvPr/>
          </p:nvSpPr>
          <p:spPr>
            <a:xfrm>
              <a:off x="504637" y="2359393"/>
              <a:ext cx="9154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This is how inversions work, they are tools for inferring the physics of remotely observed objects </a:t>
              </a:r>
            </a:p>
          </p:txBody>
        </p:sp>
      </p:grp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3A3B602D-C2CF-ABDF-28AD-FEAD27025008}"/>
              </a:ext>
            </a:extLst>
          </p:cNvPr>
          <p:cNvGrpSpPr/>
          <p:nvPr/>
        </p:nvGrpSpPr>
        <p:grpSpPr>
          <a:xfrm>
            <a:off x="7006375" y="2989590"/>
            <a:ext cx="5199588" cy="369332"/>
            <a:chOff x="7006375" y="2989590"/>
            <a:chExt cx="5199588" cy="369332"/>
          </a:xfrm>
        </p:grpSpPr>
        <p:sp>
          <p:nvSpPr>
            <p:cNvPr id="1029" name="Rectangle 1028">
              <a:extLst>
                <a:ext uri="{FF2B5EF4-FFF2-40B4-BE49-F238E27FC236}">
                  <a16:creationId xmlns:a16="http://schemas.microsoft.com/office/drawing/2014/main" id="{861E1C7E-23D6-34BF-E11A-8F2733FE98E8}"/>
                </a:ext>
              </a:extLst>
            </p:cNvPr>
            <p:cNvSpPr/>
            <p:nvPr/>
          </p:nvSpPr>
          <p:spPr>
            <a:xfrm>
              <a:off x="7006375" y="3019839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5</a:t>
              </a:r>
            </a:p>
          </p:txBody>
        </p:sp>
        <p:sp>
          <p:nvSpPr>
            <p:cNvPr id="1030" name="TextBox 1029">
              <a:extLst>
                <a:ext uri="{FF2B5EF4-FFF2-40B4-BE49-F238E27FC236}">
                  <a16:creationId xmlns:a16="http://schemas.microsoft.com/office/drawing/2014/main" id="{DAC4A494-87F6-90C8-BE05-83BCBC860D21}"/>
                </a:ext>
              </a:extLst>
            </p:cNvPr>
            <p:cNvSpPr txBox="1"/>
            <p:nvPr/>
          </p:nvSpPr>
          <p:spPr>
            <a:xfrm>
              <a:off x="7324434" y="2989590"/>
              <a:ext cx="488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One of the most challenging systems to simulate  </a:t>
              </a:r>
            </a:p>
          </p:txBody>
        </p: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71ABA2CD-FE9E-8BF2-DA7E-D46A13F67605}"/>
              </a:ext>
            </a:extLst>
          </p:cNvPr>
          <p:cNvGrpSpPr/>
          <p:nvPr/>
        </p:nvGrpSpPr>
        <p:grpSpPr>
          <a:xfrm>
            <a:off x="7006375" y="3559899"/>
            <a:ext cx="4441817" cy="646331"/>
            <a:chOff x="7006375" y="3531956"/>
            <a:chExt cx="4441817" cy="646331"/>
          </a:xfrm>
        </p:grpSpPr>
        <p:sp>
          <p:nvSpPr>
            <p:cNvPr id="1031" name="Rectangle 1030">
              <a:extLst>
                <a:ext uri="{FF2B5EF4-FFF2-40B4-BE49-F238E27FC236}">
                  <a16:creationId xmlns:a16="http://schemas.microsoft.com/office/drawing/2014/main" id="{9853155C-53D6-39FF-BEEA-E997E1FB1143}"/>
                </a:ext>
              </a:extLst>
            </p:cNvPr>
            <p:cNvSpPr/>
            <p:nvPr/>
          </p:nvSpPr>
          <p:spPr>
            <a:xfrm>
              <a:off x="7006375" y="3680285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6</a:t>
              </a:r>
            </a:p>
          </p:txBody>
        </p:sp>
        <p:sp>
          <p:nvSpPr>
            <p:cNvPr id="1032" name="TextBox 1031">
              <a:extLst>
                <a:ext uri="{FF2B5EF4-FFF2-40B4-BE49-F238E27FC236}">
                  <a16:creationId xmlns:a16="http://schemas.microsoft.com/office/drawing/2014/main" id="{93A6AE84-8BD1-5539-F74A-526304CA1933}"/>
                </a:ext>
              </a:extLst>
            </p:cNvPr>
            <p:cNvSpPr txBox="1"/>
            <p:nvPr/>
          </p:nvSpPr>
          <p:spPr>
            <a:xfrm>
              <a:off x="7324434" y="3531956"/>
              <a:ext cx="41237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Leads to unwarranted simplifications that </a:t>
              </a:r>
            </a:p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undermine the validity of the inference</a:t>
              </a:r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68C84BAE-4298-9D23-1F06-DDA2E6744770}"/>
              </a:ext>
            </a:extLst>
          </p:cNvPr>
          <p:cNvGrpSpPr/>
          <p:nvPr/>
        </p:nvGrpSpPr>
        <p:grpSpPr>
          <a:xfrm>
            <a:off x="7014832" y="4358618"/>
            <a:ext cx="4757486" cy="646331"/>
            <a:chOff x="7014832" y="4358618"/>
            <a:chExt cx="4757486" cy="646331"/>
          </a:xfrm>
        </p:grpSpPr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3915E2FC-1C0F-5A49-A788-69F344695CD4}"/>
                </a:ext>
              </a:extLst>
            </p:cNvPr>
            <p:cNvSpPr/>
            <p:nvPr/>
          </p:nvSpPr>
          <p:spPr>
            <a:xfrm>
              <a:off x="7014832" y="4526983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7</a:t>
              </a:r>
            </a:p>
          </p:txBody>
        </p:sp>
        <p:sp>
          <p:nvSpPr>
            <p:cNvPr id="1034" name="TextBox 1033">
              <a:extLst>
                <a:ext uri="{FF2B5EF4-FFF2-40B4-BE49-F238E27FC236}">
                  <a16:creationId xmlns:a16="http://schemas.microsoft.com/office/drawing/2014/main" id="{E6F66B6D-CDEB-61CA-E82C-1AA344C38795}"/>
                </a:ext>
              </a:extLst>
            </p:cNvPr>
            <p:cNvSpPr txBox="1"/>
            <p:nvPr/>
          </p:nvSpPr>
          <p:spPr>
            <a:xfrm>
              <a:off x="7324434" y="4358618"/>
              <a:ext cx="44478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Represents one of the biggest computational </a:t>
              </a:r>
            </a:p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bottlenecks that must be removed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A74278C-C28F-BC82-5A14-8C504D50BB36}"/>
              </a:ext>
            </a:extLst>
          </p:cNvPr>
          <p:cNvGrpSpPr/>
          <p:nvPr/>
        </p:nvGrpSpPr>
        <p:grpSpPr>
          <a:xfrm>
            <a:off x="117377" y="724099"/>
            <a:ext cx="6888998" cy="370486"/>
            <a:chOff x="117377" y="724099"/>
            <a:chExt cx="6888998" cy="37048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F065DEB-EED8-20E4-1932-A4B256F23660}"/>
                </a:ext>
              </a:extLst>
            </p:cNvPr>
            <p:cNvSpPr/>
            <p:nvPr/>
          </p:nvSpPr>
          <p:spPr>
            <a:xfrm>
              <a:off x="117377" y="784983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2D62871-4812-D7D4-4CEA-BEFCA3135071}"/>
                </a:ext>
              </a:extLst>
            </p:cNvPr>
            <p:cNvSpPr txBox="1"/>
            <p:nvPr/>
          </p:nvSpPr>
          <p:spPr>
            <a:xfrm>
              <a:off x="502094" y="724099"/>
              <a:ext cx="6504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Radiative transfer describes the interaction of radiation and matter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5566DD-4E2D-78B5-790D-18827A801E85}"/>
              </a:ext>
            </a:extLst>
          </p:cNvPr>
          <p:cNvGrpSpPr/>
          <p:nvPr/>
        </p:nvGrpSpPr>
        <p:grpSpPr>
          <a:xfrm>
            <a:off x="124335" y="1268416"/>
            <a:ext cx="12074623" cy="369332"/>
            <a:chOff x="117377" y="1383058"/>
            <a:chExt cx="12074623" cy="3693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F77F-6E1F-E6BE-4CB3-A64BC1BD2C66}"/>
                </a:ext>
              </a:extLst>
            </p:cNvPr>
            <p:cNvSpPr/>
            <p:nvPr/>
          </p:nvSpPr>
          <p:spPr>
            <a:xfrm>
              <a:off x="117377" y="1404884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5870A30-EB86-D6FD-285D-4B291DAD29E0}"/>
                </a:ext>
              </a:extLst>
            </p:cNvPr>
            <p:cNvSpPr txBox="1"/>
            <p:nvPr/>
          </p:nvSpPr>
          <p:spPr>
            <a:xfrm>
              <a:off x="497452" y="1383058"/>
              <a:ext cx="11694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This is important for a wide variety of remote sensing observations: Climate modeling, Solar physics, Epoch of Reionization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79249B7-03FA-469C-CCA6-31A3348308B2}"/>
              </a:ext>
            </a:extLst>
          </p:cNvPr>
          <p:cNvGrpSpPr/>
          <p:nvPr/>
        </p:nvGrpSpPr>
        <p:grpSpPr>
          <a:xfrm>
            <a:off x="124335" y="1815076"/>
            <a:ext cx="7915053" cy="369332"/>
            <a:chOff x="124335" y="2094972"/>
            <a:chExt cx="7915053" cy="3693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34BFDB-A66F-C0F6-E667-969EA6AAC643}"/>
                </a:ext>
              </a:extLst>
            </p:cNvPr>
            <p:cNvSpPr/>
            <p:nvPr/>
          </p:nvSpPr>
          <p:spPr>
            <a:xfrm>
              <a:off x="124335" y="2111536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B7C066-737A-5A78-AC95-20067ED15BAE}"/>
                </a:ext>
              </a:extLst>
            </p:cNvPr>
            <p:cNvSpPr txBox="1"/>
            <p:nvPr/>
          </p:nvSpPr>
          <p:spPr>
            <a:xfrm>
              <a:off x="497452" y="2094972"/>
              <a:ext cx="7541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 decode the light we observe we need accurate simulations called inversions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D182F0B-9B7B-3C5C-BBCC-D056D75EB6B6}"/>
              </a:ext>
            </a:extLst>
          </p:cNvPr>
          <p:cNvSpPr txBox="1"/>
          <p:nvPr/>
        </p:nvSpPr>
        <p:spPr>
          <a:xfrm>
            <a:off x="3667521" y="0"/>
            <a:ext cx="48569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effectLst/>
              </a:rPr>
              <a:t>Radiative Transfer (overview)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796425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3A3B602D-C2CF-ABDF-28AD-FEAD27025008}"/>
              </a:ext>
            </a:extLst>
          </p:cNvPr>
          <p:cNvGrpSpPr/>
          <p:nvPr/>
        </p:nvGrpSpPr>
        <p:grpSpPr>
          <a:xfrm>
            <a:off x="7006375" y="2989590"/>
            <a:ext cx="5199588" cy="369332"/>
            <a:chOff x="7006375" y="2989590"/>
            <a:chExt cx="5199588" cy="369332"/>
          </a:xfrm>
        </p:grpSpPr>
        <p:sp>
          <p:nvSpPr>
            <p:cNvPr id="1029" name="Rectangle 1028">
              <a:extLst>
                <a:ext uri="{FF2B5EF4-FFF2-40B4-BE49-F238E27FC236}">
                  <a16:creationId xmlns:a16="http://schemas.microsoft.com/office/drawing/2014/main" id="{861E1C7E-23D6-34BF-E11A-8F2733FE98E8}"/>
                </a:ext>
              </a:extLst>
            </p:cNvPr>
            <p:cNvSpPr/>
            <p:nvPr/>
          </p:nvSpPr>
          <p:spPr>
            <a:xfrm>
              <a:off x="7006375" y="3019839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5</a:t>
              </a:r>
            </a:p>
          </p:txBody>
        </p:sp>
        <p:sp>
          <p:nvSpPr>
            <p:cNvPr id="1030" name="TextBox 1029">
              <a:extLst>
                <a:ext uri="{FF2B5EF4-FFF2-40B4-BE49-F238E27FC236}">
                  <a16:creationId xmlns:a16="http://schemas.microsoft.com/office/drawing/2014/main" id="{DAC4A494-87F6-90C8-BE05-83BCBC860D21}"/>
                </a:ext>
              </a:extLst>
            </p:cNvPr>
            <p:cNvSpPr txBox="1"/>
            <p:nvPr/>
          </p:nvSpPr>
          <p:spPr>
            <a:xfrm>
              <a:off x="7324434" y="2989590"/>
              <a:ext cx="488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One of the most challenging systems to simulate  </a:t>
              </a:r>
            </a:p>
          </p:txBody>
        </p: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71ABA2CD-FE9E-8BF2-DA7E-D46A13F67605}"/>
              </a:ext>
            </a:extLst>
          </p:cNvPr>
          <p:cNvGrpSpPr/>
          <p:nvPr/>
        </p:nvGrpSpPr>
        <p:grpSpPr>
          <a:xfrm>
            <a:off x="7006375" y="3559899"/>
            <a:ext cx="4441817" cy="646331"/>
            <a:chOff x="7006375" y="3531956"/>
            <a:chExt cx="4441817" cy="646331"/>
          </a:xfrm>
        </p:grpSpPr>
        <p:sp>
          <p:nvSpPr>
            <p:cNvPr id="1031" name="Rectangle 1030">
              <a:extLst>
                <a:ext uri="{FF2B5EF4-FFF2-40B4-BE49-F238E27FC236}">
                  <a16:creationId xmlns:a16="http://schemas.microsoft.com/office/drawing/2014/main" id="{9853155C-53D6-39FF-BEEA-E997E1FB1143}"/>
                </a:ext>
              </a:extLst>
            </p:cNvPr>
            <p:cNvSpPr/>
            <p:nvPr/>
          </p:nvSpPr>
          <p:spPr>
            <a:xfrm>
              <a:off x="7006375" y="3680285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6</a:t>
              </a:r>
            </a:p>
          </p:txBody>
        </p:sp>
        <p:sp>
          <p:nvSpPr>
            <p:cNvPr id="1032" name="TextBox 1031">
              <a:extLst>
                <a:ext uri="{FF2B5EF4-FFF2-40B4-BE49-F238E27FC236}">
                  <a16:creationId xmlns:a16="http://schemas.microsoft.com/office/drawing/2014/main" id="{93A6AE84-8BD1-5539-F74A-526304CA1933}"/>
                </a:ext>
              </a:extLst>
            </p:cNvPr>
            <p:cNvSpPr txBox="1"/>
            <p:nvPr/>
          </p:nvSpPr>
          <p:spPr>
            <a:xfrm>
              <a:off x="7324434" y="3531956"/>
              <a:ext cx="41237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Leads to unwarranted simplifications that </a:t>
              </a:r>
            </a:p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undermine the validity of the inference</a:t>
              </a:r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68C84BAE-4298-9D23-1F06-DDA2E6744770}"/>
              </a:ext>
            </a:extLst>
          </p:cNvPr>
          <p:cNvGrpSpPr/>
          <p:nvPr/>
        </p:nvGrpSpPr>
        <p:grpSpPr>
          <a:xfrm>
            <a:off x="7014832" y="4358618"/>
            <a:ext cx="4757486" cy="646331"/>
            <a:chOff x="7014832" y="4358618"/>
            <a:chExt cx="4757486" cy="646331"/>
          </a:xfrm>
        </p:grpSpPr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3915E2FC-1C0F-5A49-A788-69F344695CD4}"/>
                </a:ext>
              </a:extLst>
            </p:cNvPr>
            <p:cNvSpPr/>
            <p:nvPr/>
          </p:nvSpPr>
          <p:spPr>
            <a:xfrm>
              <a:off x="7014832" y="4526983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A7A3A3"/>
                  </a:solidFill>
                </a:rPr>
                <a:t>7</a:t>
              </a:r>
            </a:p>
          </p:txBody>
        </p:sp>
        <p:sp>
          <p:nvSpPr>
            <p:cNvPr id="1034" name="TextBox 1033">
              <a:extLst>
                <a:ext uri="{FF2B5EF4-FFF2-40B4-BE49-F238E27FC236}">
                  <a16:creationId xmlns:a16="http://schemas.microsoft.com/office/drawing/2014/main" id="{E6F66B6D-CDEB-61CA-E82C-1AA344C38795}"/>
                </a:ext>
              </a:extLst>
            </p:cNvPr>
            <p:cNvSpPr txBox="1"/>
            <p:nvPr/>
          </p:nvSpPr>
          <p:spPr>
            <a:xfrm>
              <a:off x="7324434" y="4358618"/>
              <a:ext cx="44478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Represents one of the biggest computational </a:t>
              </a:r>
            </a:p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bottlenecks that must be removed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A74278C-C28F-BC82-5A14-8C504D50BB36}"/>
              </a:ext>
            </a:extLst>
          </p:cNvPr>
          <p:cNvGrpSpPr/>
          <p:nvPr/>
        </p:nvGrpSpPr>
        <p:grpSpPr>
          <a:xfrm>
            <a:off x="117377" y="724099"/>
            <a:ext cx="6888998" cy="370486"/>
            <a:chOff x="117377" y="724099"/>
            <a:chExt cx="6888998" cy="37048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F065DEB-EED8-20E4-1932-A4B256F23660}"/>
                </a:ext>
              </a:extLst>
            </p:cNvPr>
            <p:cNvSpPr/>
            <p:nvPr/>
          </p:nvSpPr>
          <p:spPr>
            <a:xfrm>
              <a:off x="117377" y="784983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2D62871-4812-D7D4-4CEA-BEFCA3135071}"/>
                </a:ext>
              </a:extLst>
            </p:cNvPr>
            <p:cNvSpPr txBox="1"/>
            <p:nvPr/>
          </p:nvSpPr>
          <p:spPr>
            <a:xfrm>
              <a:off x="502094" y="724099"/>
              <a:ext cx="6504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Radiative transfer describes the interaction of radiation and matter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5566DD-4E2D-78B5-790D-18827A801E85}"/>
              </a:ext>
            </a:extLst>
          </p:cNvPr>
          <p:cNvGrpSpPr/>
          <p:nvPr/>
        </p:nvGrpSpPr>
        <p:grpSpPr>
          <a:xfrm>
            <a:off x="124335" y="1268416"/>
            <a:ext cx="12074623" cy="369332"/>
            <a:chOff x="117377" y="1383058"/>
            <a:chExt cx="12074623" cy="3693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F77F-6E1F-E6BE-4CB3-A64BC1BD2C66}"/>
                </a:ext>
              </a:extLst>
            </p:cNvPr>
            <p:cNvSpPr/>
            <p:nvPr/>
          </p:nvSpPr>
          <p:spPr>
            <a:xfrm>
              <a:off x="117377" y="1404884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5870A30-EB86-D6FD-285D-4B291DAD29E0}"/>
                </a:ext>
              </a:extLst>
            </p:cNvPr>
            <p:cNvSpPr txBox="1"/>
            <p:nvPr/>
          </p:nvSpPr>
          <p:spPr>
            <a:xfrm>
              <a:off x="497452" y="1383058"/>
              <a:ext cx="11694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This is important for a wide variety of remote sensing observations: Climate modeling, Solar physics, Epoch of Reionization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79249B7-03FA-469C-CCA6-31A3348308B2}"/>
              </a:ext>
            </a:extLst>
          </p:cNvPr>
          <p:cNvGrpSpPr/>
          <p:nvPr/>
        </p:nvGrpSpPr>
        <p:grpSpPr>
          <a:xfrm>
            <a:off x="124335" y="1815076"/>
            <a:ext cx="7915053" cy="369332"/>
            <a:chOff x="124335" y="2094972"/>
            <a:chExt cx="7915053" cy="3693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34BFDB-A66F-C0F6-E667-969EA6AAC643}"/>
                </a:ext>
              </a:extLst>
            </p:cNvPr>
            <p:cNvSpPr/>
            <p:nvPr/>
          </p:nvSpPr>
          <p:spPr>
            <a:xfrm>
              <a:off x="124335" y="2111536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B7C066-737A-5A78-AC95-20067ED15BAE}"/>
                </a:ext>
              </a:extLst>
            </p:cNvPr>
            <p:cNvSpPr txBox="1"/>
            <p:nvPr/>
          </p:nvSpPr>
          <p:spPr>
            <a:xfrm>
              <a:off x="497452" y="2094972"/>
              <a:ext cx="7541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 decode the light we observe we need accurate simulations called inversions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9070F7-C2E4-F8CE-DAA8-23AB0BB878A4}"/>
              </a:ext>
            </a:extLst>
          </p:cNvPr>
          <p:cNvGrpSpPr/>
          <p:nvPr/>
        </p:nvGrpSpPr>
        <p:grpSpPr>
          <a:xfrm>
            <a:off x="131520" y="2359393"/>
            <a:ext cx="9527611" cy="369332"/>
            <a:chOff x="131520" y="2359393"/>
            <a:chExt cx="9527611" cy="3693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1E69A8-F803-3FA7-ACFB-2E9289776839}"/>
                </a:ext>
              </a:extLst>
            </p:cNvPr>
            <p:cNvSpPr/>
            <p:nvPr/>
          </p:nvSpPr>
          <p:spPr>
            <a:xfrm>
              <a:off x="131520" y="2381824"/>
              <a:ext cx="309602" cy="3096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/>
            </a:scene3d>
            <a:sp3d prstMaterial="dkEdge">
              <a:bevelT w="44450"/>
              <a:bevelB w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104A0B-B0E8-7467-0486-14C929B5DF0A}"/>
                </a:ext>
              </a:extLst>
            </p:cNvPr>
            <p:cNvSpPr txBox="1"/>
            <p:nvPr/>
          </p:nvSpPr>
          <p:spPr>
            <a:xfrm>
              <a:off x="504637" y="2359393"/>
              <a:ext cx="9154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This is how inversions work, they are tools for inferring the physics of remotely observed objects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D38391-B59C-9908-54C2-7EF958A51181}"/>
              </a:ext>
            </a:extLst>
          </p:cNvPr>
          <p:cNvGrpSpPr/>
          <p:nvPr/>
        </p:nvGrpSpPr>
        <p:grpSpPr>
          <a:xfrm>
            <a:off x="131520" y="2923222"/>
            <a:ext cx="6634117" cy="3305169"/>
            <a:chOff x="287383" y="581316"/>
            <a:chExt cx="11431708" cy="569536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29B562D-F300-ECB0-171D-1F85553A9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383" y="581316"/>
              <a:ext cx="11431708" cy="5695367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13AF193-0263-7465-B18B-B0B2B8CD41A2}"/>
                </a:ext>
              </a:extLst>
            </p:cNvPr>
            <p:cNvSpPr/>
            <p:nvPr/>
          </p:nvSpPr>
          <p:spPr>
            <a:xfrm>
              <a:off x="1761688" y="4873065"/>
              <a:ext cx="822121" cy="6636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7" name="Graphic 16" descr="Robot with solid fill">
              <a:extLst>
                <a:ext uri="{FF2B5EF4-FFF2-40B4-BE49-F238E27FC236}">
                  <a16:creationId xmlns:a16="http://schemas.microsoft.com/office/drawing/2014/main" id="{A891C17B-8883-30F9-E1D8-CFA8860B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28800" y="4860871"/>
              <a:ext cx="663669" cy="66366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DE347E9-51C2-27F5-C0AF-8E86195F16DC}"/>
                </a:ext>
              </a:extLst>
            </p:cNvPr>
            <p:cNvSpPr/>
            <p:nvPr/>
          </p:nvSpPr>
          <p:spPr>
            <a:xfrm>
              <a:off x="3844684" y="4656054"/>
              <a:ext cx="822121" cy="6636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9" name="Graphic 18" descr="Circles with arrows with solid fill">
              <a:extLst>
                <a:ext uri="{FF2B5EF4-FFF2-40B4-BE49-F238E27FC236}">
                  <a16:creationId xmlns:a16="http://schemas.microsoft.com/office/drawing/2014/main" id="{CE198561-B1BF-8058-B61A-364C8ABD1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00914" y="4579450"/>
              <a:ext cx="914400" cy="9144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86EFDD9-E094-9C93-1837-BAA00DACEB89}"/>
                </a:ext>
              </a:extLst>
            </p:cNvPr>
            <p:cNvSpPr/>
            <p:nvPr/>
          </p:nvSpPr>
          <p:spPr>
            <a:xfrm>
              <a:off x="7883833" y="3429001"/>
              <a:ext cx="435742" cy="5170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B2310880-E3E9-6A22-204B-F2AFBA64CEE9}"/>
                </a:ext>
              </a:extLst>
            </p:cNvPr>
            <p:cNvSpPr/>
            <p:nvPr/>
          </p:nvSpPr>
          <p:spPr>
            <a:xfrm>
              <a:off x="7908514" y="3428999"/>
              <a:ext cx="386379" cy="386379"/>
            </a:xfrm>
            <a:prstGeom prst="roundRect">
              <a:avLst/>
            </a:prstGeom>
            <a:solidFill>
              <a:srgbClr val="D6E1CF"/>
            </a:solidFill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0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30FBDD3-85CF-1C17-3A92-D145D2BEA26A}"/>
              </a:ext>
            </a:extLst>
          </p:cNvPr>
          <p:cNvSpPr txBox="1"/>
          <p:nvPr/>
        </p:nvSpPr>
        <p:spPr>
          <a:xfrm>
            <a:off x="3667521" y="0"/>
            <a:ext cx="48569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effectLst/>
              </a:rPr>
              <a:t>Radiative Transfer (overview)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111499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DD38391-B59C-9908-54C2-7EF958A51181}"/>
              </a:ext>
            </a:extLst>
          </p:cNvPr>
          <p:cNvGrpSpPr/>
          <p:nvPr/>
        </p:nvGrpSpPr>
        <p:grpSpPr>
          <a:xfrm>
            <a:off x="318078" y="738950"/>
            <a:ext cx="11555843" cy="5757211"/>
            <a:chOff x="287383" y="581316"/>
            <a:chExt cx="11431708" cy="569536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29B562D-F300-ECB0-171D-1F85553A9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383" y="581316"/>
              <a:ext cx="11431708" cy="5695367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13AF193-0263-7465-B18B-B0B2B8CD41A2}"/>
                </a:ext>
              </a:extLst>
            </p:cNvPr>
            <p:cNvSpPr/>
            <p:nvPr/>
          </p:nvSpPr>
          <p:spPr>
            <a:xfrm>
              <a:off x="1761688" y="4873065"/>
              <a:ext cx="822121" cy="6636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7" name="Graphic 16" descr="Robot with solid fill">
              <a:extLst>
                <a:ext uri="{FF2B5EF4-FFF2-40B4-BE49-F238E27FC236}">
                  <a16:creationId xmlns:a16="http://schemas.microsoft.com/office/drawing/2014/main" id="{A891C17B-8883-30F9-E1D8-CFA8860B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28800" y="4860871"/>
              <a:ext cx="663669" cy="66366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DE347E9-51C2-27F5-C0AF-8E86195F16DC}"/>
                </a:ext>
              </a:extLst>
            </p:cNvPr>
            <p:cNvSpPr/>
            <p:nvPr/>
          </p:nvSpPr>
          <p:spPr>
            <a:xfrm>
              <a:off x="3844684" y="4656054"/>
              <a:ext cx="822121" cy="6636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9" name="Graphic 18" descr="Circles with arrows with solid fill">
              <a:extLst>
                <a:ext uri="{FF2B5EF4-FFF2-40B4-BE49-F238E27FC236}">
                  <a16:creationId xmlns:a16="http://schemas.microsoft.com/office/drawing/2014/main" id="{CE198561-B1BF-8058-B61A-364C8ABD1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00914" y="4579450"/>
              <a:ext cx="914400" cy="9144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86EFDD9-E094-9C93-1837-BAA00DACEB89}"/>
                </a:ext>
              </a:extLst>
            </p:cNvPr>
            <p:cNvSpPr/>
            <p:nvPr/>
          </p:nvSpPr>
          <p:spPr>
            <a:xfrm>
              <a:off x="7883833" y="3429001"/>
              <a:ext cx="435742" cy="5170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B2310880-E3E9-6A22-204B-F2AFBA64CEE9}"/>
                </a:ext>
              </a:extLst>
            </p:cNvPr>
            <p:cNvSpPr/>
            <p:nvPr/>
          </p:nvSpPr>
          <p:spPr>
            <a:xfrm>
              <a:off x="7908514" y="3428999"/>
              <a:ext cx="386379" cy="386379"/>
            </a:xfrm>
            <a:prstGeom prst="roundRect">
              <a:avLst/>
            </a:prstGeom>
            <a:solidFill>
              <a:srgbClr val="D6E1CF"/>
            </a:solidFill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0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30FBDD3-85CF-1C17-3A92-D145D2BEA26A}"/>
              </a:ext>
            </a:extLst>
          </p:cNvPr>
          <p:cNvSpPr txBox="1"/>
          <p:nvPr/>
        </p:nvSpPr>
        <p:spPr>
          <a:xfrm>
            <a:off x="3667521" y="0"/>
            <a:ext cx="48569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effectLst/>
              </a:rPr>
              <a:t>Radiative Transfer (overview)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657201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5819</TotalTime>
  <Words>2636</Words>
  <Application>Microsoft Macintosh PowerPoint</Application>
  <PresentationFormat>Widescreen</PresentationFormat>
  <Paragraphs>670</Paragraphs>
  <Slides>45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Brandon Panos</dc:creator>
  <cp:lastModifiedBy>Brandon Panos</cp:lastModifiedBy>
  <cp:revision>25</cp:revision>
  <dcterms:created xsi:type="dcterms:W3CDTF">2024-08-06T12:31:40Z</dcterms:created>
  <dcterms:modified xsi:type="dcterms:W3CDTF">2024-09-04T08:06:14Z</dcterms:modified>
</cp:coreProperties>
</file>