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mp4" ContentType="video/mp4"/>
  <Default Extension="png" ContentType="image/png"/>
  <Default Extension="rels" ContentType="application/vnd.openxmlformats-package.relationships+xml"/>
  <Default Extension="tif" ContentType="image/tif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ink/ink1.xml" ContentType="application/inkml+xml"/>
  <Override PartName="/ppt/ink/ink2.xml" ContentType="application/inkml+xml"/>
  <Override PartName="/ppt/ink/ink3.xml" ContentType="application/inkml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29"/>
  </p:notesMasterIdLst>
  <p:sldIdLst>
    <p:sldId id="256" r:id="rId2"/>
    <p:sldId id="257" r:id="rId3"/>
    <p:sldId id="260" r:id="rId4"/>
    <p:sldId id="279" r:id="rId5"/>
    <p:sldId id="280" r:id="rId6"/>
    <p:sldId id="262" r:id="rId7"/>
    <p:sldId id="263" r:id="rId8"/>
    <p:sldId id="264" r:id="rId9"/>
    <p:sldId id="266" r:id="rId10"/>
    <p:sldId id="267" r:id="rId11"/>
    <p:sldId id="268" r:id="rId12"/>
    <p:sldId id="269" r:id="rId13"/>
    <p:sldId id="270" r:id="rId14"/>
    <p:sldId id="271" r:id="rId15"/>
    <p:sldId id="273" r:id="rId16"/>
    <p:sldId id="276" r:id="rId17"/>
    <p:sldId id="278" r:id="rId18"/>
    <p:sldId id="284" r:id="rId19"/>
    <p:sldId id="283" r:id="rId20"/>
    <p:sldId id="281" r:id="rId21"/>
    <p:sldId id="265" r:id="rId22"/>
    <p:sldId id="272" r:id="rId23"/>
    <p:sldId id="275" r:id="rId24"/>
    <p:sldId id="285" r:id="rId25"/>
    <p:sldId id="286" r:id="rId26"/>
    <p:sldId id="287" r:id="rId27"/>
    <p:sldId id="288" r:id="rId28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1pPr>
    <a:lvl2pPr marL="0" marR="0" indent="457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2pPr>
    <a:lvl3pPr marL="0" marR="0" indent="914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3pPr>
    <a:lvl4pPr marL="0" marR="0" indent="1371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4pPr>
    <a:lvl5pPr marL="0" marR="0" indent="18288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5pPr>
    <a:lvl6pPr marL="0" marR="0" indent="22860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6pPr>
    <a:lvl7pPr marL="0" marR="0" indent="27432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7pPr>
    <a:lvl8pPr marL="0" marR="0" indent="32004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8pPr>
    <a:lvl9pPr marL="0" marR="0" indent="3657600" algn="ctr" defTabSz="821531" rtl="0" fontAlgn="auto" latinLnBrk="0" hangingPunct="0">
      <a:lnSpc>
        <a:spcPct val="80000"/>
      </a:lnSpc>
      <a:spcBef>
        <a:spcPts val="400"/>
      </a:spcBef>
      <a:spcAft>
        <a:spcPts val="0"/>
      </a:spcAft>
      <a:buClrTx/>
      <a:buSzTx/>
      <a:buFontTx/>
      <a:buNone/>
      <a:tabLst>
        <a:tab pos="812800" algn="l"/>
      </a:tabLst>
      <a:defRPr kumimoji="0" sz="2600" b="0" i="0" u="none" strike="noStrike" cap="none" spc="-26" normalizeH="0" baseline="0">
        <a:ln>
          <a:noFill/>
        </a:ln>
        <a:solidFill>
          <a:srgbClr val="000000"/>
        </a:solidFill>
        <a:effectLst/>
        <a:uFillTx/>
        <a:latin typeface="+mn-lt"/>
        <a:ea typeface="+mn-ea"/>
        <a:cs typeface="+mn-cs"/>
        <a:sym typeface="Calibri"/>
      </a:defRPr>
    </a:lvl9pPr>
  </p:defaultTextStyle>
  <p:extLst>
    <p:ext uri="{521415D9-36F7-43E2-AB2F-B90AF26B5E84}">
      <p14:sectionLst xmlns:p14="http://schemas.microsoft.com/office/powerpoint/2010/main">
        <p14:section name="Standardabschnitt" id="{8C6D533D-C198-4545-B336-5ECEC6FCBC8E}">
          <p14:sldIdLst>
            <p14:sldId id="256"/>
            <p14:sldId id="257"/>
            <p14:sldId id="260"/>
            <p14:sldId id="279"/>
            <p14:sldId id="280"/>
            <p14:sldId id="262"/>
            <p14:sldId id="263"/>
            <p14:sldId id="264"/>
            <p14:sldId id="266"/>
            <p14:sldId id="267"/>
            <p14:sldId id="268"/>
            <p14:sldId id="269"/>
            <p14:sldId id="270"/>
            <p14:sldId id="271"/>
            <p14:sldId id="273"/>
            <p14:sldId id="276"/>
            <p14:sldId id="278"/>
            <p14:sldId id="284"/>
          </p14:sldIdLst>
        </p14:section>
        <p14:section name="Introduction" id="{0CC79A6A-D519-5848-BD91-BD63341ABA27}">
          <p14:sldIdLst>
            <p14:sldId id="283"/>
            <p14:sldId id="281"/>
          </p14:sldIdLst>
        </p14:section>
        <p14:section name="Base" id="{DBD158D9-D3A5-8C43-920F-1C83C3E6D8B4}">
          <p14:sldIdLst>
            <p14:sldId id="265"/>
            <p14:sldId id="272"/>
            <p14:sldId id="275"/>
          </p14:sldIdLst>
        </p14:section>
        <p14:section name="Refinement" id="{D65ED8CC-C9E7-2949-812B-6F17435B03B9}">
          <p14:sldIdLst>
            <p14:sldId id="285"/>
            <p14:sldId id="286"/>
            <p14:sldId id="287"/>
            <p14:sldId id="288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381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381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381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  <a:tblStyle styleId="{C7B018BB-80A7-4F77-B60F-C8B233D01FF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chemeClr val="accent4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254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FEFA07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838383"/>
              </a:solidFill>
              <a:prstDash val="solid"/>
              <a:miter lim="400000"/>
            </a:ln>
          </a:left>
          <a:right>
            <a:ln w="12700" cap="flat">
              <a:solidFill>
                <a:srgbClr val="838383"/>
              </a:solidFill>
              <a:prstDash val="solid"/>
              <a:miter lim="400000"/>
            </a:ln>
          </a:right>
          <a:top>
            <a:ln w="12700" cap="flat">
              <a:solidFill>
                <a:srgbClr val="838383"/>
              </a:solidFill>
              <a:prstDash val="solid"/>
              <a:miter lim="400000"/>
            </a:ln>
          </a:top>
          <a:bottom>
            <a:ln w="12700" cap="flat">
              <a:solidFill>
                <a:srgbClr val="838383"/>
              </a:solidFill>
              <a:prstDash val="solid"/>
              <a:miter lim="400000"/>
            </a:ln>
          </a:bottom>
          <a:insideH>
            <a:ln w="12700" cap="flat">
              <a:solidFill>
                <a:srgbClr val="838383"/>
              </a:solidFill>
              <a:prstDash val="solid"/>
              <a:miter lim="400000"/>
            </a:ln>
          </a:insideH>
          <a:insideV>
            <a:ln w="12700" cap="flat">
              <a:solidFill>
                <a:srgbClr val="838383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25400" cap="flat">
              <a:solidFill>
                <a:srgbClr val="808080"/>
              </a:solidFill>
              <a:prstDash val="solid"/>
              <a:miter lim="400000"/>
            </a:ln>
          </a:right>
          <a:top>
            <a:ln w="12700" cap="flat">
              <a:solidFill>
                <a:srgbClr val="808080"/>
              </a:solidFill>
              <a:prstDash val="solid"/>
              <a:miter lim="400000"/>
            </a:ln>
          </a:top>
          <a:bottom>
            <a:ln w="12700" cap="flat">
              <a:solidFill>
                <a:srgbClr val="808080"/>
              </a:solidFill>
              <a:prstDash val="solid"/>
              <a:miter lim="400000"/>
            </a:ln>
          </a:bottom>
          <a:insideH>
            <a:ln w="12700" cap="flat">
              <a:solidFill>
                <a:srgbClr val="808080"/>
              </a:solidFill>
              <a:prstDash val="solid"/>
              <a:miter lim="400000"/>
            </a:ln>
          </a:insideH>
          <a:insideV>
            <a:ln w="12700" cap="flat">
              <a:solidFill>
                <a:srgbClr val="808080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4D4D4D"/>
              </a:solidFill>
              <a:prstDash val="solid"/>
              <a:miter lim="400000"/>
            </a:ln>
          </a:left>
          <a:right>
            <a:ln w="12700" cap="flat">
              <a:solidFill>
                <a:srgbClr val="4D4D4D"/>
              </a:solidFill>
              <a:prstDash val="solid"/>
              <a:miter lim="400000"/>
            </a:ln>
          </a:right>
          <a:top>
            <a:ln w="12700" cap="flat">
              <a:solidFill>
                <a:srgbClr val="4D4D4D"/>
              </a:solidFill>
              <a:prstDash val="solid"/>
              <a:miter lim="400000"/>
            </a:ln>
          </a:top>
          <a:bottom>
            <a:ln w="25400" cap="flat">
              <a:solidFill>
                <a:srgbClr val="4D4D4D"/>
              </a:solidFill>
              <a:prstDash val="solid"/>
              <a:miter lim="400000"/>
            </a:ln>
          </a:bottom>
          <a:insideH>
            <a:ln w="12700" cap="flat">
              <a:solidFill>
                <a:srgbClr val="4D4D4D"/>
              </a:solidFill>
              <a:prstDash val="solid"/>
              <a:miter lim="400000"/>
            </a:ln>
          </a:insideH>
          <a:insideV>
            <a:ln w="12700" cap="flat">
              <a:solidFill>
                <a:srgbClr val="4D4D4D"/>
              </a:solidFill>
              <a:prstDash val="solid"/>
              <a:miter lim="400000"/>
            </a:ln>
          </a:insideV>
        </a:tcBdr>
        <a:fill>
          <a:solidFill>
            <a:schemeClr val="accent4">
              <a:hueOff val="3712597"/>
              <a:satOff val="-23099"/>
              <a:lumOff val="5802"/>
            </a:schemeClr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E5E5E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9BCEFF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5E5E5E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000000"/>
              </a:solidFill>
              <a:prstDash val="solid"/>
              <a:miter lim="400000"/>
            </a:ln>
          </a:left>
          <a:right>
            <a:ln w="12700" cap="flat">
              <a:solidFill>
                <a:srgbClr val="000000"/>
              </a:solidFill>
              <a:prstDash val="solid"/>
              <a:miter lim="400000"/>
            </a:ln>
          </a:right>
          <a:top>
            <a:ln w="12700" cap="flat">
              <a:solidFill>
                <a:srgbClr val="5E5E5E"/>
              </a:solidFill>
              <a:prstDash val="solid"/>
              <a:miter lim="400000"/>
            </a:ln>
          </a:top>
          <a:bottom>
            <a:ln w="12700" cap="flat">
              <a:solidFill>
                <a:srgbClr val="000000"/>
              </a:solidFill>
              <a:prstDash val="solid"/>
              <a:miter lim="400000"/>
            </a:ln>
          </a:bottom>
          <a:insideH>
            <a:ln w="12700" cap="flat">
              <a:solidFill>
                <a:srgbClr val="000000"/>
              </a:solidFill>
              <a:prstDash val="solid"/>
              <a:miter lim="400000"/>
            </a:ln>
          </a:insideH>
          <a:insideV>
            <a:ln w="12700" cap="flat">
              <a:solidFill>
                <a:srgbClr val="000000"/>
              </a:solidFill>
              <a:prstDash val="solid"/>
              <a:miter lim="400000"/>
            </a:ln>
          </a:insideV>
        </a:tcBdr>
        <a:fill>
          <a:solidFill>
            <a:srgbClr val="2871FF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FFFF"/>
          </a:solidFill>
        </a:fill>
      </a:tcStyle>
    </a:wholeTbl>
    <a:band2H>
      <a:tcTxStyle/>
      <a:tcStyle>
        <a:tcBdr/>
        <a:fill>
          <a:solidFill>
            <a:srgbClr val="E3E5E8"/>
          </a:solidFill>
        </a:fill>
      </a:tcStyle>
    </a:band2H>
    <a:firstCol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FD1F6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FE7FE9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wholeTbl>
    <a:band2H>
      <a:tcTxStyle/>
      <a:tcStyle>
        <a:tcBdr/>
        <a:fill>
          <a:solidFill>
            <a:srgbClr val="EAEAEA"/>
          </a:solidFill>
        </a:fill>
      </a:tcStyle>
    </a:band2H>
    <a:firstCol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Col>
    <a:lastRow>
      <a:tcTxStyle b="on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D5D5D5"/>
          </a:solidFill>
        </a:fill>
      </a:tcStyle>
    </a:lastRow>
    <a:firstRow>
      <a:tcTxStyle b="on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5B5A5A"/>
              </a:solidFill>
              <a:prstDash val="solid"/>
              <a:miter lim="400000"/>
            </a:ln>
          </a:left>
          <a:right>
            <a:ln w="12700" cap="flat">
              <a:solidFill>
                <a:srgbClr val="5B5A5A"/>
              </a:solidFill>
              <a:prstDash val="solid"/>
              <a:miter lim="400000"/>
            </a:ln>
          </a:right>
          <a:top>
            <a:ln w="12700" cap="flat">
              <a:solidFill>
                <a:srgbClr val="5B5A5A"/>
              </a:solidFill>
              <a:prstDash val="solid"/>
              <a:miter lim="400000"/>
            </a:ln>
          </a:top>
          <a:bottom>
            <a:ln w="12700" cap="flat">
              <a:solidFill>
                <a:srgbClr val="5B5A5A"/>
              </a:solidFill>
              <a:prstDash val="solid"/>
              <a:miter lim="400000"/>
            </a:ln>
          </a:bottom>
          <a:insideH>
            <a:ln w="12700" cap="flat">
              <a:solidFill>
                <a:srgbClr val="5B5A5A"/>
              </a:solidFill>
              <a:prstDash val="solid"/>
              <a:miter lim="400000"/>
            </a:ln>
          </a:insideH>
          <a:insideV>
            <a:ln w="12700" cap="flat">
              <a:solidFill>
                <a:srgbClr val="5B5A5A"/>
              </a:solidFill>
              <a:prstDash val="solid"/>
              <a:miter lim="400000"/>
            </a:ln>
          </a:insideV>
        </a:tcBdr>
        <a:fill>
          <a:solidFill>
            <a:srgbClr val="92929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548"/>
    <p:restoredTop sz="94551"/>
  </p:normalViewPr>
  <p:slideViewPr>
    <p:cSldViewPr snapToGrid="0">
      <p:cViewPr varScale="1">
        <p:scale>
          <a:sx n="60" d="100"/>
          <a:sy n="60" d="100"/>
        </p:scale>
        <p:origin x="256" y="7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Relationship Id="rId8" Type="http://schemas.openxmlformats.org/officeDocument/2006/relationships/slide" Target="slides/slide7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-Arbeitsblatt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1"/>
  <c:lang val="de-DE"/>
  <c:roundedCorners val="0"/>
  <c:style val="2"/>
  <c:chart>
    <c:autoTitleDeleted val="1"/>
    <c:plotArea>
      <c:layout>
        <c:manualLayout>
          <c:layoutTarget val="inner"/>
          <c:xMode val="edge"/>
          <c:yMode val="edge"/>
          <c:x val="0.68716200000000005"/>
          <c:y val="5.0000000000000001E-3"/>
          <c:w val="0.307838"/>
          <c:h val="0.98750000000000004"/>
        </c:manualLayout>
      </c:layout>
      <c:doughnutChart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Region 1</c:v>
                </c:pt>
              </c:strCache>
            </c:strRef>
          </c:tx>
          <c:spPr>
            <a:solidFill>
              <a:srgbClr val="2E578C"/>
            </a:solidFill>
            <a:ln w="12700" cap="flat">
              <a:noFill/>
              <a:miter lim="400000"/>
            </a:ln>
            <a:effectLst/>
          </c:spPr>
          <c:dPt>
            <c:idx val="0"/>
            <c:bubble3D val="0"/>
            <c:extLst>
              <c:ext xmlns:c16="http://schemas.microsoft.com/office/drawing/2014/chart" uri="{C3380CC4-5D6E-409C-BE32-E72D297353CC}">
                <c16:uniqueId val="{00000001-F846-2143-A2DD-D7C590A56A1B}"/>
              </c:ext>
            </c:extLst>
          </c:dPt>
          <c:dPt>
            <c:idx val="1"/>
            <c:bubble3D val="0"/>
            <c:spPr>
              <a:solidFill>
                <a:srgbClr val="5D9648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3-F846-2143-A2DD-D7C590A56A1B}"/>
              </c:ext>
            </c:extLst>
          </c:dPt>
          <c:dPt>
            <c:idx val="2"/>
            <c:bubble3D val="0"/>
            <c:spPr>
              <a:solidFill>
                <a:srgbClr val="E7A13D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5-F846-2143-A2DD-D7C590A56A1B}"/>
              </c:ext>
            </c:extLst>
          </c:dPt>
          <c:dPt>
            <c:idx val="3"/>
            <c:bubble3D val="0"/>
            <c:spPr>
              <a:solidFill>
                <a:srgbClr val="BC2D30"/>
              </a:solidFill>
              <a:ln w="12700" cap="flat">
                <a:noFill/>
                <a:miter lim="400000"/>
              </a:ln>
              <a:effectLst/>
            </c:spPr>
            <c:extLst>
              <c:ext xmlns:c16="http://schemas.microsoft.com/office/drawing/2014/chart" uri="{C3380CC4-5D6E-409C-BE32-E72D297353CC}">
                <c16:uniqueId val="{00000007-F846-2143-A2DD-D7C590A56A1B}"/>
              </c:ext>
            </c:extLst>
          </c:dPt>
          <c:cat>
            <c:strRef>
              <c:f>Sheet1!$B$1:$E$1</c:f>
              <c:strCache>
                <c:ptCount val="4"/>
                <c:pt idx="0">
                  <c:v>70% Dark Energy</c:v>
                </c:pt>
                <c:pt idx="1">
                  <c:v>25% Dark Matter</c:v>
                </c:pt>
                <c:pt idx="2">
                  <c:v>5% Baryons</c:v>
                </c:pt>
                <c:pt idx="3">
                  <c:v>Others</c:v>
                </c:pt>
              </c:strCache>
            </c:strRef>
          </c:cat>
          <c:val>
            <c:numRef>
              <c:f>Sheet1!$B$2:$E$2</c:f>
              <c:numCache>
                <c:formatCode>General</c:formatCode>
                <c:ptCount val="4"/>
                <c:pt idx="0">
                  <c:v>70</c:v>
                </c:pt>
                <c:pt idx="1">
                  <c:v>25</c:v>
                </c:pt>
                <c:pt idx="2">
                  <c:v>4.2</c:v>
                </c:pt>
                <c:pt idx="3">
                  <c:v>0.8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8-F846-2143-A2DD-D7C590A56A1B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  <c:holeSize val="47"/>
      </c:doughnutChart>
      <c:spPr>
        <a:noFill/>
        <a:ln w="12700" cap="flat">
          <a:noFill/>
          <a:miter lim="400000"/>
        </a:ln>
        <a:effectLst/>
      </c:spPr>
    </c:plotArea>
    <c:legend>
      <c:legendPos val="r"/>
      <c:layout>
        <c:manualLayout>
          <c:xMode val="edge"/>
          <c:yMode val="edge"/>
          <c:x val="0"/>
          <c:y val="0"/>
          <c:w val="0.86174700000000004"/>
          <c:h val="1"/>
        </c:manualLayout>
      </c:layout>
      <c:overlay val="1"/>
      <c:spPr>
        <a:noFill/>
        <a:ln w="12700" cap="flat">
          <a:noFill/>
          <a:miter lim="400000"/>
        </a:ln>
        <a:effectLst/>
      </c:spPr>
      <c:txPr>
        <a:bodyPr rot="0"/>
        <a:lstStyle/>
        <a:p>
          <a:pPr>
            <a:defRPr sz="2000" b="0" i="0" u="none" strike="noStrike">
              <a:solidFill>
                <a:srgbClr val="000000"/>
              </a:solidFill>
              <a:latin typeface="Calibri"/>
            </a:defRPr>
          </a:pPr>
          <a:endParaRPr lang="de-DE"/>
        </a:p>
      </c:txPr>
    </c:legend>
    <c:plotVisOnly val="1"/>
    <c:dispBlanksAs val="gap"/>
    <c:showDLblsOverMax val="1"/>
  </c:chart>
  <c:spPr>
    <a:noFill/>
    <a:ln>
      <a:noFill/>
    </a:ln>
    <a:effectLst/>
  </c:spPr>
  <c:externalData r:id="rId1">
    <c:autoUpdate val="0"/>
  </c:externalData>
</c:chartSpace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09:25:11.90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6738.17969"/>
      <inkml:brushProperty name="anchorY" value="-21011.99609"/>
      <inkml:brushProperty name="scaleFactor" value="0.5"/>
    </inkml:brush>
  </inkml:definitions>
  <inkml:trace contextRef="#ctx0" brushRef="#br0">0 1 24575,'0'0'0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09:25:12.641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90336.5625"/>
      <inkml:brushProperty name="anchorY" value="-34902.90234"/>
      <inkml:brushProperty name="scaleFactor" value="0.5"/>
    </inkml:brush>
  </inkml:definitions>
  <inkml:trace contextRef="#ctx0" brushRef="#br0">1 0 24575,'0'0'0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4-06-05T09:25:28.248"/>
    </inkml:context>
    <inkml:brush xml:id="br0">
      <inkml:brushProperty name="width" value="0.05" units="cm"/>
      <inkml:brushProperty name="height" value="0.05" units="cm"/>
      <inkml:brushProperty name="color" value="#AE198D"/>
      <inkml:brushProperty name="inkEffects" value="galaxy"/>
      <inkml:brushProperty name="anchorX" value="-133207.09375"/>
      <inkml:brushProperty name="anchorY" value="-47631.94531"/>
      <inkml:brushProperty name="scaleFactor" value="0.5"/>
    </inkml:brush>
  </inkml:definitions>
  <inkml:trace contextRef="#ctx0" brushRef="#br0">0 0 24575,'0'0'0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Shape 60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61" name="Shape 61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1pPr>
    <a:lvl2pPr indent="2286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2pPr>
    <a:lvl3pPr indent="4572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3pPr>
    <a:lvl4pPr indent="6858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4pPr>
    <a:lvl5pPr indent="9144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5pPr>
    <a:lvl6pPr indent="11430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6pPr>
    <a:lvl7pPr indent="13716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7pPr>
    <a:lvl8pPr indent="16002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8pPr>
    <a:lvl9pPr indent="1828800" defTabSz="457200" latinLnBrk="0">
      <a:lnSpc>
        <a:spcPct val="117999"/>
      </a:lnSpc>
      <a:defRPr sz="2200">
        <a:latin typeface="+mn-lt"/>
        <a:ea typeface="+mn-ea"/>
        <a:cs typeface="+mn-cs"/>
        <a:sym typeface="Calibri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9239743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olienbildplatzhalt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izenplatzhalt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de-DE" dirty="0"/>
          </a:p>
        </p:txBody>
      </p:sp>
    </p:spTree>
    <p:extLst>
      <p:ext uri="{BB962C8B-B14F-4D97-AF65-F5344CB8AC3E}">
        <p14:creationId xmlns:p14="http://schemas.microsoft.com/office/powerpoint/2010/main" val="31729477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tif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itel der Präsentation"/>
          <p:cNvSpPr txBox="1">
            <a:spLocks noGrp="1"/>
          </p:cNvSpPr>
          <p:nvPr>
            <p:ph type="title" hasCustomPrompt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Titel der Präsentation</a:t>
            </a:r>
          </a:p>
        </p:txBody>
      </p:sp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tolga-ahmetler-W2WEfxBzT4Q-unsplash.jpg" descr="tolga-ahmetler-W2WEfxBzT4Q-unsplash.jpg"/>
          <p:cNvPicPr>
            <a:picLocks noChangeAspect="1"/>
          </p:cNvPicPr>
          <p:nvPr/>
        </p:nvPicPr>
        <p:blipFill>
          <a:blip r:embed="rId2"/>
          <a:srcRect l="32985" t="65401" r="66398" b="28646"/>
          <a:stretch>
            <a:fillRect/>
          </a:stretch>
        </p:blipFill>
        <p:spPr>
          <a:xfrm flipH="1">
            <a:off x="467388" y="377617"/>
            <a:ext cx="278607" cy="1795861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7908" y="21600"/>
                </a:moveTo>
                <a:cubicBezTo>
                  <a:pt x="5588" y="21600"/>
                  <a:pt x="4190" y="21598"/>
                  <a:pt x="3262" y="21538"/>
                </a:cubicBezTo>
                <a:cubicBezTo>
                  <a:pt x="1924" y="21462"/>
                  <a:pt x="887" y="21302"/>
                  <a:pt x="400" y="21094"/>
                </a:cubicBezTo>
                <a:cubicBezTo>
                  <a:pt x="13" y="20950"/>
                  <a:pt x="0" y="20733"/>
                  <a:pt x="0" y="20373"/>
                </a:cubicBezTo>
                <a:lnTo>
                  <a:pt x="0" y="1227"/>
                </a:lnTo>
                <a:cubicBezTo>
                  <a:pt x="0" y="867"/>
                  <a:pt x="13" y="650"/>
                  <a:pt x="400" y="506"/>
                </a:cubicBezTo>
                <a:cubicBezTo>
                  <a:pt x="887" y="298"/>
                  <a:pt x="1924" y="138"/>
                  <a:pt x="3262" y="62"/>
                </a:cubicBezTo>
                <a:cubicBezTo>
                  <a:pt x="4190" y="2"/>
                  <a:pt x="5588" y="0"/>
                  <a:pt x="7908" y="0"/>
                </a:cubicBezTo>
                <a:lnTo>
                  <a:pt x="13692" y="0"/>
                </a:lnTo>
                <a:cubicBezTo>
                  <a:pt x="16012" y="0"/>
                  <a:pt x="17380" y="2"/>
                  <a:pt x="18308" y="62"/>
                </a:cubicBezTo>
                <a:cubicBezTo>
                  <a:pt x="19645" y="138"/>
                  <a:pt x="20713" y="298"/>
                  <a:pt x="21200" y="506"/>
                </a:cubicBezTo>
                <a:cubicBezTo>
                  <a:pt x="21587" y="650"/>
                  <a:pt x="21600" y="867"/>
                  <a:pt x="21600" y="1227"/>
                </a:cubicBezTo>
                <a:lnTo>
                  <a:pt x="21600" y="20373"/>
                </a:lnTo>
                <a:cubicBezTo>
                  <a:pt x="21600" y="20733"/>
                  <a:pt x="21587" y="20950"/>
                  <a:pt x="21200" y="21094"/>
                </a:cubicBezTo>
                <a:cubicBezTo>
                  <a:pt x="20713" y="21302"/>
                  <a:pt x="19645" y="21462"/>
                  <a:pt x="18308" y="21538"/>
                </a:cubicBezTo>
                <a:cubicBezTo>
                  <a:pt x="17380" y="21598"/>
                  <a:pt x="16012" y="21600"/>
                  <a:pt x="13692" y="21600"/>
                </a:cubicBezTo>
                <a:lnTo>
                  <a:pt x="7908" y="21600"/>
                </a:lnTo>
                <a:close/>
              </a:path>
            </a:pathLst>
          </a:custGeom>
          <a:ln w="12700">
            <a:miter lim="400000"/>
          </a:ln>
        </p:spPr>
      </p:pic>
      <p:pic>
        <p:nvPicPr>
          <p:cNvPr id="27" name="pasted-image.tiff" descr="pasted-image.tiff"/>
          <p:cNvPicPr>
            <a:picLocks noChangeAspect="1"/>
          </p:cNvPicPr>
          <p:nvPr/>
        </p:nvPicPr>
        <p:blipFill>
          <a:blip r:embed="rId3"/>
          <a:srcRect l="38982"/>
          <a:stretch>
            <a:fillRect/>
          </a:stretch>
        </p:blipFill>
        <p:spPr>
          <a:xfrm>
            <a:off x="20957607" y="11893567"/>
            <a:ext cx="2830418" cy="2087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28" name="tolga-ahmetler-W2WEfxBzT4Q-unsplash.jpg" descr="tolga-ahmetler-W2WEfxBzT4Q-unsplash.jpg"/>
          <p:cNvPicPr>
            <a:picLocks noChangeAspect="1"/>
          </p:cNvPicPr>
          <p:nvPr/>
        </p:nvPicPr>
        <p:blipFill>
          <a:blip r:embed="rId2"/>
          <a:srcRect l="34060" t="44665" r="64813" b="52720"/>
          <a:stretch>
            <a:fillRect/>
          </a:stretch>
        </p:blipFill>
        <p:spPr>
          <a:xfrm flipH="1">
            <a:off x="23670703" y="12378781"/>
            <a:ext cx="937420" cy="1451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6" extrusionOk="0">
                <a:moveTo>
                  <a:pt x="3237" y="21596"/>
                </a:moveTo>
                <a:cubicBezTo>
                  <a:pt x="2286" y="21596"/>
                  <a:pt x="1715" y="21598"/>
                  <a:pt x="1335" y="21495"/>
                </a:cubicBezTo>
                <a:cubicBezTo>
                  <a:pt x="787" y="21367"/>
                  <a:pt x="355" y="21088"/>
                  <a:pt x="156" y="20734"/>
                </a:cubicBezTo>
                <a:cubicBezTo>
                  <a:pt x="-3" y="20488"/>
                  <a:pt x="0" y="20120"/>
                  <a:pt x="0" y="19506"/>
                </a:cubicBezTo>
                <a:lnTo>
                  <a:pt x="0" y="2090"/>
                </a:lnTo>
                <a:cubicBezTo>
                  <a:pt x="0" y="1476"/>
                  <a:pt x="-3" y="1108"/>
                  <a:pt x="156" y="862"/>
                </a:cubicBezTo>
                <a:cubicBezTo>
                  <a:pt x="355" y="508"/>
                  <a:pt x="787" y="229"/>
                  <a:pt x="1335" y="101"/>
                </a:cubicBezTo>
                <a:cubicBezTo>
                  <a:pt x="1715" y="-2"/>
                  <a:pt x="2286" y="0"/>
                  <a:pt x="3237" y="0"/>
                </a:cubicBezTo>
                <a:lnTo>
                  <a:pt x="18357" y="0"/>
                </a:lnTo>
                <a:cubicBezTo>
                  <a:pt x="19308" y="0"/>
                  <a:pt x="19879" y="-2"/>
                  <a:pt x="20259" y="101"/>
                </a:cubicBezTo>
                <a:cubicBezTo>
                  <a:pt x="20807" y="229"/>
                  <a:pt x="21239" y="508"/>
                  <a:pt x="21438" y="862"/>
                </a:cubicBezTo>
                <a:cubicBezTo>
                  <a:pt x="21597" y="1108"/>
                  <a:pt x="21594" y="1476"/>
                  <a:pt x="21594" y="2090"/>
                </a:cubicBezTo>
                <a:lnTo>
                  <a:pt x="21594" y="19506"/>
                </a:lnTo>
                <a:cubicBezTo>
                  <a:pt x="21594" y="20120"/>
                  <a:pt x="21597" y="20488"/>
                  <a:pt x="21438" y="20734"/>
                </a:cubicBezTo>
                <a:cubicBezTo>
                  <a:pt x="21239" y="21088"/>
                  <a:pt x="20807" y="21367"/>
                  <a:pt x="20259" y="21495"/>
                </a:cubicBezTo>
                <a:cubicBezTo>
                  <a:pt x="19879" y="21598"/>
                  <a:pt x="19308" y="21596"/>
                  <a:pt x="18357" y="21596"/>
                </a:cubicBezTo>
                <a:lnTo>
                  <a:pt x="3237" y="21596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29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1139959" y="2787285"/>
            <a:ext cx="11442701" cy="6886576"/>
          </a:xfrm>
          <a:prstGeom prst="rect">
            <a:avLst/>
          </a:prstGeom>
        </p:spPr>
        <p:txBody>
          <a:bodyPr/>
          <a:lstStyle>
            <a:lvl1pPr marL="2963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Char char="•"/>
              <a:defRPr b="0">
                <a:solidFill>
                  <a:srgbClr val="000000"/>
                </a:solidFill>
              </a:defRPr>
            </a:lvl1pPr>
            <a:lvl2pPr marL="6138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defRPr b="0">
                <a:solidFill>
                  <a:srgbClr val="000000"/>
                </a:solidFill>
              </a:defRPr>
            </a:lvl2pPr>
            <a:lvl3pPr marL="9313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defRPr b="0">
                <a:solidFill>
                  <a:srgbClr val="000000"/>
                </a:solidFill>
              </a:defRPr>
            </a:lvl3pPr>
            <a:lvl4pPr marL="12488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defRPr b="0">
                <a:solidFill>
                  <a:srgbClr val="000000"/>
                </a:solidFill>
              </a:defRPr>
            </a:lvl4pPr>
            <a:lvl5pPr marL="1566333" indent="-296333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defRPr b="0">
                <a:solidFill>
                  <a:srgbClr val="000000"/>
                </a:solidFill>
              </a:defRPr>
            </a:lvl5pPr>
          </a:lstStyle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30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970842" y="367043"/>
            <a:ext cx="14370820" cy="1077852"/>
          </a:xfrm>
          <a:prstGeom prst="rect">
            <a:avLst/>
          </a:prstGeom>
        </p:spPr>
        <p:txBody>
          <a:bodyPr anchor="ctr"/>
          <a:lstStyle>
            <a:lvl1pPr defTabSz="584200">
              <a:defRPr sz="5000" spc="-200"/>
            </a:lvl1pPr>
          </a:lstStyle>
          <a:p>
            <a:r>
              <a:t>Folientitel</a:t>
            </a:r>
          </a:p>
        </p:txBody>
      </p:sp>
      <p:sp>
        <p:nvSpPr>
          <p:cNvPr id="31" name="Folien-Untertitel"/>
          <p:cNvSpPr txBox="1">
            <a:spLocks noGrp="1"/>
          </p:cNvSpPr>
          <p:nvPr>
            <p:ph type="body" sz="quarter" idx="21" hasCustomPrompt="1"/>
          </p:nvPr>
        </p:nvSpPr>
        <p:spPr>
          <a:xfrm>
            <a:off x="984040" y="1512880"/>
            <a:ext cx="14734354" cy="678372"/>
          </a:xfrm>
          <a:prstGeom prst="rect">
            <a:avLst/>
          </a:prstGeom>
        </p:spPr>
        <p:txBody>
          <a:bodyPr anchor="ctr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r>
              <a:t>Folien-Untertitel</a:t>
            </a:r>
          </a:p>
        </p:txBody>
      </p:sp>
      <p:sp>
        <p:nvSpPr>
          <p:cNvPr id="32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722152" y="12767681"/>
            <a:ext cx="631322" cy="611783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Leere Se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" name="pasted-image.tiff" descr="pasted-image.tiff"/>
          <p:cNvPicPr>
            <a:picLocks noChangeAspect="1"/>
          </p:cNvPicPr>
          <p:nvPr/>
        </p:nvPicPr>
        <p:blipFill>
          <a:blip r:embed="rId2"/>
          <a:srcRect l="38982"/>
          <a:stretch>
            <a:fillRect/>
          </a:stretch>
        </p:blipFill>
        <p:spPr>
          <a:xfrm>
            <a:off x="20957607" y="11893567"/>
            <a:ext cx="2830418" cy="2087429"/>
          </a:xfrm>
          <a:prstGeom prst="rect">
            <a:avLst/>
          </a:prstGeom>
          <a:ln w="12700">
            <a:miter lim="400000"/>
          </a:ln>
        </p:spPr>
      </p:pic>
      <p:pic>
        <p:nvPicPr>
          <p:cNvPr id="40" name="tolga-ahmetler-W2WEfxBzT4Q-unsplash.jpg" descr="tolga-ahmetler-W2WEfxBzT4Q-unsplash.jpg"/>
          <p:cNvPicPr>
            <a:picLocks noChangeAspect="1"/>
          </p:cNvPicPr>
          <p:nvPr/>
        </p:nvPicPr>
        <p:blipFill>
          <a:blip r:embed="rId3"/>
          <a:srcRect l="34060" t="44665" r="64813" b="52720"/>
          <a:stretch>
            <a:fillRect/>
          </a:stretch>
        </p:blipFill>
        <p:spPr>
          <a:xfrm flipH="1">
            <a:off x="23670703" y="12378781"/>
            <a:ext cx="937420" cy="145177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593" h="21596" extrusionOk="0">
                <a:moveTo>
                  <a:pt x="3237" y="21596"/>
                </a:moveTo>
                <a:cubicBezTo>
                  <a:pt x="2286" y="21596"/>
                  <a:pt x="1715" y="21598"/>
                  <a:pt x="1335" y="21495"/>
                </a:cubicBezTo>
                <a:cubicBezTo>
                  <a:pt x="787" y="21367"/>
                  <a:pt x="355" y="21088"/>
                  <a:pt x="156" y="20734"/>
                </a:cubicBezTo>
                <a:cubicBezTo>
                  <a:pt x="-3" y="20488"/>
                  <a:pt x="0" y="20120"/>
                  <a:pt x="0" y="19506"/>
                </a:cubicBezTo>
                <a:lnTo>
                  <a:pt x="0" y="2090"/>
                </a:lnTo>
                <a:cubicBezTo>
                  <a:pt x="0" y="1476"/>
                  <a:pt x="-3" y="1108"/>
                  <a:pt x="156" y="862"/>
                </a:cubicBezTo>
                <a:cubicBezTo>
                  <a:pt x="355" y="508"/>
                  <a:pt x="787" y="229"/>
                  <a:pt x="1335" y="101"/>
                </a:cubicBezTo>
                <a:cubicBezTo>
                  <a:pt x="1715" y="-2"/>
                  <a:pt x="2286" y="0"/>
                  <a:pt x="3237" y="0"/>
                </a:cubicBezTo>
                <a:lnTo>
                  <a:pt x="18357" y="0"/>
                </a:lnTo>
                <a:cubicBezTo>
                  <a:pt x="19308" y="0"/>
                  <a:pt x="19879" y="-2"/>
                  <a:pt x="20259" y="101"/>
                </a:cubicBezTo>
                <a:cubicBezTo>
                  <a:pt x="20807" y="229"/>
                  <a:pt x="21239" y="508"/>
                  <a:pt x="21438" y="862"/>
                </a:cubicBezTo>
                <a:cubicBezTo>
                  <a:pt x="21597" y="1108"/>
                  <a:pt x="21594" y="1476"/>
                  <a:pt x="21594" y="2090"/>
                </a:cubicBezTo>
                <a:lnTo>
                  <a:pt x="21594" y="19506"/>
                </a:lnTo>
                <a:cubicBezTo>
                  <a:pt x="21594" y="20120"/>
                  <a:pt x="21597" y="20488"/>
                  <a:pt x="21438" y="20734"/>
                </a:cubicBezTo>
                <a:cubicBezTo>
                  <a:pt x="21239" y="21088"/>
                  <a:pt x="20807" y="21367"/>
                  <a:pt x="20259" y="21495"/>
                </a:cubicBezTo>
                <a:cubicBezTo>
                  <a:pt x="19879" y="21598"/>
                  <a:pt x="19308" y="21596"/>
                  <a:pt x="18357" y="21596"/>
                </a:cubicBezTo>
                <a:lnTo>
                  <a:pt x="3237" y="21596"/>
                </a:lnTo>
                <a:close/>
              </a:path>
            </a:pathLst>
          </a:custGeom>
          <a:ln w="12700">
            <a:miter lim="400000"/>
          </a:ln>
        </p:spPr>
      </p:pic>
      <p:sp>
        <p:nvSpPr>
          <p:cNvPr id="4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722598" y="12767682"/>
            <a:ext cx="631322" cy="611784"/>
          </a:xfrm>
          <a:prstGeom prst="rect">
            <a:avLst/>
          </a:prstGeom>
        </p:spPr>
        <p:txBody>
          <a:bodyPr wrap="square"/>
          <a:lstStyle/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el, Punkte &amp; F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Abgerundetes Rechteck"/>
          <p:cNvSpPr/>
          <p:nvPr/>
        </p:nvSpPr>
        <p:spPr>
          <a:xfrm rot="10800000">
            <a:off x="23481610" y="12849204"/>
            <a:ext cx="7582548" cy="1885929"/>
          </a:xfrm>
          <a:prstGeom prst="roundRect">
            <a:avLst>
              <a:gd name="adj" fmla="val 29897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49" name="Abgerundetes Rechteck"/>
          <p:cNvSpPr/>
          <p:nvPr/>
        </p:nvSpPr>
        <p:spPr>
          <a:xfrm>
            <a:off x="-328413" y="319842"/>
            <a:ext cx="10434388" cy="1391927"/>
          </a:xfrm>
          <a:prstGeom prst="roundRect">
            <a:avLst>
              <a:gd name="adj" fmla="val 14587"/>
            </a:avLst>
          </a:prstGeom>
          <a:blipFill>
            <a:blip r:embed="rId2"/>
          </a:blip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50" name="Person mit breitem Lächeln in einem blauen Oberteil vor einer blauen Wand"/>
          <p:cNvSpPr>
            <a:spLocks noGrp="1"/>
          </p:cNvSpPr>
          <p:nvPr>
            <p:ph type="pic" idx="21"/>
          </p:nvPr>
        </p:nvSpPr>
        <p:spPr>
          <a:xfrm>
            <a:off x="11502539" y="566202"/>
            <a:ext cx="17660192" cy="11780640"/>
          </a:xfrm>
          <a:prstGeom prst="rect">
            <a:avLst/>
          </a:prstGeom>
        </p:spPr>
        <p:txBody>
          <a:bodyPr lIns="91439" tIns="45719" rIns="91439" bIns="45719">
            <a:noAutofit/>
          </a:bodyPr>
          <a:lstStyle/>
          <a:p>
            <a:endParaRPr/>
          </a:p>
        </p:txBody>
      </p:sp>
      <p:sp>
        <p:nvSpPr>
          <p:cNvPr id="51" name="Textebene 1…"/>
          <p:cNvSpPr txBox="1">
            <a:spLocks noGrp="1"/>
          </p:cNvSpPr>
          <p:nvPr>
            <p:ph type="body" sz="half" idx="1" hasCustomPrompt="1"/>
          </p:nvPr>
        </p:nvSpPr>
        <p:spPr>
          <a:xfrm>
            <a:off x="824862" y="3427412"/>
            <a:ext cx="11442701" cy="6886576"/>
          </a:xfrm>
          <a:prstGeom prst="rect">
            <a:avLst/>
          </a:prstGeom>
        </p:spPr>
        <p:txBody>
          <a:bodyPr/>
          <a:lstStyle>
            <a:lvl1pPr marL="5667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1pPr>
            <a:lvl2pPr marL="12144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2pPr>
            <a:lvl3pPr marL="18621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3pPr>
            <a:lvl4pPr marL="25098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4pPr>
            <a:lvl5pPr marL="3157537" indent="-566737" defTabSz="584200">
              <a:lnSpc>
                <a:spcPct val="120000"/>
              </a:lnSpc>
              <a:spcBef>
                <a:spcPts val="3000"/>
              </a:spcBef>
              <a:buClr>
                <a:srgbClr val="000000"/>
              </a:buClr>
              <a:buSzPct val="100000"/>
              <a:buChar char="•"/>
              <a:defRPr b="0">
                <a:solidFill>
                  <a:srgbClr val="000000"/>
                </a:solidFill>
              </a:defRPr>
            </a:lvl5pPr>
          </a:lstStyle>
          <a:p>
            <a:r>
              <a:t>Text für Folienpunkt</a:t>
            </a:r>
          </a:p>
          <a:p>
            <a:pPr lvl="1"/>
            <a:endParaRPr/>
          </a:p>
          <a:p>
            <a:pPr lvl="2"/>
            <a:endParaRPr/>
          </a:p>
          <a:p>
            <a:pPr lvl="3"/>
            <a:endParaRPr/>
          </a:p>
          <a:p>
            <a:pPr lvl="4"/>
            <a:endParaRPr/>
          </a:p>
        </p:txBody>
      </p:sp>
      <p:sp>
        <p:nvSpPr>
          <p:cNvPr id="52" name="Folientitel"/>
          <p:cNvSpPr txBox="1">
            <a:spLocks noGrp="1"/>
          </p:cNvSpPr>
          <p:nvPr>
            <p:ph type="title" hasCustomPrompt="1"/>
          </p:nvPr>
        </p:nvSpPr>
        <p:spPr>
          <a:xfrm>
            <a:off x="363052" y="405570"/>
            <a:ext cx="11442701" cy="1220472"/>
          </a:xfrm>
          <a:prstGeom prst="rect">
            <a:avLst/>
          </a:prstGeom>
        </p:spPr>
        <p:txBody>
          <a:bodyPr anchor="ctr"/>
          <a:lstStyle>
            <a:lvl1pPr defTabSz="584200">
              <a:defRPr sz="5500" spc="-220">
                <a:solidFill>
                  <a:srgbClr val="FFFFFF"/>
                </a:solidFill>
              </a:defRPr>
            </a:lvl1pPr>
          </a:lstStyle>
          <a:p>
            <a:r>
              <a:t>Folientitel</a:t>
            </a:r>
          </a:p>
        </p:txBody>
      </p:sp>
      <p:sp>
        <p:nvSpPr>
          <p:cNvPr id="53" name="Folien-Untertitel"/>
          <p:cNvSpPr txBox="1">
            <a:spLocks noGrp="1"/>
          </p:cNvSpPr>
          <p:nvPr>
            <p:ph type="body" sz="quarter" idx="22" hasCustomPrompt="1"/>
          </p:nvPr>
        </p:nvSpPr>
        <p:spPr>
          <a:xfrm>
            <a:off x="502752" y="1928103"/>
            <a:ext cx="11442701" cy="678372"/>
          </a:xfrm>
          <a:prstGeom prst="rect">
            <a:avLst/>
          </a:prstGeom>
        </p:spPr>
        <p:txBody>
          <a:bodyPr/>
          <a:lstStyle>
            <a:lvl1pPr defTabSz="584200">
              <a:defRPr sz="4000" b="0" cap="all" spc="-119">
                <a:solidFill>
                  <a:srgbClr val="000000"/>
                </a:solidFill>
              </a:defRPr>
            </a:lvl1pPr>
          </a:lstStyle>
          <a:p>
            <a:r>
              <a:t>Folien-Untertitel</a:t>
            </a:r>
          </a:p>
        </p:txBody>
      </p:sp>
      <p:sp>
        <p:nvSpPr>
          <p:cNvPr id="54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3701202" y="12131016"/>
            <a:ext cx="631323" cy="1498601"/>
          </a:xfrm>
          <a:prstGeom prst="rect">
            <a:avLst/>
          </a:prstGeom>
        </p:spPr>
        <p:txBody>
          <a:bodyPr wrap="square"/>
          <a:lstStyle>
            <a:lvl1pPr>
              <a:defRPr>
                <a:ln w="12700" cap="flat">
                  <a:solidFill>
                    <a:srgbClr val="00F87B"/>
                  </a:solidFill>
                  <a:prstDash val="solid"/>
                  <a:miter lim="400000"/>
                </a:ln>
                <a:noFill/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fld id="{86CB4B4D-7CA3-9044-876B-883B54F8677D}" type="slidenum">
              <a:t>‹Nr.›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.ti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Bildschirmfoto 2020-12-08 um 21.55.27.png" descr="Bildschirmfoto 2020-12-08 um 21.55.27.png"/>
          <p:cNvPicPr>
            <a:picLocks noChangeAspect="1"/>
          </p:cNvPicPr>
          <p:nvPr/>
        </p:nvPicPr>
        <p:blipFill rotWithShape="1">
          <a:blip r:embed="rId6"/>
          <a:srcRect l="36851" t="11" r="15971" b="-11"/>
          <a:stretch/>
        </p:blipFill>
        <p:spPr>
          <a:xfrm>
            <a:off x="0" y="1483"/>
            <a:ext cx="24384000" cy="13754987"/>
          </a:xfrm>
          <a:prstGeom prst="rect">
            <a:avLst/>
          </a:prstGeom>
          <a:ln w="12700">
            <a:miter lim="400000"/>
          </a:ln>
        </p:spPr>
      </p:pic>
      <p:sp>
        <p:nvSpPr>
          <p:cNvPr id="5" name="Titel der Präsentation"/>
          <p:cNvSpPr txBox="1">
            <a:spLocks noGrp="1"/>
          </p:cNvSpPr>
          <p:nvPr>
            <p:ph type="title" hasCustomPrompt="1"/>
          </p:nvPr>
        </p:nvSpPr>
        <p:spPr>
          <a:xfrm>
            <a:off x="7525943" y="1751721"/>
            <a:ext cx="12015453" cy="116920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b">
            <a:normAutofit/>
          </a:bodyPr>
          <a:lstStyle/>
          <a:p>
            <a:r>
              <a:rPr dirty="0" err="1"/>
              <a:t>Titel</a:t>
            </a:r>
            <a:r>
              <a:rPr dirty="0"/>
              <a:t> der </a:t>
            </a:r>
            <a:r>
              <a:rPr dirty="0" err="1"/>
              <a:t>Präsentation</a:t>
            </a:r>
            <a:endParaRPr dirty="0"/>
          </a:p>
        </p:txBody>
      </p:sp>
      <p:pic>
        <p:nvPicPr>
          <p:cNvPr id="7" name="pasted-image.tiff" descr="pasted-image.tif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5189" y="12582509"/>
            <a:ext cx="1856280" cy="915120"/>
          </a:xfrm>
          <a:prstGeom prst="rect">
            <a:avLst/>
          </a:prstGeom>
          <a:ln w="12700">
            <a:miter lim="400000"/>
          </a:ln>
        </p:spPr>
      </p:pic>
      <p:sp>
        <p:nvSpPr>
          <p:cNvPr id="9" name="Mauro Bernardini"/>
          <p:cNvSpPr txBox="1"/>
          <p:nvPr/>
        </p:nvSpPr>
        <p:spPr>
          <a:xfrm>
            <a:off x="9826064" y="12958259"/>
            <a:ext cx="4731872" cy="54959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anchor="ctr">
            <a:spAutoFit/>
          </a:bodyPr>
          <a:lstStyle>
            <a:lvl1pPr algn="l">
              <a:defRPr sz="3500" spc="-35"/>
            </a:lvl1pPr>
          </a:lstStyle>
          <a:p>
            <a:pPr algn="ctr"/>
            <a:r>
              <a:rPr dirty="0">
                <a:solidFill>
                  <a:schemeClr val="bg1"/>
                </a:solidFill>
              </a:rPr>
              <a:t>Mauro Bernardini</a:t>
            </a:r>
          </a:p>
        </p:txBody>
      </p:sp>
      <p:sp>
        <p:nvSpPr>
          <p:cNvPr id="11" name="Foliennummer"/>
          <p:cNvSpPr txBox="1">
            <a:spLocks noGrp="1"/>
          </p:cNvSpPr>
          <p:nvPr>
            <p:ph type="sldNum" sz="quarter" idx="2"/>
          </p:nvPr>
        </p:nvSpPr>
        <p:spPr>
          <a:xfrm>
            <a:off x="22663487" y="12771477"/>
            <a:ext cx="629247" cy="61178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defTabSz="3428914">
              <a:lnSpc>
                <a:spcPct val="100000"/>
              </a:lnSpc>
              <a:spcBef>
                <a:spcPts val="0"/>
              </a:spcBef>
              <a:tabLst/>
              <a:defRPr sz="4000" spc="0">
                <a:solidFill>
                  <a:srgbClr val="FFFFFF"/>
                </a:solidFill>
              </a:defRPr>
            </a:lvl1pPr>
          </a:lstStyle>
          <a:p>
            <a:fld id="{86CB4B4D-7CA3-9044-876B-883B54F8677D}" type="slidenum">
              <a:rPr lang="de-CH" smtClean="0"/>
              <a:t>‹Nr.›</a:t>
            </a:fld>
            <a:endParaRPr dirty="0"/>
          </a:p>
        </p:txBody>
      </p:sp>
      <p:pic>
        <p:nvPicPr>
          <p:cNvPr id="13" name="Grafik 12" descr="Ein Bild, das Text, Schrift, Logo, Symbol enthält.&#10;&#10;Automatisch generierte Beschreibung">
            <a:extLst>
              <a:ext uri="{FF2B5EF4-FFF2-40B4-BE49-F238E27FC236}">
                <a16:creationId xmlns:a16="http://schemas.microsoft.com/office/drawing/2014/main" id="{C0928732-A749-F1C5-E36C-B57C7E7A49B2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58162" y="12593943"/>
            <a:ext cx="2610649" cy="903686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</p:sldLayoutIdLst>
  <p:transition spd="med"/>
  <p:txStyles>
    <p:titleStyle>
      <a:lvl1pPr marL="0" marR="0" indent="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1160859" latinLnBrk="0">
        <a:lnSpc>
          <a:spcPct val="8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6500" b="0" i="0" u="none" strike="noStrike" cap="all" spc="-325" baseline="0">
          <a:solidFill>
            <a:srgbClr val="000000"/>
          </a:solidFill>
          <a:uFillTx/>
          <a:latin typeface="+mn-lt"/>
          <a:ea typeface="+mn-ea"/>
          <a:cs typeface="+mn-cs"/>
          <a:sym typeface="Calibri"/>
        </a:defRPr>
      </a:lvl9pPr>
    </p:titleStyle>
    <p:bodyStyle>
      <a:lvl1pPr marL="0" marR="0" indent="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l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500" b="1" i="0" u="none" strike="noStrike" cap="none" spc="0" baseline="0">
          <a:solidFill>
            <a:srgbClr val="FFFFFF"/>
          </a:solidFill>
          <a:uFillTx/>
          <a:latin typeface="+mn-lt"/>
          <a:ea typeface="+mn-ea"/>
          <a:cs typeface="+mn-cs"/>
          <a:sym typeface="Calibri"/>
        </a:defRPr>
      </a:lvl9pPr>
    </p:bodyStyle>
    <p:otherStyle>
      <a:lvl1pPr marL="0" marR="0" indent="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1pPr>
      <a:lvl2pPr marL="0" marR="0" indent="457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2pPr>
      <a:lvl3pPr marL="0" marR="0" indent="914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3pPr>
      <a:lvl4pPr marL="0" marR="0" indent="1371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4pPr>
      <a:lvl5pPr marL="0" marR="0" indent="18288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5pPr>
      <a:lvl6pPr marL="0" marR="0" indent="22860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6pPr>
      <a:lvl7pPr marL="0" marR="0" indent="27432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7pPr>
      <a:lvl8pPr marL="0" marR="0" indent="32004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8pPr>
      <a:lvl9pPr marL="0" marR="0" indent="3657600" algn="ctr" defTabSz="3428914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4000" b="0" i="0" u="none" strike="noStrike" cap="none" spc="0" baseline="0">
          <a:solidFill>
            <a:schemeClr val="tx1"/>
          </a:solidFill>
          <a:uFillTx/>
          <a:latin typeface="+mn-lt"/>
          <a:ea typeface="+mn-ea"/>
          <a:cs typeface="+mn-cs"/>
          <a:sym typeface="Calibri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13" Type="http://schemas.openxmlformats.org/officeDocument/2006/relationships/image" Target="../media/image52.png"/><Relationship Id="rId3" Type="http://schemas.openxmlformats.org/officeDocument/2006/relationships/image" Target="../media/image41.png"/><Relationship Id="rId7" Type="http://schemas.openxmlformats.org/officeDocument/2006/relationships/image" Target="../media/image46.png"/><Relationship Id="rId12" Type="http://schemas.openxmlformats.org/officeDocument/2006/relationships/image" Target="../media/image5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5" Type="http://schemas.openxmlformats.org/officeDocument/2006/relationships/image" Target="../media/image5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Relationship Id="rId1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video" Target="../media/media6.mp4"/><Relationship Id="rId13" Type="http://schemas.openxmlformats.org/officeDocument/2006/relationships/image" Target="../media/image56.png"/><Relationship Id="rId3" Type="http://schemas.microsoft.com/office/2007/relationships/media" Target="../media/media4.mp4"/><Relationship Id="rId7" Type="http://schemas.microsoft.com/office/2007/relationships/media" Target="../media/media6.mp4"/><Relationship Id="rId12" Type="http://schemas.openxmlformats.org/officeDocument/2006/relationships/image" Target="../media/image55.png"/><Relationship Id="rId17" Type="http://schemas.openxmlformats.org/officeDocument/2006/relationships/image" Target="../media/image67.png"/><Relationship Id="rId2" Type="http://schemas.openxmlformats.org/officeDocument/2006/relationships/video" Target="../media/media3.mp4"/><Relationship Id="rId16" Type="http://schemas.openxmlformats.org/officeDocument/2006/relationships/image" Target="../media/image59.png"/><Relationship Id="rId1" Type="http://schemas.microsoft.com/office/2007/relationships/media" Target="../media/media3.mp4"/><Relationship Id="rId6" Type="http://schemas.openxmlformats.org/officeDocument/2006/relationships/video" Target="../media/media5.mp4"/><Relationship Id="rId11" Type="http://schemas.openxmlformats.org/officeDocument/2006/relationships/slideLayout" Target="../slideLayouts/slideLayout2.xml"/><Relationship Id="rId5" Type="http://schemas.microsoft.com/office/2007/relationships/media" Target="../media/media5.mp4"/><Relationship Id="rId15" Type="http://schemas.openxmlformats.org/officeDocument/2006/relationships/image" Target="../media/image58.png"/><Relationship Id="rId10" Type="http://schemas.openxmlformats.org/officeDocument/2006/relationships/video" Target="../media/media7.mov"/><Relationship Id="rId4" Type="http://schemas.openxmlformats.org/officeDocument/2006/relationships/video" Target="../media/media4.mp4"/><Relationship Id="rId9" Type="http://schemas.microsoft.com/office/2007/relationships/media" Target="../media/media7.mov"/><Relationship Id="rId14" Type="http://schemas.openxmlformats.org/officeDocument/2006/relationships/image" Target="../media/image5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emf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5" Type="http://schemas.openxmlformats.org/officeDocument/2006/relationships/hyperlink" Target="https://maurbe.github.io/ember2/" TargetMode="External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7" Type="http://schemas.openxmlformats.org/officeDocument/2006/relationships/chart" Target="../charts/chart1.xml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0.png"/><Relationship Id="rId5" Type="http://schemas.openxmlformats.org/officeDocument/2006/relationships/image" Target="../media/image120.png"/><Relationship Id="rId4" Type="http://schemas.openxmlformats.org/officeDocument/2006/relationships/image" Target="../media/image6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png"/><Relationship Id="rId4" Type="http://schemas.openxmlformats.org/officeDocument/2006/relationships/image" Target="../media/image74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microsoft.com/office/2007/relationships/media" Target="../media/media2.mp4"/><Relationship Id="rId7" Type="http://schemas.openxmlformats.org/officeDocument/2006/relationships/image" Target="../media/image9.png"/><Relationship Id="rId12" Type="http://schemas.openxmlformats.org/officeDocument/2006/relationships/image" Target="../media/image1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8.png"/><Relationship Id="rId11" Type="http://schemas.openxmlformats.org/officeDocument/2006/relationships/image" Target="../media/image2.tif"/><Relationship Id="rId5" Type="http://schemas.openxmlformats.org/officeDocument/2006/relationships/slideLayout" Target="../slideLayouts/slideLayout2.xml"/><Relationship Id="rId10" Type="http://schemas.openxmlformats.org/officeDocument/2006/relationships/image" Target="../media/image12.png"/><Relationship Id="rId4" Type="http://schemas.openxmlformats.org/officeDocument/2006/relationships/video" Target="../media/media2.mp4"/><Relationship Id="rId9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customXml" Target="../ink/ink1.xml"/><Relationship Id="rId7" Type="http://schemas.openxmlformats.org/officeDocument/2006/relationships/customXml" Target="../ink/ink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customXml" Target="../ink/ink2.xml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13" Type="http://schemas.openxmlformats.org/officeDocument/2006/relationships/image" Target="../media/image33.png"/><Relationship Id="rId3" Type="http://schemas.openxmlformats.org/officeDocument/2006/relationships/image" Target="../media/image24.png"/><Relationship Id="rId7" Type="http://schemas.openxmlformats.org/officeDocument/2006/relationships/image" Target="../media/image38.png"/><Relationship Id="rId12" Type="http://schemas.openxmlformats.org/officeDocument/2006/relationships/image" Target="../media/image32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11" Type="http://schemas.openxmlformats.org/officeDocument/2006/relationships/image" Target="../media/image42.png"/><Relationship Id="rId5" Type="http://schemas.openxmlformats.org/officeDocument/2006/relationships/image" Target="../media/image26.png"/><Relationship Id="rId10" Type="http://schemas.openxmlformats.org/officeDocument/2006/relationships/image" Target="../media/image29.png"/><Relationship Id="rId4" Type="http://schemas.openxmlformats.org/officeDocument/2006/relationships/image" Target="../media/image25.png"/><Relationship Id="rId9" Type="http://schemas.openxmlformats.org/officeDocument/2006/relationships/image" Target="../media/image4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EMBER: EMULATING BARYONS FROM DARK MATTER-ONLY…"/>
          <p:cNvSpPr txBox="1">
            <a:spLocks noGrp="1"/>
          </p:cNvSpPr>
          <p:nvPr>
            <p:ph type="ctrTitle"/>
          </p:nvPr>
        </p:nvSpPr>
        <p:spPr>
          <a:xfrm>
            <a:off x="6807330" y="9583647"/>
            <a:ext cx="10769339" cy="1830141"/>
          </a:xfrm>
          <a:prstGeom prst="rect">
            <a:avLst/>
          </a:prstGeom>
        </p:spPr>
        <p:txBody>
          <a:bodyPr anchor="ctr">
            <a:normAutofit/>
          </a:bodyPr>
          <a:lstStyle/>
          <a:p>
            <a:pPr algn="ctr" defTabSz="1009947">
              <a:defRPr sz="5220" spc="-261"/>
            </a:pPr>
            <a:r>
              <a:rPr lang="de-CH" sz="4400" b="1" dirty="0">
                <a:solidFill>
                  <a:schemeClr val="bg1"/>
                </a:solidFill>
              </a:rPr>
              <a:t>EMBER-2</a:t>
            </a:r>
            <a:r>
              <a:rPr lang="de-CH" sz="4400" dirty="0">
                <a:solidFill>
                  <a:schemeClr val="bg1"/>
                </a:solidFill>
              </a:rPr>
              <a:t>: </a:t>
            </a:r>
            <a:r>
              <a:rPr lang="de-CH" sz="4400" dirty="0" err="1">
                <a:solidFill>
                  <a:schemeClr val="bg1"/>
                </a:solidFill>
              </a:rPr>
              <a:t>towards</a:t>
            </a:r>
            <a:r>
              <a:rPr lang="de-CH" sz="4400" dirty="0">
                <a:solidFill>
                  <a:schemeClr val="bg1"/>
                </a:solidFill>
              </a:rPr>
              <a:t> </a:t>
            </a:r>
            <a:r>
              <a:rPr lang="de-CH" sz="4400" dirty="0" err="1">
                <a:solidFill>
                  <a:schemeClr val="bg1"/>
                </a:solidFill>
              </a:rPr>
              <a:t>implicit</a:t>
            </a:r>
            <a:r>
              <a:rPr lang="de-CH" sz="4400" dirty="0">
                <a:solidFill>
                  <a:schemeClr val="bg1"/>
                </a:solidFill>
              </a:rPr>
              <a:t> </a:t>
            </a:r>
            <a:r>
              <a:rPr lang="de-CH" sz="4400" dirty="0" err="1">
                <a:solidFill>
                  <a:schemeClr val="bg1"/>
                </a:solidFill>
              </a:rPr>
              <a:t>emulators</a:t>
            </a:r>
            <a:r>
              <a:rPr lang="de-CH" sz="4400" dirty="0">
                <a:solidFill>
                  <a:schemeClr val="bg1"/>
                </a:solidFill>
              </a:rPr>
              <a:t> </a:t>
            </a:r>
            <a:r>
              <a:rPr lang="de-CH" sz="4400" dirty="0" err="1">
                <a:solidFill>
                  <a:schemeClr val="bg1"/>
                </a:solidFill>
              </a:rPr>
              <a:t>for</a:t>
            </a:r>
            <a:r>
              <a:rPr lang="de-CH" sz="4400" dirty="0">
                <a:solidFill>
                  <a:schemeClr val="bg1"/>
                </a:solidFill>
              </a:rPr>
              <a:t> </a:t>
            </a:r>
            <a:r>
              <a:rPr lang="de-CH" sz="4400" dirty="0" err="1">
                <a:solidFill>
                  <a:schemeClr val="bg1"/>
                </a:solidFill>
              </a:rPr>
              <a:t>constraining</a:t>
            </a:r>
            <a:r>
              <a:rPr lang="de-CH" sz="4400" dirty="0">
                <a:solidFill>
                  <a:schemeClr val="bg1"/>
                </a:solidFill>
              </a:rPr>
              <a:t> </a:t>
            </a:r>
            <a:r>
              <a:rPr lang="de-CH" sz="4400" dirty="0" err="1">
                <a:solidFill>
                  <a:schemeClr val="bg1"/>
                </a:solidFill>
              </a:rPr>
              <a:t>astrophysics</a:t>
            </a:r>
            <a:r>
              <a:rPr lang="de-CH" sz="4400" dirty="0">
                <a:solidFill>
                  <a:schemeClr val="bg1"/>
                </a:solidFill>
              </a:rPr>
              <a:t> in FIRE </a:t>
            </a:r>
            <a:r>
              <a:rPr lang="de-CH" sz="4400" dirty="0" err="1">
                <a:solidFill>
                  <a:schemeClr val="bg1"/>
                </a:solidFill>
              </a:rPr>
              <a:t>simulations</a:t>
            </a:r>
            <a:endParaRPr lang="de-CH" sz="44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Ember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</a:t>
            </a:r>
          </a:p>
        </p:txBody>
      </p:sp>
      <p:sp>
        <p:nvSpPr>
          <p:cNvPr id="29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10</a:t>
            </a:fld>
            <a:endParaRPr/>
          </a:p>
        </p:txBody>
      </p:sp>
      <p:grpSp>
        <p:nvGrpSpPr>
          <p:cNvPr id="309" name="Gruppieren"/>
          <p:cNvGrpSpPr/>
          <p:nvPr/>
        </p:nvGrpSpPr>
        <p:grpSpPr>
          <a:xfrm>
            <a:off x="6552408" y="2490719"/>
            <a:ext cx="11269774" cy="10661563"/>
            <a:chOff x="0" y="0"/>
            <a:chExt cx="11269772" cy="10661561"/>
          </a:xfrm>
        </p:grpSpPr>
        <p:grpSp>
          <p:nvGrpSpPr>
            <p:cNvPr id="307" name="Gruppieren"/>
            <p:cNvGrpSpPr/>
            <p:nvPr/>
          </p:nvGrpSpPr>
          <p:grpSpPr>
            <a:xfrm>
              <a:off x="0" y="0"/>
              <a:ext cx="11269773" cy="10661562"/>
              <a:chOff x="0" y="0"/>
              <a:chExt cx="11269772" cy="10661561"/>
            </a:xfrm>
          </p:grpSpPr>
          <p:grpSp>
            <p:nvGrpSpPr>
              <p:cNvPr id="301" name="Gruppieren"/>
              <p:cNvGrpSpPr/>
              <p:nvPr/>
            </p:nvGrpSpPr>
            <p:grpSpPr>
              <a:xfrm>
                <a:off x="0" y="0"/>
                <a:ext cx="11107168" cy="10661562"/>
                <a:chOff x="0" y="0"/>
                <a:chExt cx="11107167" cy="10661561"/>
              </a:xfrm>
            </p:grpSpPr>
            <p:pic>
              <p:nvPicPr>
                <p:cNvPr id="299" name="Bild" descr="Bild"/>
                <p:cNvPicPr>
                  <a:picLocks noChangeAspect="1"/>
                </p:cNvPicPr>
                <p:nvPr/>
              </p:nvPicPr>
              <p:blipFill>
                <a:blip r:embed="rId2"/>
                <a:stretch>
                  <a:fillRect/>
                </a:stretch>
              </p:blipFill>
              <p:spPr>
                <a:xfrm>
                  <a:off x="0" y="0"/>
                  <a:ext cx="11107168" cy="10661562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300" name="Feldmann+22"/>
                <p:cNvSpPr txBox="1"/>
                <p:nvPr/>
              </p:nvSpPr>
              <p:spPr>
                <a:xfrm>
                  <a:off x="8343180" y="8761272"/>
                  <a:ext cx="2508529" cy="63543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700" spc="-26"/>
                  </a:lvl1pPr>
                </a:lstStyle>
                <a:p>
                  <a:r>
                    <a:t>Feldmann+22</a:t>
                  </a:r>
                </a:p>
              </p:txBody>
            </p:sp>
          </p:grpSp>
          <p:sp>
            <p:nvSpPr>
              <p:cNvPr id="302" name="Linien"/>
              <p:cNvSpPr/>
              <p:nvPr/>
            </p:nvSpPr>
            <p:spPr>
              <a:xfrm flipH="1" flipV="1">
                <a:off x="8831571" y="194724"/>
                <a:ext cx="2420099" cy="3555501"/>
              </a:xfrm>
              <a:prstGeom prst="line">
                <a:avLst/>
              </a:prstGeom>
              <a:noFill/>
              <a:ln w="25400" cap="flat">
                <a:solidFill>
                  <a:srgbClr val="D5D5D5"/>
                </a:solidFill>
                <a:custDash>
                  <a:ds d="200000" sp="200000"/>
                </a:custDash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03" name="Polygon"/>
              <p:cNvSpPr/>
              <p:nvPr/>
            </p:nvSpPr>
            <p:spPr>
              <a:xfrm>
                <a:off x="10904046" y="3303978"/>
                <a:ext cx="365727" cy="343078"/>
              </a:xfrm>
              <a:prstGeom prst="pentagon">
                <a:avLst/>
              </a:prstGeom>
              <a:solidFill>
                <a:schemeClr val="accent1">
                  <a:hueOff val="-379808"/>
                  <a:lumOff val="12973"/>
                </a:schemeClr>
              </a:solidFill>
              <a:ln w="12700" cap="flat">
                <a:solidFill>
                  <a:schemeClr val="accent1">
                    <a:hueOff val="1476394"/>
                    <a:lumOff val="-17455"/>
                  </a:schemeClr>
                </a:solidFill>
                <a:prstDash val="solid"/>
                <a:miter lim="400000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pPr>
                  <a:lnSpc>
                    <a:spcPct val="100000"/>
                  </a:lnSpc>
                  <a:spcBef>
                    <a:spcPts val="0"/>
                  </a:spcBef>
                  <a:tabLst/>
                  <a:defRPr sz="2400" b="1" spc="-48"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304" name="EMBER"/>
              <p:cNvSpPr txBox="1"/>
              <p:nvPr/>
            </p:nvSpPr>
            <p:spPr>
              <a:xfrm>
                <a:off x="9164517" y="3214291"/>
                <a:ext cx="1682841" cy="596907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 algn="r">
                  <a:defRPr sz="3100" spc="-31">
                    <a:solidFill>
                      <a:schemeClr val="accent1">
                        <a:hueOff val="256401"/>
                        <a:lumOff val="-10793"/>
                      </a:schemeClr>
                    </a:solidFill>
                  </a:defRPr>
                </a:lvl1pPr>
              </a:lstStyle>
              <a:p>
                <a:r>
                  <a:rPr dirty="0"/>
                  <a:t>EMBER</a:t>
                </a:r>
              </a:p>
            </p:txBody>
          </p:sp>
          <p:sp>
            <p:nvSpPr>
              <p:cNvPr id="305" name="Linien"/>
              <p:cNvSpPr/>
              <p:nvPr/>
            </p:nvSpPr>
            <p:spPr>
              <a:xfrm>
                <a:off x="6883125" y="3694793"/>
                <a:ext cx="4127567" cy="385232"/>
              </a:xfrm>
              <a:custGeom>
                <a:avLst/>
                <a:gdLst/>
                <a:ahLst/>
                <a:cxnLst>
                  <a:cxn ang="0">
                    <a:pos x="wd2" y="hd2"/>
                  </a:cxn>
                  <a:cxn ang="5400000">
                    <a:pos x="wd2" y="hd2"/>
                  </a:cxn>
                  <a:cxn ang="10800000">
                    <a:pos x="wd2" y="hd2"/>
                  </a:cxn>
                  <a:cxn ang="16200000">
                    <a:pos x="wd2" y="hd2"/>
                  </a:cxn>
                </a:cxnLst>
                <a:rect l="0" t="0" r="r" b="b"/>
                <a:pathLst>
                  <a:path w="21600" h="21600" extrusionOk="0">
                    <a:moveTo>
                      <a:pt x="0" y="0"/>
                    </a:moveTo>
                    <a:lnTo>
                      <a:pt x="1476" y="21600"/>
                    </a:lnTo>
                    <a:lnTo>
                      <a:pt x="19748" y="20633"/>
                    </a:lnTo>
                    <a:lnTo>
                      <a:pt x="21600" y="762"/>
                    </a:lnTo>
                  </a:path>
                </a:pathLst>
              </a:custGeom>
              <a:noFill/>
              <a:ln w="38100" cap="flat">
                <a:solidFill>
                  <a:srgbClr val="000000"/>
                </a:solidFill>
                <a:prstDash val="solid"/>
                <a:miter lim="400000"/>
                <a:tailEnd type="triangle" w="med" len="med"/>
              </a:ln>
              <a:effectLst/>
            </p:spPr>
            <p:txBody>
              <a:bodyPr wrap="square" lIns="50800" tIns="50800" rIns="50800" bIns="50800" numCol="1" anchor="ctr">
                <a:noAutofit/>
              </a:bodyPr>
              <a:lstStyle/>
              <a:p>
                <a:endParaRPr/>
              </a:p>
            </p:txBody>
          </p:sp>
          <p:sp>
            <p:nvSpPr>
              <p:cNvPr id="306" name="ML"/>
              <p:cNvSpPr txBox="1"/>
              <p:nvPr/>
            </p:nvSpPr>
            <p:spPr>
              <a:xfrm>
                <a:off x="8593919" y="3779098"/>
                <a:ext cx="702447" cy="596906"/>
              </a:xfrm>
              <a:prstGeom prst="rect">
                <a:avLst/>
              </a:prstGeom>
              <a:solidFill>
                <a:srgbClr val="000000"/>
              </a:solidFill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lnSpc>
                    <a:spcPct val="100000"/>
                  </a:lnSpc>
                  <a:spcBef>
                    <a:spcPts val="0"/>
                  </a:spcBef>
                  <a:tabLst/>
                  <a:defRPr sz="2500" b="1" spc="-50">
                    <a:solidFill>
                      <a:srgbClr val="FFFFFF"/>
                    </a:solidFill>
                  </a:defRPr>
                </a:lvl1pPr>
              </a:lstStyle>
              <a:p>
                <a:r>
                  <a:t>ML</a:t>
                </a:r>
              </a:p>
            </p:txBody>
          </p:sp>
        </p:grpSp>
        <p:sp>
          <p:nvSpPr>
            <p:cNvPr id="308" name="16’5003"/>
            <p:cNvSpPr txBox="1"/>
            <p:nvPr/>
          </p:nvSpPr>
          <p:spPr>
            <a:xfrm>
              <a:off x="8309540" y="298827"/>
              <a:ext cx="1274275" cy="51152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defRPr sz="2800" spc="-28">
                  <a:solidFill>
                    <a:srgbClr val="929292"/>
                  </a:solidFill>
                </a:defRPr>
              </a:pPr>
              <a:r>
                <a:t>16’500</a:t>
              </a:r>
              <a:r>
                <a:rPr baseline="31999"/>
                <a:t>3</a:t>
              </a:r>
            </a:p>
          </p:txBody>
        </p:sp>
      </p:grpSp>
      <p:sp>
        <p:nvSpPr>
          <p:cNvPr id="310" name="Breaking the volume-resolution trade-off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Breaking the volume-resolution trade-off</a:t>
            </a:r>
          </a:p>
        </p:txBody>
      </p:sp>
      <p:sp>
        <p:nvSpPr>
          <p:cNvPr id="2" name="Textfeld 1">
            <a:extLst>
              <a:ext uri="{FF2B5EF4-FFF2-40B4-BE49-F238E27FC236}">
                <a16:creationId xmlns:a16="http://schemas.microsoft.com/office/drawing/2014/main" id="{DC012192-5B14-1770-EB20-549839FCAC41}"/>
              </a:ext>
            </a:extLst>
          </p:cNvPr>
          <p:cNvSpPr txBox="1"/>
          <p:nvPr/>
        </p:nvSpPr>
        <p:spPr>
          <a:xfrm>
            <a:off x="14663828" y="5775800"/>
            <a:ext cx="1440305" cy="473976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1531" rtl="0" fontAlgn="auto" latinLnBrk="0" hangingPunct="0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ClrTx/>
              <a:buSzTx/>
              <a:buFontTx/>
              <a:buNone/>
              <a:tabLst>
                <a:tab pos="812800" algn="l"/>
              </a:tabLst>
            </a:pPr>
            <a:r>
              <a:rPr kumimoji="0" lang="de-DE" sz="2600" b="0" i="0" u="none" strike="noStrike" cap="none" spc="-26" normalizeH="0" baseline="0" dirty="0">
                <a:ln>
                  <a:noFill/>
                </a:ln>
                <a:solidFill>
                  <a:srgbClr val="000000"/>
                </a:solidFill>
                <a:effectLst/>
                <a:uFillTx/>
                <a:latin typeface="+mn-lt"/>
                <a:ea typeface="+mn-ea"/>
                <a:cs typeface="+mn-cs"/>
                <a:sym typeface="Calibri"/>
              </a:rPr>
              <a:t>x 3000</a:t>
            </a:r>
          </a:p>
        </p:txBody>
      </p:sp>
    </p:spTree>
  </p:cSld>
  <p:clrMapOvr>
    <a:masterClrMapping/>
  </p:clrMapOvr>
  <p:transition spd="med"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11</a:t>
            </a:fld>
            <a:endParaRPr/>
          </a:p>
        </p:txBody>
      </p:sp>
      <p:sp>
        <p:nvSpPr>
          <p:cNvPr id="313" name="Learning across redshift…"/>
          <p:cNvSpPr txBox="1"/>
          <p:nvPr/>
        </p:nvSpPr>
        <p:spPr>
          <a:xfrm>
            <a:off x="1172602" y="3097390"/>
            <a:ext cx="9080829" cy="318277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>
            <a:normAutofit/>
          </a:bodyPr>
          <a:lstStyle/>
          <a:p>
            <a:pPr marL="228599" indent="-228599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Char char="•"/>
              <a:tabLst/>
              <a:defRPr sz="3500" spc="0"/>
            </a:pPr>
            <a:r>
              <a:t>Learning across redshift</a:t>
            </a:r>
          </a:p>
          <a:p>
            <a:pPr marL="571500" lvl="1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tabLst/>
              <a:defRPr sz="3000" spc="0"/>
            </a:pPr>
            <a:r>
              <a:t>EMBER: fit at single redshift</a:t>
            </a:r>
          </a:p>
          <a:p>
            <a:pPr marL="571500" lvl="1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60000"/>
              <a:buChar char="+"/>
              <a:tabLst/>
              <a:defRPr sz="3000" spc="0"/>
            </a:pPr>
            <a:r>
              <a:t>Naively expect number of parameters to scale linearly with number of redshifts → expensive</a:t>
            </a:r>
          </a:p>
        </p:txBody>
      </p:sp>
      <p:sp>
        <p:nvSpPr>
          <p:cNvPr id="314" name="Ember-2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</a:t>
            </a:r>
            <a:r>
              <a:rPr lang="de-CH" dirty="0"/>
              <a:t>-2</a:t>
            </a:r>
            <a:endParaRPr dirty="0"/>
          </a:p>
        </p:txBody>
      </p:sp>
      <p:sp>
        <p:nvSpPr>
          <p:cNvPr id="315" name="Learning across redshift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Learning across redshift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16" name="Context modulation…"/>
              <p:cNvSpPr txBox="1"/>
              <p:nvPr/>
            </p:nvSpPr>
            <p:spPr>
              <a:xfrm>
                <a:off x="1061736" y="6840680"/>
                <a:ext cx="10716817" cy="4182605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228600" indent="-2286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80000"/>
                  <a:buChar char="•"/>
                  <a:tabLst/>
                  <a:defRPr sz="3500" spc="0"/>
                </a:pPr>
                <a:r>
                  <a:rPr lang="de-CH" dirty="0"/>
                  <a:t>Solution: </a:t>
                </a:r>
                <a:r>
                  <a:rPr lang="de-CH" b="1" i="1" dirty="0" err="1"/>
                  <a:t>Implicit</a:t>
                </a:r>
                <a:r>
                  <a:rPr lang="de-CH" dirty="0"/>
                  <a:t> </a:t>
                </a:r>
                <a:r>
                  <a:rPr lang="de-CH" dirty="0" err="1"/>
                  <a:t>convolution</a:t>
                </a:r>
                <a:r>
                  <a:rPr lang="de-CH" dirty="0"/>
                  <a:t> </a:t>
                </a:r>
                <a:r>
                  <a:rPr lang="de-CH" dirty="0" err="1"/>
                  <a:t>kernels</a:t>
                </a:r>
                <a:endParaRPr lang="de-CH" dirty="0"/>
              </a:p>
              <a:p>
                <a:pPr marL="571500" lvl="1" indent="-2540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60000"/>
                  <a:buChar char="+"/>
                  <a:tabLst/>
                  <a:defRPr sz="3000" spc="0"/>
                </a:pPr>
                <a:r>
                  <a:rPr lang="de-CH" dirty="0"/>
                  <a:t>Hypernetwork to modulate base kernels </a:t>
                </a:r>
                <a:r>
                  <a:rPr lang="de-CH" dirty="0" err="1"/>
                  <a:t>depending</a:t>
                </a:r>
                <a:r>
                  <a:rPr lang="de-CH" dirty="0"/>
                  <a:t> on </a:t>
                </a:r>
                <a:r>
                  <a:rPr lang="de-CH" dirty="0" err="1"/>
                  <a:t>the</a:t>
                </a:r>
                <a:r>
                  <a:rPr lang="de-CH" dirty="0"/>
                  <a:t> </a:t>
                </a:r>
                <a:r>
                  <a:rPr lang="de-CH" dirty="0" err="1"/>
                  <a:t>redshift</a:t>
                </a:r>
                <a:br>
                  <a:rPr lang="de-CH" dirty="0"/>
                </a:br>
                <a:r>
                  <a:rPr lang="de-CH" dirty="0"/>
                  <a:t>→</a:t>
                </a:r>
                <a:r>
                  <a:rPr lang="de-CH" i="1" dirty="0"/>
                  <a:t> Modulated Convolution: </a:t>
                </a:r>
                <a14:m>
                  <m:oMath xmlns:m="http://schemas.openxmlformats.org/officeDocument/2006/math">
                    <m:r>
                      <a:rPr lang="de-CH"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𝑘</m:t>
                    </m:r>
                    <m:r>
                      <a:rPr lang="de-CH"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de-CH"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de-CH"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)=</m:t>
                    </m:r>
                    <m:sSub>
                      <m:sSubPr>
                        <m:ctrlPr>
                          <a:rPr lang="ar-AE"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ar-AE"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𝑘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de-CH"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base</m:t>
                        </m:r>
                      </m:sub>
                    </m:sSub>
                    <m:r>
                      <a:rPr lang="ar-AE"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×</m:t>
                    </m:r>
                    <m:r>
                      <a:rPr lang="ar-AE" sz="3250" b="0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𝑤</m:t>
                    </m:r>
                    <m:r>
                      <a:rPr lang="ar-AE"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lang="ar-AE"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𝑧</m:t>
                    </m:r>
                    <m:r>
                      <a:rPr lang="ar-AE"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 i="1" dirty="0"/>
              </a:p>
            </p:txBody>
          </p:sp>
        </mc:Choice>
        <mc:Fallback xmlns="">
          <p:sp>
            <p:nvSpPr>
              <p:cNvPr id="316" name="Context modulation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61736" y="6840680"/>
                <a:ext cx="10716817" cy="4182605"/>
              </a:xfrm>
              <a:prstGeom prst="rect">
                <a:avLst/>
              </a:prstGeom>
              <a:blipFill>
                <a:blip r:embed="rId3"/>
                <a:stretch>
                  <a:fillRect l="-1538" t="-1212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xmlns:a14="http://schemas.microsoft.com/office/drawing/2010/main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317" name="nn.pdf" descr="nn.pdf"/>
          <p:cNvPicPr>
            <a:picLocks noChangeAspect="1"/>
          </p:cNvPicPr>
          <p:nvPr/>
        </p:nvPicPr>
        <p:blipFill>
          <a:blip r:embed="rId4"/>
          <a:srcRect t="8802" r="62837"/>
          <a:stretch/>
        </p:blipFill>
        <p:spPr>
          <a:xfrm>
            <a:off x="14128679" y="2558246"/>
            <a:ext cx="7827137" cy="4261062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1AA6CF01-A6E1-CFB0-EAF6-03C69014D494}"/>
              </a:ext>
            </a:extLst>
          </p:cNvPr>
          <p:cNvGrpSpPr>
            <a:grpSpLocks noChangeAspect="1"/>
          </p:cNvGrpSpPr>
          <p:nvPr/>
        </p:nvGrpSpPr>
        <p:grpSpPr>
          <a:xfrm>
            <a:off x="14065807" y="7538824"/>
            <a:ext cx="7827137" cy="4124894"/>
            <a:chOff x="16333812" y="2809786"/>
            <a:chExt cx="7345311" cy="3870972"/>
          </a:xfrm>
        </p:grpSpPr>
        <p:pic>
          <p:nvPicPr>
            <p:cNvPr id="319" name="base_visuals.png" descr="base_visuals.png"/>
            <p:cNvPicPr>
              <a:picLocks noChangeAspect="1"/>
            </p:cNvPicPr>
            <p:nvPr/>
          </p:nvPicPr>
          <p:blipFill>
            <a:blip r:embed="rId5"/>
            <a:srcRect l="54484" b="62679"/>
            <a:stretch>
              <a:fillRect/>
            </a:stretch>
          </p:blipFill>
          <p:spPr>
            <a:xfrm>
              <a:off x="16333812" y="2809786"/>
              <a:ext cx="7345311" cy="3870972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321" name="Rechteck"/>
            <p:cNvSpPr/>
            <p:nvPr/>
          </p:nvSpPr>
          <p:spPr>
            <a:xfrm>
              <a:off x="19296425" y="2831059"/>
              <a:ext cx="1430873" cy="3828426"/>
            </a:xfrm>
            <a:prstGeom prst="rect">
              <a:avLst/>
            </a:prstGeom>
            <a:ln w="101600">
              <a:solidFill>
                <a:srgbClr val="74E0A8"/>
              </a:solidFill>
              <a:miter lim="400000"/>
            </a:ln>
          </p:spPr>
          <p:txBody>
            <a:bodyPr lIns="50800" tIns="50800" rIns="50800" bIns="50800" anchor="ctr"/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b="1" spc="-44">
                  <a:solidFill>
                    <a:srgbClr val="FFFFFF"/>
                  </a:solidFill>
                </a:defRPr>
              </a:pPr>
              <a:endParaRPr/>
            </a:p>
          </p:txBody>
        </p:sp>
      </p:grpSp>
    </p:spTree>
  </p:cSld>
  <p:clrMapOvr>
    <a:masterClrMapping/>
  </p:clrMapOvr>
  <p:transition spd="med"/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7" name="Gruppieren"/>
          <p:cNvGrpSpPr/>
          <p:nvPr/>
        </p:nvGrpSpPr>
        <p:grpSpPr>
          <a:xfrm>
            <a:off x="12260325" y="3160763"/>
            <a:ext cx="11622468" cy="8147636"/>
            <a:chOff x="0" y="0"/>
            <a:chExt cx="11622467" cy="8147634"/>
          </a:xfrm>
        </p:grpSpPr>
        <p:pic>
          <p:nvPicPr>
            <p:cNvPr id="323" name="overview.pdf" descr="overview.pdf"/>
            <p:cNvPicPr>
              <a:picLocks noChangeAspect="1"/>
            </p:cNvPicPr>
            <p:nvPr/>
          </p:nvPicPr>
          <p:blipFill>
            <a:blip r:embed="rId2"/>
            <a:srcRect r="87213"/>
            <a:stretch>
              <a:fillRect/>
            </a:stretch>
          </p:blipFill>
          <p:spPr>
            <a:xfrm>
              <a:off x="0" y="0"/>
              <a:ext cx="2976058" cy="8147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4" name="overview.pdf" descr="overview.pdf"/>
            <p:cNvPicPr>
              <a:picLocks noChangeAspect="1"/>
            </p:cNvPicPr>
            <p:nvPr/>
          </p:nvPicPr>
          <p:blipFill>
            <a:blip r:embed="rId2"/>
            <a:srcRect l="25211" r="62415"/>
            <a:stretch>
              <a:fillRect/>
            </a:stretch>
          </p:blipFill>
          <p:spPr>
            <a:xfrm>
              <a:off x="2970292" y="0"/>
              <a:ext cx="2879812" cy="8147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5" name="overview.pdf" descr="overview.pdf"/>
            <p:cNvPicPr>
              <a:picLocks noChangeAspect="1"/>
            </p:cNvPicPr>
            <p:nvPr/>
          </p:nvPicPr>
          <p:blipFill>
            <a:blip r:embed="rId2"/>
            <a:srcRect l="50009" r="37617"/>
            <a:stretch>
              <a:fillRect/>
            </a:stretch>
          </p:blipFill>
          <p:spPr>
            <a:xfrm>
              <a:off x="5849781" y="0"/>
              <a:ext cx="2879812" cy="8147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26" name="overview.pdf" descr="overview.pdf"/>
            <p:cNvPicPr>
              <a:picLocks noChangeAspect="1"/>
            </p:cNvPicPr>
            <p:nvPr/>
          </p:nvPicPr>
          <p:blipFill>
            <a:blip r:embed="rId2"/>
            <a:srcRect l="74806" r="12819"/>
            <a:stretch>
              <a:fillRect/>
            </a:stretch>
          </p:blipFill>
          <p:spPr>
            <a:xfrm>
              <a:off x="8742656" y="0"/>
              <a:ext cx="2879812" cy="81476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32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12</a:t>
            </a:fld>
            <a:endParaRPr/>
          </a:p>
        </p:txBody>
      </p:sp>
      <p:sp>
        <p:nvSpPr>
          <p:cNvPr id="329" name="Motivation: observations typically target a specific fraction of the phase space diagram (e.g. cold gas HI, hot X-ray gas in clusters, etc.) → extend the emulation to multiple fields…"/>
          <p:cNvSpPr txBox="1">
            <a:spLocks noGrp="1"/>
          </p:cNvSpPr>
          <p:nvPr>
            <p:ph type="body" sz="quarter" idx="1"/>
          </p:nvPr>
        </p:nvSpPr>
        <p:spPr>
          <a:xfrm>
            <a:off x="1172602" y="3097390"/>
            <a:ext cx="10951074" cy="5763683"/>
          </a:xfrm>
          <a:prstGeom prst="rect">
            <a:avLst/>
          </a:prstGeom>
        </p:spPr>
        <p:txBody>
          <a:bodyPr/>
          <a:lstStyle/>
          <a:p>
            <a:r>
              <a:rPr dirty="0"/>
              <a:t>Motivation: observations typically target a specific fraction of the phase space diagram </a:t>
            </a:r>
            <a:br>
              <a:rPr lang="de-CH" dirty="0"/>
            </a:br>
            <a:r>
              <a:rPr dirty="0">
                <a:solidFill>
                  <a:schemeClr val="accent2">
                    <a:hueOff val="269295"/>
                    <a:lumOff val="-18276"/>
                  </a:schemeClr>
                </a:solidFill>
              </a:rPr>
              <a:t>(e.g. cold gas H</a:t>
            </a:r>
            <a:r>
              <a:rPr baseline="-5999" dirty="0">
                <a:solidFill>
                  <a:schemeClr val="accent2">
                    <a:hueOff val="269295"/>
                    <a:lumOff val="-18276"/>
                  </a:schemeClr>
                </a:solidFill>
              </a:rPr>
              <a:t>I</a:t>
            </a:r>
            <a:r>
              <a:rPr dirty="0">
                <a:solidFill>
                  <a:schemeClr val="accent2">
                    <a:hueOff val="269295"/>
                    <a:lumOff val="-18276"/>
                  </a:schemeClr>
                </a:solidFill>
              </a:rPr>
              <a:t>, hot X-ray gas in clusters, etc.)</a:t>
            </a:r>
            <a:br>
              <a:rPr sz="2800" dirty="0"/>
            </a:br>
            <a:r>
              <a:rPr sz="3000" dirty="0"/>
              <a:t>→ extend the emulation to multiple fields</a:t>
            </a:r>
            <a:br>
              <a:rPr dirty="0"/>
            </a:br>
            <a:endParaRPr sz="2500" dirty="0"/>
          </a:p>
          <a:p>
            <a:pPr marL="228600" indent="-228600"/>
            <a:r>
              <a:rPr dirty="0"/>
              <a:t>Additional challenge due to</a:t>
            </a:r>
          </a:p>
          <a:p>
            <a:pPr marL="571500" lvl="1" indent="-254000">
              <a:defRPr sz="3000"/>
            </a:pPr>
            <a:r>
              <a:rPr dirty="0"/>
              <a:t>physical accordance across channels</a:t>
            </a:r>
            <a:r>
              <a:rPr lang="de-CH" dirty="0"/>
              <a:t> (</a:t>
            </a:r>
            <a:r>
              <a:rPr lang="de-CH" dirty="0" err="1"/>
              <a:t>correct</a:t>
            </a:r>
            <a:r>
              <a:rPr lang="de-CH" dirty="0"/>
              <a:t> </a:t>
            </a:r>
            <a:r>
              <a:rPr lang="de-CH" dirty="0" err="1"/>
              <a:t>cross-correlations</a:t>
            </a:r>
            <a:r>
              <a:rPr lang="de-CH" dirty="0"/>
              <a:t>)</a:t>
            </a:r>
            <a:endParaRPr dirty="0"/>
          </a:p>
        </p:txBody>
      </p:sp>
      <p:sp>
        <p:nvSpPr>
          <p:cNvPr id="330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</a:t>
            </a:r>
            <a:r>
              <a:rPr lang="de-CH" dirty="0"/>
              <a:t>-2</a:t>
            </a:r>
            <a:r>
              <a:rPr dirty="0"/>
              <a:t> multi-fields</a:t>
            </a:r>
          </a:p>
        </p:txBody>
      </p:sp>
      <p:sp>
        <p:nvSpPr>
          <p:cNvPr id="331" name="Extending to multiple field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Extending to multiple fields</a:t>
            </a:r>
          </a:p>
        </p:txBody>
      </p:sp>
      <p:grpSp>
        <p:nvGrpSpPr>
          <p:cNvPr id="365" name="Gruppieren"/>
          <p:cNvGrpSpPr/>
          <p:nvPr/>
        </p:nvGrpSpPr>
        <p:grpSpPr>
          <a:xfrm>
            <a:off x="2999361" y="8255825"/>
            <a:ext cx="7030460" cy="4189102"/>
            <a:chOff x="0" y="-19049"/>
            <a:chExt cx="7030458" cy="4189100"/>
          </a:xfrm>
        </p:grpSpPr>
        <p:grpSp>
          <p:nvGrpSpPr>
            <p:cNvPr id="334" name="gas"/>
            <p:cNvGrpSpPr/>
            <p:nvPr/>
          </p:nvGrpSpPr>
          <p:grpSpPr>
            <a:xfrm>
              <a:off x="3115477" y="-19050"/>
              <a:ext cx="650031" cy="531118"/>
              <a:chOff x="0" y="0"/>
              <a:chExt cx="650029" cy="531117"/>
            </a:xfrm>
          </p:grpSpPr>
          <p:sp>
            <p:nvSpPr>
              <p:cNvPr id="333" name="gas"/>
              <p:cNvSpPr txBox="1"/>
              <p:nvPr/>
            </p:nvSpPr>
            <p:spPr>
              <a:xfrm>
                <a:off x="19050" y="19050"/>
                <a:ext cx="611930" cy="493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 spc="-28"/>
                </a:lvl1pPr>
              </a:lstStyle>
              <a:p>
                <a:r>
                  <a:t>gas</a:t>
                </a:r>
              </a:p>
            </p:txBody>
          </p:sp>
          <p:pic>
            <p:nvPicPr>
              <p:cNvPr id="332" name="gas gas" descr="gas gas"/>
              <p:cNvPicPr>
                <a:picLocks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0" y="0"/>
                <a:ext cx="650030" cy="5311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337" name="HI"/>
            <p:cNvGrpSpPr/>
            <p:nvPr/>
          </p:nvGrpSpPr>
          <p:grpSpPr>
            <a:xfrm>
              <a:off x="78007" y="1801105"/>
              <a:ext cx="465859" cy="531119"/>
              <a:chOff x="0" y="0"/>
              <a:chExt cx="465858" cy="531117"/>
            </a:xfrm>
          </p:grpSpPr>
          <p:sp>
            <p:nvSpPr>
              <p:cNvPr id="336" name="HI"/>
              <p:cNvSpPr txBox="1"/>
              <p:nvPr/>
            </p:nvSpPr>
            <p:spPr>
              <a:xfrm>
                <a:off x="19050" y="19050"/>
                <a:ext cx="427759" cy="493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/>
              <a:p>
                <a:pPr>
                  <a:defRPr sz="2800" spc="-28"/>
                </a:pPr>
                <a:r>
                  <a:t>H</a:t>
                </a:r>
                <a:r>
                  <a:rPr baseline="-5999"/>
                  <a:t>I</a:t>
                </a:r>
              </a:p>
            </p:txBody>
          </p:sp>
          <p:pic>
            <p:nvPicPr>
              <p:cNvPr id="335" name="HI HI" descr="HI HI"/>
              <p:cNvPicPr>
                <a:picLocks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0" y="0"/>
                <a:ext cx="465859" cy="5311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340" name="T"/>
            <p:cNvGrpSpPr/>
            <p:nvPr/>
          </p:nvGrpSpPr>
          <p:grpSpPr>
            <a:xfrm>
              <a:off x="3291128" y="3638932"/>
              <a:ext cx="360231" cy="531119"/>
              <a:chOff x="0" y="0"/>
              <a:chExt cx="360229" cy="531117"/>
            </a:xfrm>
          </p:grpSpPr>
          <p:sp>
            <p:nvSpPr>
              <p:cNvPr id="339" name="T"/>
              <p:cNvSpPr txBox="1"/>
              <p:nvPr/>
            </p:nvSpPr>
            <p:spPr>
              <a:xfrm>
                <a:off x="19050" y="19050"/>
                <a:ext cx="322130" cy="493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 spc="-28"/>
                </a:lvl1pPr>
              </a:lstStyle>
              <a:p>
                <a:r>
                  <a:t>T</a:t>
                </a:r>
              </a:p>
            </p:txBody>
          </p:sp>
          <p:pic>
            <p:nvPicPr>
              <p:cNvPr id="338" name="T T" descr="T T"/>
              <p:cNvPicPr>
                <a:picLocks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0" y="0"/>
                <a:ext cx="360230" cy="531118"/>
              </a:xfrm>
              <a:prstGeom prst="rect">
                <a:avLst/>
              </a:prstGeom>
              <a:effectLst/>
            </p:spPr>
          </p:pic>
        </p:grpSp>
        <p:grpSp>
          <p:nvGrpSpPr>
            <p:cNvPr id="343" name="v"/>
            <p:cNvGrpSpPr/>
            <p:nvPr/>
          </p:nvGrpSpPr>
          <p:grpSpPr>
            <a:xfrm>
              <a:off x="6471848" y="1838909"/>
              <a:ext cx="347556" cy="531119"/>
              <a:chOff x="0" y="0"/>
              <a:chExt cx="347554" cy="531117"/>
            </a:xfrm>
          </p:grpSpPr>
          <p:sp>
            <p:nvSpPr>
              <p:cNvPr id="342" name="v"/>
              <p:cNvSpPr txBox="1"/>
              <p:nvPr/>
            </p:nvSpPr>
            <p:spPr>
              <a:xfrm>
                <a:off x="19050" y="19050"/>
                <a:ext cx="309455" cy="49301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none" lIns="50800" tIns="50800" rIns="50800" bIns="50800" numCol="1" anchor="ctr">
                <a:spAutoFit/>
              </a:bodyPr>
              <a:lstStyle>
                <a:lvl1pPr>
                  <a:defRPr sz="2800" spc="-28"/>
                </a:lvl1pPr>
              </a:lstStyle>
              <a:p>
                <a:r>
                  <a:t>v</a:t>
                </a:r>
              </a:p>
            </p:txBody>
          </p:sp>
          <p:pic>
            <p:nvPicPr>
              <p:cNvPr id="341" name="v v" descr="v v"/>
              <p:cNvPicPr>
                <a:picLocks/>
              </p:cNvPicPr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0" y="0"/>
                <a:ext cx="347555" cy="531118"/>
              </a:xfrm>
              <a:prstGeom prst="rect">
                <a:avLst/>
              </a:prstGeom>
              <a:effectLst/>
            </p:spPr>
          </p:pic>
        </p:grpSp>
        <p:sp>
          <p:nvSpPr>
            <p:cNvPr id="344" name="galaxy formation"/>
            <p:cNvSpPr txBox="1"/>
            <p:nvPr/>
          </p:nvSpPr>
          <p:spPr>
            <a:xfrm>
              <a:off x="2211395" y="1848041"/>
              <a:ext cx="2519692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galaxy formation</a:t>
              </a:r>
            </a:p>
          </p:txBody>
        </p:sp>
        <p:pic>
          <p:nvPicPr>
            <p:cNvPr id="366" name="Verbindungslinie" descr="Verbindungslinie"/>
            <p:cNvPicPr>
              <a:picLocks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3980569" y="2511849"/>
              <a:ext cx="2511832" cy="1524444"/>
            </a:xfrm>
            <a:prstGeom prst="rect">
              <a:avLst/>
            </a:prstGeom>
            <a:effectLst/>
          </p:spPr>
        </p:pic>
        <p:pic>
          <p:nvPicPr>
            <p:cNvPr id="346" name="Linien Linien" descr="Linien Linien"/>
            <p:cNvPicPr>
              <a:picLocks/>
            </p:cNvPicPr>
            <p:nvPr/>
          </p:nvPicPr>
          <p:blipFill>
            <a:blip r:embed="rId8"/>
            <a:stretch>
              <a:fillRect/>
            </a:stretch>
          </p:blipFill>
          <p:spPr>
            <a:xfrm>
              <a:off x="4803311" y="1943420"/>
              <a:ext cx="1516834" cy="246565"/>
            </a:xfrm>
            <a:prstGeom prst="rect">
              <a:avLst/>
            </a:prstGeom>
            <a:effectLst/>
          </p:spPr>
        </p:pic>
        <p:pic>
          <p:nvPicPr>
            <p:cNvPr id="368" name="Verbindungslinie" descr="Verbindungslinie"/>
            <p:cNvPicPr>
              <a:picLocks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32567" y="2506769"/>
              <a:ext cx="2529351" cy="1518978"/>
            </a:xfrm>
            <a:prstGeom prst="rect">
              <a:avLst/>
            </a:prstGeom>
            <a:effectLst/>
          </p:spPr>
        </p:pic>
        <p:pic>
          <p:nvPicPr>
            <p:cNvPr id="349" name="Linien Linien" descr="Linien Linien"/>
            <p:cNvPicPr>
              <a:picLocks/>
            </p:cNvPicPr>
            <p:nvPr/>
          </p:nvPicPr>
          <p:blipFill>
            <a:blip r:embed="rId10"/>
            <a:stretch>
              <a:fillRect/>
            </a:stretch>
          </p:blipFill>
          <p:spPr>
            <a:xfrm rot="10800000">
              <a:off x="672160" y="1952181"/>
              <a:ext cx="1516834" cy="246565"/>
            </a:xfrm>
            <a:prstGeom prst="rect">
              <a:avLst/>
            </a:prstGeom>
            <a:effectLst/>
          </p:spPr>
        </p:pic>
        <p:pic>
          <p:nvPicPr>
            <p:cNvPr id="351" name="Linien Linien" descr="Linien Linien"/>
            <p:cNvPicPr>
              <a:picLocks/>
            </p:cNvPicPr>
            <p:nvPr/>
          </p:nvPicPr>
          <p:blipFill>
            <a:blip r:embed="rId11"/>
            <a:stretch>
              <a:fillRect/>
            </a:stretch>
          </p:blipFill>
          <p:spPr>
            <a:xfrm rot="5400000">
              <a:off x="3037651" y="2754002"/>
              <a:ext cx="1079799" cy="299400"/>
            </a:xfrm>
            <a:prstGeom prst="rect">
              <a:avLst/>
            </a:prstGeom>
            <a:effectLst/>
          </p:spPr>
        </p:pic>
        <p:pic>
          <p:nvPicPr>
            <p:cNvPr id="353" name="Linien Linien" descr="Linien Linien"/>
            <p:cNvPicPr>
              <a:picLocks/>
            </p:cNvPicPr>
            <p:nvPr/>
          </p:nvPicPr>
          <p:blipFill>
            <a:blip r:embed="rId12"/>
            <a:stretch>
              <a:fillRect/>
            </a:stretch>
          </p:blipFill>
          <p:spPr>
            <a:xfrm rot="5400000">
              <a:off x="2900594" y="1023926"/>
              <a:ext cx="1079799" cy="299399"/>
            </a:xfrm>
            <a:prstGeom prst="rect">
              <a:avLst/>
            </a:prstGeom>
            <a:effectLst/>
          </p:spPr>
        </p:pic>
        <p:sp>
          <p:nvSpPr>
            <p:cNvPr id="355" name="collapse"/>
            <p:cNvSpPr txBox="1"/>
            <p:nvPr/>
          </p:nvSpPr>
          <p:spPr>
            <a:xfrm>
              <a:off x="3469152" y="611253"/>
              <a:ext cx="1248672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collapse</a:t>
              </a:r>
            </a:p>
          </p:txBody>
        </p:sp>
        <p:sp>
          <p:nvSpPr>
            <p:cNvPr id="356" name="feedback"/>
            <p:cNvSpPr txBox="1"/>
            <p:nvPr/>
          </p:nvSpPr>
          <p:spPr>
            <a:xfrm>
              <a:off x="3908616" y="2467354"/>
              <a:ext cx="1386536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>
                  <a:solidFill>
                    <a:schemeClr val="accent5">
                      <a:hueOff val="129701"/>
                      <a:lumOff val="-22825"/>
                    </a:schemeClr>
                  </a:solidFill>
                </a:defRPr>
              </a:lvl1pPr>
            </a:lstStyle>
            <a:p>
              <a:r>
                <a:t>feedback</a:t>
              </a:r>
            </a:p>
          </p:txBody>
        </p:sp>
        <p:sp>
          <p:nvSpPr>
            <p:cNvPr id="357" name="cooling"/>
            <p:cNvSpPr txBox="1"/>
            <p:nvPr/>
          </p:nvSpPr>
          <p:spPr>
            <a:xfrm>
              <a:off x="1488704" y="2467354"/>
              <a:ext cx="1128254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>
                  <a:solidFill>
                    <a:schemeClr val="accent1">
                      <a:hueOff val="1476394"/>
                      <a:lumOff val="-17455"/>
                    </a:schemeClr>
                  </a:solidFill>
                </a:defRPr>
              </a:lvl1pPr>
            </a:lstStyle>
            <a:p>
              <a:r>
                <a:t>cooling</a:t>
              </a:r>
            </a:p>
          </p:txBody>
        </p:sp>
        <p:pic>
          <p:nvPicPr>
            <p:cNvPr id="358" name="Linien Linien" descr="Linien Linien"/>
            <p:cNvPicPr>
              <a:picLocks/>
            </p:cNvPicPr>
            <p:nvPr/>
          </p:nvPicPr>
          <p:blipFill>
            <a:blip r:embed="rId13"/>
            <a:stretch>
              <a:fillRect/>
            </a:stretch>
          </p:blipFill>
          <p:spPr>
            <a:xfrm rot="5400000">
              <a:off x="2825032" y="2754002"/>
              <a:ext cx="1079798" cy="299400"/>
            </a:xfrm>
            <a:prstGeom prst="rect">
              <a:avLst/>
            </a:prstGeom>
            <a:effectLst/>
          </p:spPr>
        </p:pic>
        <p:sp>
          <p:nvSpPr>
            <p:cNvPr id="360" name="in-/outflows"/>
            <p:cNvSpPr txBox="1"/>
            <p:nvPr/>
          </p:nvSpPr>
          <p:spPr>
            <a:xfrm>
              <a:off x="5206007" y="3638932"/>
              <a:ext cx="1824452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in-/outflows</a:t>
              </a:r>
            </a:p>
          </p:txBody>
        </p:sp>
        <p:sp>
          <p:nvSpPr>
            <p:cNvPr id="361" name="phase-space"/>
            <p:cNvSpPr txBox="1"/>
            <p:nvPr/>
          </p:nvSpPr>
          <p:spPr>
            <a:xfrm>
              <a:off x="-1" y="3638932"/>
              <a:ext cx="1860304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phase-space</a:t>
              </a:r>
            </a:p>
          </p:txBody>
        </p:sp>
        <p:pic>
          <p:nvPicPr>
            <p:cNvPr id="370" name="Verbindungslinie" descr="Verbindungslinie"/>
            <p:cNvPicPr>
              <a:picLocks/>
            </p:cNvPicPr>
            <p:nvPr/>
          </p:nvPicPr>
          <p:blipFill>
            <a:blip r:embed="rId14"/>
            <a:stretch>
              <a:fillRect/>
            </a:stretch>
          </p:blipFill>
          <p:spPr>
            <a:xfrm>
              <a:off x="4010081" y="1338961"/>
              <a:ext cx="2297196" cy="452956"/>
            </a:xfrm>
            <a:prstGeom prst="rect">
              <a:avLst/>
            </a:prstGeom>
            <a:effectLst/>
          </p:spPr>
        </p:pic>
        <p:pic>
          <p:nvPicPr>
            <p:cNvPr id="372" name="Verbindungslinie" descr="Verbindungslinie"/>
            <p:cNvPicPr>
              <a:picLocks/>
            </p:cNvPicPr>
            <p:nvPr/>
          </p:nvPicPr>
          <p:blipFill>
            <a:blip r:embed="rId15"/>
            <a:stretch>
              <a:fillRect/>
            </a:stretch>
          </p:blipFill>
          <p:spPr>
            <a:xfrm>
              <a:off x="694299" y="1343161"/>
              <a:ext cx="2297131" cy="462350"/>
            </a:xfrm>
            <a:prstGeom prst="rect">
              <a:avLst/>
            </a:prstGeom>
            <a:effectLst/>
          </p:spPr>
        </p:pic>
        <p:sp>
          <p:nvSpPr>
            <p:cNvPr id="364" name="star formation"/>
            <p:cNvSpPr txBox="1"/>
            <p:nvPr/>
          </p:nvSpPr>
          <p:spPr>
            <a:xfrm>
              <a:off x="376045" y="928753"/>
              <a:ext cx="2136998" cy="454919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>
              <a:lvl1pPr>
                <a:defRPr sz="2800" i="1" spc="-28"/>
              </a:lvl1pPr>
            </a:lstStyle>
            <a:p>
              <a:r>
                <a:t>star formation</a:t>
              </a:r>
            </a:p>
          </p:txBody>
        </p:sp>
      </p:grpSp>
    </p:spTree>
  </p:cSld>
  <p:clrMapOvr>
    <a:masterClrMapping/>
  </p:clrMapOvr>
  <p:transition spd="med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5" name="overview.pdf" descr="overview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3859" y="3693786"/>
            <a:ext cx="22116282" cy="7742248"/>
          </a:xfrm>
          <a:prstGeom prst="rect">
            <a:avLst/>
          </a:prstGeom>
          <a:ln w="12700">
            <a:miter lim="400000"/>
          </a:ln>
        </p:spPr>
      </p:pic>
      <p:sp>
        <p:nvSpPr>
          <p:cNvPr id="37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  <p:sp>
        <p:nvSpPr>
          <p:cNvPr id="377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Ember-2 multi-fields</a:t>
            </a:r>
          </a:p>
        </p:txBody>
      </p:sp>
      <p:sp>
        <p:nvSpPr>
          <p:cNvPr id="378" name="Extending to multiple field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Extending to multiple fields</a:t>
            </a:r>
          </a:p>
        </p:txBody>
      </p:sp>
    </p:spTree>
  </p:cSld>
  <p:clrMapOvr>
    <a:masterClrMapping/>
  </p:clrMapOvr>
  <p:transition spd="med"/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0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</a:t>
            </a:r>
            <a:r>
              <a:rPr lang="de-CH" dirty="0"/>
              <a:t>-2</a:t>
            </a:r>
            <a:r>
              <a:rPr dirty="0"/>
              <a:t> multi-fields</a:t>
            </a:r>
          </a:p>
        </p:txBody>
      </p:sp>
      <p:sp>
        <p:nvSpPr>
          <p:cNvPr id="381" name="Walking noisy circles…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Walking noisy circles…</a:t>
            </a:r>
          </a:p>
        </p:txBody>
      </p:sp>
      <p:pic>
        <p:nvPicPr>
          <p:cNvPr id="382" name="noise_walk_1_channel_0_small.mp4" descr="noise_walk_1_channel_0_small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2946208" y="2917411"/>
            <a:ext cx="4572001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3" name="noise_walk_1_channel_2_small.mp4" descr="noise_walk_1_channel_2_small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3"/>
          <a:stretch>
            <a:fillRect/>
          </a:stretch>
        </p:blipFill>
        <p:spPr>
          <a:xfrm>
            <a:off x="12208199" y="2917411"/>
            <a:ext cx="4572001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4" name="noise_walk_1_channel_3_small.mp4" descr="noise_walk_1_channel_3_small.mp4"/>
          <p:cNvPicPr>
            <a:picLocks/>
          </p:cNvPicPr>
          <p:nvPr>
            <a:vide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6839195" y="2917411"/>
            <a:ext cx="4572001" cy="9144000"/>
          </a:xfrm>
          <a:prstGeom prst="rect">
            <a:avLst/>
          </a:prstGeom>
          <a:ln w="12700">
            <a:miter lim="400000"/>
          </a:ln>
        </p:spPr>
      </p:pic>
      <p:pic>
        <p:nvPicPr>
          <p:cNvPr id="385" name="noise_walk_1_channel_1_small.mp4" descr="noise_walk_1_channel_1_small.mp4">
            <a:hlinkClick r:id="" action="ppaction://ole?verb=0"/>
          </p:cNvPr>
          <p:cNvPicPr>
            <a:picLocks/>
          </p:cNvPicPr>
          <p:nvPr>
            <a:vide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7577204" y="2917411"/>
            <a:ext cx="4572001" cy="9144000"/>
          </a:xfrm>
          <a:prstGeom prst="rect">
            <a:avLst/>
          </a:prstGeom>
          <a:ln w="12700">
            <a:miter lim="400000"/>
          </a:ln>
        </p:spPr>
      </p:pic>
      <p:sp>
        <p:nvSpPr>
          <p:cNvPr id="38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  <p:pic>
        <p:nvPicPr>
          <p:cNvPr id="387" name="noise_walk.mov" descr="noise_walk.mov"/>
          <p:cNvPicPr>
            <a:picLocks/>
          </p:cNvPicPr>
          <p:nvPr>
            <a:vide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9252587" y="9893575"/>
            <a:ext cx="2073647" cy="2087564"/>
          </a:xfrm>
          <a:prstGeom prst="rect">
            <a:avLst/>
          </a:prstGeom>
          <a:ln w="12700">
            <a:miter lim="400000"/>
          </a:ln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88" name="Gruppieren"/>
              <p:cNvSpPr txBox="1"/>
              <p:nvPr/>
            </p:nvSpPr>
            <p:spPr>
              <a:xfrm>
                <a:off x="17380743" y="9193098"/>
                <a:ext cx="2714604" cy="481661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𝑦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𝑝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𝑥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𝑧</m:t>
                      </m:r>
                      <m:r>
                        <a:rPr sz="4300" i="1">
                          <a:solidFill>
                            <a:srgbClr val="FEFEFE"/>
                          </a:solidFill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sz="4300">
                  <a:solidFill>
                    <a:srgbClr val="FFFFFF"/>
                  </a:solidFill>
                </a:endParaRPr>
              </a:p>
            </p:txBody>
          </p:sp>
        </mc:Choice>
        <mc:Fallback xmlns="">
          <p:sp>
            <p:nvSpPr>
              <p:cNvPr id="388" name="Gruppieren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380743" y="9193098"/>
                <a:ext cx="2714604" cy="481661"/>
              </a:xfrm>
              <a:prstGeom prst="rect">
                <a:avLst/>
              </a:prstGeom>
              <a:blipFill>
                <a:blip r:embed="rId17"/>
                <a:stretch>
                  <a:fillRect l="-6977" r="-21860" b="-7948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89" name="Linien"/>
          <p:cNvSpPr/>
          <p:nvPr/>
        </p:nvSpPr>
        <p:spPr>
          <a:xfrm rot="5400000">
            <a:off x="19088298" y="10052196"/>
            <a:ext cx="902582" cy="243860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5543" y="21475"/>
                  <a:pt x="11029" y="17466"/>
                  <a:pt x="16168" y="9785"/>
                </a:cubicBezTo>
                <a:cubicBezTo>
                  <a:pt x="18038" y="6992"/>
                  <a:pt x="19853" y="3722"/>
                  <a:pt x="21600" y="0"/>
                </a:cubicBezTo>
              </a:path>
            </a:pathLst>
          </a:custGeom>
          <a:ln w="50800">
            <a:solidFill>
              <a:srgbClr val="FFFFFF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799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799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1799" fill="hold"/>
                                        <p:tgtEl>
                                          <p:spTgt spid="3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799" fill="hold"/>
                                        <p:tgtEl>
                                          <p:spTgt spid="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611" fill="hold"/>
                                        <p:tgtEl>
                                          <p:spTgt spid="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15" repeatCount="indefinite" fill="hold" display="0">
                  <p:stCondLst>
                    <p:cond delay="indefinite"/>
                  </p:stCondLst>
                </p:cTn>
                <p:tgtEl>
                  <p:spTgt spid="382"/>
                </p:tgtEl>
              </p:cMediaNode>
            </p:video>
            <p:seq concurrent="1" prevAc="none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38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0" dur="1" fill="hold"/>
                                        <p:tgtEl>
                                          <p:spTgt spid="38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1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38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6" dur="1" fill="hold"/>
                                        <p:tgtEl>
                                          <p:spTgt spid="38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0" dur="1" fill="hold"/>
                                        <p:tgtEl>
                                          <p:spTgt spid="38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4" dur="1" fill="hold"/>
                                        <p:tgtEl>
                                          <p:spTgt spid="38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2"/>
                  </p:tgtEl>
                </p:cond>
              </p:nextCondLst>
            </p:seq>
            <p:video>
              <p:cMediaNode vol="100000">
                <p:cTn id="35" repeatCount="indefinite" fill="hold" display="0">
                  <p:stCondLst>
                    <p:cond delay="indefinite"/>
                  </p:stCondLst>
                </p:cTn>
                <p:tgtEl>
                  <p:spTgt spid="383"/>
                </p:tgtEl>
              </p:cMediaNode>
            </p:video>
            <p:video>
              <p:cMediaNode vol="100000">
                <p:cTn id="36" repeatCount="indefinite" fill="hold" display="0">
                  <p:stCondLst>
                    <p:cond delay="indefinite"/>
                  </p:stCondLst>
                </p:cTn>
                <p:tgtEl>
                  <p:spTgt spid="384"/>
                </p:tgtEl>
              </p:cMediaNode>
            </p:video>
            <p:video>
              <p:cMediaNode vol="100000">
                <p:cTn id="37" repeatCount="indefinite" fill="hold" display="0">
                  <p:stCondLst>
                    <p:cond delay="indefinite"/>
                  </p:stCondLst>
                </p:cTn>
                <p:tgtEl>
                  <p:spTgt spid="385"/>
                </p:tgtEl>
              </p:cMediaNode>
            </p:video>
            <p:video>
              <p:cMediaNode vol="100000">
                <p:cTn id="38" repeatCount="indefinite" fill="hold" display="0">
                  <p:stCondLst>
                    <p:cond delay="indefinite"/>
                  </p:stCondLst>
                </p:cTn>
                <p:tgtEl>
                  <p:spTgt spid="387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15</a:t>
            </a:fld>
            <a:endParaRPr/>
          </a:p>
        </p:txBody>
      </p:sp>
      <p:sp>
        <p:nvSpPr>
          <p:cNvPr id="399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</a:t>
            </a:r>
            <a:r>
              <a:rPr lang="de-CH" dirty="0"/>
              <a:t>-2</a:t>
            </a:r>
            <a:r>
              <a:rPr dirty="0"/>
              <a:t> multi-fields</a:t>
            </a:r>
          </a:p>
        </p:txBody>
      </p:sp>
      <p:sp>
        <p:nvSpPr>
          <p:cNvPr id="400" name="Basic metric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Basic metrics</a:t>
            </a:r>
          </a:p>
        </p:txBody>
      </p:sp>
      <p:pic>
        <p:nvPicPr>
          <p:cNvPr id="402" name="base_qHI_run_0.pdf" descr="base_qHI_run_0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83261" y="3827056"/>
            <a:ext cx="7997619" cy="5553888"/>
          </a:xfrm>
          <a:prstGeom prst="rect">
            <a:avLst/>
          </a:prstGeom>
          <a:ln w="12700">
            <a:miter lim="400000"/>
          </a:ln>
        </p:spPr>
      </p:pic>
      <p:pic>
        <p:nvPicPr>
          <p:cNvPr id="403" name="base_cddf_run_0.pdf" descr="base_cddf_run_0.pd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6318" y="3805269"/>
            <a:ext cx="7433298" cy="5597462"/>
          </a:xfrm>
          <a:prstGeom prst="rect">
            <a:avLst/>
          </a:prstGeom>
          <a:ln w="12700">
            <a:miter lim="400000"/>
          </a:ln>
        </p:spPr>
      </p:pic>
      <p:sp>
        <p:nvSpPr>
          <p:cNvPr id="405" name="HI to gas fractions"/>
          <p:cNvSpPr/>
          <p:nvPr/>
        </p:nvSpPr>
        <p:spPr>
          <a:xfrm>
            <a:off x="9708498" y="9693218"/>
            <a:ext cx="5636408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t>HI to gas fractions</a:t>
            </a:r>
          </a:p>
        </p:txBody>
      </p:sp>
      <p:sp>
        <p:nvSpPr>
          <p:cNvPr id="406" name="Cosmic HI distributions"/>
          <p:cNvSpPr/>
          <p:nvPr/>
        </p:nvSpPr>
        <p:spPr>
          <a:xfrm>
            <a:off x="17853094" y="9693218"/>
            <a:ext cx="5636409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t>Cosmic HI distributions</a:t>
            </a:r>
          </a:p>
        </p:txBody>
      </p:sp>
      <p:sp>
        <p:nvSpPr>
          <p:cNvPr id="2" name="HI to gas fractions">
            <a:extLst>
              <a:ext uri="{FF2B5EF4-FFF2-40B4-BE49-F238E27FC236}">
                <a16:creationId xmlns:a16="http://schemas.microsoft.com/office/drawing/2014/main" id="{B96BE44F-4E81-0DE9-452C-98910C157F89}"/>
              </a:ext>
            </a:extLst>
          </p:cNvPr>
          <p:cNvSpPr/>
          <p:nvPr/>
        </p:nvSpPr>
        <p:spPr>
          <a:xfrm>
            <a:off x="1563902" y="9693218"/>
            <a:ext cx="5636408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rPr lang="de-CH" dirty="0"/>
              <a:t>Phase-</a:t>
            </a:r>
            <a:r>
              <a:rPr lang="de-CH" dirty="0" err="1"/>
              <a:t>diagram</a:t>
            </a:r>
            <a:endParaRPr dirty="0"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0CD37733-25A9-39B2-0CD2-9F0D7551E52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385" y="3827056"/>
            <a:ext cx="7740344" cy="5493147"/>
          </a:xfrm>
          <a:prstGeom prst="rect">
            <a:avLst/>
          </a:prstGeom>
        </p:spPr>
      </p:pic>
    </p:spTree>
  </p:cSld>
  <p:clrMapOvr>
    <a:masterClrMapping/>
  </p:clrMapOvr>
  <p:transition spd="med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30" name="Gruppieren"/>
          <p:cNvGrpSpPr/>
          <p:nvPr/>
        </p:nvGrpSpPr>
        <p:grpSpPr>
          <a:xfrm>
            <a:off x="4629352" y="2631812"/>
            <a:ext cx="14943083" cy="9201144"/>
            <a:chOff x="0" y="0"/>
            <a:chExt cx="14943081" cy="9201143"/>
          </a:xfrm>
        </p:grpSpPr>
        <p:pic>
          <p:nvPicPr>
            <p:cNvPr id="425" name="mf_halo_gas_relation.png" descr="mf_halo_gas_relation.png"/>
            <p:cNvPicPr>
              <a:picLocks noChangeAspect="1"/>
            </p:cNvPicPr>
            <p:nvPr/>
          </p:nvPicPr>
          <p:blipFill>
            <a:blip r:embed="rId2"/>
            <a:srcRect r="82005"/>
            <a:stretch>
              <a:fillRect/>
            </a:stretch>
          </p:blipFill>
          <p:spPr>
            <a:xfrm>
              <a:off x="0" y="0"/>
              <a:ext cx="4534622" cy="9201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6" name="mf_halo_gas_relation.png" descr="mf_halo_gas_relation.png"/>
            <p:cNvPicPr>
              <a:picLocks noChangeAspect="1"/>
            </p:cNvPicPr>
            <p:nvPr/>
          </p:nvPicPr>
          <p:blipFill>
            <a:blip r:embed="rId2"/>
            <a:srcRect l="31539" r="54858"/>
            <a:stretch>
              <a:fillRect/>
            </a:stretch>
          </p:blipFill>
          <p:spPr>
            <a:xfrm>
              <a:off x="4533754" y="0"/>
              <a:ext cx="3427818" cy="9201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7" name="mf_halo_gas_relation.png" descr="mf_halo_gas_relation.png"/>
            <p:cNvPicPr>
              <a:picLocks noChangeAspect="1"/>
            </p:cNvPicPr>
            <p:nvPr/>
          </p:nvPicPr>
          <p:blipFill>
            <a:blip r:embed="rId2"/>
            <a:srcRect l="58737" r="27660"/>
            <a:stretch>
              <a:fillRect/>
            </a:stretch>
          </p:blipFill>
          <p:spPr>
            <a:xfrm>
              <a:off x="7966271" y="0"/>
              <a:ext cx="3427818" cy="9201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28" name="mf_halo_gas_relation.png" descr="mf_halo_gas_relation.png"/>
            <p:cNvPicPr>
              <a:picLocks noChangeAspect="1"/>
            </p:cNvPicPr>
            <p:nvPr/>
          </p:nvPicPr>
          <p:blipFill>
            <a:blip r:embed="rId2"/>
            <a:srcRect l="85884"/>
            <a:stretch>
              <a:fillRect/>
            </a:stretch>
          </p:blipFill>
          <p:spPr>
            <a:xfrm>
              <a:off x="11385996" y="0"/>
              <a:ext cx="3557086" cy="9201144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9" name="Rechteck"/>
            <p:cNvSpPr/>
            <p:nvPr/>
          </p:nvSpPr>
          <p:spPr>
            <a:xfrm>
              <a:off x="7825687" y="8156817"/>
              <a:ext cx="251009" cy="481195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b="1" spc="-44"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43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  <p:sp>
        <p:nvSpPr>
          <p:cNvPr id="432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</a:t>
            </a:r>
            <a:r>
              <a:rPr lang="de-CH" dirty="0"/>
              <a:t>-2</a:t>
            </a:r>
            <a:r>
              <a:rPr dirty="0"/>
              <a:t> multi-fields</a:t>
            </a:r>
          </a:p>
        </p:txBody>
      </p:sp>
      <p:sp>
        <p:nvSpPr>
          <p:cNvPr id="433" name="Piercing into halo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Piercing into halos</a:t>
            </a:r>
          </a:p>
        </p:txBody>
      </p:sp>
      <p:sp>
        <p:nvSpPr>
          <p:cNvPr id="434" name="Text"/>
          <p:cNvSpPr txBox="1"/>
          <p:nvPr/>
        </p:nvSpPr>
        <p:spPr>
          <a:xfrm>
            <a:off x="11868732" y="6634088"/>
            <a:ext cx="646536" cy="4478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sp>
        <p:nvSpPr>
          <p:cNvPr id="435" name="HI"/>
          <p:cNvSpPr txBox="1"/>
          <p:nvPr/>
        </p:nvSpPr>
        <p:spPr>
          <a:xfrm>
            <a:off x="3759962" y="8375881"/>
            <a:ext cx="548641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spc="-39">
                <a:solidFill>
                  <a:schemeClr val="accent4">
                    <a:hueOff val="-1193508"/>
                  </a:schemeClr>
                </a:solidFill>
              </a:defRPr>
            </a:lvl1pPr>
          </a:lstStyle>
          <a:p>
            <a:r>
              <a:t>HI</a:t>
            </a:r>
          </a:p>
        </p:txBody>
      </p:sp>
      <p:sp>
        <p:nvSpPr>
          <p:cNvPr id="436" name="total gas"/>
          <p:cNvSpPr txBox="1"/>
          <p:nvPr/>
        </p:nvSpPr>
        <p:spPr>
          <a:xfrm>
            <a:off x="2727623" y="4604496"/>
            <a:ext cx="1812102" cy="6117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4000" spc="-39">
                <a:solidFill>
                  <a:schemeClr val="accent1">
                    <a:hueOff val="256401"/>
                    <a:lumOff val="-10793"/>
                  </a:schemeClr>
                </a:solidFill>
              </a:defRPr>
            </a:lvl1pPr>
          </a:lstStyle>
          <a:p>
            <a:r>
              <a:rPr dirty="0"/>
              <a:t>total gas</a:t>
            </a:r>
          </a:p>
        </p:txBody>
      </p:sp>
    </p:spTree>
  </p:cSld>
  <p:clrMapOvr>
    <a:masterClrMapping/>
  </p:clrMapOvr>
  <p:transition spd="med"/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5" name="Bildschirmfoto 2020-12-08 um 21.55.27.png" descr="Bildschirmfoto 2020-12-08 um 21.55.27.png"/>
          <p:cNvPicPr>
            <a:picLocks noChangeAspect="1"/>
          </p:cNvPicPr>
          <p:nvPr/>
        </p:nvPicPr>
        <p:blipFill>
          <a:blip r:embed="rId2"/>
          <a:srcRect t="3679"/>
          <a:stretch>
            <a:fillRect/>
          </a:stretch>
        </p:blipFill>
        <p:spPr>
          <a:xfrm>
            <a:off x="-2059136" y="-691018"/>
            <a:ext cx="27039532" cy="6931396"/>
          </a:xfrm>
          <a:prstGeom prst="rect">
            <a:avLst/>
          </a:prstGeom>
          <a:ln w="12700">
            <a:miter lim="400000"/>
          </a:ln>
        </p:spPr>
      </p:pic>
      <p:sp>
        <p:nvSpPr>
          <p:cNvPr id="446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17</a:t>
            </a:fld>
            <a:endParaRPr dirty="0"/>
          </a:p>
        </p:txBody>
      </p:sp>
      <p:grpSp>
        <p:nvGrpSpPr>
          <p:cNvPr id="453" name="Gruppieren"/>
          <p:cNvGrpSpPr/>
          <p:nvPr/>
        </p:nvGrpSpPr>
        <p:grpSpPr>
          <a:xfrm>
            <a:off x="16313881" y="7160434"/>
            <a:ext cx="5787258" cy="5359089"/>
            <a:chOff x="0" y="0"/>
            <a:chExt cx="5787256" cy="5359088"/>
          </a:xfrm>
        </p:grpSpPr>
        <p:pic>
          <p:nvPicPr>
            <p:cNvPr id="451" name="eingesetzter-Film.png" descr="eingesetzter-Film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369380" y="1179390"/>
              <a:ext cx="3048496" cy="417969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52" name="Thank you!"/>
            <p:cNvSpPr txBox="1"/>
            <p:nvPr/>
          </p:nvSpPr>
          <p:spPr>
            <a:xfrm>
              <a:off x="0" y="0"/>
              <a:ext cx="5787257" cy="11430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rmAutofit/>
            </a:bodyPr>
            <a:lstStyle>
              <a:lvl1pPr defTabSz="1160859">
                <a:spcBef>
                  <a:spcPts val="0"/>
                </a:spcBef>
                <a:tabLst/>
                <a:defRPr sz="6500" cap="all" spc="-325"/>
              </a:lvl1pPr>
            </a:lstStyle>
            <a:p>
              <a:r>
                <a:rPr dirty="0"/>
                <a:t>Thank you!</a:t>
              </a:r>
            </a:p>
          </p:txBody>
        </p:sp>
      </p:grpSp>
      <p:grpSp>
        <p:nvGrpSpPr>
          <p:cNvPr id="2" name="Gruppieren">
            <a:extLst>
              <a:ext uri="{FF2B5EF4-FFF2-40B4-BE49-F238E27FC236}">
                <a16:creationId xmlns:a16="http://schemas.microsoft.com/office/drawing/2014/main" id="{17A98E3F-AE6C-617E-D218-6C24984725B7}"/>
              </a:ext>
            </a:extLst>
          </p:cNvPr>
          <p:cNvGrpSpPr/>
          <p:nvPr/>
        </p:nvGrpSpPr>
        <p:grpSpPr>
          <a:xfrm>
            <a:off x="706745" y="11963454"/>
            <a:ext cx="3926114" cy="1077853"/>
            <a:chOff x="0" y="0"/>
            <a:chExt cx="3926113" cy="1077851"/>
          </a:xfrm>
        </p:grpSpPr>
        <p:pic>
          <p:nvPicPr>
            <p:cNvPr id="3" name="github-mark.png" descr="github-mark.png">
              <a:extLst>
                <a:ext uri="{FF2B5EF4-FFF2-40B4-BE49-F238E27FC236}">
                  <a16:creationId xmlns:a16="http://schemas.microsoft.com/office/drawing/2014/main" id="{39F62F82-6E43-B499-ED3C-2AE4F2076094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0" y="0"/>
              <a:ext cx="1077851" cy="107785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" name="maurbe/ember maurbe/ember2">
              <a:extLst>
                <a:ext uri="{FF2B5EF4-FFF2-40B4-BE49-F238E27FC236}">
                  <a16:creationId xmlns:a16="http://schemas.microsoft.com/office/drawing/2014/main" id="{AC41E475-1064-7DF2-E18E-380AE26BE0FA}"/>
                </a:ext>
              </a:extLst>
            </p:cNvPr>
            <p:cNvSpPr txBox="1"/>
            <p:nvPr/>
          </p:nvSpPr>
          <p:spPr>
            <a:xfrm>
              <a:off x="1226934" y="333260"/>
              <a:ext cx="2699179" cy="411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spAutoFit/>
            </a:bodyPr>
            <a:lstStyle/>
            <a:p>
              <a:pPr algn="l">
                <a:defRPr sz="2900" spc="-29"/>
              </a:pPr>
              <a:r>
                <a:rPr sz="2500" spc="-25" dirty="0">
                  <a:solidFill>
                    <a:schemeClr val="accent1">
                      <a:hueOff val="1476394"/>
                      <a:lumOff val="-17455"/>
                    </a:schemeClr>
                  </a:solidFill>
                  <a:latin typeface="Menlo Regular"/>
                  <a:ea typeface="Menlo Regular"/>
                  <a:cs typeface="Menlo Regular"/>
                  <a:sym typeface="Menlo Regular"/>
                </a:rPr>
                <a:t>maurbe/ember</a:t>
              </a:r>
              <a:endParaRPr sz="2500" spc="-25" dirty="0">
                <a:solidFill>
                  <a:schemeClr val="accent1">
                    <a:hueOff val="1476394"/>
                    <a:lumOff val="-17455"/>
                  </a:schemeClr>
                </a:solidFill>
                <a:latin typeface="Menlo Regular"/>
                <a:ea typeface="Menlo Regular"/>
                <a:cs typeface="Menlo Regular"/>
                <a:sym typeface="Menlo Regular"/>
                <a:hlinkClick r:id="rId5"/>
              </a:endParaRPr>
            </a:p>
          </p:txBody>
        </p:sp>
      </p:grpSp>
      <p:sp>
        <p:nvSpPr>
          <p:cNvPr id="5" name="Textfeld 4">
            <a:extLst>
              <a:ext uri="{FF2B5EF4-FFF2-40B4-BE49-F238E27FC236}">
                <a16:creationId xmlns:a16="http://schemas.microsoft.com/office/drawing/2014/main" id="{E6D9B514-2D04-E540-320D-7F135EB7954A}"/>
              </a:ext>
            </a:extLst>
          </p:cNvPr>
          <p:cNvSpPr txBox="1"/>
          <p:nvPr/>
        </p:nvSpPr>
        <p:spPr>
          <a:xfrm>
            <a:off x="706745" y="7109549"/>
            <a:ext cx="16092697" cy="480253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wrap="square">
            <a:spAutoFit/>
          </a:bodyPr>
          <a:lstStyle/>
          <a:p>
            <a:pPr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defRPr>
                <a:solidFill>
                  <a:srgbClr val="000000"/>
                </a:solidFill>
              </a:defRPr>
            </a:pPr>
            <a:r>
              <a:rPr lang="de-CH" sz="3500" b="1" dirty="0"/>
              <a:t>Further </a:t>
            </a:r>
            <a:r>
              <a:rPr lang="de-CH" sz="3500" b="1" dirty="0" err="1"/>
              <a:t>information</a:t>
            </a:r>
            <a:endParaRPr lang="de-CH" sz="3500" b="1" dirty="0"/>
          </a:p>
          <a:p>
            <a:pPr marL="254000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Char char="•"/>
              <a:defRPr sz="3000" b="0">
                <a:solidFill>
                  <a:srgbClr val="000000"/>
                </a:solidFill>
              </a:defRPr>
            </a:pPr>
            <a:r>
              <a:rPr lang="de-CH" dirty="0"/>
              <a:t>MB+</a:t>
            </a:r>
            <a:r>
              <a:rPr lang="de-CH" b="1" dirty="0"/>
              <a:t>2021</a:t>
            </a:r>
            <a:r>
              <a:rPr lang="de-CH" dirty="0"/>
              <a:t>: </a:t>
            </a:r>
            <a:r>
              <a:rPr lang="de-CH" i="1" dirty="0" err="1"/>
              <a:t>From</a:t>
            </a:r>
            <a:r>
              <a:rPr lang="de-CH" i="1" dirty="0"/>
              <a:t> EMBER </a:t>
            </a:r>
            <a:r>
              <a:rPr lang="de-CH" i="1" dirty="0" err="1"/>
              <a:t>to</a:t>
            </a:r>
            <a:r>
              <a:rPr lang="de-CH" i="1" dirty="0"/>
              <a:t> FIRE: </a:t>
            </a:r>
            <a:r>
              <a:rPr lang="de-CH" i="1" dirty="0" err="1"/>
              <a:t>predicting</a:t>
            </a:r>
            <a:r>
              <a:rPr lang="de-CH" i="1" dirty="0"/>
              <a:t> high </a:t>
            </a:r>
            <a:r>
              <a:rPr lang="de-CH" i="1" dirty="0" err="1"/>
              <a:t>resolution</a:t>
            </a:r>
            <a:r>
              <a:rPr lang="de-CH" i="1" dirty="0"/>
              <a:t> </a:t>
            </a:r>
            <a:r>
              <a:rPr lang="de-CH" i="1" dirty="0" err="1"/>
              <a:t>baryon</a:t>
            </a:r>
            <a:r>
              <a:rPr lang="de-CH" i="1" dirty="0"/>
              <a:t> </a:t>
            </a:r>
            <a:r>
              <a:rPr lang="de-CH" i="1" dirty="0" err="1"/>
              <a:t>fields</a:t>
            </a:r>
            <a:r>
              <a:rPr lang="de-CH" i="1" dirty="0"/>
              <a:t> </a:t>
            </a:r>
            <a:br>
              <a:rPr lang="de-CH" i="1" dirty="0"/>
            </a:br>
            <a:r>
              <a:rPr lang="de-CH" i="1" dirty="0" err="1"/>
              <a:t>from</a:t>
            </a:r>
            <a:r>
              <a:rPr lang="de-CH" i="1" dirty="0"/>
              <a:t> </a:t>
            </a:r>
            <a:r>
              <a:rPr lang="de-CH" i="1" dirty="0" err="1"/>
              <a:t>dark</a:t>
            </a:r>
            <a:r>
              <a:rPr lang="de-CH" i="1" dirty="0"/>
              <a:t> matter </a:t>
            </a:r>
            <a:r>
              <a:rPr lang="de-CH" i="1" dirty="0" err="1"/>
              <a:t>simulations</a:t>
            </a:r>
            <a:r>
              <a:rPr lang="de-CH" i="1" dirty="0"/>
              <a:t> </a:t>
            </a:r>
            <a:r>
              <a:rPr lang="de-CH" i="1" dirty="0" err="1"/>
              <a:t>with</a:t>
            </a:r>
            <a:r>
              <a:rPr lang="de-CH" i="1" dirty="0"/>
              <a:t> Deep Learning</a:t>
            </a:r>
          </a:p>
          <a:p>
            <a:pPr marL="254000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FontTx/>
              <a:buChar char="•"/>
              <a:defRPr sz="3000" b="0">
                <a:solidFill>
                  <a:srgbClr val="000000"/>
                </a:solidFill>
              </a:defRPr>
            </a:pPr>
            <a:r>
              <a:rPr lang="de-CH" dirty="0"/>
              <a:t>MB+</a:t>
            </a:r>
            <a:r>
              <a:rPr lang="de-CH" b="1" dirty="0"/>
              <a:t>2024</a:t>
            </a:r>
            <a:r>
              <a:rPr lang="de-CH" dirty="0"/>
              <a:t>: </a:t>
            </a:r>
            <a:r>
              <a:rPr lang="de-CH" i="1" dirty="0"/>
              <a:t>EMBER-2: </a:t>
            </a:r>
            <a:r>
              <a:rPr lang="de-CH" i="1" dirty="0" err="1"/>
              <a:t>emulating</a:t>
            </a:r>
            <a:r>
              <a:rPr lang="de-CH" i="1" dirty="0"/>
              <a:t> </a:t>
            </a:r>
            <a:r>
              <a:rPr lang="de-CH" i="1" dirty="0" err="1"/>
              <a:t>baryons</a:t>
            </a:r>
            <a:r>
              <a:rPr lang="de-CH" i="1" dirty="0"/>
              <a:t> </a:t>
            </a:r>
            <a:r>
              <a:rPr lang="de-CH" i="1" dirty="0" err="1"/>
              <a:t>from</a:t>
            </a:r>
            <a:r>
              <a:rPr lang="de-CH" i="1" dirty="0"/>
              <a:t> </a:t>
            </a:r>
            <a:r>
              <a:rPr lang="de-CH" i="1" dirty="0" err="1"/>
              <a:t>dark</a:t>
            </a:r>
            <a:r>
              <a:rPr lang="de-CH" i="1" dirty="0"/>
              <a:t> matter </a:t>
            </a:r>
            <a:r>
              <a:rPr lang="de-CH" i="1" dirty="0" err="1"/>
              <a:t>across</a:t>
            </a:r>
            <a:r>
              <a:rPr lang="de-CH" i="1" dirty="0"/>
              <a:t> </a:t>
            </a:r>
            <a:r>
              <a:rPr lang="de-CH" i="1" dirty="0" err="1"/>
              <a:t>cosmic</a:t>
            </a:r>
            <a:r>
              <a:rPr lang="de-CH" i="1" dirty="0"/>
              <a:t> time 	</a:t>
            </a:r>
          </a:p>
          <a:p>
            <a:pPr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defRPr sz="3000" b="0">
                <a:solidFill>
                  <a:srgbClr val="000000"/>
                </a:solidFill>
              </a:defRPr>
            </a:pPr>
            <a:r>
              <a:rPr lang="de-CH" i="1" dirty="0"/>
              <a:t>   </a:t>
            </a:r>
            <a:r>
              <a:rPr lang="de-CH" i="1" dirty="0" err="1"/>
              <a:t>with</a:t>
            </a:r>
            <a:r>
              <a:rPr lang="de-CH" i="1" dirty="0"/>
              <a:t> </a:t>
            </a:r>
            <a:r>
              <a:rPr lang="de-CH" i="1" dirty="0" err="1"/>
              <a:t>deep</a:t>
            </a:r>
            <a:r>
              <a:rPr lang="de-CH" i="1" dirty="0"/>
              <a:t> </a:t>
            </a:r>
            <a:r>
              <a:rPr lang="de-CH" i="1" dirty="0" err="1"/>
              <a:t>modulation</a:t>
            </a:r>
            <a:r>
              <a:rPr lang="de-CH" i="1" dirty="0"/>
              <a:t> </a:t>
            </a:r>
            <a:r>
              <a:rPr lang="de-CH" i="1" dirty="0" err="1"/>
              <a:t>networks</a:t>
            </a:r>
            <a:r>
              <a:rPr lang="de-CH" i="1" dirty="0"/>
              <a:t> </a:t>
            </a:r>
            <a:r>
              <a:rPr lang="de-CH" dirty="0"/>
              <a:t>(in </a:t>
            </a:r>
            <a:r>
              <a:rPr lang="de-CH" dirty="0" err="1"/>
              <a:t>prep</a:t>
            </a:r>
            <a:r>
              <a:rPr lang="de-CH" dirty="0"/>
              <a:t>.)</a:t>
            </a:r>
          </a:p>
          <a:p>
            <a:pPr marL="254000" indent="-254000" algn="l" defTabSz="2438338">
              <a:lnSpc>
                <a:spcPts val="4800"/>
              </a:lnSpc>
              <a:spcBef>
                <a:spcPts val="900"/>
              </a:spcBef>
              <a:buClr>
                <a:srgbClr val="000000"/>
              </a:buClr>
              <a:buSzPct val="80000"/>
              <a:buChar char="•"/>
              <a:defRPr sz="3000" b="0">
                <a:solidFill>
                  <a:srgbClr val="000000"/>
                </a:solidFill>
              </a:defRPr>
            </a:pPr>
            <a:r>
              <a:rPr lang="de-CH" dirty="0"/>
              <a:t>Feldmann+</a:t>
            </a:r>
            <a:r>
              <a:rPr lang="de-CH" b="1" dirty="0"/>
              <a:t>2022</a:t>
            </a:r>
            <a:r>
              <a:rPr lang="de-CH" dirty="0"/>
              <a:t>: </a:t>
            </a:r>
            <a:r>
              <a:rPr lang="de-CH" i="1" dirty="0" err="1"/>
              <a:t>FIREbox</a:t>
            </a:r>
            <a:r>
              <a:rPr lang="de-CH" i="1" dirty="0"/>
              <a:t>: </a:t>
            </a:r>
            <a:r>
              <a:rPr lang="de-CH" i="1" dirty="0" err="1"/>
              <a:t>Simulating</a:t>
            </a:r>
            <a:r>
              <a:rPr lang="de-CH" i="1" dirty="0"/>
              <a:t> </a:t>
            </a:r>
            <a:r>
              <a:rPr lang="de-CH" i="1" dirty="0" err="1"/>
              <a:t>galaxies</a:t>
            </a:r>
            <a:r>
              <a:rPr lang="de-CH" i="1" dirty="0"/>
              <a:t> at high </a:t>
            </a:r>
            <a:r>
              <a:rPr lang="de-CH" i="1" dirty="0" err="1"/>
              <a:t>dynamic</a:t>
            </a:r>
            <a:r>
              <a:rPr lang="de-CH" i="1" dirty="0"/>
              <a:t> </a:t>
            </a:r>
            <a:r>
              <a:rPr lang="de-CH" i="1" dirty="0" err="1"/>
              <a:t>range</a:t>
            </a:r>
            <a:r>
              <a:rPr lang="de-CH" i="1" dirty="0"/>
              <a:t> in a </a:t>
            </a:r>
            <a:r>
              <a:rPr lang="de-CH" i="1" dirty="0" err="1"/>
              <a:t>cosmological</a:t>
            </a:r>
            <a:r>
              <a:rPr lang="de-CH" i="1" dirty="0"/>
              <a:t> </a:t>
            </a:r>
            <a:r>
              <a:rPr lang="de-CH" i="1" dirty="0" err="1"/>
              <a:t>volume</a:t>
            </a:r>
            <a:br>
              <a:rPr lang="de-CH" i="1" dirty="0"/>
            </a:br>
            <a:endParaRPr lang="de-CH" dirty="0">
              <a:solidFill>
                <a:schemeClr val="accent1">
                  <a:hueOff val="1476394"/>
                  <a:lumOff val="-17455"/>
                </a:schemeClr>
              </a:solidFill>
              <a:latin typeface="Menlo Regular"/>
              <a:ea typeface="Menlo Regular"/>
              <a:cs typeface="Menlo Regular"/>
              <a:sym typeface="Menlo Regular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4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3" grpId="1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MBER: EMULATING BARYONS FROM DARK MATTER-ONLY…">
            <a:extLst>
              <a:ext uri="{FF2B5EF4-FFF2-40B4-BE49-F238E27FC236}">
                <a16:creationId xmlns:a16="http://schemas.microsoft.com/office/drawing/2014/main" id="{7D0AFD2F-BBE3-F442-CD28-411859E6E873}"/>
              </a:ext>
            </a:extLst>
          </p:cNvPr>
          <p:cNvSpPr txBox="1">
            <a:spLocks/>
          </p:cNvSpPr>
          <p:nvPr/>
        </p:nvSpPr>
        <p:spPr>
          <a:xfrm>
            <a:off x="4839256" y="5942929"/>
            <a:ext cx="14705487" cy="1830141"/>
          </a:xfrm>
          <a:prstGeom prst="rect">
            <a:avLst/>
          </a:prstGeom>
        </p:spPr>
        <p:txBody>
          <a:bodyPr anchor="ctr">
            <a:normAutofit/>
          </a:bodyPr>
          <a:lstStyle>
            <a:lvl1pPr marL="0" marR="0" indent="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1pPr>
            <a:lvl2pPr marL="0" marR="0" indent="4572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2pPr>
            <a:lvl3pPr marL="0" marR="0" indent="9144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3pPr>
            <a:lvl4pPr marL="0" marR="0" indent="13716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4pPr>
            <a:lvl5pPr marL="0" marR="0" indent="18288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5pPr>
            <a:lvl6pPr marL="0" marR="0" indent="22860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6pPr>
            <a:lvl7pPr marL="0" marR="0" indent="27432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7pPr>
            <a:lvl8pPr marL="0" marR="0" indent="32004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8pPr>
            <a:lvl9pPr marL="0" marR="0" indent="3657600" algn="l" defTabSz="1160859" latinLnBrk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6500" b="0" i="0" u="none" strike="noStrike" cap="all" spc="-325" baseline="0">
                <a:solidFill>
                  <a:srgbClr val="000000"/>
                </a:solidFill>
                <a:uFillTx/>
                <a:latin typeface="+mn-lt"/>
                <a:ea typeface="+mn-ea"/>
                <a:cs typeface="+mn-cs"/>
                <a:sym typeface="Calibri"/>
              </a:defRPr>
            </a:lvl9pPr>
          </a:lstStyle>
          <a:p>
            <a:pPr algn="ctr" defTabSz="1009947" hangingPunct="1">
              <a:defRPr sz="5220" spc="-261"/>
            </a:pPr>
            <a:r>
              <a:rPr lang="de-CH" dirty="0"/>
              <a:t>Backup </a:t>
            </a:r>
            <a:r>
              <a:rPr lang="de-CH" dirty="0" err="1"/>
              <a:t>slides</a:t>
            </a:r>
            <a:endParaRPr lang="de-CH" dirty="0"/>
          </a:p>
        </p:txBody>
      </p:sp>
    </p:spTree>
    <p:extLst>
      <p:ext uri="{BB962C8B-B14F-4D97-AF65-F5344CB8AC3E}">
        <p14:creationId xmlns:p14="http://schemas.microsoft.com/office/powerpoint/2010/main" val="1884927164"/>
      </p:ext>
    </p:extLst>
  </p:cSld>
  <p:clrMapOvr>
    <a:masterClrMapping/>
  </p:clrMapOvr>
  <p:transition spd="med"/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68" name="CDM Cosmology"/>
              <p:cNvSpPr txBox="1">
                <a:spLocks noGrp="1"/>
              </p:cNvSpPr>
              <p:nvPr>
                <p:ph type="title"/>
              </p:nvPr>
            </p:nvSpPr>
            <p:spPr>
              <a:prstGeom prst="rect">
                <a:avLst/>
              </a:prstGeom>
            </p:spPr>
            <p:txBody>
              <a:bodyPr/>
              <a:lstStyle/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54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t>CDM Cosmology</a:t>
                </a:r>
              </a:p>
            </p:txBody>
          </p:sp>
        </mc:Choice>
        <mc:Fallback xmlns="">
          <p:sp>
            <p:nvSpPr>
              <p:cNvPr id="68" name="CDM Cosmology"/>
              <p:cNvSpPr txBox="1"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prstGeom prst="rect">
                <a:avLst/>
              </a:prstGeom>
              <a:blipFill>
                <a:blip r:embed="rId2"/>
                <a:stretch>
                  <a:fillRect l="-1236" t="-8140" b="-16279"/>
                </a:stretch>
              </a:blipFill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9" name="The current structure formation paradigm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The current structure formation paradigm</a:t>
            </a:r>
          </a:p>
        </p:txBody>
      </p:sp>
      <p:sp>
        <p:nvSpPr>
          <p:cNvPr id="7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 dirty="0"/>
          </a:p>
        </p:txBody>
      </p:sp>
      <p:sp>
        <p:nvSpPr>
          <p:cNvPr id="71" name="Current paradigm of structure formation"/>
          <p:cNvSpPr txBox="1">
            <a:spLocks noGrp="1"/>
          </p:cNvSpPr>
          <p:nvPr>
            <p:ph type="body" sz="quarter" idx="1"/>
          </p:nvPr>
        </p:nvSpPr>
        <p:spPr>
          <a:xfrm>
            <a:off x="1172602" y="3097390"/>
            <a:ext cx="10276439" cy="3182775"/>
          </a:xfrm>
          <a:prstGeom prst="rect">
            <a:avLst/>
          </a:prstGeom>
        </p:spPr>
        <p:txBody>
          <a:bodyPr/>
          <a:lstStyle>
            <a:lvl1pPr marL="228599" indent="-228599">
              <a:defRPr sz="3000"/>
            </a:lvl1pPr>
          </a:lstStyle>
          <a:p>
            <a:r>
              <a:t>Current paradigm of structure formation</a:t>
            </a:r>
          </a:p>
        </p:txBody>
      </p:sp>
      <p:grpSp>
        <p:nvGrpSpPr>
          <p:cNvPr id="74" name="Gruppieren"/>
          <p:cNvGrpSpPr/>
          <p:nvPr/>
        </p:nvGrpSpPr>
        <p:grpSpPr>
          <a:xfrm>
            <a:off x="12712224" y="1775542"/>
            <a:ext cx="10993096" cy="10454425"/>
            <a:chOff x="0" y="0"/>
            <a:chExt cx="10993094" cy="10454423"/>
          </a:xfrm>
        </p:grpSpPr>
        <p:pic>
          <p:nvPicPr>
            <p:cNvPr id="72" name="Bild" descr="Bild"/>
            <p:cNvPicPr>
              <a:picLocks noChangeAspect="1"/>
            </p:cNvPicPr>
            <p:nvPr/>
          </p:nvPicPr>
          <p:blipFill>
            <a:blip r:embed="rId3"/>
            <a:srcRect l="6259" t="10047" b="19275"/>
            <a:stretch>
              <a:fillRect/>
            </a:stretch>
          </p:blipFill>
          <p:spPr>
            <a:xfrm>
              <a:off x="0" y="0"/>
              <a:ext cx="10993095" cy="41442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73" name="Bild" descr="Bild"/>
            <p:cNvPicPr>
              <a:picLocks noChangeAspect="1"/>
            </p:cNvPicPr>
            <p:nvPr/>
          </p:nvPicPr>
          <p:blipFill>
            <a:blip r:embed="rId4"/>
            <a:srcRect l="3113" r="11235"/>
            <a:stretch>
              <a:fillRect/>
            </a:stretch>
          </p:blipFill>
          <p:spPr>
            <a:xfrm>
              <a:off x="0" y="4116468"/>
              <a:ext cx="10993050" cy="633795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mc:AlternateContent xmlns:mc="http://schemas.openxmlformats.org/markup-compatibility/2006" xmlns:a14="http://schemas.microsoft.com/office/drawing/2010/main">
        <mc:Choice Requires="a14">
          <p:sp>
            <p:nvSpPr>
              <p:cNvPr id="75" name="Cosmology…"/>
              <p:cNvSpPr/>
              <p:nvPr/>
            </p:nvSpPr>
            <p:spPr>
              <a:xfrm>
                <a:off x="1448528" y="3973739"/>
                <a:ext cx="8503344" cy="3764533"/>
              </a:xfrm>
              <a:prstGeom prst="roundRect">
                <a:avLst>
                  <a:gd name="adj" fmla="val 2264"/>
                </a:avLst>
              </a:prstGeom>
              <a:solidFill>
                <a:srgbClr val="D8D4EA"/>
              </a:solidFill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/>
              <a:lstStyle/>
              <a:p>
                <a:pPr indent="190500" algn="l">
                  <a:lnSpc>
                    <a:spcPct val="120000"/>
                  </a:lnSpc>
                  <a:spcBef>
                    <a:spcPts val="0"/>
                  </a:spcBef>
                  <a:tabLst/>
                  <a:defRPr sz="2800" spc="-56"/>
                </a:pPr>
                <a:r>
                  <a:t>Cosmology</a:t>
                </a:r>
              </a:p>
              <a:p>
                <a:pPr marL="508000" indent="-254000" algn="l">
                  <a:lnSpc>
                    <a:spcPct val="120000"/>
                  </a:lnSpc>
                  <a:spcBef>
                    <a:spcPts val="0"/>
                  </a:spcBef>
                  <a:buClr>
                    <a:srgbClr val="000000"/>
                  </a:buClr>
                  <a:buSzPct val="50000"/>
                  <a:buChar char="•"/>
                  <a:tabLst/>
                  <a:defRPr sz="2800" spc="-56"/>
                </a:pP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Λ</m:t>
                    </m:r>
                  </m:oMath>
                </a14:m>
                <a:r>
                  <a:t>CDM model with 6 parameters </a:t>
                </a:r>
                <a14:m>
                  <m:oMath xmlns:m="http://schemas.openxmlformats.org/officeDocument/2006/math"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0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𝑏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Ω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𝑚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𝜏</m:t>
                    </m:r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𝐴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sSub>
                      <m:sSubPr>
                        <m:ctrlP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>
                        <m:r>
                          <a:rPr sz="300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𝑠</m:t>
                        </m:r>
                      </m:sub>
                    </m:sSub>
                    <m:r>
                      <a:rPr sz="300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endParaRPr/>
              </a:p>
              <a:p>
                <a:pPr marL="508000" indent="-254000" algn="l">
                  <a:lnSpc>
                    <a:spcPct val="120000"/>
                  </a:lnSpc>
                  <a:spcBef>
                    <a:spcPts val="0"/>
                  </a:spcBef>
                  <a:buClr>
                    <a:srgbClr val="000000"/>
                  </a:buClr>
                  <a:buSzPct val="50000"/>
                  <a:buChar char="•"/>
                  <a:tabLst/>
                  <a:defRPr sz="2800" spc="-56"/>
                </a:pPr>
                <a:r>
                  <a:t>predicts a cosmic web structure with filaments and halos</a:t>
                </a:r>
              </a:p>
              <a:p>
                <a:pPr algn="l">
                  <a:lnSpc>
                    <a:spcPct val="120000"/>
                  </a:lnSpc>
                  <a:spcBef>
                    <a:spcPts val="0"/>
                  </a:spcBef>
                  <a:tabLst/>
                  <a:defRPr sz="2800" spc="-56"/>
                </a:pPr>
                <a:r>
                  <a:t>→ sets the large scale canvas of structure formation</a:t>
                </a:r>
              </a:p>
            </p:txBody>
          </p:sp>
        </mc:Choice>
        <mc:Fallback xmlns="">
          <p:sp>
            <p:nvSpPr>
              <p:cNvPr id="75" name="Cosmology…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48528" y="3973739"/>
                <a:ext cx="8503344" cy="3764533"/>
              </a:xfrm>
              <a:prstGeom prst="roundRect">
                <a:avLst>
                  <a:gd name="adj" fmla="val 2264"/>
                </a:avLst>
              </a:prstGeom>
              <a:blipFill>
                <a:blip r:embed="rId5"/>
                <a:stretch>
                  <a:fillRect l="-1791" r="-1343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76" name="Problem spans over many orders of magnitude both in  time   and spatially"/>
              <p:cNvSpPr txBox="1"/>
              <p:nvPr/>
            </p:nvSpPr>
            <p:spPr>
              <a:xfrm>
                <a:off x="1172602" y="10979856"/>
                <a:ext cx="10276439" cy="1795861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228599" indent="-228599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80000"/>
                  <a:buChar char="•"/>
                  <a:tabLst/>
                  <a:defRPr sz="3000" spc="0"/>
                </a:pPr>
                <a:r>
                  <a:t>Problem spans over many orders of magnitude both in </a:t>
                </a:r>
                <a:br/>
                <a:r>
                  <a:t>time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(10)</m:t>
                    </m:r>
                  </m:oMath>
                </a14:m>
                <a:r>
                  <a:t> and spatially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𝒪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(23)</m:t>
                    </m:r>
                  </m:oMath>
                </a14:m>
                <a:endParaRPr/>
              </a:p>
            </p:txBody>
          </p:sp>
        </mc:Choice>
        <mc:Fallback xmlns="">
          <p:sp>
            <p:nvSpPr>
              <p:cNvPr id="76" name="Problem spans over many orders of magnitude both in  time   and spatially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602" y="10979856"/>
                <a:ext cx="10276439" cy="1795861"/>
              </a:xfrm>
              <a:prstGeom prst="rect">
                <a:avLst/>
              </a:prstGeom>
              <a:blipFill>
                <a:blip r:embed="rId6"/>
                <a:stretch>
                  <a:fillRect l="-1358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77" name="Astrophysics…"/>
          <p:cNvSpPr/>
          <p:nvPr/>
        </p:nvSpPr>
        <p:spPr>
          <a:xfrm>
            <a:off x="1492246" y="8055426"/>
            <a:ext cx="8503344" cy="2924430"/>
          </a:xfrm>
          <a:prstGeom prst="roundRect">
            <a:avLst>
              <a:gd name="adj" fmla="val 3240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/>
          <a:lstStyle/>
          <a:p>
            <a:pPr indent="190500" algn="l">
              <a:lnSpc>
                <a:spcPct val="120000"/>
              </a:lnSpc>
              <a:spcBef>
                <a:spcPts val="0"/>
              </a:spcBef>
              <a:tabLst/>
              <a:defRPr sz="2800" spc="-56"/>
            </a:pPr>
            <a:r>
              <a:rPr dirty="0"/>
              <a:t>Astrophysics</a:t>
            </a:r>
          </a:p>
          <a:p>
            <a:pPr marL="508000" indent="-254000" algn="l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50000"/>
              <a:buChar char="•"/>
              <a:tabLst/>
              <a:defRPr sz="2800" spc="-56"/>
            </a:pPr>
            <a:r>
              <a:rPr dirty="0"/>
              <a:t>Pristine gas accretion to haloes</a:t>
            </a:r>
          </a:p>
          <a:p>
            <a:pPr marL="508000" indent="-254000" algn="l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50000"/>
              <a:buChar char="•"/>
              <a:tabLst/>
              <a:defRPr sz="2800" spc="-56"/>
            </a:pPr>
            <a:r>
              <a:rPr dirty="0"/>
              <a:t>Gas cooling onto galaxies</a:t>
            </a:r>
          </a:p>
          <a:p>
            <a:pPr marL="508000" indent="-254000" algn="l">
              <a:lnSpc>
                <a:spcPct val="120000"/>
              </a:lnSpc>
              <a:spcBef>
                <a:spcPts val="0"/>
              </a:spcBef>
              <a:buClr>
                <a:srgbClr val="000000"/>
              </a:buClr>
              <a:buSzPct val="50000"/>
              <a:buChar char="•"/>
              <a:tabLst/>
              <a:defRPr sz="2800" spc="-56"/>
            </a:pPr>
            <a:r>
              <a:rPr dirty="0"/>
              <a:t>Baryonic feedback channels</a:t>
            </a:r>
          </a:p>
          <a:p>
            <a:pPr algn="l">
              <a:lnSpc>
                <a:spcPct val="120000"/>
              </a:lnSpc>
              <a:spcBef>
                <a:spcPts val="0"/>
              </a:spcBef>
              <a:tabLst/>
              <a:defRPr sz="2800" spc="-56"/>
            </a:pPr>
            <a:r>
              <a:rPr dirty="0"/>
              <a:t>→ important for small scale structure formation</a:t>
            </a:r>
          </a:p>
        </p:txBody>
      </p:sp>
      <p:graphicFrame>
        <p:nvGraphicFramePr>
          <p:cNvPr id="78" name="2D-Donutdiagramm"/>
          <p:cNvGraphicFramePr/>
          <p:nvPr/>
        </p:nvGraphicFramePr>
        <p:xfrm>
          <a:off x="5490844" y="6341134"/>
          <a:ext cx="4229800" cy="1323242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7"/>
          </a:graphicData>
        </a:graphic>
      </p:graphicFrame>
    </p:spTree>
    <p:extLst>
      <p:ext uri="{BB962C8B-B14F-4D97-AF65-F5344CB8AC3E}">
        <p14:creationId xmlns:p14="http://schemas.microsoft.com/office/powerpoint/2010/main" val="2328151104"/>
      </p:ext>
    </p:extLst>
  </p:cSld>
  <p:clrMapOvr>
    <a:masterClrMapping/>
  </p:clrMapOvr>
  <p:transition spd="med"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  <p:pic>
        <p:nvPicPr>
          <p:cNvPr id="66" name="eingesetzter-Film.png" descr="eingesetzter-Film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498600"/>
            <a:ext cx="24384000" cy="1524000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elle 1">
            <a:extLst>
              <a:ext uri="{FF2B5EF4-FFF2-40B4-BE49-F238E27FC236}">
                <a16:creationId xmlns:a16="http://schemas.microsoft.com/office/drawing/2014/main" id="{68455322-79D7-7797-0006-4FDF9D22E199}"/>
              </a:ext>
            </a:extLst>
          </p:cNvPr>
          <p:cNvGraphicFramePr/>
          <p:nvPr/>
        </p:nvGraphicFramePr>
        <p:xfrm>
          <a:off x="1686629" y="4580208"/>
          <a:ext cx="8763988" cy="4555580"/>
        </p:xfrm>
        <a:graphic>
          <a:graphicData uri="http://schemas.openxmlformats.org/drawingml/2006/table">
            <a:tbl>
              <a:tblPr bandRow="1">
                <a:tableStyleId>{4C3C2611-4C71-4FC5-86AE-919BDF0F9419}</a:tableStyleId>
              </a:tblPr>
              <a:tblGrid>
                <a:gridCol w="179284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821378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303089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173731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72947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/>
                        <a:t>name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/>
                        <a:t>cost  [million cpu hrs]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2000"/>
                      </a:pPr>
                      <a:r>
                        <a:t>mass resolution </a:t>
                      </a:r>
                    </a:p>
                    <a:p>
                      <a:pPr defTabSz="914400">
                        <a:defRPr sz="2000"/>
                      </a:pPr>
                      <a:r>
                        <a:t>[10</a:t>
                      </a:r>
                      <a:r>
                        <a:rPr baseline="31999"/>
                        <a:t>4</a:t>
                      </a:r>
                      <a:r>
                        <a:t> Msun]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/>
                        <a:t>volume [cMpc/h]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000"/>
                        <a:t>reference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25400">
                      <a:solidFill>
                        <a:srgbClr val="000000"/>
                      </a:solidFill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/>
                        <a:t>FIREbox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6.26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Feldmann+22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25400">
                      <a:solidFill>
                        <a:srgbClr val="000000"/>
                      </a:solidFill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/>
                        <a:t>IllustrisTNG50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130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50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Nelson+18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/>
                        <a:t>EAGLE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4.5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160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100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Schaye+15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  <a:solidFill>
                      <a:srgbClr val="E8E5E4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911116"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b="1"/>
                        <a:t>HorizonAGN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1000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/>
                        <a:t>142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tc>
                  <a:txBody>
                    <a:bodyPr/>
                    <a:lstStyle/>
                    <a:p>
                      <a:pPr defTabSz="914400">
                        <a:defRPr sz="1800"/>
                      </a:pPr>
                      <a:r>
                        <a:rPr sz="2200" dirty="0"/>
                        <a:t>Dubois+16</a:t>
                      </a:r>
                    </a:p>
                  </a:txBody>
                  <a:tcPr marL="50800" marR="50800" marT="50800" marB="50800" anchor="ctr" horzOverflow="overflow">
                    <a:lnL w="0">
                      <a:miter lim="400000"/>
                    </a:lnL>
                    <a:lnR w="0">
                      <a:miter lim="400000"/>
                    </a:lnR>
                    <a:lnT w="0">
                      <a:miter lim="400000"/>
                    </a:lnT>
                    <a:lnB w="0">
                      <a:miter lim="400000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4" name="r_k.pdf" descr="r_k.pdf">
            <a:extLst>
              <a:ext uri="{FF2B5EF4-FFF2-40B4-BE49-F238E27FC236}">
                <a16:creationId xmlns:a16="http://schemas.microsoft.com/office/drawing/2014/main" id="{2F84422B-0713-7C80-5AEF-821DECB5CF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702471" y="2666784"/>
            <a:ext cx="11620912" cy="9064767"/>
          </a:xfrm>
          <a:prstGeom prst="rect">
            <a:avLst/>
          </a:prstGeom>
          <a:ln w="12700" cap="flat">
            <a:noFill/>
            <a:miter lim="400000"/>
          </a:ln>
          <a:effectLst/>
        </p:spPr>
      </p:pic>
      <p:sp>
        <p:nvSpPr>
          <p:cNvPr id="5" name="Dark matter to baryon cross-correlation">
            <a:extLst>
              <a:ext uri="{FF2B5EF4-FFF2-40B4-BE49-F238E27FC236}">
                <a16:creationId xmlns:a16="http://schemas.microsoft.com/office/drawing/2014/main" id="{403C79EC-782C-9590-84FC-0FAA2FB57FDC}"/>
              </a:ext>
            </a:extLst>
          </p:cNvPr>
          <p:cNvSpPr txBox="1"/>
          <p:nvPr/>
        </p:nvSpPr>
        <p:spPr>
          <a:xfrm>
            <a:off x="14901891" y="1984446"/>
            <a:ext cx="6659960" cy="563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3000" spc="-29"/>
            </a:lvl1pPr>
          </a:lstStyle>
          <a:p>
            <a:r>
              <a:rPr dirty="0"/>
              <a:t>Dark matter to baryon cross-correlation</a:t>
            </a:r>
          </a:p>
        </p:txBody>
      </p:sp>
      <p:sp>
        <p:nvSpPr>
          <p:cNvPr id="10" name="Foliennummer">
            <a:extLst>
              <a:ext uri="{FF2B5EF4-FFF2-40B4-BE49-F238E27FC236}">
                <a16:creationId xmlns:a16="http://schemas.microsoft.com/office/drawing/2014/main" id="{9877EAEC-88E7-A27E-25D2-038DEFD114A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22598" y="12767682"/>
            <a:ext cx="631322" cy="611784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20</a:t>
            </a:fld>
            <a:endParaRPr dirty="0"/>
          </a:p>
        </p:txBody>
      </p:sp>
      <p:sp>
        <p:nvSpPr>
          <p:cNvPr id="6" name="Dark matter to baryon cross-correlation">
            <a:extLst>
              <a:ext uri="{FF2B5EF4-FFF2-40B4-BE49-F238E27FC236}">
                <a16:creationId xmlns:a16="http://schemas.microsoft.com/office/drawing/2014/main" id="{A474527A-5238-F51F-707A-EF5B4D038593}"/>
              </a:ext>
            </a:extLst>
          </p:cNvPr>
          <p:cNvSpPr txBox="1"/>
          <p:nvPr/>
        </p:nvSpPr>
        <p:spPr>
          <a:xfrm>
            <a:off x="2738643" y="3711646"/>
            <a:ext cx="6659960" cy="563368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square" lIns="50800" tIns="50800" rIns="50800" bIns="50800" numCol="1" anchor="ctr">
            <a:noAutofit/>
          </a:bodyPr>
          <a:lstStyle>
            <a:lvl1pPr>
              <a:defRPr sz="3000" spc="-29"/>
            </a:lvl1pPr>
          </a:lstStyle>
          <a:p>
            <a:r>
              <a:rPr lang="de-CH" dirty="0"/>
              <a:t>Volume </a:t>
            </a:r>
            <a:r>
              <a:rPr lang="de-CH" dirty="0" err="1"/>
              <a:t>resolution</a:t>
            </a:r>
            <a:r>
              <a:rPr lang="de-CH" dirty="0"/>
              <a:t> trade-off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30002125"/>
      </p:ext>
    </p:extLst>
  </p:cSld>
  <p:clrMapOvr>
    <a:masterClrMapping/>
  </p:clrMapOvr>
  <p:transition spd="med"/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9" name="Gruppieren"/>
          <p:cNvGrpSpPr/>
          <p:nvPr/>
        </p:nvGrpSpPr>
        <p:grpSpPr>
          <a:xfrm>
            <a:off x="9946980" y="1629267"/>
            <a:ext cx="13472608" cy="10868369"/>
            <a:chOff x="0" y="0"/>
            <a:chExt cx="13472607" cy="10868367"/>
          </a:xfrm>
        </p:grpSpPr>
        <p:grpSp>
          <p:nvGrpSpPr>
            <p:cNvPr id="254" name="Gruppieren"/>
            <p:cNvGrpSpPr/>
            <p:nvPr/>
          </p:nvGrpSpPr>
          <p:grpSpPr>
            <a:xfrm>
              <a:off x="0" y="359156"/>
              <a:ext cx="13472607" cy="10509211"/>
              <a:chOff x="0" y="0"/>
              <a:chExt cx="13472606" cy="10509210"/>
            </a:xfrm>
          </p:grpSpPr>
          <p:pic>
            <p:nvPicPr>
              <p:cNvPr id="252" name="HI_summary.png" descr="HI_summary.png"/>
              <p:cNvPicPr>
                <a:picLocks noChangeAspect="1"/>
              </p:cNvPicPr>
              <p:nvPr/>
            </p:nvPicPr>
            <p:blipFill>
              <a:blip r:embed="rId2"/>
              <a:srcRect t="95962"/>
              <a:stretch>
                <a:fillRect/>
              </a:stretch>
            </p:blipFill>
            <p:spPr>
              <a:xfrm>
                <a:off x="0" y="9955381"/>
                <a:ext cx="13472606" cy="553829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  <p:pic>
            <p:nvPicPr>
              <p:cNvPr id="253" name="HI_summary.png" descr="HI_summary.png"/>
              <p:cNvPicPr>
                <a:picLocks noChangeAspect="1"/>
              </p:cNvPicPr>
              <p:nvPr/>
            </p:nvPicPr>
            <p:blipFill>
              <a:blip r:embed="rId2"/>
              <a:srcRect b="27189"/>
              <a:stretch>
                <a:fillRect/>
              </a:stretch>
            </p:blipFill>
            <p:spPr>
              <a:xfrm>
                <a:off x="0" y="0"/>
                <a:ext cx="13472606" cy="9986655"/>
              </a:xfrm>
              <a:prstGeom prst="rect">
                <a:avLst/>
              </a:prstGeom>
              <a:ln w="12700" cap="flat">
                <a:noFill/>
                <a:miter lim="400000"/>
              </a:ln>
              <a:effectLst/>
            </p:spPr>
          </p:pic>
        </p:grpSp>
        <p:sp>
          <p:nvSpPr>
            <p:cNvPr id="255" name="Power spectrum"/>
            <p:cNvSpPr txBox="1"/>
            <p:nvPr/>
          </p:nvSpPr>
          <p:spPr>
            <a:xfrm>
              <a:off x="5850928" y="0"/>
              <a:ext cx="2261614" cy="447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Power spectrum</a:t>
              </a:r>
            </a:p>
          </p:txBody>
        </p:sp>
        <p:sp>
          <p:nvSpPr>
            <p:cNvPr id="256" name="CDDF"/>
            <p:cNvSpPr txBox="1"/>
            <p:nvPr/>
          </p:nvSpPr>
          <p:spPr>
            <a:xfrm>
              <a:off x="2247678" y="0"/>
              <a:ext cx="835175" cy="447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CDDF</a:t>
              </a:r>
            </a:p>
          </p:txBody>
        </p:sp>
        <p:sp>
          <p:nvSpPr>
            <p:cNvPr id="257" name="Bispectrum"/>
            <p:cNvSpPr txBox="1"/>
            <p:nvPr/>
          </p:nvSpPr>
          <p:spPr>
            <a:xfrm>
              <a:off x="10880617" y="0"/>
              <a:ext cx="1606199" cy="447824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none" lIns="50800" tIns="50800" rIns="50800" bIns="50800" numCol="1" anchor="ctr">
              <a:spAutoFit/>
            </a:bodyPr>
            <a:lstStyle/>
            <a:p>
              <a:r>
                <a:t>Bispectrum</a:t>
              </a:r>
            </a:p>
          </p:txBody>
        </p:sp>
        <p:sp>
          <p:nvSpPr>
            <p:cNvPr id="258" name="Multiplikationszeichen"/>
            <p:cNvSpPr/>
            <p:nvPr/>
          </p:nvSpPr>
          <p:spPr>
            <a:xfrm>
              <a:off x="7804174" y="2925329"/>
              <a:ext cx="254001" cy="254001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7" h="21577" extrusionOk="0">
                  <a:moveTo>
                    <a:pt x="3398" y="1"/>
                  </a:moveTo>
                  <a:cubicBezTo>
                    <a:pt x="3368" y="1"/>
                    <a:pt x="3338" y="12"/>
                    <a:pt x="3315" y="35"/>
                  </a:cubicBezTo>
                  <a:lnTo>
                    <a:pt x="35" y="3315"/>
                  </a:lnTo>
                  <a:cubicBezTo>
                    <a:pt x="-11" y="3361"/>
                    <a:pt x="-11" y="3434"/>
                    <a:pt x="35" y="3480"/>
                  </a:cubicBezTo>
                  <a:lnTo>
                    <a:pt x="7290" y="10733"/>
                  </a:lnTo>
                  <a:cubicBezTo>
                    <a:pt x="7320" y="10764"/>
                    <a:pt x="7320" y="10813"/>
                    <a:pt x="7290" y="10843"/>
                  </a:cubicBezTo>
                  <a:lnTo>
                    <a:pt x="35" y="18098"/>
                  </a:lnTo>
                  <a:cubicBezTo>
                    <a:pt x="-11" y="18144"/>
                    <a:pt x="-11" y="18217"/>
                    <a:pt x="35" y="18263"/>
                  </a:cubicBezTo>
                  <a:lnTo>
                    <a:pt x="3315" y="21543"/>
                  </a:lnTo>
                  <a:cubicBezTo>
                    <a:pt x="3361" y="21589"/>
                    <a:pt x="3434" y="21589"/>
                    <a:pt x="3480" y="21543"/>
                  </a:cubicBezTo>
                  <a:lnTo>
                    <a:pt x="10733" y="14288"/>
                  </a:lnTo>
                  <a:cubicBezTo>
                    <a:pt x="10764" y="14258"/>
                    <a:pt x="10814" y="14258"/>
                    <a:pt x="10845" y="14288"/>
                  </a:cubicBezTo>
                  <a:lnTo>
                    <a:pt x="18098" y="21543"/>
                  </a:lnTo>
                  <a:cubicBezTo>
                    <a:pt x="18144" y="21589"/>
                    <a:pt x="18217" y="21589"/>
                    <a:pt x="18263" y="21543"/>
                  </a:cubicBezTo>
                  <a:lnTo>
                    <a:pt x="21543" y="18263"/>
                  </a:lnTo>
                  <a:cubicBezTo>
                    <a:pt x="21589" y="18217"/>
                    <a:pt x="21589" y="18144"/>
                    <a:pt x="21543" y="18098"/>
                  </a:cubicBezTo>
                  <a:lnTo>
                    <a:pt x="14288" y="10845"/>
                  </a:lnTo>
                  <a:cubicBezTo>
                    <a:pt x="14258" y="10814"/>
                    <a:pt x="14258" y="10764"/>
                    <a:pt x="14288" y="10733"/>
                  </a:cubicBezTo>
                  <a:lnTo>
                    <a:pt x="21543" y="3480"/>
                  </a:lnTo>
                  <a:cubicBezTo>
                    <a:pt x="21588" y="3434"/>
                    <a:pt x="21588" y="3360"/>
                    <a:pt x="21543" y="3315"/>
                  </a:cubicBezTo>
                  <a:lnTo>
                    <a:pt x="18263" y="35"/>
                  </a:lnTo>
                  <a:cubicBezTo>
                    <a:pt x="18217" y="-11"/>
                    <a:pt x="18144" y="-11"/>
                    <a:pt x="18098" y="35"/>
                  </a:cubicBezTo>
                  <a:lnTo>
                    <a:pt x="10845" y="7290"/>
                  </a:lnTo>
                  <a:cubicBezTo>
                    <a:pt x="10814" y="7320"/>
                    <a:pt x="10765" y="7320"/>
                    <a:pt x="10735" y="7290"/>
                  </a:cubicBezTo>
                  <a:lnTo>
                    <a:pt x="3480" y="35"/>
                  </a:lnTo>
                  <a:cubicBezTo>
                    <a:pt x="3457" y="12"/>
                    <a:pt x="3428" y="1"/>
                    <a:pt x="3398" y="1"/>
                  </a:cubicBezTo>
                  <a:close/>
                </a:path>
              </a:pathLst>
            </a:custGeom>
            <a:solidFill>
              <a:schemeClr val="accent5">
                <a:hueOff val="-454429"/>
                <a:lumOff val="-36805"/>
              </a:schemeClr>
            </a:soli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spc="-44">
                  <a:solidFill>
                    <a:srgbClr val="FFFFFF"/>
                  </a:solidFill>
                  <a:latin typeface="Avenir Next Demi Bold"/>
                  <a:ea typeface="Avenir Next Demi Bold"/>
                  <a:cs typeface="Avenir Next Demi Bold"/>
                  <a:sym typeface="Avenir Next Demi Bold"/>
                </a:defRPr>
              </a:pPr>
              <a:endParaRPr/>
            </a:p>
          </p:txBody>
        </p:sp>
      </p:grpSp>
      <p:sp>
        <p:nvSpPr>
          <p:cNvPr id="246" name="Ember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</a:t>
            </a:r>
          </a:p>
        </p:txBody>
      </p:sp>
      <p:sp>
        <p:nvSpPr>
          <p:cNvPr id="247" name="A framework for baryon emulation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A framework for baryon emulation</a:t>
            </a:r>
          </a:p>
        </p:txBody>
      </p:sp>
      <p:grpSp>
        <p:nvGrpSpPr>
          <p:cNvPr id="251" name="Gruppieren"/>
          <p:cNvGrpSpPr/>
          <p:nvPr/>
        </p:nvGrpSpPr>
        <p:grpSpPr>
          <a:xfrm>
            <a:off x="1711699" y="3094251"/>
            <a:ext cx="7747000" cy="8375899"/>
            <a:chOff x="0" y="0"/>
            <a:chExt cx="7746999" cy="8375897"/>
          </a:xfrm>
        </p:grpSpPr>
        <p:pic>
          <p:nvPicPr>
            <p:cNvPr id="248" name="overview.png" descr="overview.png"/>
            <p:cNvPicPr>
              <a:picLocks noChangeAspect="1"/>
            </p:cNvPicPr>
            <p:nvPr/>
          </p:nvPicPr>
          <p:blipFill>
            <a:blip r:embed="rId3"/>
            <a:srcRect l="6585" t="10377" r="53564" b="59819"/>
            <a:stretch>
              <a:fillRect/>
            </a:stretch>
          </p:blipFill>
          <p:spPr>
            <a:xfrm>
              <a:off x="0" y="0"/>
              <a:ext cx="7747000" cy="219958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49" name="overview.png" descr="overview.png"/>
            <p:cNvPicPr>
              <a:picLocks noChangeAspect="1"/>
            </p:cNvPicPr>
            <p:nvPr/>
          </p:nvPicPr>
          <p:blipFill>
            <a:blip r:embed="rId3"/>
            <a:srcRect l="6585" t="40061" r="53564" b="30040"/>
            <a:stretch>
              <a:fillRect/>
            </a:stretch>
          </p:blipFill>
          <p:spPr>
            <a:xfrm>
              <a:off x="0" y="3097462"/>
              <a:ext cx="7746999" cy="220664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250" name="overview.png" descr="overview.png"/>
            <p:cNvPicPr>
              <a:picLocks noChangeAspect="1"/>
            </p:cNvPicPr>
            <p:nvPr/>
          </p:nvPicPr>
          <p:blipFill>
            <a:blip r:embed="rId3"/>
            <a:srcRect l="6585" t="70316" r="53564" b="229"/>
            <a:stretch>
              <a:fillRect/>
            </a:stretch>
          </p:blipFill>
          <p:spPr>
            <a:xfrm>
              <a:off x="0" y="6202069"/>
              <a:ext cx="7746999" cy="217382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sp>
        <p:nvSpPr>
          <p:cNvPr id="26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1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sp>
        <p:nvSpPr>
          <p:cNvPr id="392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393" name="Probing the distribution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Probing the distribution</a:t>
            </a:r>
          </a:p>
        </p:txBody>
      </p:sp>
      <p:grpSp>
        <p:nvGrpSpPr>
          <p:cNvPr id="396" name="Gruppieren"/>
          <p:cNvGrpSpPr/>
          <p:nvPr/>
        </p:nvGrpSpPr>
        <p:grpSpPr>
          <a:xfrm>
            <a:off x="2382532" y="2958472"/>
            <a:ext cx="19618937" cy="8996549"/>
            <a:chOff x="0" y="0"/>
            <a:chExt cx="19618936" cy="8996548"/>
          </a:xfrm>
        </p:grpSpPr>
        <p:pic>
          <p:nvPicPr>
            <p:cNvPr id="394" name="modulation.pdf" descr="modulation.pdf"/>
            <p:cNvPicPr>
              <a:picLocks noChangeAspect="1"/>
            </p:cNvPicPr>
            <p:nvPr/>
          </p:nvPicPr>
          <p:blipFill>
            <a:blip r:embed="rId2"/>
            <a:srcRect r="49924"/>
            <a:stretch>
              <a:fillRect/>
            </a:stretch>
          </p:blipFill>
          <p:spPr>
            <a:xfrm>
              <a:off x="0" y="0"/>
              <a:ext cx="11767588" cy="8996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395" name="modulation.pdf" descr="modulation.pdf"/>
            <p:cNvPicPr>
              <a:picLocks noChangeAspect="1"/>
            </p:cNvPicPr>
            <p:nvPr/>
          </p:nvPicPr>
          <p:blipFill>
            <a:blip r:embed="rId2"/>
            <a:srcRect l="66543" r="136"/>
            <a:stretch>
              <a:fillRect/>
            </a:stretch>
          </p:blipFill>
          <p:spPr>
            <a:xfrm>
              <a:off x="11788825" y="0"/>
              <a:ext cx="7830112" cy="899654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</p:spTree>
  </p:cSld>
  <p:clrMapOvr>
    <a:masterClrMapping/>
  </p:clrMapOvr>
  <p:transition spd="med"/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23</a:t>
            </a:fld>
            <a:endParaRPr/>
          </a:p>
        </p:txBody>
      </p:sp>
      <p:sp>
        <p:nvSpPr>
          <p:cNvPr id="416" name="Ember-2 multi-fields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417" name="Spectral analysis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Spectral analysis</a:t>
            </a:r>
          </a:p>
        </p:txBody>
      </p:sp>
      <p:pic>
        <p:nvPicPr>
          <p:cNvPr id="418" name="cross_corr_inputs_outputs_run_0.pdf" descr="cross_corr_inputs_outputs_run_0.pdf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441238" y="3281852"/>
            <a:ext cx="10091645" cy="768731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9" name="cross_corr_derived_fields_run_0.pdf" descr="cross_corr_derived_fields_run_0.pd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1992575" y="3283440"/>
            <a:ext cx="10087697" cy="7684308"/>
          </a:xfrm>
          <a:prstGeom prst="rect">
            <a:avLst/>
          </a:prstGeom>
          <a:ln w="12700">
            <a:miter lim="400000"/>
          </a:ln>
        </p:spPr>
      </p:pic>
      <p:sp>
        <p:nvSpPr>
          <p:cNvPr id="420" name="Input/output cross-correlations"/>
          <p:cNvSpPr/>
          <p:nvPr/>
        </p:nvSpPr>
        <p:spPr>
          <a:xfrm>
            <a:off x="3807829" y="11146903"/>
            <a:ext cx="6388671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t>Input/output cross-correlations</a:t>
            </a:r>
          </a:p>
        </p:txBody>
      </p:sp>
      <p:sp>
        <p:nvSpPr>
          <p:cNvPr id="421" name="Cross-correlations of derived fields"/>
          <p:cNvSpPr/>
          <p:nvPr/>
        </p:nvSpPr>
        <p:spPr>
          <a:xfrm>
            <a:off x="14327029" y="11146903"/>
            <a:ext cx="6388671" cy="1190884"/>
          </a:xfrm>
          <a:prstGeom prst="roundRect">
            <a:avLst>
              <a:gd name="adj" fmla="val 5509"/>
            </a:avLst>
          </a:prstGeom>
          <a:solidFill>
            <a:srgbClr val="D8D4EA"/>
          </a:solidFill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 indent="190500">
              <a:lnSpc>
                <a:spcPct val="120000"/>
              </a:lnSpc>
              <a:spcBef>
                <a:spcPts val="0"/>
              </a:spcBef>
              <a:tabLst/>
              <a:defRPr sz="3500" spc="-70"/>
            </a:lvl1pPr>
          </a:lstStyle>
          <a:p>
            <a:r>
              <a:t>Cross-correlations of derived fields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2" name="Gleichung"/>
              <p:cNvSpPr txBox="1"/>
              <p:nvPr/>
            </p:nvSpPr>
            <p:spPr>
              <a:xfrm>
                <a:off x="14109524" y="2655364"/>
                <a:ext cx="2411416" cy="524963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𝜏</m:t>
                          </m:r>
                        </m:e>
                        <m:sub>
                          <m: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sz="3800" i="1">
                          <a:solidFill>
                            <a:srgbClr val="5580B0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sSub>
                        <m:sSubPr>
                          <m:ctrlP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𝑘</m:t>
                          </m:r>
                        </m:e>
                        <m:sub>
                          <m:r>
                            <a:rPr sz="3800" i="1">
                              <a:solidFill>
                                <a:srgbClr val="5580B0"/>
                              </a:solidFill>
                              <a:latin typeface="Cambria Math" panose="02040503050406030204" pitchFamily="18" charset="0"/>
                            </a:rPr>
                            <m:t>𝐵</m:t>
                          </m:r>
                        </m:sub>
                      </m:sSub>
                      <m:r>
                        <a:rPr sz="3800" i="1">
                          <a:solidFill>
                            <a:srgbClr val="5580B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</m:oMath>
                  </m:oMathPara>
                </a14:m>
                <a:endParaRPr sz="3800">
                  <a:solidFill>
                    <a:srgbClr val="5581B0"/>
                  </a:solidFill>
                </a:endParaRPr>
              </a:p>
            </p:txBody>
          </p:sp>
        </mc:Choice>
        <mc:Fallback xmlns="">
          <p:sp>
            <p:nvSpPr>
              <p:cNvPr id="422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109524" y="2655364"/>
                <a:ext cx="2411416" cy="524963"/>
              </a:xfrm>
              <a:prstGeom prst="rect">
                <a:avLst/>
              </a:prstGeom>
              <a:blipFill>
                <a:blip r:embed="rId4"/>
                <a:stretch>
                  <a:fillRect l="-5263" r="-20526" b="-45238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23" name="Gleichung"/>
              <p:cNvSpPr txBox="1"/>
              <p:nvPr/>
            </p:nvSpPr>
            <p:spPr>
              <a:xfrm>
                <a:off x="18959365" y="2618257"/>
                <a:ext cx="2143025" cy="60553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𝜋</m:t>
                          </m:r>
                        </m:e>
                        <m:sub>
                          <m: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𝑔</m:t>
                          </m:r>
                        </m:sub>
                      </m:sSub>
                      <m:r>
                        <a:rPr sz="3800" i="1">
                          <a:solidFill>
                            <a:srgbClr val="F09234"/>
                          </a:solidFill>
                          <a:latin typeface="Cambria Math" panose="02040503050406030204" pitchFamily="18" charset="0"/>
                        </a:rPr>
                        <m:t>∼</m:t>
                      </m:r>
                      <m:sSub>
                        <m:sSubPr>
                          <m:ctrl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Σ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gas</m:t>
                          </m:r>
                        </m:sub>
                      </m:sSub>
                      <m:sSup>
                        <m:sSupPr>
                          <m:ctrlP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𝑣</m:t>
                          </m:r>
                        </m:e>
                        <m:sup>
                          <m:r>
                            <a:rPr sz="3800" i="1">
                              <a:solidFill>
                                <a:srgbClr val="F09234"/>
                              </a:solidFill>
                              <a:latin typeface="Cambria Math" panose="02040503050406030204" pitchFamily="18" charset="0"/>
                            </a:rPr>
                            <m:t>2</m:t>
                          </m:r>
                        </m:sup>
                      </m:sSup>
                    </m:oMath>
                  </m:oMathPara>
                </a14:m>
                <a:endParaRPr sz="3800">
                  <a:solidFill>
                    <a:srgbClr val="F09235"/>
                  </a:solidFill>
                </a:endParaRPr>
              </a:p>
            </p:txBody>
          </p:sp>
        </mc:Choice>
        <mc:Fallback xmlns="">
          <p:sp>
            <p:nvSpPr>
              <p:cNvPr id="423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8959365" y="2618257"/>
                <a:ext cx="2143025" cy="605538"/>
              </a:xfrm>
              <a:prstGeom prst="rect">
                <a:avLst/>
              </a:prstGeom>
              <a:blipFill>
                <a:blip r:embed="rId5"/>
                <a:stretch>
                  <a:fillRect l="-5294" r="-21176" b="-29167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55CE0C9-2290-E4A0-733C-07AB1EAF338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Foliennummer">
            <a:extLst>
              <a:ext uri="{FF2B5EF4-FFF2-40B4-BE49-F238E27FC236}">
                <a16:creationId xmlns:a16="http://schemas.microsoft.com/office/drawing/2014/main" id="{F66E64DC-D490-499E-9B58-4876A812C3E2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sp>
        <p:nvSpPr>
          <p:cNvPr id="432" name="Ember-2 multi-fields">
            <a:extLst>
              <a:ext uri="{FF2B5EF4-FFF2-40B4-BE49-F238E27FC236}">
                <a16:creationId xmlns:a16="http://schemas.microsoft.com/office/drawing/2014/main" id="{717C5587-306E-4035-1DCA-892E278F6812}"/>
              </a:ext>
            </a:extLst>
          </p:cNvPr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433" name="Piercing into halos">
            <a:extLst>
              <a:ext uri="{FF2B5EF4-FFF2-40B4-BE49-F238E27FC236}">
                <a16:creationId xmlns:a16="http://schemas.microsoft.com/office/drawing/2014/main" id="{64B068A6-5FBC-A622-48E8-059D192B18B5}"/>
              </a:ext>
            </a:extLst>
          </p:cNvPr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Piercing into halos</a:t>
            </a:r>
          </a:p>
        </p:txBody>
      </p:sp>
      <p:sp>
        <p:nvSpPr>
          <p:cNvPr id="434" name="Text">
            <a:extLst>
              <a:ext uri="{FF2B5EF4-FFF2-40B4-BE49-F238E27FC236}">
                <a16:creationId xmlns:a16="http://schemas.microsoft.com/office/drawing/2014/main" id="{8A54D8F5-67E2-85C4-93FA-D47E81EB78FC}"/>
              </a:ext>
            </a:extLst>
          </p:cNvPr>
          <p:cNvSpPr txBox="1"/>
          <p:nvPr/>
        </p:nvSpPr>
        <p:spPr>
          <a:xfrm>
            <a:off x="11868732" y="6634088"/>
            <a:ext cx="646536" cy="4478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00B1A98A-7498-1AEF-8027-7146D2BE5E5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67847" y="3724348"/>
            <a:ext cx="19048305" cy="67151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068160"/>
      </p:ext>
    </p:extLst>
  </p:cSld>
  <p:clrMapOvr>
    <a:masterClrMapping/>
  </p:clrMapOvr>
  <p:transition spd="med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0A2B2E-1F3E-BB25-F9E2-5EC2ADD1EA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Foliennummer">
            <a:extLst>
              <a:ext uri="{FF2B5EF4-FFF2-40B4-BE49-F238E27FC236}">
                <a16:creationId xmlns:a16="http://schemas.microsoft.com/office/drawing/2014/main" id="{29ABE5EC-958D-C81C-F799-E37B285110BB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sp>
        <p:nvSpPr>
          <p:cNvPr id="432" name="Ember-2 multi-fields">
            <a:extLst>
              <a:ext uri="{FF2B5EF4-FFF2-40B4-BE49-F238E27FC236}">
                <a16:creationId xmlns:a16="http://schemas.microsoft.com/office/drawing/2014/main" id="{BC73FD6E-8FA4-4368-6226-8BECD1FC6DE7}"/>
              </a:ext>
            </a:extLst>
          </p:cNvPr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433" name="Piercing into halos">
            <a:extLst>
              <a:ext uri="{FF2B5EF4-FFF2-40B4-BE49-F238E27FC236}">
                <a16:creationId xmlns:a16="http://schemas.microsoft.com/office/drawing/2014/main" id="{B1253CEB-0920-F758-0FA1-24F782E417E7}"/>
              </a:ext>
            </a:extLst>
          </p:cNvPr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Piercing into halos</a:t>
            </a:r>
          </a:p>
        </p:txBody>
      </p:sp>
      <p:sp>
        <p:nvSpPr>
          <p:cNvPr id="434" name="Text">
            <a:extLst>
              <a:ext uri="{FF2B5EF4-FFF2-40B4-BE49-F238E27FC236}">
                <a16:creationId xmlns:a16="http://schemas.microsoft.com/office/drawing/2014/main" id="{E6474429-724B-7F8A-3386-C9A5EEF21933}"/>
              </a:ext>
            </a:extLst>
          </p:cNvPr>
          <p:cNvSpPr txBox="1"/>
          <p:nvPr/>
        </p:nvSpPr>
        <p:spPr>
          <a:xfrm>
            <a:off x="11868732" y="6634088"/>
            <a:ext cx="646536" cy="4478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3" name="Grafik 2">
            <a:extLst>
              <a:ext uri="{FF2B5EF4-FFF2-40B4-BE49-F238E27FC236}">
                <a16:creationId xmlns:a16="http://schemas.microsoft.com/office/drawing/2014/main" id="{884EB143-06C7-ED08-B2EA-06597259ADA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20057" y="2884838"/>
            <a:ext cx="15416352" cy="98828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0257150"/>
      </p:ext>
    </p:extLst>
  </p:cSld>
  <p:clrMapOvr>
    <a:masterClrMapping/>
  </p:clrMapOvr>
  <p:transition spd="med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093BC2-86E3-8BF0-A102-825D5E24C5D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Foliennummer">
            <a:extLst>
              <a:ext uri="{FF2B5EF4-FFF2-40B4-BE49-F238E27FC236}">
                <a16:creationId xmlns:a16="http://schemas.microsoft.com/office/drawing/2014/main" id="{1E29ACB5-5444-D5D6-335F-7ABC6F72B8A3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26</a:t>
            </a:fld>
            <a:endParaRPr/>
          </a:p>
        </p:txBody>
      </p:sp>
      <p:sp>
        <p:nvSpPr>
          <p:cNvPr id="432" name="Ember-2 multi-fields">
            <a:extLst>
              <a:ext uri="{FF2B5EF4-FFF2-40B4-BE49-F238E27FC236}">
                <a16:creationId xmlns:a16="http://schemas.microsoft.com/office/drawing/2014/main" id="{38B7CBBF-D94C-DD4D-857D-3284BC01C7B9}"/>
              </a:ext>
            </a:extLst>
          </p:cNvPr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433" name="Piercing into halos">
            <a:extLst>
              <a:ext uri="{FF2B5EF4-FFF2-40B4-BE49-F238E27FC236}">
                <a16:creationId xmlns:a16="http://schemas.microsoft.com/office/drawing/2014/main" id="{7526E257-21E8-94E2-2840-809BE9B4A91F}"/>
              </a:ext>
            </a:extLst>
          </p:cNvPr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Piercing into halos</a:t>
            </a:r>
          </a:p>
        </p:txBody>
      </p:sp>
      <p:sp>
        <p:nvSpPr>
          <p:cNvPr id="434" name="Text">
            <a:extLst>
              <a:ext uri="{FF2B5EF4-FFF2-40B4-BE49-F238E27FC236}">
                <a16:creationId xmlns:a16="http://schemas.microsoft.com/office/drawing/2014/main" id="{CD5BFBEB-EED6-4AAC-9A5F-8B265D593D56}"/>
              </a:ext>
            </a:extLst>
          </p:cNvPr>
          <p:cNvSpPr txBox="1"/>
          <p:nvPr/>
        </p:nvSpPr>
        <p:spPr>
          <a:xfrm>
            <a:off x="11868732" y="6634088"/>
            <a:ext cx="646536" cy="4478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7" name="Grafik 6">
            <a:extLst>
              <a:ext uri="{FF2B5EF4-FFF2-40B4-BE49-F238E27FC236}">
                <a16:creationId xmlns:a16="http://schemas.microsoft.com/office/drawing/2014/main" id="{5E7A1272-CE0A-3D6B-2E00-9715A1C3F54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35456" y="2884838"/>
            <a:ext cx="15416352" cy="101668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7375178"/>
      </p:ext>
    </p:extLst>
  </p:cSld>
  <p:clrMapOvr>
    <a:masterClrMapping/>
  </p:clrMapOvr>
  <p:transition spd="med"/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5644E62-90C1-928C-0470-DB7945B824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1" name="Foliennummer">
            <a:extLst>
              <a:ext uri="{FF2B5EF4-FFF2-40B4-BE49-F238E27FC236}">
                <a16:creationId xmlns:a16="http://schemas.microsoft.com/office/drawing/2014/main" id="{FD65D4D7-3696-4054-A73C-024EA098EE64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sp>
        <p:nvSpPr>
          <p:cNvPr id="432" name="Ember-2 multi-fields">
            <a:extLst>
              <a:ext uri="{FF2B5EF4-FFF2-40B4-BE49-F238E27FC236}">
                <a16:creationId xmlns:a16="http://schemas.microsoft.com/office/drawing/2014/main" id="{64B69A1F-0FF3-1D98-6584-151E219FC407}"/>
              </a:ext>
            </a:extLst>
          </p:cNvPr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rPr dirty="0"/>
              <a:t>Ember multi-fields</a:t>
            </a:r>
          </a:p>
        </p:txBody>
      </p:sp>
      <p:sp>
        <p:nvSpPr>
          <p:cNvPr id="433" name="Piercing into halos">
            <a:extLst>
              <a:ext uri="{FF2B5EF4-FFF2-40B4-BE49-F238E27FC236}">
                <a16:creationId xmlns:a16="http://schemas.microsoft.com/office/drawing/2014/main" id="{B6477C2A-3DF3-B1F3-AAF3-DADD0153AA28}"/>
              </a:ext>
            </a:extLst>
          </p:cNvPr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Piercing into halos</a:t>
            </a:r>
          </a:p>
        </p:txBody>
      </p:sp>
      <p:sp>
        <p:nvSpPr>
          <p:cNvPr id="434" name="Text">
            <a:extLst>
              <a:ext uri="{FF2B5EF4-FFF2-40B4-BE49-F238E27FC236}">
                <a16:creationId xmlns:a16="http://schemas.microsoft.com/office/drawing/2014/main" id="{64262D71-D260-7447-DA16-932A772033FD}"/>
              </a:ext>
            </a:extLst>
          </p:cNvPr>
          <p:cNvSpPr txBox="1"/>
          <p:nvPr/>
        </p:nvSpPr>
        <p:spPr>
          <a:xfrm>
            <a:off x="11868732" y="6634088"/>
            <a:ext cx="646536" cy="447824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ctr">
            <a:spAutoFit/>
          </a:bodyPr>
          <a:lstStyle/>
          <a:p>
            <a:endParaRPr/>
          </a:p>
        </p:txBody>
      </p:sp>
      <p:pic>
        <p:nvPicPr>
          <p:cNvPr id="5" name="Grafik 4">
            <a:extLst>
              <a:ext uri="{FF2B5EF4-FFF2-40B4-BE49-F238E27FC236}">
                <a16:creationId xmlns:a16="http://schemas.microsoft.com/office/drawing/2014/main" id="{2D271933-ED8A-2E5D-B45A-C3589391420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97"/>
          <a:stretch/>
        </p:blipFill>
        <p:spPr>
          <a:xfrm>
            <a:off x="1749027" y="5175853"/>
            <a:ext cx="21532482" cy="3812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4180316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6" name="FB15N2048_evolve_DM_v3_lowres.mp4" descr="FB15N2048_evolve_DM_v3_lowres.mp4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263120" y="4082919"/>
            <a:ext cx="8176194" cy="8176194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111" name="Gruppieren"/>
          <p:cNvGrpSpPr/>
          <p:nvPr/>
        </p:nvGrpSpPr>
        <p:grpSpPr>
          <a:xfrm>
            <a:off x="3703075" y="1848612"/>
            <a:ext cx="17591346" cy="10601779"/>
            <a:chOff x="0" y="0"/>
            <a:chExt cx="17591344" cy="10601778"/>
          </a:xfrm>
        </p:grpSpPr>
        <p:grpSp>
          <p:nvGrpSpPr>
            <p:cNvPr id="109" name="Gruppieren"/>
            <p:cNvGrpSpPr/>
            <p:nvPr/>
          </p:nvGrpSpPr>
          <p:grpSpPr>
            <a:xfrm>
              <a:off x="586574" y="2225105"/>
              <a:ext cx="16418196" cy="8376674"/>
              <a:chOff x="0" y="0"/>
              <a:chExt cx="16418195" cy="8376672"/>
            </a:xfrm>
          </p:grpSpPr>
          <p:grpSp>
            <p:nvGrpSpPr>
              <p:cNvPr id="104" name="Gruppieren"/>
              <p:cNvGrpSpPr/>
              <p:nvPr/>
            </p:nvGrpSpPr>
            <p:grpSpPr>
              <a:xfrm>
                <a:off x="0" y="0"/>
                <a:ext cx="8320328" cy="8376673"/>
                <a:chOff x="0" y="0"/>
                <a:chExt cx="8320327" cy="8376672"/>
              </a:xfrm>
            </p:grpSpPr>
            <p:grpSp>
              <p:nvGrpSpPr>
                <p:cNvPr id="101" name="Gruppieren"/>
                <p:cNvGrpSpPr/>
                <p:nvPr/>
              </p:nvGrpSpPr>
              <p:grpSpPr>
                <a:xfrm>
                  <a:off x="0" y="0"/>
                  <a:ext cx="8320328" cy="8376673"/>
                  <a:chOff x="0" y="0"/>
                  <a:chExt cx="8320327" cy="8376672"/>
                </a:xfrm>
              </p:grpSpPr>
              <p:pic>
                <p:nvPicPr>
                  <p:cNvPr id="99" name="Bildschirmfoto 2021-10-11 um 12.44.30.png" descr="Bildschirmfoto 2021-10-11 um 12.44.30.png"/>
                  <p:cNvPicPr>
                    <a:picLocks noChangeAspect="1"/>
                  </p:cNvPicPr>
                  <p:nvPr/>
                </p:nvPicPr>
                <p:blipFill>
                  <a:blip r:embed="rId7"/>
                  <a:stretch>
                    <a:fillRect/>
                  </a:stretch>
                </p:blipFill>
                <p:spPr>
                  <a:xfrm>
                    <a:off x="0" y="0"/>
                    <a:ext cx="8320328" cy="8376673"/>
                  </a:xfrm>
                  <a:prstGeom prst="rect">
                    <a:avLst/>
                  </a:prstGeom>
                  <a:ln w="12700" cap="flat">
                    <a:noFill/>
                    <a:miter lim="400000"/>
                  </a:ln>
                  <a:effectLst/>
                </p:spPr>
              </p:pic>
              <p:sp>
                <p:nvSpPr>
                  <p:cNvPr id="100" name="Rechteck"/>
                  <p:cNvSpPr/>
                  <p:nvPr/>
                </p:nvSpPr>
                <p:spPr>
                  <a:xfrm>
                    <a:off x="160533" y="231509"/>
                    <a:ext cx="5446502" cy="501427"/>
                  </a:xfrm>
                  <a:prstGeom prst="rect">
                    <a:avLst/>
                  </a:prstGeom>
                  <a:solidFill>
                    <a:srgbClr val="000000"/>
                  </a:solidFill>
                  <a:ln w="12700" cap="flat">
                    <a:noFill/>
                    <a:miter lim="400000"/>
                  </a:ln>
                  <a:effectLst/>
                </p:spPr>
                <p:txBody>
                  <a:bodyPr wrap="square" lIns="50800" tIns="50800" rIns="50800" bIns="50800" numCol="1" anchor="ctr">
                    <a:noAutofit/>
                  </a:bodyPr>
                  <a:lstStyle/>
                  <a:p>
                    <a:pPr defTabSz="825500">
                      <a:lnSpc>
                        <a:spcPct val="100000"/>
                      </a:lnSpc>
                      <a:spcBef>
                        <a:spcPts val="0"/>
                      </a:spcBef>
                      <a:tabLst/>
                      <a:defRPr sz="3200" spc="0">
                        <a:solidFill>
                          <a:srgbClr val="FFFFFF"/>
                        </a:solidFill>
                        <a:latin typeface="Helvetica Neue Medium"/>
                        <a:ea typeface="Helvetica Neue Medium"/>
                        <a:cs typeface="Helvetica Neue Medium"/>
                        <a:sym typeface="Helvetica Neue Medium"/>
                      </a:defRPr>
                    </a:pPr>
                    <a:endParaRPr/>
                  </a:p>
                </p:txBody>
              </p:sp>
            </p:grpSp>
            <p:sp>
              <p:nvSpPr>
                <p:cNvPr id="102" name="Feldmann et al. (2022)"/>
                <p:cNvSpPr txBox="1"/>
                <p:nvPr/>
              </p:nvSpPr>
              <p:spPr>
                <a:xfrm>
                  <a:off x="384555" y="7448798"/>
                  <a:ext cx="3471710" cy="542438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2000" spc="-19">
                      <a:solidFill>
                        <a:srgbClr val="FFFFFF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lvl1pPr>
                </a:lstStyle>
                <a:p>
                  <a:r>
                    <a:t>Feldmann et al. (2022)</a:t>
                  </a:r>
                </a:p>
              </p:txBody>
            </p:sp>
            <p:sp>
              <p:nvSpPr>
                <p:cNvPr id="103" name="Volume"/>
                <p:cNvSpPr txBox="1"/>
                <p:nvPr/>
              </p:nvSpPr>
              <p:spPr>
                <a:xfrm>
                  <a:off x="3379608" y="173909"/>
                  <a:ext cx="1561109" cy="46929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2438338">
                    <a:lnSpc>
                      <a:spcPct val="90000"/>
                    </a:lnSpc>
                    <a:spcBef>
                      <a:spcPts val="4500"/>
                    </a:spcBef>
                    <a:tabLst/>
                    <a:defRPr sz="2200" spc="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Volume</a:t>
                  </a:r>
                </a:p>
              </p:txBody>
            </p:sp>
          </p:grpSp>
          <p:grpSp>
            <p:nvGrpSpPr>
              <p:cNvPr id="108" name="Gruppieren"/>
              <p:cNvGrpSpPr/>
              <p:nvPr/>
            </p:nvGrpSpPr>
            <p:grpSpPr>
              <a:xfrm>
                <a:off x="8205579" y="34938"/>
                <a:ext cx="8212617" cy="8306798"/>
                <a:chOff x="0" y="0"/>
                <a:chExt cx="8212615" cy="8306796"/>
              </a:xfrm>
            </p:grpSpPr>
            <p:pic>
              <p:nvPicPr>
                <p:cNvPr id="105" name="Gruppieren" descr="Gruppieren"/>
                <p:cNvPicPr>
                  <a:picLocks noChangeAspect="1"/>
                </p:cNvPicPr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0" y="0"/>
                  <a:ext cx="8212616" cy="8306797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106" name="Angles-Alcazar et al. (2017)"/>
                <p:cNvSpPr txBox="1"/>
                <p:nvPr/>
              </p:nvSpPr>
              <p:spPr>
                <a:xfrm>
                  <a:off x="420515" y="7359907"/>
                  <a:ext cx="4299023" cy="54586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algn="l">
                    <a:defRPr sz="2100" spc="-21">
                      <a:solidFill>
                        <a:srgbClr val="FFFFFF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lvl1pPr>
                </a:lstStyle>
                <a:p>
                  <a:r>
                    <a:t>Angles-Alcazar et al. (2017)</a:t>
                  </a:r>
                </a:p>
              </p:txBody>
            </p:sp>
            <p:sp>
              <p:nvSpPr>
                <p:cNvPr id="107" name="Zoom-in"/>
                <p:cNvSpPr txBox="1"/>
                <p:nvPr/>
              </p:nvSpPr>
              <p:spPr>
                <a:xfrm>
                  <a:off x="2466105" y="172459"/>
                  <a:ext cx="3280405" cy="465377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 defTabSz="2438338">
                    <a:lnSpc>
                      <a:spcPct val="90000"/>
                    </a:lnSpc>
                    <a:spcBef>
                      <a:spcPts val="4500"/>
                    </a:spcBef>
                    <a:tabLst/>
                    <a:defRPr sz="2200" spc="0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Zoom-in</a:t>
                  </a:r>
                </a:p>
              </p:txBody>
            </p:sp>
          </p:grpSp>
        </p:grpSp>
        <p:pic>
          <p:nvPicPr>
            <p:cNvPr id="110" name="Bild" descr="Bild"/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0" y="0"/>
              <a:ext cx="17591345" cy="2305917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</p:grpSp>
      <p:pic>
        <p:nvPicPr>
          <p:cNvPr id="115" name="FB15N1024_evolve_lowres.mp4" descr="FB15N1024_evolve_lowres.mp4"/>
          <p:cNvPicPr>
            <a:picLocks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2659863" y="4082919"/>
            <a:ext cx="8176194" cy="8176194"/>
          </a:xfrm>
          <a:prstGeom prst="rect">
            <a:avLst/>
          </a:prstGeom>
          <a:ln w="12700">
            <a:miter lim="400000"/>
          </a:ln>
        </p:spPr>
      </p:pic>
      <p:sp>
        <p:nvSpPr>
          <p:cNvPr id="117" name="Baryons (gas / HI, stars)"/>
          <p:cNvSpPr txBox="1"/>
          <p:nvPr/>
        </p:nvSpPr>
        <p:spPr>
          <a:xfrm>
            <a:off x="13006036" y="11542538"/>
            <a:ext cx="3355236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/>
          <a:p>
            <a:pPr>
              <a:defRPr sz="2500" spc="-25">
                <a:solidFill>
                  <a:schemeClr val="accent2">
                    <a:hueOff val="269295"/>
                    <a:lumOff val="-18276"/>
                  </a:schemeClr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pPr>
            <a:r>
              <a:rPr>
                <a:solidFill>
                  <a:srgbClr val="FFFFFF"/>
                </a:solidFill>
              </a:rPr>
              <a:t>Baryons</a:t>
            </a:r>
            <a:r>
              <a:t> </a:t>
            </a:r>
            <a:r>
              <a:rPr>
                <a:solidFill>
                  <a:srgbClr val="FFFFFF"/>
                </a:solidFill>
              </a:rPr>
              <a:t>(gas / H</a:t>
            </a:r>
            <a:r>
              <a:rPr baseline="-5999">
                <a:solidFill>
                  <a:srgbClr val="FFFFFF"/>
                </a:solidFill>
              </a:rPr>
              <a:t>I</a:t>
            </a:r>
            <a:r>
              <a:rPr>
                <a:solidFill>
                  <a:srgbClr val="FFFFFF"/>
                </a:solidFill>
              </a:rPr>
              <a:t>, stars)</a:t>
            </a:r>
          </a:p>
        </p:txBody>
      </p:sp>
      <p:sp>
        <p:nvSpPr>
          <p:cNvPr id="118" name="Dark Matter"/>
          <p:cNvSpPr txBox="1"/>
          <p:nvPr/>
        </p:nvSpPr>
        <p:spPr>
          <a:xfrm>
            <a:off x="4465148" y="11542538"/>
            <a:ext cx="1785938" cy="5334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2500" spc="-25">
                <a:solidFill>
                  <a:srgbClr val="FFFFFF"/>
                </a:solidFill>
                <a:latin typeface="Avenir Next Regular"/>
                <a:ea typeface="Avenir Next Regular"/>
                <a:cs typeface="Avenir Next Regular"/>
                <a:sym typeface="Avenir Next Regular"/>
              </a:defRPr>
            </a:lvl1pPr>
          </a:lstStyle>
          <a:p>
            <a:r>
              <a:t>Dark Matter</a:t>
            </a:r>
          </a:p>
        </p:txBody>
      </p:sp>
      <p:sp>
        <p:nvSpPr>
          <p:cNvPr id="119" name="From cosmic structures to galaxies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From cosmic structures to galaxies</a:t>
            </a:r>
          </a:p>
        </p:txBody>
      </p:sp>
      <p:sp>
        <p:nvSpPr>
          <p:cNvPr id="120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  <p:sp>
        <p:nvSpPr>
          <p:cNvPr id="121" name="Numerical simulations of galaxy form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Numerical simulations of galaxy formation</a:t>
            </a:r>
          </a:p>
        </p:txBody>
      </p:sp>
      <p:pic>
        <p:nvPicPr>
          <p:cNvPr id="122" name="pasted-image.tiff" descr="pasted-image.tiff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1632560" y="83656"/>
            <a:ext cx="2652305" cy="1307551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" name="Gruppieren">
            <a:extLst>
              <a:ext uri="{FF2B5EF4-FFF2-40B4-BE49-F238E27FC236}">
                <a16:creationId xmlns:a16="http://schemas.microsoft.com/office/drawing/2014/main" id="{7CDA2390-BAEF-0B3E-4F48-95869E20CBDC}"/>
              </a:ext>
            </a:extLst>
          </p:cNvPr>
          <p:cNvGrpSpPr/>
          <p:nvPr/>
        </p:nvGrpSpPr>
        <p:grpSpPr>
          <a:xfrm>
            <a:off x="6129970" y="2703291"/>
            <a:ext cx="11620912" cy="9747105"/>
            <a:chOff x="640080" y="0"/>
            <a:chExt cx="11620911" cy="9747103"/>
          </a:xfrm>
        </p:grpSpPr>
        <p:pic>
          <p:nvPicPr>
            <p:cNvPr id="3" name="r_k.pdf" descr="r_k.pdf">
              <a:extLst>
                <a:ext uri="{FF2B5EF4-FFF2-40B4-BE49-F238E27FC236}">
                  <a16:creationId xmlns:a16="http://schemas.microsoft.com/office/drawing/2014/main" id="{324B17B9-5BCA-DC7B-BB2E-AEA3EDF521B0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640080" y="682338"/>
              <a:ext cx="11620911" cy="906476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" name="Dark matter to baryon cross-correlation">
              <a:extLst>
                <a:ext uri="{FF2B5EF4-FFF2-40B4-BE49-F238E27FC236}">
                  <a16:creationId xmlns:a16="http://schemas.microsoft.com/office/drawing/2014/main" id="{B766A9D6-9DB0-9F88-61D3-0E8BE3719484}"/>
                </a:ext>
              </a:extLst>
            </p:cNvPr>
            <p:cNvSpPr txBox="1"/>
            <p:nvPr/>
          </p:nvSpPr>
          <p:spPr>
            <a:xfrm>
              <a:off x="3199420" y="0"/>
              <a:ext cx="6659959" cy="563368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spc="-29"/>
              </a:lvl1pPr>
            </a:lstStyle>
            <a:p>
              <a:r>
                <a:t>Dark matter to baryon cross-correlation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9125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xit" presetSubtype="0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xit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grpId="5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xit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7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xit" presetSubtype="0" fill="hold" grpId="8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9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2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35" fill="hold" display="0">
                  <p:stCondLst>
                    <p:cond delay="indefinite"/>
                  </p:stCondLst>
                </p:cTn>
                <p:tgtEl>
                  <p:spTgt spid="115"/>
                </p:tgtEl>
              </p:cMediaNode>
            </p:video>
            <p:seq concurrent="1" prevAc="none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1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0" dur="1" fill="hold"/>
                                        <p:tgtEl>
                                          <p:spTgt spid="1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5"/>
                  </p:tgtEl>
                </p:cond>
              </p:nextCondLst>
            </p:seq>
            <p:video>
              <p:cMediaNode vol="100000">
                <p:cTn id="41" fill="hold" display="0">
                  <p:stCondLst>
                    <p:cond delay="indefinite"/>
                  </p:stCondLst>
                </p:cTn>
                <p:tgtEl>
                  <p:spTgt spid="116"/>
                </p:tgtEl>
              </p:cMediaNode>
            </p:video>
            <p:seq concurrent="1" prevAc="none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46" dur="1" fill="hold"/>
                                        <p:tgtEl>
                                          <p:spTgt spid="1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6"/>
                  </p:tgtEl>
                </p:cond>
              </p:nextCondLst>
            </p:seq>
          </p:childTnLst>
        </p:cTn>
      </p:par>
    </p:tnLst>
    <p:bldLst>
      <p:bldP spid="116" grpId="3" animBg="1" advAuto="0"/>
      <p:bldP spid="111" grpId="7" animBg="1" advAuto="0"/>
      <p:bldP spid="111" grpId="8" animBg="1" advAuto="0"/>
      <p:bldP spid="115" grpId="4" animBg="1" advAuto="0"/>
      <p:bldP spid="117" grpId="6" animBg="1" advAuto="0"/>
      <p:bldP spid="118" grpId="5" animBg="1" advAuto="0"/>
      <p:bldP spid="2" grpId="0" animBg="1" advAuto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647031-0875-86B1-47E9-D86E7BC9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Motivation</a:t>
            </a:r>
            <a:endParaRPr lang="de-DE" dirty="0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64BBB4-5EE2-5A5C-5CFD-2A71E4AD9E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Challenges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de-DE" dirty="0"/>
          </a:p>
        </p:txBody>
      </p:sp>
      <p:pic>
        <p:nvPicPr>
          <p:cNvPr id="6" name="Grafik 5">
            <a:extLst>
              <a:ext uri="{FF2B5EF4-FFF2-40B4-BE49-F238E27FC236}">
                <a16:creationId xmlns:a16="http://schemas.microsoft.com/office/drawing/2014/main" id="{07F510EC-2CEA-618F-A0F6-78DF26965CA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20" y="2591120"/>
            <a:ext cx="21288160" cy="9612000"/>
          </a:xfrm>
          <a:prstGeom prst="rect">
            <a:avLst/>
          </a:prstGeom>
        </p:spPr>
      </p:pic>
      <p:sp>
        <p:nvSpPr>
          <p:cNvPr id="7" name="Foliennummer">
            <a:extLst>
              <a:ext uri="{FF2B5EF4-FFF2-40B4-BE49-F238E27FC236}">
                <a16:creationId xmlns:a16="http://schemas.microsoft.com/office/drawing/2014/main" id="{E9A466BD-97F7-2956-EC6A-61FF347E1DF6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22152" y="12767681"/>
            <a:ext cx="631322" cy="61178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4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163175311"/>
      </p:ext>
    </p:extLst>
  </p:cSld>
  <p:clrMapOvr>
    <a:masterClrMapping/>
  </p:clrMapOvr>
  <p:transition spd="med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el 2">
            <a:extLst>
              <a:ext uri="{FF2B5EF4-FFF2-40B4-BE49-F238E27FC236}">
                <a16:creationId xmlns:a16="http://schemas.microsoft.com/office/drawing/2014/main" id="{96647031-0875-86B1-47E9-D86E7BC998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 dirty="0"/>
              <a:t>Motivation</a:t>
            </a:r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C64BBB4-5EE2-5A5C-5CFD-2A71E4AD9EFA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de-DE" dirty="0"/>
              <a:t>Challenges </a:t>
            </a:r>
            <a:r>
              <a:rPr lang="de-DE" dirty="0" err="1"/>
              <a:t>for</a:t>
            </a:r>
            <a:r>
              <a:rPr lang="de-DE" dirty="0"/>
              <a:t> </a:t>
            </a:r>
            <a:r>
              <a:rPr lang="de-DE" dirty="0" err="1"/>
              <a:t>numerical</a:t>
            </a:r>
            <a:r>
              <a:rPr lang="de-DE" dirty="0"/>
              <a:t> </a:t>
            </a:r>
            <a:r>
              <a:rPr lang="de-DE" dirty="0" err="1"/>
              <a:t>simulations</a:t>
            </a:r>
            <a:endParaRPr lang="de-DE" dirty="0"/>
          </a:p>
        </p:txBody>
      </p:sp>
      <p:pic>
        <p:nvPicPr>
          <p:cNvPr id="2" name="Grafik 1">
            <a:extLst>
              <a:ext uri="{FF2B5EF4-FFF2-40B4-BE49-F238E27FC236}">
                <a16:creationId xmlns:a16="http://schemas.microsoft.com/office/drawing/2014/main" id="{509614E0-0125-0CA7-8FDD-59E6749D040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47919" y="2591120"/>
            <a:ext cx="21288161" cy="9612000"/>
          </a:xfrm>
          <a:prstGeom prst="rect">
            <a:avLst/>
          </a:prstGeom>
        </p:spPr>
      </p:pic>
      <p:sp>
        <p:nvSpPr>
          <p:cNvPr id="6" name="Foliennummer">
            <a:extLst>
              <a:ext uri="{FF2B5EF4-FFF2-40B4-BE49-F238E27FC236}">
                <a16:creationId xmlns:a16="http://schemas.microsoft.com/office/drawing/2014/main" id="{41C51FEA-8A55-4555-113D-9652F72AB90D}"/>
              </a:ext>
            </a:extLst>
          </p:cNvPr>
          <p:cNvSpPr txBox="1">
            <a:spLocks noGrp="1"/>
          </p:cNvSpPr>
          <p:nvPr>
            <p:ph type="sldNum" sz="quarter" idx="2"/>
          </p:nvPr>
        </p:nvSpPr>
        <p:spPr>
          <a:xfrm>
            <a:off x="23722152" y="12767681"/>
            <a:ext cx="631322" cy="611783"/>
          </a:xfrm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5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526130126"/>
      </p:ext>
    </p:extLst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6</a:t>
            </a:fld>
            <a:endParaRPr/>
          </a:p>
        </p:txBody>
      </p:sp>
      <p:sp>
        <p:nvSpPr>
          <p:cNvPr id="149" name="Motivation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Motivation</a:t>
            </a:r>
          </a:p>
        </p:txBody>
      </p:sp>
      <p:sp>
        <p:nvSpPr>
          <p:cNvPr id="151" name="Challenges of numerical simulations"/>
          <p:cNvSpPr txBox="1"/>
          <p:nvPr/>
        </p:nvSpPr>
        <p:spPr>
          <a:xfrm>
            <a:off x="984040" y="1512880"/>
            <a:ext cx="14734354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rPr lang="de-CH" dirty="0"/>
              <a:t>Volume-resolution trade-off</a:t>
            </a:r>
            <a:endParaRPr dirty="0"/>
          </a:p>
        </p:txBody>
      </p:sp>
      <p:grpSp>
        <p:nvGrpSpPr>
          <p:cNvPr id="154" name="Gruppieren"/>
          <p:cNvGrpSpPr/>
          <p:nvPr/>
        </p:nvGrpSpPr>
        <p:grpSpPr>
          <a:xfrm>
            <a:off x="6555929" y="2717623"/>
            <a:ext cx="9881948" cy="9485497"/>
            <a:chOff x="0" y="0"/>
            <a:chExt cx="9881947" cy="9485495"/>
          </a:xfrm>
        </p:grpSpPr>
        <p:pic>
          <p:nvPicPr>
            <p:cNvPr id="152" name="Bild" descr="Bild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0"/>
              <a:ext cx="9881948" cy="948549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153" name="Feldmann+22"/>
            <p:cNvSpPr txBox="1"/>
            <p:nvPr/>
          </p:nvSpPr>
          <p:spPr>
            <a:xfrm>
              <a:off x="7422852" y="7794824"/>
              <a:ext cx="2231816" cy="5653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200" spc="-22"/>
              </a:lvl1pPr>
            </a:lstStyle>
            <a:p>
              <a:r>
                <a:t>Feldmann+22</a:t>
              </a:r>
            </a:p>
          </p:txBody>
        </p:sp>
      </p:grpSp>
      <p:grpSp>
        <p:nvGrpSpPr>
          <p:cNvPr id="2" name="Gruppieren 1">
            <a:extLst>
              <a:ext uri="{FF2B5EF4-FFF2-40B4-BE49-F238E27FC236}">
                <a16:creationId xmlns:a16="http://schemas.microsoft.com/office/drawing/2014/main" id="{6647F5A8-8497-41AA-FCD7-2950AA04DF0E}"/>
              </a:ext>
            </a:extLst>
          </p:cNvPr>
          <p:cNvGrpSpPr/>
          <p:nvPr/>
        </p:nvGrpSpPr>
        <p:grpSpPr>
          <a:xfrm>
            <a:off x="11876492" y="2945003"/>
            <a:ext cx="4301820" cy="6478118"/>
            <a:chOff x="11876492" y="2945003"/>
            <a:chExt cx="4301820" cy="6478118"/>
          </a:xfrm>
        </p:grpSpPr>
        <p:sp>
          <p:nvSpPr>
            <p:cNvPr id="155" name="Dreieck"/>
            <p:cNvSpPr/>
            <p:nvPr/>
          </p:nvSpPr>
          <p:spPr>
            <a:xfrm rot="10800000">
              <a:off x="11876492" y="2945003"/>
              <a:ext cx="4301820" cy="647811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0" y="0"/>
                  </a:moveTo>
                  <a:lnTo>
                    <a:pt x="0" y="21600"/>
                  </a:lnTo>
                  <a:lnTo>
                    <a:pt x="21600" y="21600"/>
                  </a:lnTo>
                  <a:close/>
                </a:path>
              </a:pathLst>
            </a:custGeom>
            <a:gradFill flip="none" rotWithShape="1">
              <a:gsLst>
                <a:gs pos="0">
                  <a:srgbClr val="DBEAEA">
                    <a:alpha val="0"/>
                  </a:srgbClr>
                </a:gs>
                <a:gs pos="41137">
                  <a:srgbClr val="97C7B0">
                    <a:alpha val="50000"/>
                  </a:srgbClr>
                </a:gs>
                <a:gs pos="100000">
                  <a:srgbClr val="53A377"/>
                </a:gs>
              </a:gsLst>
              <a:path path="shape">
                <a:fillToRect l="80598" t="59691" r="19401" b="40308"/>
              </a:path>
            </a:gradFill>
            <a:ln w="12700" cap="flat">
              <a:noFill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0"/>
                </a:spcBef>
                <a:tabLst/>
                <a:defRPr sz="2200" b="1" spc="-44">
                  <a:solidFill>
                    <a:srgbClr val="BCEBFF"/>
                  </a:solidFill>
                </a:defRPr>
              </a:pPr>
              <a:endParaRPr dirty="0"/>
            </a:p>
          </p:txBody>
        </p:sp>
        <p:sp>
          <p:nvSpPr>
            <p:cNvPr id="156" name="Deep Learning"/>
            <p:cNvSpPr txBox="1"/>
            <p:nvPr/>
          </p:nvSpPr>
          <p:spPr>
            <a:xfrm rot="3360000">
              <a:off x="12648932" y="5232976"/>
              <a:ext cx="3303656" cy="73758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3000" spc="-29"/>
              </a:lvl1pPr>
            </a:lstStyle>
            <a:p>
              <a:r>
                <a:rPr dirty="0"/>
                <a:t>Deep Learning</a:t>
              </a:r>
            </a:p>
          </p:txBody>
        </p:sp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3">
            <p14:nvContentPartPr>
              <p14:cNvPr id="4" name="Freihand 3">
                <a:extLst>
                  <a:ext uri="{FF2B5EF4-FFF2-40B4-BE49-F238E27FC236}">
                    <a16:creationId xmlns:a16="http://schemas.microsoft.com/office/drawing/2014/main" id="{0A55FFCE-E849-ED59-7D06-4CF3E9ACD69C}"/>
                  </a:ext>
                </a:extLst>
              </p14:cNvPr>
              <p14:cNvContentPartPr/>
              <p14:nvPr/>
            </p14:nvContentPartPr>
            <p14:xfrm>
              <a:off x="24954347" y="4272267"/>
              <a:ext cx="360" cy="360"/>
            </p14:xfrm>
          </p:contentPart>
        </mc:Choice>
        <mc:Fallback xmlns="">
          <p:pic>
            <p:nvPicPr>
              <p:cNvPr id="4" name="Freihand 3">
                <a:extLst>
                  <a:ext uri="{FF2B5EF4-FFF2-40B4-BE49-F238E27FC236}">
                    <a16:creationId xmlns:a16="http://schemas.microsoft.com/office/drawing/2014/main" id="{0A55FFCE-E849-ED59-7D06-4CF3E9ACD69C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24945347" y="426362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5">
            <p14:nvContentPartPr>
              <p14:cNvPr id="5" name="Freihand 4">
                <a:extLst>
                  <a:ext uri="{FF2B5EF4-FFF2-40B4-BE49-F238E27FC236}">
                    <a16:creationId xmlns:a16="http://schemas.microsoft.com/office/drawing/2014/main" id="{F160419B-BE37-6A08-3445-055FE46D684E}"/>
                  </a:ext>
                </a:extLst>
              </p14:cNvPr>
              <p14:cNvContentPartPr/>
              <p14:nvPr/>
            </p14:nvContentPartPr>
            <p14:xfrm>
              <a:off x="13892267" y="3854307"/>
              <a:ext cx="360" cy="360"/>
            </p14:xfrm>
          </p:contentPart>
        </mc:Choice>
        <mc:Fallback xmlns="">
          <p:pic>
            <p:nvPicPr>
              <p:cNvPr id="5" name="Freihand 4">
                <a:extLst>
                  <a:ext uri="{FF2B5EF4-FFF2-40B4-BE49-F238E27FC236}">
                    <a16:creationId xmlns:a16="http://schemas.microsoft.com/office/drawing/2014/main" id="{F160419B-BE37-6A08-3445-055FE46D684E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3883627" y="3845307"/>
                <a:ext cx="18000" cy="18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7">
            <p14:nvContentPartPr>
              <p14:cNvPr id="6" name="Freihand 5">
                <a:extLst>
                  <a:ext uri="{FF2B5EF4-FFF2-40B4-BE49-F238E27FC236}">
                    <a16:creationId xmlns:a16="http://schemas.microsoft.com/office/drawing/2014/main" id="{2107503E-CAB7-E183-3013-FD512DD6FE83}"/>
                  </a:ext>
                </a:extLst>
              </p14:cNvPr>
              <p14:cNvContentPartPr/>
              <p14:nvPr/>
            </p14:nvContentPartPr>
            <p14:xfrm>
              <a:off x="2841707" y="4431747"/>
              <a:ext cx="360" cy="360"/>
            </p14:xfrm>
          </p:contentPart>
        </mc:Choice>
        <mc:Fallback xmlns="">
          <p:pic>
            <p:nvPicPr>
              <p:cNvPr id="6" name="Freihand 5">
                <a:extLst>
                  <a:ext uri="{FF2B5EF4-FFF2-40B4-BE49-F238E27FC236}">
                    <a16:creationId xmlns:a16="http://schemas.microsoft.com/office/drawing/2014/main" id="{2107503E-CAB7-E183-3013-FD512DD6FE83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32707" y="4422747"/>
                <a:ext cx="18000" cy="180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Abgerundetes Rechteck"/>
          <p:cNvSpPr/>
          <p:nvPr/>
        </p:nvSpPr>
        <p:spPr>
          <a:xfrm>
            <a:off x="1142040" y="3163685"/>
            <a:ext cx="9788960" cy="678373"/>
          </a:xfrm>
          <a:prstGeom prst="roundRect">
            <a:avLst>
              <a:gd name="adj" fmla="val 14425"/>
            </a:avLst>
          </a:prstGeom>
          <a:solidFill>
            <a:srgbClr val="5162BC">
              <a:alpha val="26248"/>
            </a:srgbClr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b="1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161" name="Idea: encapsulate simulation results by training NNs…"/>
          <p:cNvSpPr txBox="1">
            <a:spLocks noGrp="1"/>
          </p:cNvSpPr>
          <p:nvPr>
            <p:ph type="body" sz="quarter" idx="1"/>
          </p:nvPr>
        </p:nvSpPr>
        <p:spPr>
          <a:xfrm>
            <a:off x="1172602" y="3097390"/>
            <a:ext cx="10159219" cy="5784330"/>
          </a:xfrm>
          <a:prstGeom prst="rect">
            <a:avLst/>
          </a:prstGeom>
        </p:spPr>
        <p:txBody>
          <a:bodyPr/>
          <a:lstStyle/>
          <a:p>
            <a:pPr marL="228600" indent="-228600"/>
            <a:r>
              <a:t>Idea: encapsulate simulation results by training NNs</a:t>
            </a:r>
          </a:p>
          <a:p>
            <a:pPr marL="228600" indent="-228600"/>
            <a:r>
              <a:t>Learning requires training data (i.e. simulations), so how does this help?</a:t>
            </a:r>
          </a:p>
          <a:p>
            <a:pPr marL="571500" lvl="1" indent="-254000">
              <a:defRPr sz="3000"/>
            </a:pPr>
            <a:r>
              <a:t>Once trained, prediction is inexpensive → emulator</a:t>
            </a:r>
          </a:p>
          <a:p>
            <a:pPr marL="571500" lvl="1" indent="-254000">
              <a:defRPr sz="3000"/>
            </a:pPr>
            <a:r>
              <a:t>Predict baryons for new dm simulations</a:t>
            </a:r>
          </a:p>
          <a:p>
            <a:pPr marL="571500" lvl="1" indent="-254000">
              <a:defRPr sz="3000"/>
            </a:pPr>
            <a:r>
              <a:t>Upscale to much larger volumes while preserving high resolution</a:t>
            </a:r>
          </a:p>
        </p:txBody>
      </p:sp>
      <p:pic>
        <p:nvPicPr>
          <p:cNvPr id="162" name="overview.png" descr="overview.png"/>
          <p:cNvPicPr>
            <a:picLocks noChangeAspect="1"/>
          </p:cNvPicPr>
          <p:nvPr/>
        </p:nvPicPr>
        <p:blipFill>
          <a:blip r:embed="rId2"/>
          <a:srcRect l="52027" t="9526"/>
          <a:stretch>
            <a:fillRect/>
          </a:stretch>
        </p:blipFill>
        <p:spPr>
          <a:xfrm>
            <a:off x="11717477" y="3155430"/>
            <a:ext cx="12131737" cy="8686196"/>
          </a:xfrm>
          <a:prstGeom prst="rect">
            <a:avLst/>
          </a:prstGeom>
          <a:ln w="12700">
            <a:miter lim="400000"/>
          </a:ln>
        </p:spPr>
      </p:pic>
      <p:sp>
        <p:nvSpPr>
          <p:cNvPr id="163" name="Emulating instead of simulating"/>
          <p:cNvSpPr txBox="1">
            <a:spLocks noGrp="1"/>
          </p:cNvSpPr>
          <p:nvPr>
            <p:ph type="body" idx="21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r>
              <a:t>Emulating instead of simulating</a:t>
            </a:r>
          </a:p>
        </p:txBody>
      </p:sp>
      <p:sp>
        <p:nvSpPr>
          <p:cNvPr id="164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7</a:t>
            </a:fld>
            <a:endParaRPr/>
          </a:p>
        </p:txBody>
      </p:sp>
      <p:sp>
        <p:nvSpPr>
          <p:cNvPr id="165" name="EMulating Baryonic EnRichment (EMBER)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lang="de-CH" b="1" dirty="0"/>
              <a:t>RECAP: </a:t>
            </a:r>
            <a:r>
              <a:rPr b="1" dirty="0" err="1"/>
              <a:t>EM</a:t>
            </a:r>
            <a:r>
              <a:rPr dirty="0" err="1"/>
              <a:t>ulating</a:t>
            </a:r>
            <a:r>
              <a:rPr dirty="0"/>
              <a:t> </a:t>
            </a:r>
            <a:r>
              <a:rPr b="1" dirty="0"/>
              <a:t>B</a:t>
            </a:r>
            <a:r>
              <a:rPr dirty="0"/>
              <a:t>aryonic </a:t>
            </a:r>
            <a:r>
              <a:rPr b="1" dirty="0" err="1"/>
              <a:t>E</a:t>
            </a:r>
            <a:r>
              <a:rPr dirty="0" err="1"/>
              <a:t>n</a:t>
            </a:r>
            <a:r>
              <a:rPr b="1" dirty="0" err="1"/>
              <a:t>R</a:t>
            </a:r>
            <a:r>
              <a:rPr dirty="0" err="1"/>
              <a:t>ichment</a:t>
            </a:r>
            <a:r>
              <a:rPr dirty="0"/>
              <a:t> (EMBER)</a:t>
            </a:r>
          </a:p>
        </p:txBody>
      </p:sp>
      <p:pic>
        <p:nvPicPr>
          <p:cNvPr id="166" name="pasted-image.tiff" descr="pasted-image.tiff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32560" y="83656"/>
            <a:ext cx="2652305" cy="130755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8" name="Bildschirmfoto 2022-05-27 um 22.15.42.png" descr="Bildschirmfoto 2022-05-27 um 22.15.42.png"/>
          <p:cNvPicPr>
            <a:picLocks noChangeAspect="1"/>
          </p:cNvPicPr>
          <p:nvPr/>
        </p:nvPicPr>
        <p:blipFill>
          <a:blip r:embed="rId2"/>
          <a:srcRect t="3881" r="8947"/>
          <a:stretch>
            <a:fillRect/>
          </a:stretch>
        </p:blipFill>
        <p:spPr>
          <a:xfrm>
            <a:off x="12168487" y="3658845"/>
            <a:ext cx="2075409" cy="207727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169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rPr/>
              <a:t>8</a:t>
            </a:fld>
            <a:endParaRPr/>
          </a:p>
        </p:txBody>
      </p:sp>
      <p:sp>
        <p:nvSpPr>
          <p:cNvPr id="170" name="x"/>
          <p:cNvSpPr txBox="1"/>
          <p:nvPr/>
        </p:nvSpPr>
        <p:spPr>
          <a:xfrm>
            <a:off x="12216393" y="3686706"/>
            <a:ext cx="269923" cy="5001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wrap="none" lIns="50800" tIns="50800" rIns="50800" bIns="50800" anchor="ctr">
            <a:spAutoFit/>
          </a:bodyPr>
          <a:lstStyle>
            <a:lvl1pPr>
              <a:defRPr sz="3000" i="1" spc="-29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x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71" name="GAN model that can synthesize gas/HI  on the field level…"/>
              <p:cNvSpPr txBox="1"/>
              <p:nvPr/>
            </p:nvSpPr>
            <p:spPr>
              <a:xfrm>
                <a:off x="1172602" y="3224390"/>
                <a:ext cx="9901361" cy="8440707"/>
              </a:xfrm>
              <a:prstGeom prst="rect">
                <a:avLst/>
              </a:prstGeom>
              <a:ln w="12700">
                <a:miter lim="400000"/>
              </a:ln>
              <a:extLst>
                <a:ext uri="{C572A759-6A51-4108-AA02-DFA0A04FC94B}">
                  <ma14:wrappingTextBoxFlag xmlns="" xmlns:m="http://schemas.openxmlformats.org/officeDocument/2006/math" xmlns:ma14="http://schemas.microsoft.com/office/mac/drawingml/2011/main" val="1"/>
                </a:ext>
              </a:extLst>
            </p:spPr>
            <p:txBody>
              <a:bodyPr lIns="50800" tIns="50800" rIns="50800" bIns="50800">
                <a:normAutofit/>
              </a:bodyPr>
              <a:lstStyle/>
              <a:p>
                <a:pPr marL="228600" indent="-2286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80000"/>
                  <a:buChar char="•"/>
                  <a:tabLst/>
                  <a:defRPr sz="3500" spc="0"/>
                </a:pPr>
                <a:r>
                  <a:rPr b="1"/>
                  <a:t>GAN</a:t>
                </a:r>
                <a:r>
                  <a:t> model that can synthesize gas/H</a:t>
                </a:r>
                <a:r>
                  <a:rPr baseline="-5999"/>
                  <a:t>I  </a:t>
                </a:r>
                <a:r>
                  <a:t>on the field level</a:t>
                </a:r>
              </a:p>
              <a:p>
                <a:pPr marL="571500" lvl="1" indent="-254000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60000"/>
                  <a:buChar char="+"/>
                  <a:tabLst/>
                  <a:defRPr sz="3000" spc="0"/>
                </a:pPr>
                <a:r>
                  <a:t>condition: </a:t>
                </a:r>
                <a:r>
                  <a:rPr i="1"/>
                  <a:t>x = dark matter map</a:t>
                </a:r>
                <a:br>
                  <a:rPr i="1"/>
                </a:br>
                <a:r>
                  <a:t>noise:       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𝜂</m:t>
                    </m:r>
                  </m:oMath>
                </a14:m>
                <a:r>
                  <a:t> </a:t>
                </a:r>
                <a:r>
                  <a:rPr i="1"/>
                  <a:t>= drawn from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𝑁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(0,1)</m:t>
                    </m:r>
                  </m:oMath>
                </a14:m>
                <a:br>
                  <a:rPr i="1"/>
                </a:br>
                <a:r>
                  <a:t>target:       </a:t>
                </a:r>
                <a:r>
                  <a:rPr i="1"/>
                  <a:t>y = baryon map</a:t>
                </a:r>
                <a:br>
                  <a:rPr i="1"/>
                </a:br>
                <a:r>
                  <a:t>→</a:t>
                </a:r>
                <a:r>
                  <a:rPr i="1"/>
                  <a:t> </a:t>
                </a:r>
                <a:r>
                  <a:t>learn conditional probability </a:t>
                </a:r>
                <a14:m>
                  <m:oMath xmlns:m="http://schemas.openxmlformats.org/officeDocument/2006/math"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𝑝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𝑦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|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𝑥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,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𝜂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/>
                <a:endParaRPr/>
              </a:p>
              <a:p>
                <a:pPr algn="l" defTabSz="2438338">
                  <a:lnSpc>
                    <a:spcPts val="4800"/>
                  </a:lnSpc>
                  <a:spcBef>
                    <a:spcPts val="900"/>
                  </a:spcBef>
                  <a:tabLst/>
                  <a:defRPr sz="3500" spc="0"/>
                </a:pPr>
                <a:endParaRPr/>
              </a:p>
              <a:p>
                <a:pPr marL="296333" indent="-296333" algn="l" defTabSz="2438338">
                  <a:lnSpc>
                    <a:spcPts val="4800"/>
                  </a:lnSpc>
                  <a:spcBef>
                    <a:spcPts val="900"/>
                  </a:spcBef>
                  <a:buClr>
                    <a:srgbClr val="000000"/>
                  </a:buClr>
                  <a:buSzPct val="80000"/>
                  <a:buChar char="•"/>
                  <a:tabLst/>
                  <a:defRPr sz="3500" spc="0"/>
                </a:pPr>
                <a:r>
                  <a:t>Training by minimizing respective losses:</a:t>
                </a:r>
                <a:br/>
                <a14:m>
                  <m:oMath xmlns:m="http://schemas.openxmlformats.org/officeDocument/2006/math">
                    <m:sSub>
                      <m:sSubPr>
                        <m:ctrlP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𝐺</m:t>
                        </m:r>
                      </m:sub>
                    </m:sSub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=−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fake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sz="3000"/>
                </a:br>
                <a14:m>
                  <m:oMath xmlns:m="http://schemas.openxmlformats.org/officeDocument/2006/math">
                    <m:sSub>
                      <m:sSubPr>
                        <m:ctrlP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𝐿</m:t>
                        </m:r>
                      </m:e>
                      <m:sub>
                        <m:r>
                          <a:rPr sz="3250" i="1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𝐶</m:t>
                        </m:r>
                      </m:sub>
                    </m:sSub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=+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fake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)−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𝐶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(</m:t>
                    </m:r>
                    <m:r>
                      <m:rPr>
                        <m:sty m:val="p"/>
                      </m:rP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real</m:t>
                    </m:r>
                    <m:r>
                      <a:rPr sz="3250" i="1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)</m:t>
                    </m:r>
                  </m:oMath>
                </a14:m>
                <a:br>
                  <a:rPr sz="3000"/>
                </a:br>
                <a:r>
                  <a:rPr sz="3000"/>
                  <a:t>→ update network parameters until converged</a:t>
                </a:r>
              </a:p>
            </p:txBody>
          </p:sp>
        </mc:Choice>
        <mc:Fallback xmlns="">
          <p:sp>
            <p:nvSpPr>
              <p:cNvPr id="171" name="GAN model that can synthesize gas/HI  on the field level…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172602" y="3224390"/>
                <a:ext cx="9901361" cy="8440707"/>
              </a:xfrm>
              <a:prstGeom prst="rect">
                <a:avLst/>
              </a:prstGeom>
              <a:blipFill>
                <a:blip r:embed="rId3"/>
                <a:stretch>
                  <a:fillRect l="-1665" t="-450"/>
                </a:stretch>
              </a:blipFill>
              <a:ln w="12700">
                <a:miter lim="400000"/>
              </a:ln>
              <a:extLst>
                <a:ext uri="{C572A759-6A51-4108-AA02-DFA0A04FC94B}">
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</a:ext>
              </a:extLst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2" name="Linien"/>
          <p:cNvSpPr/>
          <p:nvPr/>
        </p:nvSpPr>
        <p:spPr>
          <a:xfrm>
            <a:off x="16602846" y="5711264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73" name="Linien"/>
          <p:cNvSpPr/>
          <p:nvPr/>
        </p:nvSpPr>
        <p:spPr>
          <a:xfrm>
            <a:off x="16585219" y="9387617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74" name="Linien"/>
          <p:cNvSpPr/>
          <p:nvPr/>
        </p:nvSpPr>
        <p:spPr>
          <a:xfrm>
            <a:off x="16572698" y="7488739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75" name="Linien"/>
          <p:cNvSpPr/>
          <p:nvPr/>
        </p:nvSpPr>
        <p:spPr>
          <a:xfrm>
            <a:off x="14189578" y="8700678"/>
            <a:ext cx="1736777" cy="1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76" name="Abgerundetes Rechteck"/>
          <p:cNvSpPr/>
          <p:nvPr/>
        </p:nvSpPr>
        <p:spPr>
          <a:xfrm>
            <a:off x="15492100" y="8046041"/>
            <a:ext cx="2152396" cy="1328601"/>
          </a:xfrm>
          <a:prstGeom prst="roundRect">
            <a:avLst>
              <a:gd name="adj" fmla="val 7352"/>
            </a:avLst>
          </a:prstGeom>
          <a:solidFill>
            <a:srgbClr val="F2F2F2"/>
          </a:solidFill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77" name="Conv2d"/>
          <p:cNvSpPr/>
          <p:nvPr/>
        </p:nvSpPr>
        <p:spPr>
          <a:xfrm>
            <a:off x="15902057" y="8134167"/>
            <a:ext cx="1641461" cy="531014"/>
          </a:xfrm>
          <a:prstGeom prst="roundRect">
            <a:avLst>
              <a:gd name="adj" fmla="val 12578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178" name="Upsampling"/>
          <p:cNvSpPr/>
          <p:nvPr/>
        </p:nvSpPr>
        <p:spPr>
          <a:xfrm>
            <a:off x="15913600" y="8704546"/>
            <a:ext cx="1641462" cy="531013"/>
          </a:xfrm>
          <a:prstGeom prst="roundRect">
            <a:avLst>
              <a:gd name="adj" fmla="val 15328"/>
            </a:avLst>
          </a:prstGeom>
          <a:solidFill>
            <a:srgbClr val="F9EFCE"/>
          </a:solidFill>
          <a:ln w="12700">
            <a:solidFill>
              <a:srgbClr val="A96F3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lang="de-CH" sz="2800" dirty="0"/>
              <a:t>Up</a:t>
            </a:r>
            <a:endParaRPr sz="2800" dirty="0"/>
          </a:p>
        </p:txBody>
      </p:sp>
      <p:sp>
        <p:nvSpPr>
          <p:cNvPr id="179" name="2x"/>
          <p:cNvSpPr txBox="1"/>
          <p:nvPr/>
        </p:nvSpPr>
        <p:spPr>
          <a:xfrm>
            <a:off x="15491570" y="8160560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180" name="Abgerundetes Rechteck"/>
          <p:cNvSpPr/>
          <p:nvPr/>
        </p:nvSpPr>
        <p:spPr>
          <a:xfrm>
            <a:off x="17811543" y="8127858"/>
            <a:ext cx="436357" cy="261282"/>
          </a:xfrm>
          <a:prstGeom prst="roundRect">
            <a:avLst>
              <a:gd name="adj" fmla="val 17399"/>
            </a:avLst>
          </a:prstGeom>
          <a:solidFill>
            <a:srgbClr val="A9E2BD">
              <a:alpha val="55395"/>
            </a:srgbClr>
          </a:solidFill>
          <a:ln w="12700">
            <a:solidFill>
              <a:srgbClr val="00480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900" spc="-18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181" name="Linien"/>
          <p:cNvSpPr/>
          <p:nvPr/>
        </p:nvSpPr>
        <p:spPr>
          <a:xfrm>
            <a:off x="17400787" y="8258499"/>
            <a:ext cx="412093" cy="1"/>
          </a:xfrm>
          <a:prstGeom prst="line">
            <a:avLst/>
          </a:prstGeom>
          <a:ln w="25400">
            <a:solidFill>
              <a:srgbClr val="007D03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82" name="Linien"/>
          <p:cNvSpPr/>
          <p:nvPr/>
        </p:nvSpPr>
        <p:spPr>
          <a:xfrm>
            <a:off x="14142332" y="10318241"/>
            <a:ext cx="1373601" cy="1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83" name="Generator"/>
          <p:cNvSpPr txBox="1"/>
          <p:nvPr/>
        </p:nvSpPr>
        <p:spPr>
          <a:xfrm>
            <a:off x="13984811" y="2977220"/>
            <a:ext cx="1791678" cy="54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Generator</a:t>
            </a:r>
          </a:p>
        </p:txBody>
      </p:sp>
      <p:sp>
        <p:nvSpPr>
          <p:cNvPr id="184" name="Critic"/>
          <p:cNvSpPr txBox="1"/>
          <p:nvPr/>
        </p:nvSpPr>
        <p:spPr>
          <a:xfrm>
            <a:off x="19925932" y="2977220"/>
            <a:ext cx="960996" cy="54484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Critic</a:t>
            </a:r>
          </a:p>
        </p:txBody>
      </p:sp>
      <p:sp>
        <p:nvSpPr>
          <p:cNvPr id="185" name="Abgerundetes Rechteck"/>
          <p:cNvSpPr/>
          <p:nvPr/>
        </p:nvSpPr>
        <p:spPr>
          <a:xfrm>
            <a:off x="15526647" y="9959780"/>
            <a:ext cx="2152395" cy="711382"/>
          </a:xfrm>
          <a:prstGeom prst="roundRect">
            <a:avLst>
              <a:gd name="adj" fmla="val 13070"/>
            </a:avLst>
          </a:prstGeom>
          <a:solidFill>
            <a:srgbClr val="F2F2F2"/>
          </a:solidFill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86" name="Conv2d"/>
          <p:cNvSpPr/>
          <p:nvPr/>
        </p:nvSpPr>
        <p:spPr>
          <a:xfrm>
            <a:off x="15958191" y="10032879"/>
            <a:ext cx="1641462" cy="525989"/>
          </a:xfrm>
          <a:prstGeom prst="roundRect">
            <a:avLst>
              <a:gd name="adj" fmla="val 14497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187" name="Abgerundetes Rechteck"/>
          <p:cNvSpPr/>
          <p:nvPr/>
        </p:nvSpPr>
        <p:spPr>
          <a:xfrm>
            <a:off x="12091030" y="9959780"/>
            <a:ext cx="2152395" cy="672187"/>
          </a:xfrm>
          <a:prstGeom prst="roundRect">
            <a:avLst>
              <a:gd name="adj" fmla="val 14336"/>
            </a:avLst>
          </a:prstGeom>
          <a:solidFill>
            <a:srgbClr val="DCE3F1"/>
          </a:solidFill>
          <a:ln w="25400">
            <a:solidFill>
              <a:srgbClr val="0076B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88" name="Conv2d"/>
          <p:cNvSpPr/>
          <p:nvPr/>
        </p:nvSpPr>
        <p:spPr>
          <a:xfrm>
            <a:off x="12512530" y="10031551"/>
            <a:ext cx="1641461" cy="529492"/>
          </a:xfrm>
          <a:prstGeom prst="roundRect">
            <a:avLst>
              <a:gd name="adj" fmla="val 15341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189" name="2x"/>
          <p:cNvSpPr txBox="1"/>
          <p:nvPr/>
        </p:nvSpPr>
        <p:spPr>
          <a:xfrm>
            <a:off x="12059567" y="10032790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190" name="Linien"/>
          <p:cNvSpPr/>
          <p:nvPr/>
        </p:nvSpPr>
        <p:spPr>
          <a:xfrm>
            <a:off x="13215614" y="9374831"/>
            <a:ext cx="1" cy="580617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91" name="Linien"/>
          <p:cNvSpPr/>
          <p:nvPr/>
        </p:nvSpPr>
        <p:spPr>
          <a:xfrm>
            <a:off x="13203096" y="7462117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92" name="2x"/>
          <p:cNvSpPr txBox="1"/>
          <p:nvPr/>
        </p:nvSpPr>
        <p:spPr>
          <a:xfrm>
            <a:off x="15494606" y="10060463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193" name="Abgerundetes Rechteck"/>
          <p:cNvSpPr/>
          <p:nvPr/>
        </p:nvSpPr>
        <p:spPr>
          <a:xfrm>
            <a:off x="17844794" y="10037274"/>
            <a:ext cx="436357" cy="261282"/>
          </a:xfrm>
          <a:prstGeom prst="roundRect">
            <a:avLst>
              <a:gd name="adj" fmla="val 15336"/>
            </a:avLst>
          </a:prstGeom>
          <a:solidFill>
            <a:srgbClr val="A9E2BD">
              <a:alpha val="55395"/>
            </a:srgbClr>
          </a:solidFill>
          <a:ln w="12700">
            <a:solidFill>
              <a:srgbClr val="00480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900" spc="-18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194" name="Linien"/>
          <p:cNvSpPr/>
          <p:nvPr/>
        </p:nvSpPr>
        <p:spPr>
          <a:xfrm>
            <a:off x="17434031" y="10167915"/>
            <a:ext cx="412094" cy="1"/>
          </a:xfrm>
          <a:prstGeom prst="line">
            <a:avLst/>
          </a:prstGeom>
          <a:ln w="25400">
            <a:solidFill>
              <a:srgbClr val="007D03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95" name="Linien"/>
          <p:cNvSpPr/>
          <p:nvPr/>
        </p:nvSpPr>
        <p:spPr>
          <a:xfrm>
            <a:off x="14192615" y="6801848"/>
            <a:ext cx="1736777" cy="1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196" name="Abgerundetes Rechteck"/>
          <p:cNvSpPr/>
          <p:nvPr/>
        </p:nvSpPr>
        <p:spPr>
          <a:xfrm>
            <a:off x="15495137" y="6147211"/>
            <a:ext cx="2152396" cy="1328601"/>
          </a:xfrm>
          <a:prstGeom prst="roundRect">
            <a:avLst>
              <a:gd name="adj" fmla="val 7352"/>
            </a:avLst>
          </a:prstGeom>
          <a:solidFill>
            <a:srgbClr val="F2F2F2"/>
          </a:solidFill>
          <a:ln w="25400">
            <a:solidFill>
              <a:srgbClr val="5E5E5E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197" name="Conv2d"/>
          <p:cNvSpPr/>
          <p:nvPr/>
        </p:nvSpPr>
        <p:spPr>
          <a:xfrm>
            <a:off x="15905094" y="6235337"/>
            <a:ext cx="1641461" cy="531014"/>
          </a:xfrm>
          <a:prstGeom prst="roundRect">
            <a:avLst>
              <a:gd name="adj" fmla="val 12578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198" name="Upsampling"/>
          <p:cNvSpPr/>
          <p:nvPr/>
        </p:nvSpPr>
        <p:spPr>
          <a:xfrm>
            <a:off x="15916637" y="6805716"/>
            <a:ext cx="1641462" cy="531013"/>
          </a:xfrm>
          <a:prstGeom prst="roundRect">
            <a:avLst>
              <a:gd name="adj" fmla="val 15328"/>
            </a:avLst>
          </a:prstGeom>
          <a:solidFill>
            <a:srgbClr val="F9EFCE"/>
          </a:solidFill>
          <a:ln w="12700">
            <a:solidFill>
              <a:srgbClr val="A96F31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rPr sz="2800" dirty="0"/>
              <a:t>Up</a:t>
            </a:r>
          </a:p>
        </p:txBody>
      </p:sp>
      <p:sp>
        <p:nvSpPr>
          <p:cNvPr id="199" name="2x"/>
          <p:cNvSpPr txBox="1"/>
          <p:nvPr/>
        </p:nvSpPr>
        <p:spPr>
          <a:xfrm>
            <a:off x="15494606" y="6261729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200" name="Abgerundetes Rechteck"/>
          <p:cNvSpPr/>
          <p:nvPr/>
        </p:nvSpPr>
        <p:spPr>
          <a:xfrm>
            <a:off x="17814580" y="6229027"/>
            <a:ext cx="436358" cy="261283"/>
          </a:xfrm>
          <a:prstGeom prst="roundRect">
            <a:avLst>
              <a:gd name="adj" fmla="val 17399"/>
            </a:avLst>
          </a:prstGeom>
          <a:solidFill>
            <a:srgbClr val="A9E2BD">
              <a:alpha val="55395"/>
            </a:srgbClr>
          </a:solidFill>
          <a:ln w="12700">
            <a:solidFill>
              <a:srgbClr val="004801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3300"/>
              </a:spcBef>
              <a:tabLst/>
              <a:defRPr sz="2400" spc="-48">
                <a:latin typeface="Calibri Light"/>
                <a:ea typeface="Calibri Light"/>
                <a:cs typeface="Calibri Light"/>
                <a:sym typeface="Calibri Light"/>
              </a:defRPr>
            </a:pPr>
            <a:endParaRPr/>
          </a:p>
        </p:txBody>
      </p:sp>
      <p:sp>
        <p:nvSpPr>
          <p:cNvPr id="201" name="Linien"/>
          <p:cNvSpPr/>
          <p:nvPr/>
        </p:nvSpPr>
        <p:spPr>
          <a:xfrm>
            <a:off x="17403824" y="6359668"/>
            <a:ext cx="412093" cy="1"/>
          </a:xfrm>
          <a:prstGeom prst="line">
            <a:avLst/>
          </a:prstGeom>
          <a:ln w="25400">
            <a:solidFill>
              <a:srgbClr val="007D03"/>
            </a:solidFill>
            <a:miter lim="400000"/>
            <a:headEnd type="oval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pic>
        <p:nvPicPr>
          <p:cNvPr id="202" name="Bildschirmfoto 2022-05-27 um 22.15.51.png" descr="Bildschirmfoto 2022-05-27 um 22.15.51.png"/>
          <p:cNvPicPr>
            <a:picLocks noChangeAspect="1"/>
          </p:cNvPicPr>
          <p:nvPr/>
        </p:nvPicPr>
        <p:blipFill>
          <a:blip r:embed="rId4"/>
          <a:srcRect r="8093"/>
          <a:stretch>
            <a:fillRect/>
          </a:stretch>
        </p:blipFill>
        <p:spPr>
          <a:xfrm>
            <a:off x="15565141" y="3642167"/>
            <a:ext cx="2075409" cy="2072792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203" name="Linien"/>
          <p:cNvSpPr/>
          <p:nvPr/>
        </p:nvSpPr>
        <p:spPr>
          <a:xfrm>
            <a:off x="13215614" y="5707929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204" name="y"/>
          <p:cNvSpPr txBox="1"/>
          <p:nvPr/>
        </p:nvSpPr>
        <p:spPr>
          <a:xfrm>
            <a:off x="15639952" y="3713381"/>
            <a:ext cx="289008" cy="495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 i="1" spc="-29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y</a:t>
            </a:r>
          </a:p>
        </p:txBody>
      </p:sp>
      <p:sp>
        <p:nvSpPr>
          <p:cNvPr id="205" name="Linien"/>
          <p:cNvSpPr/>
          <p:nvPr/>
        </p:nvSpPr>
        <p:spPr>
          <a:xfrm>
            <a:off x="20560616" y="8401060"/>
            <a:ext cx="1" cy="72582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206" name="Linien"/>
          <p:cNvSpPr/>
          <p:nvPr/>
        </p:nvSpPr>
        <p:spPr>
          <a:xfrm>
            <a:off x="20568198" y="7226436"/>
            <a:ext cx="1" cy="725826"/>
          </a:xfrm>
          <a:prstGeom prst="line">
            <a:avLst/>
          </a:prstGeom>
          <a:ln w="38100">
            <a:solidFill>
              <a:srgbClr val="0B0B0B"/>
            </a:solidFill>
            <a:prstDash val="sysDot"/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sp>
        <p:nvSpPr>
          <p:cNvPr id="207" name="Linien"/>
          <p:cNvSpPr/>
          <p:nvPr/>
        </p:nvSpPr>
        <p:spPr>
          <a:xfrm>
            <a:off x="20540527" y="5779319"/>
            <a:ext cx="1" cy="580616"/>
          </a:xfrm>
          <a:prstGeom prst="line">
            <a:avLst/>
          </a:prstGeom>
          <a:ln w="38100">
            <a:solidFill>
              <a:srgbClr val="0B0B0B"/>
            </a:solidFill>
            <a:miter lim="400000"/>
          </a:ln>
        </p:spPr>
        <p:txBody>
          <a:bodyPr lIns="50800" tIns="50800" rIns="50800" bIns="50800" anchor="ctr"/>
          <a:lstStyle/>
          <a:p>
            <a:pPr defTabSz="2438338">
              <a:lnSpc>
                <a:spcPct val="100000"/>
              </a:lnSpc>
              <a:spcBef>
                <a:spcPts val="0"/>
              </a:spcBef>
              <a:tabLst/>
              <a:defRPr sz="2400" spc="0"/>
            </a:pPr>
            <a:endParaRPr/>
          </a:p>
        </p:txBody>
      </p:sp>
      <p:pic>
        <p:nvPicPr>
          <p:cNvPr id="208" name="Bildschirmfoto 2022-05-27 um 22.15.51.png" descr="Bildschirmfoto 2022-05-27 um 22.15.51.png"/>
          <p:cNvPicPr>
            <a:picLocks noChangeAspect="1"/>
          </p:cNvPicPr>
          <p:nvPr/>
        </p:nvPicPr>
        <p:blipFill>
          <a:blip r:embed="rId4"/>
          <a:srcRect r="8093"/>
          <a:stretch>
            <a:fillRect/>
          </a:stretch>
        </p:blipFill>
        <p:spPr>
          <a:xfrm>
            <a:off x="19530494" y="3647699"/>
            <a:ext cx="2075409" cy="2072791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209" name="y"/>
          <p:cNvSpPr txBox="1"/>
          <p:nvPr/>
        </p:nvSpPr>
        <p:spPr>
          <a:xfrm>
            <a:off x="21298055" y="3663569"/>
            <a:ext cx="289008" cy="49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 i="1" spc="-29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y</a:t>
            </a:r>
          </a:p>
        </p:txBody>
      </p:sp>
      <p:pic>
        <p:nvPicPr>
          <p:cNvPr id="210" name="Bildschirmfoto 2022-05-27 um 22.15.42.png" descr="Bildschirmfoto 2022-05-27 um 22.15.42.png"/>
          <p:cNvPicPr>
            <a:picLocks noChangeAspect="1"/>
          </p:cNvPicPr>
          <p:nvPr/>
        </p:nvPicPr>
        <p:blipFill>
          <a:blip r:embed="rId2"/>
          <a:srcRect t="3881" r="8947"/>
          <a:stretch>
            <a:fillRect/>
          </a:stretch>
        </p:blipFill>
        <p:spPr>
          <a:xfrm>
            <a:off x="19206956" y="3692572"/>
            <a:ext cx="2075409" cy="2077275"/>
          </a:xfrm>
          <a:prstGeom prst="rect">
            <a:avLst/>
          </a:prstGeom>
          <a:ln w="38100">
            <a:solidFill>
              <a:srgbClr val="000000"/>
            </a:solidFill>
            <a:miter lim="400000"/>
          </a:ln>
        </p:spPr>
      </p:pic>
      <p:sp>
        <p:nvSpPr>
          <p:cNvPr id="211" name="x"/>
          <p:cNvSpPr txBox="1"/>
          <p:nvPr/>
        </p:nvSpPr>
        <p:spPr>
          <a:xfrm>
            <a:off x="20979846" y="3721636"/>
            <a:ext cx="282766" cy="49561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 i="1" spc="-29">
                <a:solidFill>
                  <a:srgbClr val="FFFFFF"/>
                </a:solidFill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x</a:t>
            </a:r>
          </a:p>
        </p:txBody>
      </p:sp>
      <p:sp>
        <p:nvSpPr>
          <p:cNvPr id="212" name="Pool2d"/>
          <p:cNvSpPr/>
          <p:nvPr/>
        </p:nvSpPr>
        <p:spPr>
          <a:xfrm>
            <a:off x="20015244" y="6907923"/>
            <a:ext cx="1125231" cy="471280"/>
          </a:xfrm>
          <a:prstGeom prst="roundRect">
            <a:avLst>
              <a:gd name="adj" fmla="val 13026"/>
            </a:avLst>
          </a:prstGeom>
          <a:solidFill>
            <a:srgbClr val="DCE2F4"/>
          </a:solidFill>
          <a:ln w="12700">
            <a:solidFill>
              <a:srgbClr val="3B4783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Pool2d</a:t>
            </a:r>
          </a:p>
        </p:txBody>
      </p:sp>
      <p:sp>
        <p:nvSpPr>
          <p:cNvPr id="213" name="Conv2d"/>
          <p:cNvSpPr/>
          <p:nvPr/>
        </p:nvSpPr>
        <p:spPr>
          <a:xfrm>
            <a:off x="20018312" y="6356463"/>
            <a:ext cx="1119097" cy="474048"/>
          </a:xfrm>
          <a:prstGeom prst="roundRect">
            <a:avLst>
              <a:gd name="adj" fmla="val 14983"/>
            </a:avLst>
          </a:prstGeom>
          <a:solidFill>
            <a:srgbClr val="DCE2F4"/>
          </a:solidFill>
          <a:ln w="12700">
            <a:solidFill>
              <a:srgbClr val="3B4783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214" name="2x"/>
          <p:cNvSpPr txBox="1"/>
          <p:nvPr/>
        </p:nvSpPr>
        <p:spPr>
          <a:xfrm>
            <a:off x="19593377" y="6398392"/>
            <a:ext cx="450193" cy="3816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800" spc="-28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grpSp>
        <p:nvGrpSpPr>
          <p:cNvPr id="220" name="Gruppieren"/>
          <p:cNvGrpSpPr/>
          <p:nvPr/>
        </p:nvGrpSpPr>
        <p:grpSpPr>
          <a:xfrm>
            <a:off x="20061677" y="9084423"/>
            <a:ext cx="997878" cy="839809"/>
            <a:chOff x="0" y="0"/>
            <a:chExt cx="997877" cy="839807"/>
          </a:xfrm>
        </p:grpSpPr>
        <p:sp>
          <p:nvSpPr>
            <p:cNvPr id="215" name="Abgerundetes Rechteck"/>
            <p:cNvSpPr/>
            <p:nvPr/>
          </p:nvSpPr>
          <p:spPr>
            <a:xfrm>
              <a:off x="0" y="0"/>
              <a:ext cx="997878" cy="839808"/>
            </a:xfrm>
            <a:prstGeom prst="roundRect">
              <a:avLst>
                <a:gd name="adj" fmla="val 7553"/>
              </a:avLst>
            </a:prstGeom>
            <a:solidFill>
              <a:srgbClr val="DEDCF6"/>
            </a:solidFill>
            <a:ln w="12700" cap="flat">
              <a:solidFill>
                <a:srgbClr val="6C2582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3300"/>
                </a:spcBef>
                <a:tabLst/>
                <a:defRPr spc="-52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216" name="Abgerundetes Rechteck"/>
            <p:cNvSpPr/>
            <p:nvPr/>
          </p:nvSpPr>
          <p:spPr>
            <a:xfrm>
              <a:off x="78424" y="95424"/>
              <a:ext cx="841026" cy="299406"/>
            </a:xfrm>
            <a:prstGeom prst="roundRect">
              <a:avLst>
                <a:gd name="adj" fmla="val 19374"/>
              </a:avLst>
            </a:prstGeom>
            <a:solidFill>
              <a:srgbClr val="DCE2F4"/>
            </a:solidFill>
            <a:ln w="12700" cap="flat">
              <a:solidFill>
                <a:srgbClr val="3B4783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3300"/>
                </a:spcBef>
                <a:tabLst/>
                <a:defRPr spc="-52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217" name="Abgerundetes Rechteck"/>
            <p:cNvSpPr/>
            <p:nvPr/>
          </p:nvSpPr>
          <p:spPr>
            <a:xfrm>
              <a:off x="78424" y="443513"/>
              <a:ext cx="841026" cy="299407"/>
            </a:xfrm>
            <a:prstGeom prst="roundRect">
              <a:avLst>
                <a:gd name="adj" fmla="val 16687"/>
              </a:avLst>
            </a:prstGeom>
            <a:solidFill>
              <a:srgbClr val="F1EDF6"/>
            </a:solidFill>
            <a:ln w="12700" cap="flat">
              <a:solidFill>
                <a:srgbClr val="78186A"/>
              </a:solidFill>
              <a:prstDash val="solid"/>
              <a:miter lim="400000"/>
            </a:ln>
            <a:effectLst/>
          </p:spPr>
          <p:txBody>
            <a:bodyPr wrap="square" lIns="50800" tIns="50800" rIns="50800" bIns="50800" numCol="1" anchor="ctr">
              <a:noAutofit/>
            </a:bodyPr>
            <a:lstStyle/>
            <a:p>
              <a:pPr>
                <a:lnSpc>
                  <a:spcPct val="100000"/>
                </a:lnSpc>
                <a:spcBef>
                  <a:spcPts val="3300"/>
                </a:spcBef>
                <a:tabLst/>
                <a:defRPr spc="-52">
                  <a:latin typeface="Calibri Light"/>
                  <a:ea typeface="Calibri Light"/>
                  <a:cs typeface="Calibri Light"/>
                  <a:sym typeface="Calibri Light"/>
                </a:defRPr>
              </a:pPr>
              <a:endParaRPr/>
            </a:p>
          </p:txBody>
        </p:sp>
        <p:sp>
          <p:nvSpPr>
            <p:cNvPr id="218" name="Conv2d"/>
            <p:cNvSpPr txBox="1"/>
            <p:nvPr/>
          </p:nvSpPr>
          <p:spPr>
            <a:xfrm>
              <a:off x="67412" y="58151"/>
              <a:ext cx="863053" cy="37395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 spc="-19"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Conv2d</a:t>
              </a:r>
            </a:p>
          </p:txBody>
        </p:sp>
        <p:sp>
          <p:nvSpPr>
            <p:cNvPr id="219" name="Dense"/>
            <p:cNvSpPr txBox="1"/>
            <p:nvPr/>
          </p:nvSpPr>
          <p:spPr>
            <a:xfrm>
              <a:off x="131407" y="406239"/>
              <a:ext cx="735060" cy="373953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000" spc="-19"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Dense</a:t>
              </a:r>
            </a:p>
          </p:txBody>
        </p:sp>
      </p:grpSp>
      <p:sp>
        <p:nvSpPr>
          <p:cNvPr id="221" name="real"/>
          <p:cNvSpPr txBox="1"/>
          <p:nvPr/>
        </p:nvSpPr>
        <p:spPr>
          <a:xfrm>
            <a:off x="21891939" y="4013437"/>
            <a:ext cx="74240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3000" spc="-29">
                <a:solidFill>
                  <a:schemeClr val="accent3">
                    <a:satOff val="23024"/>
                    <a:lumOff val="-27718"/>
                  </a:schemeClr>
                </a:solidFill>
              </a:defRPr>
            </a:lvl1pPr>
          </a:lstStyle>
          <a:p>
            <a:r>
              <a:t>real </a:t>
            </a:r>
          </a:p>
        </p:txBody>
      </p:sp>
      <p:sp>
        <p:nvSpPr>
          <p:cNvPr id="222" name="C(real) = 0.8"/>
          <p:cNvSpPr txBox="1"/>
          <p:nvPr/>
        </p:nvSpPr>
        <p:spPr>
          <a:xfrm>
            <a:off x="20814259" y="10322555"/>
            <a:ext cx="1835695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800" spc="-28">
                <a:solidFill>
                  <a:srgbClr val="006B02"/>
                </a:solidFill>
              </a:defRPr>
            </a:pPr>
            <a:r>
              <a:rPr i="1"/>
              <a:t>C</a:t>
            </a:r>
            <a:r>
              <a:t>(real) = 0.8</a:t>
            </a:r>
          </a:p>
        </p:txBody>
      </p:sp>
      <p:sp>
        <p:nvSpPr>
          <p:cNvPr id="223" name="Linien"/>
          <p:cNvSpPr/>
          <p:nvPr/>
        </p:nvSpPr>
        <p:spPr>
          <a:xfrm>
            <a:off x="20894928" y="9996229"/>
            <a:ext cx="409102" cy="409102"/>
          </a:xfrm>
          <a:prstGeom prst="line">
            <a:avLst/>
          </a:prstGeom>
          <a:ln w="50800">
            <a:solidFill>
              <a:srgbClr val="006B05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4" name="C(fake) = 0.1"/>
          <p:cNvSpPr txBox="1"/>
          <p:nvPr/>
        </p:nvSpPr>
        <p:spPr>
          <a:xfrm>
            <a:off x="18670486" y="10358319"/>
            <a:ext cx="1887162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2800" spc="-28">
                <a:solidFill>
                  <a:srgbClr val="C07E02"/>
                </a:solidFill>
              </a:defRPr>
            </a:pPr>
            <a:r>
              <a:rPr i="1"/>
              <a:t>C</a:t>
            </a:r>
            <a:r>
              <a:t>(fake) = 0.1</a:t>
            </a:r>
          </a:p>
        </p:txBody>
      </p:sp>
      <p:sp>
        <p:nvSpPr>
          <p:cNvPr id="225" name="Linien"/>
          <p:cNvSpPr/>
          <p:nvPr/>
        </p:nvSpPr>
        <p:spPr>
          <a:xfrm flipH="1">
            <a:off x="19882586" y="10013894"/>
            <a:ext cx="436643" cy="379568"/>
          </a:xfrm>
          <a:prstGeom prst="line">
            <a:avLst/>
          </a:prstGeom>
          <a:ln w="50800">
            <a:solidFill>
              <a:srgbClr val="C07E02"/>
            </a:solidFill>
            <a:miter lim="400000"/>
            <a:tailEnd type="triangle"/>
          </a:ln>
        </p:spPr>
        <p:txBody>
          <a:bodyPr lIns="50800" tIns="50800" rIns="50800" bIns="50800" anchor="ctr"/>
          <a:lstStyle/>
          <a:p>
            <a:endParaRPr/>
          </a:p>
        </p:txBody>
      </p:sp>
      <p:sp>
        <p:nvSpPr>
          <p:cNvPr id="226" name="fake"/>
          <p:cNvSpPr txBox="1"/>
          <p:nvPr/>
        </p:nvSpPr>
        <p:spPr>
          <a:xfrm>
            <a:off x="17884716" y="4013437"/>
            <a:ext cx="793868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/>
          <a:p>
            <a:pPr>
              <a:defRPr sz="3000" spc="-29"/>
            </a:pPr>
            <a:r>
              <a:rPr>
                <a:solidFill>
                  <a:schemeClr val="accent4">
                    <a:hueOff val="-1193508"/>
                  </a:schemeClr>
                </a:solidFill>
              </a:rPr>
              <a:t>fake</a:t>
            </a:r>
            <a:r>
              <a:t> </a:t>
            </a:r>
          </a:p>
        </p:txBody>
      </p:sp>
      <p:sp>
        <p:nvSpPr>
          <p:cNvPr id="227" name="Pfeil"/>
          <p:cNvSpPr/>
          <p:nvPr/>
        </p:nvSpPr>
        <p:spPr>
          <a:xfrm flipH="1">
            <a:off x="21838408" y="4487849"/>
            <a:ext cx="742402" cy="275119"/>
          </a:xfrm>
          <a:prstGeom prst="rightArrow">
            <a:avLst>
              <a:gd name="adj1" fmla="val 21368"/>
              <a:gd name="adj2" fmla="val 9188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28" name="Abgerundetes Rechteck"/>
          <p:cNvSpPr/>
          <p:nvPr/>
        </p:nvSpPr>
        <p:spPr>
          <a:xfrm>
            <a:off x="12125842" y="6147211"/>
            <a:ext cx="2152395" cy="1356273"/>
          </a:xfrm>
          <a:prstGeom prst="roundRect">
            <a:avLst>
              <a:gd name="adj" fmla="val 7028"/>
            </a:avLst>
          </a:prstGeom>
          <a:solidFill>
            <a:srgbClr val="DCE3F1"/>
          </a:solidFill>
          <a:ln w="25400">
            <a:solidFill>
              <a:srgbClr val="0076B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29" name="Conv2d"/>
          <p:cNvSpPr/>
          <p:nvPr/>
        </p:nvSpPr>
        <p:spPr>
          <a:xfrm>
            <a:off x="12547342" y="6246654"/>
            <a:ext cx="1641461" cy="524738"/>
          </a:xfrm>
          <a:prstGeom prst="roundRect">
            <a:avLst>
              <a:gd name="adj" fmla="val 13561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230" name="Pool2d"/>
          <p:cNvSpPr/>
          <p:nvPr/>
        </p:nvSpPr>
        <p:spPr>
          <a:xfrm>
            <a:off x="12541202" y="6866360"/>
            <a:ext cx="1641461" cy="531014"/>
          </a:xfrm>
          <a:prstGeom prst="roundRect">
            <a:avLst>
              <a:gd name="adj" fmla="val 12563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Pool2d</a:t>
            </a:r>
          </a:p>
        </p:txBody>
      </p:sp>
      <p:sp>
        <p:nvSpPr>
          <p:cNvPr id="231" name="2x"/>
          <p:cNvSpPr txBox="1"/>
          <p:nvPr/>
        </p:nvSpPr>
        <p:spPr>
          <a:xfrm>
            <a:off x="12125001" y="6275565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232" name="Abgerundetes Rechteck"/>
          <p:cNvSpPr/>
          <p:nvPr/>
        </p:nvSpPr>
        <p:spPr>
          <a:xfrm>
            <a:off x="12127318" y="8024743"/>
            <a:ext cx="2152395" cy="1356274"/>
          </a:xfrm>
          <a:prstGeom prst="roundRect">
            <a:avLst>
              <a:gd name="adj" fmla="val 7028"/>
            </a:avLst>
          </a:prstGeom>
          <a:solidFill>
            <a:srgbClr val="DCE3F1"/>
          </a:solidFill>
          <a:ln w="25400">
            <a:solidFill>
              <a:srgbClr val="0076BA"/>
            </a:solidFill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33" name="Conv2d"/>
          <p:cNvSpPr/>
          <p:nvPr/>
        </p:nvSpPr>
        <p:spPr>
          <a:xfrm>
            <a:off x="12548818" y="8124187"/>
            <a:ext cx="1641461" cy="524737"/>
          </a:xfrm>
          <a:prstGeom prst="roundRect">
            <a:avLst>
              <a:gd name="adj" fmla="val 13561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234" name="Pool2d"/>
          <p:cNvSpPr/>
          <p:nvPr/>
        </p:nvSpPr>
        <p:spPr>
          <a:xfrm>
            <a:off x="12542679" y="8743893"/>
            <a:ext cx="1641461" cy="531014"/>
          </a:xfrm>
          <a:prstGeom prst="roundRect">
            <a:avLst>
              <a:gd name="adj" fmla="val 12563"/>
            </a:avLst>
          </a:prstGeom>
          <a:solidFill>
            <a:srgbClr val="E0EBF6"/>
          </a:solidFill>
          <a:ln w="12700">
            <a:solidFill>
              <a:srgbClr val="1B5392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z="3000" spc="-5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Pool2d</a:t>
            </a:r>
          </a:p>
        </p:txBody>
      </p:sp>
      <p:sp>
        <p:nvSpPr>
          <p:cNvPr id="235" name="2x"/>
          <p:cNvSpPr txBox="1"/>
          <p:nvPr/>
        </p:nvSpPr>
        <p:spPr>
          <a:xfrm>
            <a:off x="12126477" y="8166934"/>
            <a:ext cx="450193" cy="48788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900" spc="-29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236" name="Conv2d"/>
          <p:cNvSpPr/>
          <p:nvPr/>
        </p:nvSpPr>
        <p:spPr>
          <a:xfrm>
            <a:off x="20018312" y="7931071"/>
            <a:ext cx="1119097" cy="474048"/>
          </a:xfrm>
          <a:prstGeom prst="roundRect">
            <a:avLst>
              <a:gd name="adj" fmla="val 14983"/>
            </a:avLst>
          </a:prstGeom>
          <a:solidFill>
            <a:srgbClr val="DCE2F4"/>
          </a:solidFill>
          <a:ln w="12700">
            <a:solidFill>
              <a:srgbClr val="3B4783"/>
            </a:solidFill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lnSpc>
                <a:spcPct val="100000"/>
              </a:lnSpc>
              <a:spcBef>
                <a:spcPts val="3300"/>
              </a:spcBef>
              <a:tabLst/>
              <a:defRPr spc="-52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Conv2d</a:t>
            </a:r>
          </a:p>
        </p:txBody>
      </p:sp>
      <p:sp>
        <p:nvSpPr>
          <p:cNvPr id="237" name="2x"/>
          <p:cNvSpPr txBox="1"/>
          <p:nvPr/>
        </p:nvSpPr>
        <p:spPr>
          <a:xfrm>
            <a:off x="19593377" y="7973000"/>
            <a:ext cx="450193" cy="38168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/>
          <a:lstStyle>
            <a:lvl1pPr>
              <a:defRPr sz="2800" spc="-28">
                <a:latin typeface="Calibri Light"/>
                <a:ea typeface="Calibri Light"/>
                <a:cs typeface="Calibri Light"/>
                <a:sym typeface="Calibri Light"/>
              </a:defRPr>
            </a:lvl1pPr>
          </a:lstStyle>
          <a:p>
            <a:r>
              <a:t>2x</a:t>
            </a:r>
          </a:p>
        </p:txBody>
      </p:sp>
      <p:sp>
        <p:nvSpPr>
          <p:cNvPr id="238" name="Münzen"/>
          <p:cNvSpPr/>
          <p:nvPr/>
        </p:nvSpPr>
        <p:spPr>
          <a:xfrm>
            <a:off x="22899625" y="4243061"/>
            <a:ext cx="670174" cy="672187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10801" y="0"/>
                </a:moveTo>
                <a:cubicBezTo>
                  <a:pt x="7949" y="0"/>
                  <a:pt x="5266" y="392"/>
                  <a:pt x="3255" y="1111"/>
                </a:cubicBezTo>
                <a:cubicBezTo>
                  <a:pt x="1360" y="1787"/>
                  <a:pt x="273" y="2685"/>
                  <a:pt x="273" y="3572"/>
                </a:cubicBezTo>
                <a:cubicBezTo>
                  <a:pt x="273" y="4460"/>
                  <a:pt x="1360" y="5360"/>
                  <a:pt x="3255" y="6035"/>
                </a:cubicBezTo>
                <a:cubicBezTo>
                  <a:pt x="5266" y="6749"/>
                  <a:pt x="7949" y="7147"/>
                  <a:pt x="10801" y="7147"/>
                </a:cubicBezTo>
                <a:cubicBezTo>
                  <a:pt x="13652" y="7147"/>
                  <a:pt x="16334" y="6754"/>
                  <a:pt x="18345" y="6035"/>
                </a:cubicBezTo>
                <a:cubicBezTo>
                  <a:pt x="20240" y="5360"/>
                  <a:pt x="21327" y="4460"/>
                  <a:pt x="21327" y="3572"/>
                </a:cubicBezTo>
                <a:cubicBezTo>
                  <a:pt x="21327" y="2685"/>
                  <a:pt x="20240" y="1787"/>
                  <a:pt x="18345" y="1111"/>
                </a:cubicBezTo>
                <a:cubicBezTo>
                  <a:pt x="16334" y="398"/>
                  <a:pt x="13652" y="0"/>
                  <a:pt x="10801" y="0"/>
                </a:cubicBezTo>
                <a:close/>
                <a:moveTo>
                  <a:pt x="12" y="4505"/>
                </a:moveTo>
                <a:lnTo>
                  <a:pt x="12" y="5914"/>
                </a:lnTo>
                <a:cubicBezTo>
                  <a:pt x="12" y="8033"/>
                  <a:pt x="4846" y="9754"/>
                  <a:pt x="10811" y="9754"/>
                </a:cubicBezTo>
                <a:cubicBezTo>
                  <a:pt x="16776" y="9754"/>
                  <a:pt x="21600" y="8039"/>
                  <a:pt x="21600" y="5914"/>
                </a:cubicBezTo>
                <a:lnTo>
                  <a:pt x="21600" y="4505"/>
                </a:lnTo>
                <a:cubicBezTo>
                  <a:pt x="21136" y="5284"/>
                  <a:pt x="20088" y="5991"/>
                  <a:pt x="18531" y="6541"/>
                </a:cubicBezTo>
                <a:cubicBezTo>
                  <a:pt x="16460" y="7276"/>
                  <a:pt x="13718" y="7679"/>
                  <a:pt x="10806" y="7679"/>
                </a:cubicBezTo>
                <a:cubicBezTo>
                  <a:pt x="7894" y="7679"/>
                  <a:pt x="5146" y="7276"/>
                  <a:pt x="3081" y="6541"/>
                </a:cubicBezTo>
                <a:cubicBezTo>
                  <a:pt x="1524" y="5985"/>
                  <a:pt x="476" y="5284"/>
                  <a:pt x="12" y="4505"/>
                </a:cubicBezTo>
                <a:close/>
                <a:moveTo>
                  <a:pt x="0" y="7320"/>
                </a:moveTo>
                <a:lnTo>
                  <a:pt x="0" y="8284"/>
                </a:lnTo>
                <a:cubicBezTo>
                  <a:pt x="0" y="10402"/>
                  <a:pt x="4836" y="12123"/>
                  <a:pt x="10801" y="12123"/>
                </a:cubicBezTo>
                <a:cubicBezTo>
                  <a:pt x="16766" y="12123"/>
                  <a:pt x="21600" y="10408"/>
                  <a:pt x="21600" y="8284"/>
                </a:cubicBezTo>
                <a:lnTo>
                  <a:pt x="21600" y="7320"/>
                </a:lnTo>
                <a:cubicBezTo>
                  <a:pt x="21458" y="7495"/>
                  <a:pt x="21295" y="7664"/>
                  <a:pt x="21098" y="7827"/>
                </a:cubicBezTo>
                <a:cubicBezTo>
                  <a:pt x="20508" y="8329"/>
                  <a:pt x="19672" y="8769"/>
                  <a:pt x="18618" y="9145"/>
                </a:cubicBezTo>
                <a:cubicBezTo>
                  <a:pt x="16520" y="9891"/>
                  <a:pt x="13745" y="10299"/>
                  <a:pt x="10801" y="10299"/>
                </a:cubicBezTo>
                <a:cubicBezTo>
                  <a:pt x="7856" y="10299"/>
                  <a:pt x="5080" y="9891"/>
                  <a:pt x="2982" y="9145"/>
                </a:cubicBezTo>
                <a:cubicBezTo>
                  <a:pt x="1928" y="8769"/>
                  <a:pt x="1099" y="8329"/>
                  <a:pt x="504" y="7827"/>
                </a:cubicBezTo>
                <a:cubicBezTo>
                  <a:pt x="307" y="7664"/>
                  <a:pt x="142" y="7495"/>
                  <a:pt x="0" y="7320"/>
                </a:cubicBezTo>
                <a:close/>
                <a:moveTo>
                  <a:pt x="0" y="9689"/>
                </a:moveTo>
                <a:lnTo>
                  <a:pt x="0" y="10653"/>
                </a:lnTo>
                <a:cubicBezTo>
                  <a:pt x="0" y="12771"/>
                  <a:pt x="4836" y="14492"/>
                  <a:pt x="10801" y="14492"/>
                </a:cubicBezTo>
                <a:cubicBezTo>
                  <a:pt x="16766" y="14492"/>
                  <a:pt x="21600" y="12777"/>
                  <a:pt x="21600" y="10653"/>
                </a:cubicBezTo>
                <a:lnTo>
                  <a:pt x="21600" y="9689"/>
                </a:lnTo>
                <a:cubicBezTo>
                  <a:pt x="21458" y="9864"/>
                  <a:pt x="21295" y="10033"/>
                  <a:pt x="21098" y="10197"/>
                </a:cubicBezTo>
                <a:cubicBezTo>
                  <a:pt x="20508" y="10698"/>
                  <a:pt x="19672" y="11138"/>
                  <a:pt x="18618" y="11514"/>
                </a:cubicBezTo>
                <a:cubicBezTo>
                  <a:pt x="16520" y="12260"/>
                  <a:pt x="13745" y="12668"/>
                  <a:pt x="10801" y="12668"/>
                </a:cubicBezTo>
                <a:cubicBezTo>
                  <a:pt x="7856" y="12668"/>
                  <a:pt x="5080" y="12260"/>
                  <a:pt x="2982" y="11514"/>
                </a:cubicBezTo>
                <a:cubicBezTo>
                  <a:pt x="1928" y="11138"/>
                  <a:pt x="1099" y="10698"/>
                  <a:pt x="504" y="10197"/>
                </a:cubicBezTo>
                <a:cubicBezTo>
                  <a:pt x="307" y="10033"/>
                  <a:pt x="142" y="9864"/>
                  <a:pt x="0" y="9689"/>
                </a:cubicBezTo>
                <a:close/>
                <a:moveTo>
                  <a:pt x="0" y="12059"/>
                </a:moveTo>
                <a:lnTo>
                  <a:pt x="0" y="13022"/>
                </a:lnTo>
                <a:cubicBezTo>
                  <a:pt x="0" y="15141"/>
                  <a:pt x="4836" y="16862"/>
                  <a:pt x="10801" y="16862"/>
                </a:cubicBezTo>
                <a:cubicBezTo>
                  <a:pt x="16766" y="16862"/>
                  <a:pt x="21600" y="15146"/>
                  <a:pt x="21600" y="13022"/>
                </a:cubicBezTo>
                <a:lnTo>
                  <a:pt x="21600" y="12059"/>
                </a:lnTo>
                <a:cubicBezTo>
                  <a:pt x="21458" y="12233"/>
                  <a:pt x="21295" y="12402"/>
                  <a:pt x="21098" y="12566"/>
                </a:cubicBezTo>
                <a:cubicBezTo>
                  <a:pt x="20508" y="13067"/>
                  <a:pt x="19672" y="13507"/>
                  <a:pt x="18618" y="13883"/>
                </a:cubicBezTo>
                <a:cubicBezTo>
                  <a:pt x="16520" y="14629"/>
                  <a:pt x="13745" y="15037"/>
                  <a:pt x="10801" y="15037"/>
                </a:cubicBezTo>
                <a:cubicBezTo>
                  <a:pt x="7856" y="15037"/>
                  <a:pt x="5080" y="14629"/>
                  <a:pt x="2982" y="13883"/>
                </a:cubicBezTo>
                <a:cubicBezTo>
                  <a:pt x="1928" y="13507"/>
                  <a:pt x="1099" y="13067"/>
                  <a:pt x="504" y="12566"/>
                </a:cubicBezTo>
                <a:cubicBezTo>
                  <a:pt x="307" y="12402"/>
                  <a:pt x="142" y="12233"/>
                  <a:pt x="0" y="12059"/>
                </a:cubicBezTo>
                <a:close/>
                <a:moveTo>
                  <a:pt x="0" y="14428"/>
                </a:moveTo>
                <a:lnTo>
                  <a:pt x="0" y="15391"/>
                </a:lnTo>
                <a:cubicBezTo>
                  <a:pt x="0" y="17510"/>
                  <a:pt x="4836" y="19231"/>
                  <a:pt x="10801" y="19231"/>
                </a:cubicBezTo>
                <a:cubicBezTo>
                  <a:pt x="16766" y="19231"/>
                  <a:pt x="21600" y="17515"/>
                  <a:pt x="21600" y="15391"/>
                </a:cubicBezTo>
                <a:lnTo>
                  <a:pt x="21600" y="14428"/>
                </a:lnTo>
                <a:cubicBezTo>
                  <a:pt x="21458" y="14602"/>
                  <a:pt x="21295" y="14772"/>
                  <a:pt x="21098" y="14935"/>
                </a:cubicBezTo>
                <a:cubicBezTo>
                  <a:pt x="20508" y="15436"/>
                  <a:pt x="19672" y="15877"/>
                  <a:pt x="18618" y="16252"/>
                </a:cubicBezTo>
                <a:cubicBezTo>
                  <a:pt x="16520" y="16998"/>
                  <a:pt x="13745" y="17406"/>
                  <a:pt x="10801" y="17406"/>
                </a:cubicBezTo>
                <a:cubicBezTo>
                  <a:pt x="7856" y="17406"/>
                  <a:pt x="5080" y="16998"/>
                  <a:pt x="2982" y="16252"/>
                </a:cubicBezTo>
                <a:cubicBezTo>
                  <a:pt x="1928" y="15877"/>
                  <a:pt x="1099" y="15436"/>
                  <a:pt x="504" y="14935"/>
                </a:cubicBezTo>
                <a:cubicBezTo>
                  <a:pt x="307" y="14772"/>
                  <a:pt x="142" y="14602"/>
                  <a:pt x="0" y="14428"/>
                </a:cubicBezTo>
                <a:close/>
                <a:moveTo>
                  <a:pt x="0" y="16797"/>
                </a:moveTo>
                <a:lnTo>
                  <a:pt x="0" y="17760"/>
                </a:lnTo>
                <a:cubicBezTo>
                  <a:pt x="0" y="19879"/>
                  <a:pt x="4836" y="21600"/>
                  <a:pt x="10801" y="21600"/>
                </a:cubicBezTo>
                <a:cubicBezTo>
                  <a:pt x="16766" y="21600"/>
                  <a:pt x="21600" y="19879"/>
                  <a:pt x="21600" y="17760"/>
                </a:cubicBezTo>
                <a:lnTo>
                  <a:pt x="21600" y="16797"/>
                </a:lnTo>
                <a:cubicBezTo>
                  <a:pt x="21458" y="16971"/>
                  <a:pt x="21295" y="17141"/>
                  <a:pt x="21098" y="17304"/>
                </a:cubicBezTo>
                <a:cubicBezTo>
                  <a:pt x="20508" y="17805"/>
                  <a:pt x="19672" y="18246"/>
                  <a:pt x="18618" y="18622"/>
                </a:cubicBezTo>
                <a:cubicBezTo>
                  <a:pt x="16520" y="19368"/>
                  <a:pt x="13745" y="19775"/>
                  <a:pt x="10801" y="19775"/>
                </a:cubicBezTo>
                <a:cubicBezTo>
                  <a:pt x="7856" y="19775"/>
                  <a:pt x="5080" y="19368"/>
                  <a:pt x="2982" y="18622"/>
                </a:cubicBezTo>
                <a:cubicBezTo>
                  <a:pt x="1928" y="18246"/>
                  <a:pt x="1099" y="17805"/>
                  <a:pt x="504" y="17304"/>
                </a:cubicBezTo>
                <a:cubicBezTo>
                  <a:pt x="307" y="17141"/>
                  <a:pt x="142" y="16971"/>
                  <a:pt x="0" y="16797"/>
                </a:cubicBezTo>
                <a:close/>
              </a:path>
            </a:pathLst>
          </a:cu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b="1" spc="-44"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239" name="Pfeil"/>
          <p:cNvSpPr/>
          <p:nvPr/>
        </p:nvSpPr>
        <p:spPr>
          <a:xfrm>
            <a:off x="18003404" y="4487849"/>
            <a:ext cx="742403" cy="275119"/>
          </a:xfrm>
          <a:prstGeom prst="rightArrow">
            <a:avLst>
              <a:gd name="adj1" fmla="val 21368"/>
              <a:gd name="adj2" fmla="val 91884"/>
            </a:avLst>
          </a:prstGeom>
          <a:solidFill>
            <a:srgbClr val="000000"/>
          </a:solidFill>
          <a:ln w="12700">
            <a:miter lim="400000"/>
          </a:ln>
        </p:spPr>
        <p:txBody>
          <a:bodyPr lIns="50800" tIns="50800" rIns="50800" bIns="50800" anchor="ctr"/>
          <a:lstStyle/>
          <a:p>
            <a:pPr>
              <a:lnSpc>
                <a:spcPct val="100000"/>
              </a:lnSpc>
              <a:spcBef>
                <a:spcPts val="0"/>
              </a:spcBef>
              <a:tabLst/>
              <a:defRPr sz="2200" spc="-44">
                <a:solidFill>
                  <a:srgbClr val="FFFFFF"/>
                </a:solidFill>
                <a:latin typeface="Avenir Next Demi Bold"/>
                <a:ea typeface="Avenir Next Demi Bold"/>
                <a:cs typeface="Avenir Next Demi Bold"/>
                <a:sym typeface="Avenir Next Demi Bold"/>
              </a:defRPr>
            </a:pPr>
            <a:endParaRPr/>
          </a:p>
        </p:txBody>
      </p:sp>
      <p:sp>
        <p:nvSpPr>
          <p:cNvPr id="240" name="Ember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</a:t>
            </a:r>
          </a:p>
        </p:txBody>
      </p:sp>
      <p:sp>
        <p:nvSpPr>
          <p:cNvPr id="241" name="A framework for simulation-based baryon emulation"/>
          <p:cNvSpPr txBox="1"/>
          <p:nvPr/>
        </p:nvSpPr>
        <p:spPr>
          <a:xfrm>
            <a:off x="984040" y="1512880"/>
            <a:ext cx="11245902" cy="67837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825500">
              <a:lnSpc>
                <a:spcPct val="100000"/>
              </a:lnSpc>
              <a:spcBef>
                <a:spcPts val="0"/>
              </a:spcBef>
              <a:tabLst/>
              <a:defRPr sz="3500" b="1" spc="0"/>
            </a:lvl1pPr>
          </a:lstStyle>
          <a:p>
            <a:r>
              <a:t>A framework for simulation-based baryon emulation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2" name="Gleichung"/>
              <p:cNvSpPr txBox="1"/>
              <p:nvPr/>
            </p:nvSpPr>
            <p:spPr>
              <a:xfrm>
                <a:off x="17959060" y="6126014"/>
                <a:ext cx="152198" cy="22971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sz="2800" dirty="0"/>
              </a:p>
            </p:txBody>
          </p:sp>
        </mc:Choice>
        <mc:Fallback xmlns="">
          <p:sp>
            <p:nvSpPr>
              <p:cNvPr id="242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9060" y="6126014"/>
                <a:ext cx="152198" cy="229718"/>
              </a:xfrm>
              <a:prstGeom prst="rect">
                <a:avLst/>
              </a:prstGeom>
              <a:blipFill>
                <a:blip r:embed="rId5"/>
                <a:stretch>
                  <a:fillRect l="-76923" r="-92308" b="-1263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3" name="Gleichung"/>
              <p:cNvSpPr txBox="1"/>
              <p:nvPr/>
            </p:nvSpPr>
            <p:spPr>
              <a:xfrm>
                <a:off x="17953623" y="8029340"/>
                <a:ext cx="152198" cy="229718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243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53623" y="8029340"/>
                <a:ext cx="152198" cy="229718"/>
              </a:xfrm>
              <a:prstGeom prst="rect">
                <a:avLst/>
              </a:prstGeom>
              <a:blipFill>
                <a:blip r:embed="rId6"/>
                <a:stretch>
                  <a:fillRect l="-69231" r="-100000" b="-121053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44" name="Gleichung"/>
              <p:cNvSpPr txBox="1"/>
              <p:nvPr/>
            </p:nvSpPr>
            <p:spPr>
              <a:xfrm>
                <a:off x="17986874" y="9937239"/>
                <a:ext cx="152197" cy="229719"/>
              </a:xfrm>
              <a:prstGeom prst="rect">
                <a:avLst/>
              </a:prstGeom>
              <a:ln w="12700">
                <a:miter lim="400000"/>
              </a:ln>
            </p:spPr>
            <p:txBody>
              <a:bodyPr wrap="none" lIns="0" tIns="0" rIns="0" bIns="0">
                <a:spAutoFit/>
              </a:bodyPr>
              <a:lstStyle/>
              <a:p>
                <a:pPr algn="l" defTabSz="914400" latinLnBrk="1">
                  <a:lnSpc>
                    <a:spcPct val="100000"/>
                  </a:lnSpc>
                  <a:spcBef>
                    <a:spcPts val="0"/>
                  </a:spcBef>
                  <a:tabLst/>
                  <a:defRPr sz="1800" spc="0"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sz="2800" i="1">
                          <a:solidFill>
                            <a:srgbClr val="000000"/>
                          </a:solidFill>
                          <a:latin typeface="Cambria Math" panose="02040503050406030204" pitchFamily="18" charset="0"/>
                        </a:rPr>
                        <m:t>𝜂</m:t>
                      </m:r>
                    </m:oMath>
                  </m:oMathPara>
                </a14:m>
                <a:endParaRPr sz="2800"/>
              </a:p>
            </p:txBody>
          </p:sp>
        </mc:Choice>
        <mc:Fallback xmlns="">
          <p:sp>
            <p:nvSpPr>
              <p:cNvPr id="244" name="Gleichung"/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986874" y="9937239"/>
                <a:ext cx="152197" cy="229719"/>
              </a:xfrm>
              <a:prstGeom prst="rect">
                <a:avLst/>
              </a:prstGeom>
              <a:blipFill>
                <a:blip r:embed="rId5"/>
                <a:stretch>
                  <a:fillRect l="-76923" r="-92308" b="-126316"/>
                </a:stretch>
              </a:blipFill>
              <a:ln w="12700">
                <a:miter lim="400000"/>
              </a:ln>
            </p:spPr>
            <p:txBody>
              <a:bodyPr/>
              <a:lstStyle/>
              <a:p>
                <a:r>
                  <a:rPr lang="de-DE">
                    <a:noFill/>
                  </a:rPr>
                  <a:t> </a:t>
                </a:r>
              </a:p>
            </p:txBody>
          </p:sp>
        </mc:Fallback>
      </mc:AlternateContent>
    </p:spTree>
  </p:cSld>
  <p:clrMapOvr>
    <a:masterClrMapping/>
  </p:clrMapOvr>
  <p:transition spd="med"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2" name="Bildschirmfoto 2020-11-24 um 10.08.23.png" descr="Bildschirmfoto 2020-11-24 um 10.08.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9882" y="2605555"/>
            <a:ext cx="9776007" cy="9776008"/>
          </a:xfrm>
          <a:prstGeom prst="rect">
            <a:avLst/>
          </a:prstGeom>
          <a:ln w="12700">
            <a:miter lim="400000"/>
          </a:ln>
        </p:spPr>
      </p:pic>
      <p:grpSp>
        <p:nvGrpSpPr>
          <p:cNvPr id="292" name="Gruppieren"/>
          <p:cNvGrpSpPr/>
          <p:nvPr/>
        </p:nvGrpSpPr>
        <p:grpSpPr>
          <a:xfrm>
            <a:off x="4494813" y="2412345"/>
            <a:ext cx="15394374" cy="10444377"/>
            <a:chOff x="0" y="0"/>
            <a:chExt cx="15394373" cy="10444375"/>
          </a:xfrm>
        </p:grpSpPr>
        <p:grpSp>
          <p:nvGrpSpPr>
            <p:cNvPr id="290" name="Gruppieren"/>
            <p:cNvGrpSpPr/>
            <p:nvPr/>
          </p:nvGrpSpPr>
          <p:grpSpPr>
            <a:xfrm>
              <a:off x="0" y="0"/>
              <a:ext cx="15394374" cy="10444376"/>
              <a:chOff x="0" y="0"/>
              <a:chExt cx="15394373" cy="10444375"/>
            </a:xfrm>
          </p:grpSpPr>
          <p:grpSp>
            <p:nvGrpSpPr>
              <p:cNvPr id="288" name="Gruppieren"/>
              <p:cNvGrpSpPr/>
              <p:nvPr/>
            </p:nvGrpSpPr>
            <p:grpSpPr>
              <a:xfrm>
                <a:off x="0" y="0"/>
                <a:ext cx="15394374" cy="10444376"/>
                <a:chOff x="0" y="0"/>
                <a:chExt cx="15394373" cy="10444375"/>
              </a:xfrm>
            </p:grpSpPr>
            <p:pic>
              <p:nvPicPr>
                <p:cNvPr id="263" name="B100_HI_image_l0.png" descr="B100_HI_image_l0.png"/>
                <p:cNvPicPr>
                  <a:picLocks noChangeAspect="1"/>
                </p:cNvPicPr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571731" y="0"/>
                  <a:ext cx="10192984" cy="1018580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4" name="B100_HI_image_l3.png" descr="B100_HI_image_l3.png"/>
                <p:cNvPicPr>
                  <a:picLocks noChangeAspect="1"/>
                </p:cNvPicPr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1543770" y="6699167"/>
                  <a:ext cx="3332790" cy="33304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5" name="B100_HI_image_l2.png" descr="B100_HI_image_l2.png"/>
                <p:cNvPicPr>
                  <a:picLocks noChangeAspect="1"/>
                </p:cNvPicPr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543770" y="3427680"/>
                  <a:ext cx="3332790" cy="33304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pic>
              <p:nvPicPr>
                <p:cNvPr id="266" name="B100_HI_image_l1.png" descr="B100_HI_image_l1.png"/>
                <p:cNvPicPr>
                  <a:picLocks noChangeAspect="1"/>
                </p:cNvPicPr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1543770" y="146418"/>
                  <a:ext cx="3332790" cy="333044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67" name="Rechteck"/>
                <p:cNvSpPr/>
                <p:nvPr/>
              </p:nvSpPr>
              <p:spPr>
                <a:xfrm>
                  <a:off x="8879433" y="1116899"/>
                  <a:ext cx="844305" cy="873451"/>
                </a:xfrm>
                <a:prstGeom prst="rect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825500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3000" spc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68" name="Linien"/>
                <p:cNvSpPr/>
                <p:nvPr/>
              </p:nvSpPr>
              <p:spPr>
                <a:xfrm flipH="1" flipV="1">
                  <a:off x="9715934" y="1992000"/>
                  <a:ext cx="1899857" cy="1378767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sp>
              <p:nvSpPr>
                <p:cNvPr id="269" name="Linien"/>
                <p:cNvSpPr/>
                <p:nvPr/>
              </p:nvSpPr>
              <p:spPr>
                <a:xfrm flipH="1">
                  <a:off x="9715935" y="224136"/>
                  <a:ext cx="1899857" cy="910380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0" name="Rechteck"/>
                    <p:cNvSpPr txBox="1"/>
                    <p:nvPr/>
                  </p:nvSpPr>
                  <p:spPr>
                    <a:xfrm>
                      <a:off x="13069693" y="2787885"/>
                      <a:ext cx="2324681" cy="77780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ma14="http://schemas.microsoft.com/office/mac/drawingml/2011/main" val="1"/>
                      </a:ext>
                    </a:extLst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>
                      <a:lvl1pPr defTabSz="2438339">
                        <a:lnSpc>
                          <a:spcPct val="100000"/>
                        </a:lnSpc>
                        <a:spcBef>
                          <a:spcPts val="0"/>
                        </a:spcBef>
                        <a:tabLst/>
                        <a:defRPr sz="1400" spc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2.5</m:t>
                            </m:r>
                            <m:r>
                              <m:rPr>
                                <m:sty m:val="p"/>
                              </m:rP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cMpc</m:t>
                            </m:r>
                            <m:sSup>
                              <m:sSupPr>
                                <m:ctrlP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 xmlns="">
                <p:sp>
                  <p:nvSpPr>
                    <p:cNvPr id="270" name="Rechteck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069693" y="2787885"/>
                      <a:ext cx="2324681" cy="777804"/>
                    </a:xfrm>
                    <a:prstGeom prst="rect">
                      <a:avLst/>
                    </a:prstGeom>
                    <a:blipFill>
                      <a:blip r:embed="rId7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1" name="Linien"/>
                <p:cNvSpPr/>
                <p:nvPr/>
              </p:nvSpPr>
              <p:spPr>
                <a:xfrm>
                  <a:off x="13777495" y="3340525"/>
                  <a:ext cx="909077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sp>
              <p:nvSpPr>
                <p:cNvPr id="272" name="Quadrat"/>
                <p:cNvSpPr/>
                <p:nvPr/>
              </p:nvSpPr>
              <p:spPr>
                <a:xfrm>
                  <a:off x="13053601" y="783358"/>
                  <a:ext cx="313129" cy="317508"/>
                </a:xfrm>
                <a:prstGeom prst="rect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825500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3000" spc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73" name="Linien"/>
                <p:cNvSpPr/>
                <p:nvPr/>
              </p:nvSpPr>
              <p:spPr>
                <a:xfrm flipV="1">
                  <a:off x="11619876" y="1090918"/>
                  <a:ext cx="1428224" cy="2396610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sp>
              <p:nvSpPr>
                <p:cNvPr id="274" name="Linien"/>
                <p:cNvSpPr/>
                <p:nvPr/>
              </p:nvSpPr>
              <p:spPr>
                <a:xfrm flipH="1" flipV="1">
                  <a:off x="13365105" y="1090918"/>
                  <a:ext cx="1434979" cy="2396610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5" name="Rechteck"/>
                    <p:cNvSpPr txBox="1"/>
                    <p:nvPr/>
                  </p:nvSpPr>
                  <p:spPr>
                    <a:xfrm>
                      <a:off x="13069693" y="6059492"/>
                      <a:ext cx="2324681" cy="77780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ma14="http://schemas.microsoft.com/office/mac/drawingml/2011/main" val="1"/>
                      </a:ext>
                    </a:extLst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>
                      <a:lvl1pPr defTabSz="2438339">
                        <a:lnSpc>
                          <a:spcPct val="100000"/>
                        </a:lnSpc>
                        <a:spcBef>
                          <a:spcPts val="0"/>
                        </a:spcBef>
                        <a:tabLst/>
                        <a:defRPr sz="1400" spc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250</m:t>
                            </m:r>
                            <m:r>
                              <m:rPr>
                                <m:sty m:val="p"/>
                              </m:rP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ckpc</m:t>
                            </m:r>
                            <m:sSup>
                              <m:sSupPr>
                                <m:ctrlP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 xmlns="">
                <p:sp>
                  <p:nvSpPr>
                    <p:cNvPr id="275" name="Rechteck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069693" y="6059492"/>
                      <a:ext cx="2324681" cy="777804"/>
                    </a:xfrm>
                    <a:prstGeom prst="rect">
                      <a:avLst/>
                    </a:prstGeom>
                    <a:blipFill>
                      <a:blip r:embed="rId8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6" name="Linien"/>
                <p:cNvSpPr/>
                <p:nvPr/>
              </p:nvSpPr>
              <p:spPr>
                <a:xfrm>
                  <a:off x="13717761" y="6612133"/>
                  <a:ext cx="928397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77" name="Rechteck"/>
                    <p:cNvSpPr txBox="1"/>
                    <p:nvPr/>
                  </p:nvSpPr>
                  <p:spPr>
                    <a:xfrm>
                      <a:off x="13069693" y="9331100"/>
                      <a:ext cx="2324681" cy="77780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ma14="http://schemas.microsoft.com/office/mac/drawingml/2011/main" val="1"/>
                      </a:ext>
                    </a:extLst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>
                      <a:lvl1pPr defTabSz="2438339">
                        <a:lnSpc>
                          <a:spcPct val="100000"/>
                        </a:lnSpc>
                        <a:spcBef>
                          <a:spcPts val="0"/>
                        </a:spcBef>
                        <a:tabLst/>
                        <a:defRPr sz="1400" spc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30</m:t>
                            </m:r>
                            <m:r>
                              <m:rPr>
                                <m:sty m:val="p"/>
                              </m:rPr>
                              <a:rPr sz="16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ckpc</m:t>
                            </m:r>
                            <m:sSup>
                              <m:sSupPr>
                                <m:ctrlP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sz="16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 xmlns="">
                <p:sp>
                  <p:nvSpPr>
                    <p:cNvPr id="277" name="Rechteck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3069693" y="9331100"/>
                      <a:ext cx="2324681" cy="777804"/>
                    </a:xfrm>
                    <a:prstGeom prst="rect">
                      <a:avLst/>
                    </a:prstGeom>
                    <a:blipFill>
                      <a:blip r:embed="rId9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78" name="Rechteck"/>
                <p:cNvSpPr/>
                <p:nvPr/>
              </p:nvSpPr>
              <p:spPr>
                <a:xfrm>
                  <a:off x="12103971" y="5209018"/>
                  <a:ext cx="349136" cy="372517"/>
                </a:xfrm>
                <a:prstGeom prst="rect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825500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3000" spc="0">
                      <a:solidFill>
                        <a:srgbClr val="FFFFFF"/>
                      </a:solidFill>
                      <a:latin typeface="Helvetica Neue Medium"/>
                      <a:ea typeface="Helvetica Neue Medium"/>
                      <a:cs typeface="Helvetica Neue Medium"/>
                      <a:sym typeface="Helvetica Neue Medium"/>
                    </a:defRPr>
                  </a:pPr>
                  <a:endParaRPr/>
                </a:p>
              </p:txBody>
            </p:sp>
            <p:sp>
              <p:nvSpPr>
                <p:cNvPr id="279" name="Linien"/>
                <p:cNvSpPr/>
                <p:nvPr/>
              </p:nvSpPr>
              <p:spPr>
                <a:xfrm flipV="1">
                  <a:off x="11632770" y="5578708"/>
                  <a:ext cx="474806" cy="1167183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sp>
              <p:nvSpPr>
                <p:cNvPr id="280" name="Linien"/>
                <p:cNvSpPr/>
                <p:nvPr/>
              </p:nvSpPr>
              <p:spPr>
                <a:xfrm flipH="1" flipV="1">
                  <a:off x="12447418" y="5578708"/>
                  <a:ext cx="2356376" cy="1167181"/>
                </a:xfrm>
                <a:prstGeom prst="line">
                  <a:avLst/>
                </a:prstGeom>
                <a:noFill/>
                <a:ln w="12700" cap="flat">
                  <a:solidFill>
                    <a:srgbClr val="F27200"/>
                  </a:solidFill>
                  <a:prstDash val="sysDot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pic>
              <p:nvPicPr>
                <p:cNvPr id="281" name="pasted-image.png" descr="pasted-image.png"/>
                <p:cNvPicPr>
                  <a:picLocks noChangeAspect="1"/>
                </p:cNvPicPr>
                <p:nvPr/>
              </p:nvPicPr>
              <p:blipFill>
                <a:blip r:embed="rId10"/>
                <a:srcRect/>
                <a:stretch>
                  <a:fillRect/>
                </a:stretch>
              </p:blipFill>
              <p:spPr>
                <a:xfrm rot="5400000">
                  <a:off x="-17167" y="8635122"/>
                  <a:ext cx="1373302" cy="1338969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mc:AlternateContent xmlns:mc="http://schemas.openxmlformats.org/markup-compatibility/2006" xmlns:a14="http://schemas.microsoft.com/office/drawing/2010/main">
              <mc:Choice Requires="a14">
                <p:sp>
                  <p:nvSpPr>
                    <p:cNvPr id="282" name="Rechteck"/>
                    <p:cNvSpPr txBox="1"/>
                    <p:nvPr/>
                  </p:nvSpPr>
                  <p:spPr>
                    <a:xfrm>
                      <a:off x="1698324" y="8915705"/>
                      <a:ext cx="2324681" cy="777804"/>
                    </a:xfrm>
                    <a:prstGeom prst="rect">
                      <a:avLst/>
                    </a:prstGeom>
                    <a:noFill/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="" xmlns:m="http://schemas.openxmlformats.org/officeDocument/2006/math" xmlns:ma14="http://schemas.microsoft.com/office/mac/drawingml/2011/main" val="1"/>
                      </a:ext>
                    </a:extLst>
                  </p:spPr>
                  <p:txBody>
                    <a:bodyPr wrap="square" lIns="38100" tIns="38100" rIns="38100" bIns="38100" numCol="1" anchor="ctr">
                      <a:noAutofit/>
                    </a:bodyPr>
                    <a:lstStyle>
                      <a:lvl1pPr defTabSz="2438339">
                        <a:lnSpc>
                          <a:spcPct val="100000"/>
                        </a:lnSpc>
                        <a:spcBef>
                          <a:spcPts val="0"/>
                        </a:spcBef>
                        <a:tabLst/>
                        <a:defRPr sz="1800" spc="0">
                          <a:solidFill>
                            <a:srgbClr val="FFFFFF"/>
                          </a:solidFill>
                          <a:latin typeface="Helvetica Neue"/>
                          <a:ea typeface="Helvetica Neue"/>
                          <a:cs typeface="Helvetica Neue"/>
                          <a:sym typeface="Helvetica Neue"/>
                        </a:defRPr>
                      </a:lvl1pPr>
                    </a:lstStyle>
                    <a:p>
                      <a:pPr/>
                      <a14:m>
                        <m:oMathPara xmlns:m="http://schemas.openxmlformats.org/officeDocument/2006/math">
                          <m:oMathParaPr>
                            <m:jc m:val="center"/>
                          </m:oMathParaPr>
                          <m:oMath xmlns:m="http://schemas.openxmlformats.org/officeDocument/2006/math">
                            <m:r>
                              <a:rPr sz="21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10</m:t>
                            </m:r>
                            <m:r>
                              <m:rPr>
                                <m:sty m:val="p"/>
                              </m:rPr>
                              <a:rPr sz="2150" i="1">
                                <a:solidFill>
                                  <a:srgbClr val="FEFFFE"/>
                                </a:solidFill>
                                <a:latin typeface="Cambria Math" panose="02040503050406030204" pitchFamily="18" charset="0"/>
                              </a:rPr>
                              <m:t>cMpc</m:t>
                            </m:r>
                            <m:sSup>
                              <m:sSupPr>
                                <m:ctrlPr>
                                  <a:rPr sz="21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</m:ctrlPr>
                              </m:sSupPr>
                              <m:e>
                                <m:r>
                                  <a:rPr sz="21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sz="2150" i="1">
                                    <a:solidFill>
                                      <a:srgbClr val="FEFFFE"/>
                                    </a:solidFill>
                                    <a:latin typeface="Cambria Math" panose="02040503050406030204" pitchFamily="18" charset="0"/>
                                  </a:rPr>
                                  <m:t>−1</m:t>
                                </m:r>
                              </m:sup>
                            </m:sSup>
                          </m:oMath>
                        </m:oMathPara>
                      </a14:m>
                      <a:endParaRPr/>
                    </a:p>
                  </p:txBody>
                </p:sp>
              </mc:Choice>
              <mc:Fallback xmlns="">
                <p:sp>
                  <p:nvSpPr>
                    <p:cNvPr id="282" name="Rechteck"/>
                    <p:cNvSpPr txBox="1">
                      <a:spLocks noRot="1" noChangeAspect="1" noMove="1" noResize="1" noEditPoints="1" noAdjustHandles="1" noChangeArrowheads="1" noChangeShapeType="1" noTextEdit="1"/>
                    </p:cNvSpPr>
                    <p:nvPr/>
                  </p:nvSpPr>
                  <p:spPr>
                    <a:xfrm>
                      <a:off x="1698324" y="8915705"/>
                      <a:ext cx="2324681" cy="777804"/>
                    </a:xfrm>
                    <a:prstGeom prst="rect">
                      <a:avLst/>
                    </a:prstGeom>
                    <a:blipFill>
                      <a:blip r:embed="rId11"/>
                      <a:stretch>
                        <a:fillRect/>
                      </a:stretch>
                    </a:blipFill>
                    <a:ln w="12700" cap="flat">
                      <a:noFill/>
                      <a:miter lim="400000"/>
                    </a:ln>
                    <a:effectLst/>
                    <a:extLst>
                      <a:ext uri="{C572A759-6A51-4108-AA02-DFA0A04FC94B}">
                        <ma14:wrappingTextBoxFlag xmlns:ma14="http://schemas.microsoft.com/office/mac/drawingml/2011/main" xmlns:a14="http://schemas.microsoft.com/office/drawing/2010/main" xmlns:m="http://schemas.openxmlformats.org/officeDocument/2006/math" xmlns="" val="1"/>
                      </a:ext>
                    </a:extLst>
                  </p:spPr>
                  <p:txBody>
                    <a:bodyPr/>
                    <a:lstStyle/>
                    <a:p>
                      <a:r>
                        <a:rPr lang="de-DE">
                          <a:noFill/>
                        </a:rPr>
                        <a:t> </a:t>
                      </a:r>
                    </a:p>
                  </p:txBody>
                </p:sp>
              </mc:Fallback>
            </mc:AlternateContent>
            <p:sp>
              <p:nvSpPr>
                <p:cNvPr id="283" name="Linien"/>
                <p:cNvSpPr/>
                <p:nvPr/>
              </p:nvSpPr>
              <p:spPr>
                <a:xfrm>
                  <a:off x="2241200" y="9498270"/>
                  <a:ext cx="1095781" cy="1"/>
                </a:xfrm>
                <a:prstGeom prst="line">
                  <a:avLst/>
                </a:prstGeom>
                <a:noFill/>
                <a:ln w="25400" cap="flat">
                  <a:solidFill>
                    <a:srgbClr val="FFFFFF"/>
                  </a:solidFill>
                  <a:prstDash val="solid"/>
                  <a:miter lim="400000"/>
                </a:ln>
                <a:effectLst/>
              </p:spPr>
              <p:txBody>
                <a:bodyPr wrap="square" lIns="38100" tIns="38100" rIns="38100" bIns="38100" numCol="1" anchor="ctr">
                  <a:noAutofit/>
                </a:bodyPr>
                <a:lstStyle/>
                <a:p>
                  <a:pPr defTabSz="2438339">
                    <a:lnSpc>
                      <a:spcPct val="100000"/>
                    </a:lnSpc>
                    <a:spcBef>
                      <a:spcPts val="0"/>
                    </a:spcBef>
                    <a:tabLst/>
                    <a:defRPr sz="2200" spc="0">
                      <a:solidFill>
                        <a:srgbClr val="5E5E5E"/>
                      </a:solidFill>
                      <a:latin typeface="Helvetica Neue"/>
                      <a:ea typeface="Helvetica Neue"/>
                      <a:cs typeface="Helvetica Neue"/>
                      <a:sym typeface="Helvetica Neue"/>
                    </a:defRPr>
                  </a:pPr>
                  <a:endParaRPr/>
                </a:p>
              </p:txBody>
            </p:sp>
            <p:pic>
              <p:nvPicPr>
                <p:cNvPr id="284" name="B100_HI_image_cbar.png" descr="B100_HI_image_cbar.png"/>
                <p:cNvPicPr>
                  <a:picLocks noChangeAspect="1"/>
                </p:cNvPicPr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3098969" y="9997755"/>
                  <a:ext cx="1732943" cy="446621"/>
                </a:xfrm>
                <a:prstGeom prst="rect">
                  <a:avLst/>
                </a:prstGeom>
                <a:ln w="12700" cap="flat">
                  <a:noFill/>
                  <a:miter lim="400000"/>
                </a:ln>
                <a:effectLst/>
              </p:spPr>
            </p:pic>
            <p:sp>
              <p:nvSpPr>
                <p:cNvPr id="285" name="Train"/>
                <p:cNvSpPr txBox="1"/>
                <p:nvPr/>
              </p:nvSpPr>
              <p:spPr>
                <a:xfrm>
                  <a:off x="128239" y="8685824"/>
                  <a:ext cx="901149" cy="5041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000" spc="-29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Train</a:t>
                  </a:r>
                </a:p>
              </p:txBody>
            </p:sp>
            <p:sp>
              <p:nvSpPr>
                <p:cNvPr id="286" name="Apply"/>
                <p:cNvSpPr txBox="1"/>
                <p:nvPr/>
              </p:nvSpPr>
              <p:spPr>
                <a:xfrm>
                  <a:off x="1941369" y="426184"/>
                  <a:ext cx="1034724" cy="504171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>
                  <a:lvl1pPr>
                    <a:defRPr sz="3000" spc="-29">
                      <a:solidFill>
                        <a:srgbClr val="FFFFFF"/>
                      </a:solidFill>
                    </a:defRPr>
                  </a:lvl1pPr>
                </a:lstStyle>
                <a:p>
                  <a:r>
                    <a:t>Apply</a:t>
                  </a:r>
                </a:p>
              </p:txBody>
            </p:sp>
            <p:sp>
              <p:nvSpPr>
                <p:cNvPr id="287" name="HI"/>
                <p:cNvSpPr txBox="1"/>
                <p:nvPr/>
              </p:nvSpPr>
              <p:spPr>
                <a:xfrm>
                  <a:off x="10935513" y="385769"/>
                  <a:ext cx="409510" cy="495252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  </a:ext>
                </a:extLst>
              </p:spPr>
              <p:txBody>
                <a:bodyPr wrap="square" lIns="50800" tIns="50800" rIns="50800" bIns="50800" numCol="1" anchor="ctr">
                  <a:noAutofit/>
                </a:bodyPr>
                <a:lstStyle/>
                <a:p>
                  <a:pPr algn="l">
                    <a:defRPr sz="3000" spc="-29">
                      <a:solidFill>
                        <a:srgbClr val="FFFFFF"/>
                      </a:solidFill>
                      <a:latin typeface="Calibri Light"/>
                      <a:ea typeface="Calibri Light"/>
                      <a:cs typeface="Calibri Light"/>
                      <a:sym typeface="Calibri Light"/>
                    </a:defRPr>
                  </a:pPr>
                  <a:r>
                    <a:t>H</a:t>
                  </a:r>
                  <a:r>
                    <a:rPr baseline="-5999"/>
                    <a:t>I</a:t>
                  </a:r>
                </a:p>
              </p:txBody>
            </p:sp>
          </p:grpSp>
          <p:sp>
            <p:nvSpPr>
              <p:cNvPr id="289" name="HR"/>
              <p:cNvSpPr txBox="1"/>
              <p:nvPr/>
            </p:nvSpPr>
            <p:spPr>
              <a:xfrm>
                <a:off x="10327145" y="416566"/>
                <a:ext cx="504752" cy="447242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  </a:ext>
              </a:extLst>
            </p:spPr>
            <p:txBody>
              <a:bodyPr wrap="square" lIns="50800" tIns="50800" rIns="50800" bIns="50800" numCol="1" anchor="ctr">
                <a:noAutofit/>
              </a:bodyPr>
              <a:lstStyle>
                <a:lvl1pPr>
                  <a:defRPr sz="2700" spc="-26">
                    <a:solidFill>
                      <a:srgbClr val="FFFFFF"/>
                    </a:solidFill>
                    <a:latin typeface="Calibri Light"/>
                    <a:ea typeface="Calibri Light"/>
                    <a:cs typeface="Calibri Light"/>
                    <a:sym typeface="Calibri Light"/>
                  </a:defRPr>
                </a:lvl1pPr>
              </a:lstStyle>
              <a:p>
                <a:r>
                  <a:t>HR</a:t>
                </a:r>
              </a:p>
            </p:txBody>
          </p:sp>
        </p:grpSp>
        <p:sp>
          <p:nvSpPr>
            <p:cNvPr id="291" name="LR → HR"/>
            <p:cNvSpPr txBox="1"/>
            <p:nvPr/>
          </p:nvSpPr>
          <p:spPr>
            <a:xfrm>
              <a:off x="16603" y="9393454"/>
              <a:ext cx="1283087" cy="44724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="" xmlns:m="http://schemas.openxmlformats.org/officeDocument/2006/math" xmlns:a14="http://schemas.microsoft.com/office/drawing/2010/main" xmlns:ma14="http://schemas.microsoft.com/office/mac/drawingml/2011/main" val="1"/>
              </a:ext>
            </a:extLst>
          </p:spPr>
          <p:txBody>
            <a:bodyPr wrap="square" lIns="50800" tIns="50800" rIns="50800" bIns="50800" numCol="1" anchor="ctr">
              <a:noAutofit/>
            </a:bodyPr>
            <a:lstStyle>
              <a:lvl1pPr>
                <a:defRPr sz="2700" spc="-26">
                  <a:solidFill>
                    <a:srgbClr val="FFFFFF"/>
                  </a:solidFill>
                  <a:latin typeface="Calibri Light"/>
                  <a:ea typeface="Calibri Light"/>
                  <a:cs typeface="Calibri Light"/>
                  <a:sym typeface="Calibri Light"/>
                </a:defRPr>
              </a:lvl1pPr>
            </a:lstStyle>
            <a:p>
              <a:r>
                <a:t>LR → HR</a:t>
              </a:r>
            </a:p>
          </p:txBody>
        </p:sp>
      </p:grpSp>
      <p:pic>
        <p:nvPicPr>
          <p:cNvPr id="293" name="4bf25b2c-000a-4304-9af7-4f82ac95e0f0 Kopie.png" descr="4bf25b2c-000a-4304-9af7-4f82ac95e0f0 Kopie.png"/>
          <p:cNvPicPr>
            <a:picLocks noChangeAspect="1"/>
          </p:cNvPicPr>
          <p:nvPr/>
        </p:nvPicPr>
        <p:blipFill>
          <a:blip r:embed="rId13"/>
          <a:srcRect b="51222"/>
          <a:stretch>
            <a:fillRect/>
          </a:stretch>
        </p:blipFill>
        <p:spPr>
          <a:xfrm>
            <a:off x="6213354" y="859278"/>
            <a:ext cx="3189120" cy="1747743"/>
          </a:xfrm>
          <a:prstGeom prst="rect">
            <a:avLst/>
          </a:prstGeom>
          <a:ln w="12700">
            <a:miter lim="400000"/>
          </a:ln>
        </p:spPr>
      </p:pic>
      <p:sp>
        <p:nvSpPr>
          <p:cNvPr id="294" name="Ember"/>
          <p:cNvSpPr txBox="1"/>
          <p:nvPr/>
        </p:nvSpPr>
        <p:spPr>
          <a:xfrm>
            <a:off x="970842" y="367043"/>
            <a:ext cx="14370820" cy="107785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 lIns="50800" tIns="50800" rIns="50800" bIns="50800" anchor="ctr">
            <a:normAutofit/>
          </a:bodyPr>
          <a:lstStyle>
            <a:lvl1pPr algn="l" defTabSz="584200">
              <a:spcBef>
                <a:spcPts val="0"/>
              </a:spcBef>
              <a:tabLst/>
              <a:defRPr sz="5000" cap="all" spc="-200"/>
            </a:lvl1pPr>
          </a:lstStyle>
          <a:p>
            <a:r>
              <a:t>Ember</a:t>
            </a:r>
          </a:p>
        </p:txBody>
      </p:sp>
      <p:sp>
        <p:nvSpPr>
          <p:cNvPr id="295" name="Foliennumm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="" xmlns:m="http://schemas.openxmlformats.org/officeDocument/2006/math" xmlns:a14="http://schemas.microsoft.com/office/drawing/2010/main"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8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1000"/>
                                        <p:tgtEl>
                                          <p:spTgt spid="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2" grpId="2" animBg="1" advAuto="0"/>
      <p:bldP spid="293" grpId="1" animBg="1" advAuto="0"/>
    </p:bldLst>
  </p:timing>
</p:sld>
</file>

<file path=ppt/theme/theme1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27_Showcase">
  <a:themeElements>
    <a:clrScheme name="27_Showcas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599DFF"/>
      </a:accent1>
      <a:accent2>
        <a:srgbClr val="00D4D2"/>
      </a:accent2>
      <a:accent3>
        <a:srgbClr val="38E53A"/>
      </a:accent3>
      <a:accent4>
        <a:srgbClr val="FFFA00"/>
      </a:accent4>
      <a:accent5>
        <a:srgbClr val="FF7D74"/>
      </a:accent5>
      <a:accent6>
        <a:srgbClr val="FF80E9"/>
      </a:accent6>
      <a:hlink>
        <a:srgbClr val="0000FF"/>
      </a:hlink>
      <a:folHlink>
        <a:srgbClr val="FF00FF"/>
      </a:folHlink>
    </a:clrScheme>
    <a:fontScheme name="27_Showcase">
      <a:majorFont>
        <a:latin typeface="Calibri"/>
        <a:ea typeface="Calibri"/>
        <a:cs typeface="Calibri"/>
      </a:majorFont>
      <a:minorFont>
        <a:latin typeface="Calibri"/>
        <a:ea typeface="Calibri"/>
        <a:cs typeface="Calibri"/>
      </a:minorFont>
    </a:fontScheme>
    <a:fmtScheme name="27_Showcas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000000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2200" b="1" i="0" u="none" strike="noStrike" cap="none" spc="-44" normalizeH="0" baseline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127000" cap="flat">
          <a:solidFill>
            <a:srgbClr val="000000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>
        <a:spAutoFit/>
      </a:bodyPr>
      <a:lstStyle>
        <a:defPPr marL="0" marR="0" indent="0" algn="ctr" defTabSz="821531" rtl="0" fontAlgn="auto" latinLnBrk="0" hangingPunct="0">
          <a:lnSpc>
            <a:spcPct val="80000"/>
          </a:lnSpc>
          <a:spcBef>
            <a:spcPts val="400"/>
          </a:spcBef>
          <a:spcAft>
            <a:spcPts val="0"/>
          </a:spcAft>
          <a:buClrTx/>
          <a:buSzTx/>
          <a:buFontTx/>
          <a:buNone/>
          <a:tabLst>
            <a:tab pos="812800" algn="l"/>
          </a:tabLst>
          <a:defRPr kumimoji="0" sz="2600" b="0" i="0" u="none" strike="noStrike" cap="none" spc="-26" normalizeH="0" baseline="0">
            <a:ln>
              <a:noFill/>
            </a:ln>
            <a:solidFill>
              <a:srgbClr val="000000"/>
            </a:solidFill>
            <a:effectLst/>
            <a:uFillTx/>
            <a:latin typeface="+mn-lt"/>
            <a:ea typeface="+mn-ea"/>
            <a:cs typeface="+mn-cs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772</Words>
  <Application>Microsoft Macintosh PowerPoint</Application>
  <PresentationFormat>Benutzerdefiniert</PresentationFormat>
  <Paragraphs>216</Paragraphs>
  <Slides>27</Slides>
  <Notes>2</Notes>
  <HiddenSlides>0</HiddenSlides>
  <MMClips>7</MMClips>
  <ScaleCrop>false</ScaleCrop>
  <HeadingPairs>
    <vt:vector size="6" baseType="variant">
      <vt:variant>
        <vt:lpstr>Verwendete Schriftarten</vt:lpstr>
      </vt:variant>
      <vt:variant>
        <vt:i4>4</vt:i4>
      </vt:variant>
      <vt:variant>
        <vt:lpstr>Design</vt:lpstr>
      </vt:variant>
      <vt:variant>
        <vt:i4>1</vt:i4>
      </vt:variant>
      <vt:variant>
        <vt:lpstr>Folientitel</vt:lpstr>
      </vt:variant>
      <vt:variant>
        <vt:i4>27</vt:i4>
      </vt:variant>
    </vt:vector>
  </HeadingPairs>
  <TitlesOfParts>
    <vt:vector size="32" baseType="lpstr">
      <vt:lpstr>Avenir Next Regular</vt:lpstr>
      <vt:lpstr>Calibri</vt:lpstr>
      <vt:lpstr>Cambria Math</vt:lpstr>
      <vt:lpstr>Menlo Regular</vt:lpstr>
      <vt:lpstr>27_Showcase</vt:lpstr>
      <vt:lpstr>EMBER-2: towards implicit emulators for constraining astrophysics in FIRE simulations</vt:lpstr>
      <vt:lpstr>PowerPoint-Präsentation</vt:lpstr>
      <vt:lpstr>Numerical simulations of galaxy formation</vt:lpstr>
      <vt:lpstr>Motivation</vt:lpstr>
      <vt:lpstr>Motivation</vt:lpstr>
      <vt:lpstr>Motivation</vt:lpstr>
      <vt:lpstr>RECAP: EMulating Baryonic EnRichment (EMBER)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ΛCDM Cosmology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  <vt:lpstr>PowerPoint-Präsentation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cp:lastModifiedBy>Mauro Bernardini</cp:lastModifiedBy>
  <cp:revision>47</cp:revision>
  <dcterms:modified xsi:type="dcterms:W3CDTF">2024-08-30T17:46:30Z</dcterms:modified>
</cp:coreProperties>
</file>