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304" r:id="rId3"/>
    <p:sldId id="291" r:id="rId4"/>
    <p:sldId id="290" r:id="rId5"/>
    <p:sldId id="320" r:id="rId6"/>
    <p:sldId id="327" r:id="rId7"/>
    <p:sldId id="324" r:id="rId8"/>
    <p:sldId id="336" r:id="rId9"/>
    <p:sldId id="337" r:id="rId10"/>
    <p:sldId id="335" r:id="rId11"/>
    <p:sldId id="329" r:id="rId12"/>
    <p:sldId id="328" r:id="rId13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DF0FF"/>
    <a:srgbClr val="D69C00"/>
    <a:srgbClr val="FF00FF"/>
    <a:srgbClr val="F8F8F8"/>
    <a:srgbClr val="0000FF"/>
    <a:srgbClr val="FA8F00"/>
    <a:srgbClr val="7F0082"/>
    <a:srgbClr val="CA0031"/>
    <a:srgbClr val="7F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5"/>
    <p:restoredTop sz="96335"/>
  </p:normalViewPr>
  <p:slideViewPr>
    <p:cSldViewPr snapToGrid="0">
      <p:cViewPr varScale="1">
        <p:scale>
          <a:sx n="123" d="100"/>
          <a:sy n="123" d="100"/>
        </p:scale>
        <p:origin x="224" y="8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D135-2BDB-4993-B50A-55D41CF8F82D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F1739-AFB0-41BD-AA13-CE5C563D5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6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7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F0B26-1403-0D5A-57FD-CAD50899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1DDC95-A00B-3D25-EBEE-8A1D4F474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2A4906-F61D-2461-C47B-5BEC94940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96F610-3F73-B4D9-E112-D64D568BD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1283-859D-D71C-721B-B555AA889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B0927F-C7D2-0531-4021-D25F12C6A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DE9F2D-0D54-72B2-EBC1-743BB254A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B1D68-5D9C-C21F-F1B0-916FF313E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F1739-AFB0-41BD-AA13-CE5C563D5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1775155"/>
            <a:ext cx="10994760" cy="1628852"/>
          </a:xfrm>
          <a:noFill/>
          <a:effectLst/>
        </p:spPr>
        <p:txBody>
          <a:bodyPr>
            <a:normAutofit/>
          </a:bodyPr>
          <a:lstStyle>
            <a:lvl1pPr algn="r">
              <a:defRPr sz="4800">
                <a:solidFill>
                  <a:srgbClr val="00B0F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3428999"/>
            <a:ext cx="10994760" cy="183246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0" cy="985720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5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721" y="578507"/>
            <a:ext cx="7940660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721" y="1598079"/>
            <a:ext cx="7940660" cy="4681415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782114"/>
            <a:ext cx="10994761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5022" y="1189326"/>
            <a:ext cx="7183088" cy="4479348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sz="3600" dirty="0"/>
              <a:t>Simulation </a:t>
            </a:r>
            <a:r>
              <a:rPr lang="fr-FR" sz="3600" dirty="0" err="1"/>
              <a:t>based</a:t>
            </a:r>
            <a:r>
              <a:rPr lang="fr-FR" sz="3600" dirty="0"/>
              <a:t> </a:t>
            </a:r>
            <a:r>
              <a:rPr lang="fr-FR" sz="3600" dirty="0" err="1"/>
              <a:t>inference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 err="1"/>
              <a:t>with</a:t>
            </a:r>
            <a:r>
              <a:rPr lang="fr-FR" sz="3600" dirty="0"/>
              <a:t> radiative </a:t>
            </a:r>
            <a:r>
              <a:rPr lang="fr-FR" sz="3600" dirty="0" err="1"/>
              <a:t>hydrodynamics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simulations </a:t>
            </a:r>
            <a:br>
              <a:rPr lang="fr-FR" sz="3600" dirty="0"/>
            </a:br>
            <a:r>
              <a:rPr lang="fr-FR" sz="3600" dirty="0"/>
              <a:t>of the </a:t>
            </a:r>
            <a:r>
              <a:rPr lang="fr-FR" sz="3600" dirty="0" err="1"/>
              <a:t>Epoch</a:t>
            </a:r>
            <a:r>
              <a:rPr lang="fr-FR" sz="3600" dirty="0"/>
              <a:t> of </a:t>
            </a:r>
            <a:r>
              <a:rPr lang="fr-FR" sz="3600" dirty="0" err="1"/>
              <a:t>Reionization</a:t>
            </a:r>
            <a:br>
              <a:rPr lang="fr-FR" sz="9600" b="1" dirty="0"/>
            </a:br>
            <a:br>
              <a:rPr lang="fr-FR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794286-4F6D-954D-A70A-1C6A4F79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05" y="1127485"/>
            <a:ext cx="1857865" cy="757129"/>
          </a:xfrm>
          <a:prstGeom prst="rect">
            <a:avLst/>
          </a:prstGeom>
        </p:spPr>
      </p:pic>
      <p:pic>
        <p:nvPicPr>
          <p:cNvPr id="1026" name="Picture 2" descr="LERMA UMR8112">
            <a:extLst>
              <a:ext uri="{FF2B5EF4-FFF2-40B4-BE49-F238E27FC236}">
                <a16:creationId xmlns:a16="http://schemas.microsoft.com/office/drawing/2014/main" id="{D21B9C23-5DD7-F54D-B6CF-5DA0D473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7" y="115795"/>
            <a:ext cx="3280940" cy="9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C737ED-584C-1C46-ABF7-67A045EC81B5}"/>
              </a:ext>
            </a:extLst>
          </p:cNvPr>
          <p:cNvSpPr txBox="1">
            <a:spLocks/>
          </p:cNvSpPr>
          <p:nvPr/>
        </p:nvSpPr>
        <p:spPr>
          <a:xfrm>
            <a:off x="279522" y="4611094"/>
            <a:ext cx="6475668" cy="2469759"/>
          </a:xfrm>
          <a:prstGeom prst="rect">
            <a:avLst/>
          </a:prstGeom>
          <a:noFill/>
          <a:effectLst/>
        </p:spPr>
        <p:txBody>
          <a:bodyPr vert="horz" lIns="121920" tIns="60960" rIns="121920" bIns="6096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/>
              <a:t>B. </a:t>
            </a:r>
            <a:r>
              <a:rPr lang="fr-FR" sz="2500" dirty="0" err="1"/>
              <a:t>Semelin</a:t>
            </a:r>
            <a:r>
              <a:rPr lang="fr-FR" sz="2500" dirty="0"/>
              <a:t>, R. </a:t>
            </a:r>
            <a:r>
              <a:rPr lang="fr-FR" sz="2500" dirty="0" err="1"/>
              <a:t>Mériot</a:t>
            </a:r>
            <a:r>
              <a:rPr lang="fr-FR" sz="2500" dirty="0"/>
              <a:t> and D. Cornu</a:t>
            </a:r>
          </a:p>
          <a:p>
            <a:pPr algn="l"/>
            <a:endParaRPr lang="fr-FR" sz="1600" dirty="0"/>
          </a:p>
          <a:p>
            <a:pPr algn="l"/>
            <a:r>
              <a:rPr lang="fr-FR" sz="3333" dirty="0"/>
              <a:t>Geneva, Sep 2024</a:t>
            </a:r>
            <a:endParaRPr lang="fr-FR" sz="4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636B18-7F3F-8843-8F3B-8E82D3E226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841" y="1127484"/>
            <a:ext cx="785515" cy="7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64136" y="2318145"/>
            <a:ext cx="9162307" cy="1018033"/>
          </a:xfrm>
        </p:spPr>
        <p:txBody>
          <a:bodyPr>
            <a:normAutofit fontScale="90000"/>
          </a:bodyPr>
          <a:lstStyle/>
          <a:p>
            <a:pPr algn="r"/>
            <a:r>
              <a:rPr lang="fr-FR" sz="6600" dirty="0" err="1"/>
              <a:t>Thank</a:t>
            </a:r>
            <a:r>
              <a:rPr lang="fr-FR" sz="6600" dirty="0"/>
              <a:t> </a:t>
            </a:r>
            <a:r>
              <a:rPr lang="fr-FR" sz="6600" dirty="0" err="1"/>
              <a:t>you</a:t>
            </a:r>
            <a:r>
              <a:rPr lang="fr-FR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373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254209-3C52-D2C2-D23F-2A426E039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93" y="2911613"/>
            <a:ext cx="3047972" cy="30969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E71211-AB4F-E4BE-4D98-9297B2E15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68" y="2865096"/>
            <a:ext cx="3145151" cy="31899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3889" y="92738"/>
            <a:ext cx="10665950" cy="1018033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Training set of 3D RT simulations?</a:t>
            </a:r>
            <a:br>
              <a:rPr lang="fr-FR" dirty="0"/>
            </a:br>
            <a:r>
              <a:rPr lang="fr-FR" sz="3100" dirty="0"/>
              <a:t>(</a:t>
            </a:r>
            <a:r>
              <a:rPr lang="fr-FR" sz="3100" dirty="0" err="1"/>
              <a:t>Mériot</a:t>
            </a:r>
            <a:r>
              <a:rPr lang="fr-FR" sz="3100" dirty="0"/>
              <a:t>  &amp; </a:t>
            </a:r>
            <a:r>
              <a:rPr lang="fr-FR" sz="3100" dirty="0" err="1"/>
              <a:t>Semelin</a:t>
            </a:r>
            <a:r>
              <a:rPr lang="fr-FR" sz="3100" dirty="0"/>
              <a:t> 2024)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BB9ED1-B388-E9B5-CA0A-712E9519B977}"/>
              </a:ext>
            </a:extLst>
          </p:cNvPr>
          <p:cNvSpPr txBox="1"/>
          <p:nvPr/>
        </p:nvSpPr>
        <p:spPr>
          <a:xfrm>
            <a:off x="2832857" y="1148624"/>
            <a:ext cx="69155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Doable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256</a:t>
            </a:r>
            <a:r>
              <a:rPr lang="fr-FR" baseline="30000" dirty="0">
                <a:solidFill>
                  <a:schemeClr val="bg1"/>
                </a:solidFill>
              </a:rPr>
              <a:t>3</a:t>
            </a:r>
            <a:r>
              <a:rPr lang="fr-FR" dirty="0">
                <a:solidFill>
                  <a:schemeClr val="bg1"/>
                </a:solidFill>
              </a:rPr>
              <a:t> simulations (300 CPU </a:t>
            </a:r>
            <a:r>
              <a:rPr lang="fr-FR" dirty="0" err="1">
                <a:solidFill>
                  <a:schemeClr val="bg1"/>
                </a:solidFill>
              </a:rPr>
              <a:t>hours</a:t>
            </a:r>
            <a:r>
              <a:rPr lang="fr-FR" dirty="0">
                <a:solidFill>
                  <a:schemeClr val="bg1"/>
                </a:solidFill>
              </a:rPr>
              <a:t> per </a:t>
            </a:r>
            <a:r>
              <a:rPr lang="fr-FR" dirty="0" err="1">
                <a:solidFill>
                  <a:schemeClr val="bg1"/>
                </a:solidFill>
              </a:rPr>
              <a:t>sim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Algo </a:t>
            </a:r>
            <a:r>
              <a:rPr lang="fr-FR" dirty="0" err="1">
                <a:solidFill>
                  <a:schemeClr val="bg1"/>
                </a:solidFill>
              </a:rPr>
              <a:t>adapt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necessary</a:t>
            </a:r>
            <a:r>
              <a:rPr lang="fr-FR" dirty="0">
                <a:solidFill>
                  <a:schemeClr val="bg1"/>
                </a:solidFill>
              </a:rPr>
              <a:t> to match high </a:t>
            </a:r>
            <a:r>
              <a:rPr lang="fr-FR" dirty="0" err="1">
                <a:solidFill>
                  <a:schemeClr val="bg1"/>
                </a:solidFill>
              </a:rPr>
              <a:t>resolution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results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4ECF96-A0B0-E97F-B780-148002FDCE35}"/>
              </a:ext>
            </a:extLst>
          </p:cNvPr>
          <p:cNvSpPr txBox="1"/>
          <p:nvPr/>
        </p:nvSpPr>
        <p:spPr>
          <a:xfrm>
            <a:off x="140890" y="2728184"/>
            <a:ext cx="6149741" cy="33819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             </a:t>
            </a:r>
          </a:p>
          <a:p>
            <a:r>
              <a:rPr lang="fr-FR" sz="2000" dirty="0">
                <a:solidFill>
                  <a:schemeClr val="bg1"/>
                </a:solidFill>
              </a:rPr>
              <a:t>                 SFR</a:t>
            </a:r>
          </a:p>
          <a:p>
            <a:endParaRPr lang="fr-FR" sz="2000" u="sng" dirty="0">
              <a:solidFill>
                <a:schemeClr val="bg1"/>
              </a:solidFill>
            </a:endParaRPr>
          </a:p>
          <a:p>
            <a:r>
              <a:rPr lang="fr-FR" sz="2000" u="sng" dirty="0" err="1">
                <a:solidFill>
                  <a:schemeClr val="bg1"/>
                </a:solidFill>
              </a:rPr>
              <a:t>Resolved</a:t>
            </a:r>
            <a:r>
              <a:rPr lang="fr-FR" sz="2000" dirty="0">
                <a:solidFill>
                  <a:schemeClr val="bg1"/>
                </a:solidFill>
              </a:rPr>
              <a:t> halo:  &gt;10</a:t>
            </a:r>
            <a:r>
              <a:rPr lang="fr-FR" sz="2000" baseline="30000" dirty="0">
                <a:solidFill>
                  <a:schemeClr val="bg1"/>
                </a:solidFill>
              </a:rPr>
              <a:t>12 </a:t>
            </a:r>
            <a:r>
              <a:rPr lang="fr-FR" sz="2000" dirty="0">
                <a:solidFill>
                  <a:schemeClr val="bg1"/>
                </a:solidFill>
              </a:rPr>
              <a:t>M</a:t>
            </a:r>
            <a:r>
              <a:rPr lang="fr-FR" sz="2000" baseline="-25000" dirty="0">
                <a:solidFill>
                  <a:schemeClr val="bg1"/>
                </a:solidFill>
              </a:rPr>
              <a:t>⦿</a:t>
            </a:r>
          </a:p>
          <a:p>
            <a:endParaRPr lang="fr-FR" sz="2000" baseline="-25000" dirty="0">
              <a:solidFill>
                <a:schemeClr val="bg1"/>
              </a:solidFill>
            </a:endParaRPr>
          </a:p>
          <a:p>
            <a:endParaRPr lang="fr-FR" sz="2000" baseline="-25000" dirty="0">
              <a:solidFill>
                <a:schemeClr val="bg1"/>
              </a:solidFill>
            </a:endParaRPr>
          </a:p>
          <a:p>
            <a:r>
              <a:rPr lang="fr-FR" sz="2000" dirty="0" err="1">
                <a:solidFill>
                  <a:schemeClr val="bg1"/>
                </a:solidFill>
              </a:rPr>
              <a:t>Subresolution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needed</a:t>
            </a:r>
            <a:r>
              <a:rPr lang="fr-FR" sz="2000" dirty="0">
                <a:solidFill>
                  <a:schemeClr val="bg1"/>
                </a:solidFill>
              </a:rPr>
              <a:t>!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CMF </a:t>
            </a:r>
            <a:r>
              <a:rPr lang="fr-FR" sz="2000" dirty="0" err="1">
                <a:solidFill>
                  <a:schemeClr val="bg1"/>
                </a:solidFill>
              </a:rPr>
              <a:t>formalism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Symbol" pitchFamily="2" charset="2"/>
              <a:buChar char="Þ"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3FACAF-E181-8D6D-4A5D-1EE7DD2AF509}"/>
              </a:ext>
            </a:extLst>
          </p:cNvPr>
          <p:cNvSpPr txBox="1"/>
          <p:nvPr/>
        </p:nvSpPr>
        <p:spPr>
          <a:xfrm>
            <a:off x="6422834" y="2728188"/>
            <a:ext cx="5705395" cy="33819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      </a:t>
            </a:r>
          </a:p>
          <a:p>
            <a:r>
              <a:rPr lang="fr-FR" sz="2000" dirty="0">
                <a:solidFill>
                  <a:schemeClr val="bg1"/>
                </a:solidFill>
              </a:rPr>
              <a:t>              𝛅T</a:t>
            </a:r>
            <a:r>
              <a:rPr lang="fr-FR" sz="2000" baseline="-25000" dirty="0">
                <a:solidFill>
                  <a:schemeClr val="bg1"/>
                </a:solidFill>
              </a:rPr>
              <a:t>b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2-phase model</a:t>
            </a:r>
          </a:p>
          <a:p>
            <a:r>
              <a:rPr lang="fr-FR" sz="2000" dirty="0">
                <a:solidFill>
                  <a:schemeClr val="bg1"/>
                </a:solidFill>
              </a:rPr>
              <a:t>for </a:t>
            </a:r>
            <a:r>
              <a:rPr lang="fr-FR" sz="2000" dirty="0" err="1">
                <a:solidFill>
                  <a:schemeClr val="bg1"/>
                </a:solidFill>
              </a:rPr>
              <a:t>gas</a:t>
            </a:r>
            <a:r>
              <a:rPr lang="fr-FR" sz="2000" dirty="0">
                <a:solidFill>
                  <a:schemeClr val="bg1"/>
                </a:solidFill>
              </a:rPr>
              <a:t> particules T</a:t>
            </a:r>
            <a:r>
              <a:rPr lang="fr-FR" sz="2000" baseline="-25000" dirty="0">
                <a:solidFill>
                  <a:schemeClr val="bg1"/>
                </a:solidFill>
              </a:rPr>
              <a:t>K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Symbol" pitchFamily="2" charset="2"/>
              <a:buChar char="Þ"/>
            </a:pPr>
            <a:r>
              <a:rPr lang="fr-FR" sz="2000" dirty="0">
                <a:solidFill>
                  <a:schemeClr val="bg1"/>
                </a:solidFill>
              </a:rPr>
              <a:t>Good match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pPr marL="342900" indent="-342900">
              <a:buFont typeface="Symbol" pitchFamily="2" charset="2"/>
              <a:buChar char="Þ"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F71B1AD-1449-0FFC-DA83-0A3E9D8A54C8}"/>
              </a:ext>
            </a:extLst>
          </p:cNvPr>
          <p:cNvCxnSpPr>
            <a:cxnSpLocks/>
          </p:cNvCxnSpPr>
          <p:nvPr/>
        </p:nvCxnSpPr>
        <p:spPr>
          <a:xfrm flipH="1">
            <a:off x="10458741" y="4258760"/>
            <a:ext cx="469992" cy="383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4D78134-8A38-11E0-3ADD-2865785EFE0D}"/>
              </a:ext>
            </a:extLst>
          </p:cNvPr>
          <p:cNvCxnSpPr>
            <a:cxnSpLocks/>
          </p:cNvCxnSpPr>
          <p:nvPr/>
        </p:nvCxnSpPr>
        <p:spPr>
          <a:xfrm>
            <a:off x="9953414" y="5251950"/>
            <a:ext cx="413458" cy="200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3676CA3-3B6E-7270-BC59-310E16169474}"/>
              </a:ext>
            </a:extLst>
          </p:cNvPr>
          <p:cNvSpPr txBox="1"/>
          <p:nvPr/>
        </p:nvSpPr>
        <p:spPr>
          <a:xfrm>
            <a:off x="10883577" y="4058705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1-phase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1B4DF0-AB02-D50F-6F68-264C330D2E57}"/>
              </a:ext>
            </a:extLst>
          </p:cNvPr>
          <p:cNvSpPr txBox="1"/>
          <p:nvPr/>
        </p:nvSpPr>
        <p:spPr>
          <a:xfrm>
            <a:off x="8938393" y="5051895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2-phase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4C4FB8-3968-89ED-27C6-F96956827E99}"/>
              </a:ext>
            </a:extLst>
          </p:cNvPr>
          <p:cNvSpPr txBox="1"/>
          <p:nvPr/>
        </p:nvSpPr>
        <p:spPr>
          <a:xfrm>
            <a:off x="2995683" y="5771580"/>
            <a:ext cx="2242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Mériot</a:t>
            </a:r>
            <a:r>
              <a:rPr lang="fr-FR" sz="1600" dirty="0"/>
              <a:t> &amp; </a:t>
            </a:r>
            <a:r>
              <a:rPr lang="fr-FR" sz="1600" dirty="0" err="1"/>
              <a:t>Semelin</a:t>
            </a:r>
            <a:r>
              <a:rPr lang="fr-FR" sz="1600" dirty="0"/>
              <a:t> (2024)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E73FC3-DE99-08BC-7C28-7C5F45AB38AE}"/>
              </a:ext>
            </a:extLst>
          </p:cNvPr>
          <p:cNvSpPr txBox="1"/>
          <p:nvPr/>
        </p:nvSpPr>
        <p:spPr>
          <a:xfrm>
            <a:off x="8855850" y="5761690"/>
            <a:ext cx="2242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Mériot</a:t>
            </a:r>
            <a:r>
              <a:rPr lang="fr-FR" sz="1600" dirty="0"/>
              <a:t> &amp; </a:t>
            </a:r>
            <a:r>
              <a:rPr lang="fr-FR" sz="1600" dirty="0" err="1"/>
              <a:t>Semelin</a:t>
            </a:r>
            <a:r>
              <a:rPr lang="fr-FR" sz="1600" dirty="0"/>
              <a:t> (2024)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2E0908-8869-3C8D-C5E2-2BC52FFA51DC}"/>
              </a:ext>
            </a:extLst>
          </p:cNvPr>
          <p:cNvSpPr txBox="1"/>
          <p:nvPr/>
        </p:nvSpPr>
        <p:spPr>
          <a:xfrm>
            <a:off x="2736777" y="6017241"/>
            <a:ext cx="792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Details + </a:t>
            </a:r>
            <a:r>
              <a:rPr lang="fr-FR" dirty="0" err="1">
                <a:solidFill>
                  <a:schemeClr val="bg1"/>
                </a:solidFill>
              </a:rPr>
              <a:t>emulator-based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inference</a:t>
            </a:r>
            <a:r>
              <a:rPr lang="fr-FR" dirty="0">
                <a:solidFill>
                  <a:schemeClr val="bg1"/>
                </a:solidFill>
              </a:rPr>
              <a:t> in </a:t>
            </a:r>
            <a:r>
              <a:rPr lang="fr-FR" dirty="0" err="1">
                <a:solidFill>
                  <a:schemeClr val="bg1"/>
                </a:solidFill>
              </a:rPr>
              <a:t>Mériot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Semelin</a:t>
            </a:r>
            <a:r>
              <a:rPr lang="fr-FR" dirty="0">
                <a:solidFill>
                  <a:schemeClr val="bg1"/>
                </a:solidFill>
              </a:rPr>
              <a:t>( 2024)</a:t>
            </a:r>
          </a:p>
        </p:txBody>
      </p:sp>
    </p:spTree>
    <p:extLst>
      <p:ext uri="{BB962C8B-B14F-4D97-AF65-F5344CB8AC3E}">
        <p14:creationId xmlns:p14="http://schemas.microsoft.com/office/powerpoint/2010/main" val="118194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809301" y="0"/>
            <a:ext cx="10665950" cy="1018033"/>
          </a:xfrm>
        </p:spPr>
        <p:txBody>
          <a:bodyPr>
            <a:normAutofit/>
          </a:bodyPr>
          <a:lstStyle/>
          <a:p>
            <a:pPr algn="r"/>
            <a:r>
              <a:rPr lang="fr-FR" dirty="0" err="1"/>
              <a:t>Inference</a:t>
            </a:r>
            <a:r>
              <a:rPr lang="fr-FR" dirty="0"/>
              <a:t>: </a:t>
            </a:r>
            <a:r>
              <a:rPr lang="fr-FR" dirty="0" err="1"/>
              <a:t>emulator</a:t>
            </a:r>
            <a:r>
              <a:rPr lang="fr-FR" dirty="0"/>
              <a:t> + MCMC.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715DDE-A79D-8855-DF5C-A490A6546226}"/>
              </a:ext>
            </a:extLst>
          </p:cNvPr>
          <p:cNvSpPr txBox="1"/>
          <p:nvPr/>
        </p:nvSpPr>
        <p:spPr>
          <a:xfrm>
            <a:off x="134982" y="1210273"/>
            <a:ext cx="576561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LorEMU</a:t>
            </a:r>
            <a:r>
              <a:rPr lang="fr-FR" dirty="0">
                <a:solidFill>
                  <a:schemeClr val="bg1"/>
                </a:solidFill>
              </a:rPr>
              <a:t> Network: 	</a:t>
            </a:r>
          </a:p>
          <a:p>
            <a:r>
              <a:rPr lang="fr-FR" dirty="0">
                <a:solidFill>
                  <a:schemeClr val="bg1"/>
                </a:solidFill>
              </a:rPr>
              <a:t>	- Input layer: k and z</a:t>
            </a:r>
          </a:p>
          <a:p>
            <a:r>
              <a:rPr lang="fr-FR" dirty="0">
                <a:solidFill>
                  <a:schemeClr val="bg1"/>
                </a:solidFill>
              </a:rPr>
              <a:t>	- x3 512-neurons denses </a:t>
            </a:r>
            <a:r>
              <a:rPr lang="fr-FR" dirty="0" err="1">
                <a:solidFill>
                  <a:schemeClr val="bg1"/>
                </a:solidFill>
              </a:rPr>
              <a:t>layers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- Output: P(</a:t>
            </a:r>
            <a:r>
              <a:rPr lang="fr-FR" dirty="0" err="1">
                <a:solidFill>
                  <a:schemeClr val="bg1"/>
                </a:solidFill>
              </a:rPr>
              <a:t>k,z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Trained</a:t>
            </a:r>
            <a:r>
              <a:rPr lang="fr-FR" dirty="0">
                <a:solidFill>
                  <a:schemeClr val="bg1"/>
                </a:solidFill>
              </a:rPr>
              <a:t> on </a:t>
            </a:r>
            <a:r>
              <a:rPr lang="fr-FR" dirty="0" err="1">
                <a:solidFill>
                  <a:schemeClr val="bg1"/>
                </a:solidFill>
              </a:rPr>
              <a:t>LoReLi</a:t>
            </a:r>
            <a:r>
              <a:rPr lang="fr-FR" dirty="0">
                <a:solidFill>
                  <a:schemeClr val="bg1"/>
                </a:solidFill>
              </a:rPr>
              <a:t> 1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r>
              <a:rPr lang="fr-FR" dirty="0">
                <a:solidFill>
                  <a:schemeClr val="bg1"/>
                </a:solidFill>
              </a:rPr>
              <a:t>Target = </a:t>
            </a:r>
            <a:r>
              <a:rPr lang="fr-FR" dirty="0" err="1">
                <a:solidFill>
                  <a:schemeClr val="bg1"/>
                </a:solidFill>
              </a:rPr>
              <a:t>simulated</a:t>
            </a:r>
            <a:r>
              <a:rPr lang="fr-FR" dirty="0">
                <a:solidFill>
                  <a:schemeClr val="bg1"/>
                </a:solidFill>
              </a:rPr>
              <a:t> signal </a:t>
            </a:r>
            <a:r>
              <a:rPr lang="fr-FR" sz="2000" dirty="0">
                <a:solidFill>
                  <a:schemeClr val="bg1"/>
                </a:solidFill>
              </a:rPr>
              <a:t>(not in training </a:t>
            </a:r>
            <a:r>
              <a:rPr lang="fr-FR" sz="2000" dirty="0" err="1">
                <a:solidFill>
                  <a:schemeClr val="bg1"/>
                </a:solidFill>
              </a:rPr>
              <a:t>sample</a:t>
            </a:r>
            <a:r>
              <a:rPr lang="fr-FR" sz="2000" dirty="0">
                <a:solidFill>
                  <a:schemeClr val="bg1"/>
                </a:solidFill>
              </a:rPr>
              <a:t>)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100h SKA thermal noise </a:t>
            </a:r>
          </a:p>
          <a:p>
            <a:r>
              <a:rPr lang="fr-FR" dirty="0" err="1">
                <a:solidFill>
                  <a:schemeClr val="bg1"/>
                </a:solidFill>
              </a:rPr>
              <a:t>Cosmic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sample</a:t>
            </a:r>
            <a:r>
              <a:rPr lang="fr-FR" dirty="0">
                <a:solidFill>
                  <a:schemeClr val="bg1"/>
                </a:solidFill>
              </a:rPr>
              <a:t>) variance</a:t>
            </a:r>
          </a:p>
          <a:p>
            <a:r>
              <a:rPr lang="fr-FR" dirty="0">
                <a:solidFill>
                  <a:schemeClr val="bg1"/>
                </a:solidFill>
              </a:rPr>
              <a:t> Training variance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Stacking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averaging</a:t>
            </a:r>
            <a:r>
              <a:rPr lang="fr-FR" dirty="0">
                <a:solidFill>
                  <a:schemeClr val="bg1"/>
                </a:solidFill>
              </a:rPr>
              <a:t>) 9 </a:t>
            </a:r>
            <a:r>
              <a:rPr lang="fr-FR" dirty="0" err="1">
                <a:solidFill>
                  <a:schemeClr val="bg1"/>
                </a:solidFill>
              </a:rPr>
              <a:t>emulators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AB0AED-F4E6-0D66-26BC-7A21820D5CD3}"/>
              </a:ext>
            </a:extLst>
          </p:cNvPr>
          <p:cNvSpPr txBox="1"/>
          <p:nvPr/>
        </p:nvSpPr>
        <p:spPr>
          <a:xfrm>
            <a:off x="5793688" y="1757967"/>
            <a:ext cx="290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=&gt;  &lt;10% </a:t>
            </a:r>
            <a:r>
              <a:rPr lang="fr-FR" dirty="0" err="1">
                <a:solidFill>
                  <a:schemeClr val="bg1"/>
                </a:solidFill>
              </a:rPr>
              <a:t>accuracy</a:t>
            </a:r>
            <a:r>
              <a:rPr lang="fr-FR" dirty="0">
                <a:solidFill>
                  <a:schemeClr val="bg1"/>
                </a:solidFill>
              </a:rPr>
              <a:t> 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B5FBFD-24AB-12D9-C928-6CA1EE779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98" y="921780"/>
            <a:ext cx="6032832" cy="58399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135168-3296-8DF0-5AC5-9C469D9659DB}"/>
              </a:ext>
            </a:extLst>
          </p:cNvPr>
          <p:cNvSpPr txBox="1"/>
          <p:nvPr/>
        </p:nvSpPr>
        <p:spPr>
          <a:xfrm>
            <a:off x="9541229" y="1434801"/>
            <a:ext cx="295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- </a:t>
            </a:r>
            <a:r>
              <a:rPr lang="fr-FR" sz="1800" dirty="0" err="1">
                <a:solidFill>
                  <a:srgbClr val="FF0000"/>
                </a:solidFill>
              </a:rPr>
              <a:t>with</a:t>
            </a:r>
            <a:r>
              <a:rPr lang="fr-FR" sz="1800" dirty="0">
                <a:solidFill>
                  <a:srgbClr val="FF0000"/>
                </a:solidFill>
              </a:rPr>
              <a:t> thermal noise</a:t>
            </a:r>
          </a:p>
          <a:p>
            <a:r>
              <a:rPr lang="fr-FR" sz="1800" dirty="0"/>
              <a:t>- </a:t>
            </a:r>
            <a:r>
              <a:rPr lang="fr-FR" sz="1800" dirty="0" err="1"/>
              <a:t>without</a:t>
            </a:r>
            <a:r>
              <a:rPr lang="fr-FR" sz="1800" dirty="0"/>
              <a:t> </a:t>
            </a:r>
            <a:r>
              <a:rPr lang="fr-FR" sz="1800" dirty="0" err="1"/>
              <a:t>therma</a:t>
            </a:r>
            <a:r>
              <a:rPr lang="fr-FR" sz="1800" dirty="0"/>
              <a:t> noise</a:t>
            </a:r>
          </a:p>
        </p:txBody>
      </p:sp>
    </p:spTree>
    <p:extLst>
      <p:ext uri="{BB962C8B-B14F-4D97-AF65-F5344CB8AC3E}">
        <p14:creationId xmlns:p14="http://schemas.microsoft.com/office/powerpoint/2010/main" val="22881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840" y="0"/>
            <a:ext cx="10308013" cy="1018033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The 21-cm signal </a:t>
            </a:r>
            <a:r>
              <a:rPr lang="fr-FR" dirty="0" err="1"/>
              <a:t>during</a:t>
            </a:r>
            <a:r>
              <a:rPr lang="fr-FR" dirty="0"/>
              <a:t> the « </a:t>
            </a:r>
            <a:r>
              <a:rPr lang="fr-FR" dirty="0" err="1"/>
              <a:t>Cosmic</a:t>
            </a:r>
            <a:r>
              <a:rPr lang="fr-FR" dirty="0"/>
              <a:t> Dawn »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F3FAEB-AF48-B28F-7236-40EB1B3F19C4}"/>
              </a:ext>
            </a:extLst>
          </p:cNvPr>
          <p:cNvSpPr/>
          <p:nvPr/>
        </p:nvSpPr>
        <p:spPr>
          <a:xfrm>
            <a:off x="0" y="0"/>
            <a:ext cx="12240683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7" name="Left Brace 51">
            <a:extLst>
              <a:ext uri="{FF2B5EF4-FFF2-40B4-BE49-F238E27FC236}">
                <a16:creationId xmlns:a16="http://schemas.microsoft.com/office/drawing/2014/main" id="{BCCB9E64-91D7-A96E-80C0-995F0BB05F37}"/>
              </a:ext>
            </a:extLst>
          </p:cNvPr>
          <p:cNvSpPr/>
          <p:nvPr/>
        </p:nvSpPr>
        <p:spPr>
          <a:xfrm>
            <a:off x="9646871" y="1395171"/>
            <a:ext cx="288032" cy="2304256"/>
          </a:xfrm>
          <a:prstGeom prst="leftBrac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1081238" lon="19814025" rev="15479165"/>
            </a:camera>
            <a:lightRig rig="threePt" dir="t"/>
          </a:scene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EC091C62-8C50-D624-C811-B78ED7A1BE63}"/>
              </a:ext>
            </a:extLst>
          </p:cNvPr>
          <p:cNvSpPr/>
          <p:nvPr/>
        </p:nvSpPr>
        <p:spPr>
          <a:xfrm>
            <a:off x="6682156" y="217733"/>
            <a:ext cx="2827093" cy="1110452"/>
          </a:xfrm>
          <a:prstGeom prst="roundRect">
            <a:avLst/>
          </a:prstGeom>
          <a:gradFill flip="none" rotWithShape="1">
            <a:gsLst>
              <a:gs pos="0">
                <a:srgbClr val="F9DD07"/>
              </a:gs>
              <a:gs pos="100000">
                <a:srgbClr val="000000">
                  <a:alpha val="22000"/>
                </a:srgbClr>
              </a:gs>
            </a:gsLst>
            <a:lin ang="5400000" scaled="0"/>
            <a:tileRect/>
          </a:gradFill>
          <a:ln w="12700" cap="flat" cmpd="sng" algn="ctr">
            <a:solidFill>
              <a:srgbClr val="F2D908">
                <a:shade val="95000"/>
                <a:satMod val="105000"/>
              </a:srgbClr>
            </a:solidFill>
            <a:prstDash val="soli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endParaRPr lang="en-US" sz="1867" kern="0" dirty="0">
              <a:solidFill>
                <a:srgbClr val="FFFFFF"/>
              </a:solidFill>
              <a:latin typeface="Candara"/>
            </a:endParaRPr>
          </a:p>
          <a:p>
            <a:pPr>
              <a:defRPr/>
            </a:pPr>
            <a:r>
              <a:rPr lang="en-US" sz="1867" kern="0" dirty="0">
                <a:solidFill>
                  <a:srgbClr val="FFFFFF"/>
                </a:solidFill>
                <a:latin typeface="Candara"/>
              </a:rPr>
              <a:t>Massive stars:</a:t>
            </a:r>
          </a:p>
          <a:p>
            <a:pPr>
              <a:defRPr/>
            </a:pPr>
            <a:endParaRPr lang="en-US" sz="1867" kern="0" dirty="0">
              <a:solidFill>
                <a:srgbClr val="FFFFFF"/>
              </a:solidFill>
              <a:latin typeface="Candara"/>
            </a:endParaRPr>
          </a:p>
          <a:p>
            <a:pPr>
              <a:defRPr/>
            </a:pPr>
            <a:endParaRPr lang="en-US" sz="1867" kern="0" dirty="0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12F68C15-03CA-AC9A-0B06-901121D23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500" y="325653"/>
            <a:ext cx="1055277" cy="844223"/>
          </a:xfrm>
          <a:prstGeom prst="rect">
            <a:avLst/>
          </a:prstGeom>
        </p:spPr>
      </p:pic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0D979A39-2657-75D4-191D-64E10052BD96}"/>
              </a:ext>
            </a:extLst>
          </p:cNvPr>
          <p:cNvSpPr/>
          <p:nvPr/>
        </p:nvSpPr>
        <p:spPr>
          <a:xfrm>
            <a:off x="9875380" y="616213"/>
            <a:ext cx="2167065" cy="1258873"/>
          </a:xfrm>
          <a:prstGeom prst="roundRect">
            <a:avLst/>
          </a:prstGeom>
          <a:gradFill rotWithShape="1">
            <a:gsLst>
              <a:gs pos="0">
                <a:srgbClr val="0D8BE6">
                  <a:shade val="30000"/>
                  <a:satMod val="100000"/>
                </a:srgbClr>
              </a:gs>
              <a:gs pos="80000">
                <a:srgbClr val="0D8BE6">
                  <a:shade val="90000"/>
                  <a:satMod val="100000"/>
                </a:srgbClr>
              </a:gs>
              <a:gs pos="100000">
                <a:srgbClr val="0D8BE6">
                  <a:tint val="90000"/>
                  <a:shade val="100000"/>
                  <a:satMod val="150000"/>
                </a:srgbClr>
              </a:gs>
            </a:gsLst>
            <a:lin ang="16200000" scaled="0"/>
          </a:gradFill>
          <a:ln w="12700" cap="flat" cmpd="sng" algn="ctr">
            <a:solidFill>
              <a:srgbClr val="0D8BE6">
                <a:shade val="95000"/>
                <a:satMod val="105000"/>
              </a:srgbClr>
            </a:solidFill>
            <a:prstDash val="soli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endParaRPr lang="en-US" sz="1867" kern="0" dirty="0">
              <a:solidFill>
                <a:srgbClr val="FFFFFF"/>
              </a:solidFill>
              <a:latin typeface="Candara"/>
            </a:endParaRPr>
          </a:p>
          <a:p>
            <a:pPr>
              <a:defRPr/>
            </a:pPr>
            <a:r>
              <a:rPr lang="en-US" sz="1867" kern="0" dirty="0">
                <a:solidFill>
                  <a:srgbClr val="FFFFFF"/>
                </a:solidFill>
                <a:latin typeface="Candara"/>
              </a:rPr>
              <a:t>Quasars:</a:t>
            </a:r>
          </a:p>
          <a:p>
            <a:pPr>
              <a:defRPr/>
            </a:pPr>
            <a:endParaRPr lang="en-US" sz="800" kern="0" dirty="0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8B9F31C3-793F-6C55-E4B2-53F01E929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85" y="822547"/>
            <a:ext cx="841120" cy="87786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4685E6-370D-79B7-47BA-206B13DDB788}"/>
              </a:ext>
            </a:extLst>
          </p:cNvPr>
          <p:cNvSpPr/>
          <p:nvPr/>
        </p:nvSpPr>
        <p:spPr>
          <a:xfrm>
            <a:off x="5286264" y="6441387"/>
            <a:ext cx="1465312" cy="35086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6" name="TextBox 49">
            <a:extLst>
              <a:ext uri="{FF2B5EF4-FFF2-40B4-BE49-F238E27FC236}">
                <a16:creationId xmlns:a16="http://schemas.microsoft.com/office/drawing/2014/main" id="{6916123C-C9E4-DB9F-2A5F-AFD3962A0CFC}"/>
              </a:ext>
            </a:extLst>
          </p:cNvPr>
          <p:cNvSpPr txBox="1"/>
          <p:nvPr/>
        </p:nvSpPr>
        <p:spPr>
          <a:xfrm>
            <a:off x="4372573" y="6001756"/>
            <a:ext cx="2159447" cy="644407"/>
          </a:xfrm>
          <a:prstGeom prst="rect">
            <a:avLst/>
          </a:prstGeom>
          <a:noFill/>
          <a:effectLst>
            <a:outerShdw blurRad="50800" dist="63500" dir="2700000" algn="tl" rotWithShape="0">
              <a:srgbClr val="000000"/>
            </a:outerShdw>
          </a:effectLst>
          <a:scene3d>
            <a:camera prst="orthographicFront">
              <a:rot lat="20399989" lon="19799986" rev="0"/>
            </a:camera>
            <a:lightRig rig="threePt" dir="t"/>
          </a:scene3d>
        </p:spPr>
        <p:txBody>
          <a:bodyPr wrap="none" lIns="288000" rIns="14400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667" b="1" kern="0" dirty="0">
                <a:solidFill>
                  <a:srgbClr val="FFFFFF"/>
                </a:solidFill>
                <a:latin typeface="Candara"/>
              </a:rPr>
              <a:t>21 cm signal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B2818B6-31F5-7363-EB4D-F7D29CD76A85}"/>
              </a:ext>
            </a:extLst>
          </p:cNvPr>
          <p:cNvGrpSpPr/>
          <p:nvPr/>
        </p:nvGrpSpPr>
        <p:grpSpPr>
          <a:xfrm>
            <a:off x="742099" y="1127957"/>
            <a:ext cx="10724455" cy="5142940"/>
            <a:chOff x="-117047" y="1046378"/>
            <a:chExt cx="8540403" cy="4095572"/>
          </a:xfrm>
        </p:grpSpPr>
        <p:pic>
          <p:nvPicPr>
            <p:cNvPr id="29" name="Picture 1" descr="C:\Users\benoit\Documents\Présentations\2010 HDR\CMB.jpg">
              <a:extLst>
                <a:ext uri="{FF2B5EF4-FFF2-40B4-BE49-F238E27FC236}">
                  <a16:creationId xmlns:a16="http://schemas.microsoft.com/office/drawing/2014/main" id="{96791982-0639-E7C2-1E32-0F52940A9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 amt="94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4" b="96855" l="2516" r="97799">
                          <a14:foregroundMark x1="98113" y1="35849" x2="80818" y2="11950"/>
                          <a14:foregroundMark x1="78931" y1="15094" x2="59748" y2="3774"/>
                          <a14:foregroundMark x1="14780" y1="16981" x2="2516" y2="34591"/>
                          <a14:foregroundMark x1="22013" y1="89308" x2="38050" y2="9685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88" y="1889295"/>
              <a:ext cx="1368152" cy="885275"/>
            </a:xfrm>
            <a:prstGeom prst="rect">
              <a:avLst/>
            </a:prstGeom>
            <a:noFill/>
            <a:scene3d>
              <a:camera prst="obliqueTopLeft">
                <a:rot lat="1500000" lon="19195383" rev="1626000"/>
              </a:camera>
              <a:lightRig rig="threePt" dir="t"/>
            </a:scene3d>
          </p:spPr>
        </p:pic>
        <p:pic>
          <p:nvPicPr>
            <p:cNvPr id="30" name="Picture 8" descr="CL.jpg">
              <a:extLst>
                <a:ext uri="{FF2B5EF4-FFF2-40B4-BE49-F238E27FC236}">
                  <a16:creationId xmlns:a16="http://schemas.microsoft.com/office/drawing/2014/main" id="{0EF8F998-389D-C864-B858-CE4FDFAA9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324" y="1838466"/>
              <a:ext cx="4860032" cy="3303484"/>
            </a:xfrm>
            <a:prstGeom prst="rect">
              <a:avLst/>
            </a:prstGeom>
          </p:spPr>
        </p:pic>
        <p:cxnSp>
          <p:nvCxnSpPr>
            <p:cNvPr id="31" name="Straight Connector 6">
              <a:extLst>
                <a:ext uri="{FF2B5EF4-FFF2-40B4-BE49-F238E27FC236}">
                  <a16:creationId xmlns:a16="http://schemas.microsoft.com/office/drawing/2014/main" id="{04672860-EFF2-1C98-410B-A3D1ADA62943}"/>
                </a:ext>
              </a:extLst>
            </p:cNvPr>
            <p:cNvCxnSpPr/>
            <p:nvPr/>
          </p:nvCxnSpPr>
          <p:spPr>
            <a:xfrm flipH="1" flipV="1">
              <a:off x="899028" y="3494650"/>
              <a:ext cx="6624736" cy="136815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2" name="Straight Connector 16">
              <a:extLst>
                <a:ext uri="{FF2B5EF4-FFF2-40B4-BE49-F238E27FC236}">
                  <a16:creationId xmlns:a16="http://schemas.microsoft.com/office/drawing/2014/main" id="{75335770-96AB-6758-766F-F78BA512A0DA}"/>
                </a:ext>
              </a:extLst>
            </p:cNvPr>
            <p:cNvCxnSpPr/>
            <p:nvPr/>
          </p:nvCxnSpPr>
          <p:spPr>
            <a:xfrm flipH="1" flipV="1">
              <a:off x="899028" y="2054490"/>
              <a:ext cx="6624736" cy="136815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3" name="Straight Connector 17">
              <a:extLst>
                <a:ext uri="{FF2B5EF4-FFF2-40B4-BE49-F238E27FC236}">
                  <a16:creationId xmlns:a16="http://schemas.microsoft.com/office/drawing/2014/main" id="{1296DE70-9290-A116-548A-0D91630A4BB4}"/>
                </a:ext>
              </a:extLst>
            </p:cNvPr>
            <p:cNvCxnSpPr/>
            <p:nvPr/>
          </p:nvCxnSpPr>
          <p:spPr>
            <a:xfrm flipH="1" flipV="1">
              <a:off x="1535800" y="1046378"/>
              <a:ext cx="6624736" cy="136815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4" name="Straight Connector 18">
              <a:extLst>
                <a:ext uri="{FF2B5EF4-FFF2-40B4-BE49-F238E27FC236}">
                  <a16:creationId xmlns:a16="http://schemas.microsoft.com/office/drawing/2014/main" id="{8DDA7B9A-C6E8-F16F-7B8A-6735A0DEA219}"/>
                </a:ext>
              </a:extLst>
            </p:cNvPr>
            <p:cNvCxnSpPr/>
            <p:nvPr/>
          </p:nvCxnSpPr>
          <p:spPr>
            <a:xfrm>
              <a:off x="899028" y="2054490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5" name="Straight Connector 22">
              <a:extLst>
                <a:ext uri="{FF2B5EF4-FFF2-40B4-BE49-F238E27FC236}">
                  <a16:creationId xmlns:a16="http://schemas.microsoft.com/office/drawing/2014/main" id="{5AB3FA49-3A77-29B1-92D2-1F7B99B35FD0}"/>
                </a:ext>
              </a:extLst>
            </p:cNvPr>
            <p:cNvCxnSpPr/>
            <p:nvPr/>
          </p:nvCxnSpPr>
          <p:spPr>
            <a:xfrm>
              <a:off x="7523764" y="3422642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6" name="Straight Connector 23">
              <a:extLst>
                <a:ext uri="{FF2B5EF4-FFF2-40B4-BE49-F238E27FC236}">
                  <a16:creationId xmlns:a16="http://schemas.microsoft.com/office/drawing/2014/main" id="{BD68304A-9AB2-0F84-ABC4-BE6CE9E2A83B}"/>
                </a:ext>
              </a:extLst>
            </p:cNvPr>
            <p:cNvCxnSpPr/>
            <p:nvPr/>
          </p:nvCxnSpPr>
          <p:spPr>
            <a:xfrm flipH="1">
              <a:off x="7523764" y="3854690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7" name="Straight Connector 28">
              <a:extLst>
                <a:ext uri="{FF2B5EF4-FFF2-40B4-BE49-F238E27FC236}">
                  <a16:creationId xmlns:a16="http://schemas.microsoft.com/office/drawing/2014/main" id="{D61EC1F1-6EB8-89E1-010F-05A4388C092C}"/>
                </a:ext>
              </a:extLst>
            </p:cNvPr>
            <p:cNvCxnSpPr/>
            <p:nvPr/>
          </p:nvCxnSpPr>
          <p:spPr>
            <a:xfrm flipH="1">
              <a:off x="7523764" y="2414530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8" name="Straight Connector 29">
              <a:extLst>
                <a:ext uri="{FF2B5EF4-FFF2-40B4-BE49-F238E27FC236}">
                  <a16:creationId xmlns:a16="http://schemas.microsoft.com/office/drawing/2014/main" id="{2CD7E004-A2FE-2EB8-9D83-0B0AC59D6AC5}"/>
                </a:ext>
              </a:extLst>
            </p:cNvPr>
            <p:cNvCxnSpPr/>
            <p:nvPr/>
          </p:nvCxnSpPr>
          <p:spPr>
            <a:xfrm>
              <a:off x="8171836" y="2414530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9" name="Straight Connector 30">
              <a:extLst>
                <a:ext uri="{FF2B5EF4-FFF2-40B4-BE49-F238E27FC236}">
                  <a16:creationId xmlns:a16="http://schemas.microsoft.com/office/drawing/2014/main" id="{349C1DE9-E23B-7FBB-499D-92363B300456}"/>
                </a:ext>
              </a:extLst>
            </p:cNvPr>
            <p:cNvCxnSpPr/>
            <p:nvPr/>
          </p:nvCxnSpPr>
          <p:spPr>
            <a:xfrm>
              <a:off x="1535800" y="1046378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0" name="Straight Connector 31">
              <a:extLst>
                <a:ext uri="{FF2B5EF4-FFF2-40B4-BE49-F238E27FC236}">
                  <a16:creationId xmlns:a16="http://schemas.microsoft.com/office/drawing/2014/main" id="{FCC837CD-156F-8D57-BFE6-2B1D09E8FA77}"/>
                </a:ext>
              </a:extLst>
            </p:cNvPr>
            <p:cNvCxnSpPr/>
            <p:nvPr/>
          </p:nvCxnSpPr>
          <p:spPr>
            <a:xfrm flipH="1">
              <a:off x="887728" y="1046378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1" name="Straight Connector 32">
              <a:extLst>
                <a:ext uri="{FF2B5EF4-FFF2-40B4-BE49-F238E27FC236}">
                  <a16:creationId xmlns:a16="http://schemas.microsoft.com/office/drawing/2014/main" id="{91972292-ADAC-EC92-3904-59F61067382E}"/>
                </a:ext>
              </a:extLst>
            </p:cNvPr>
            <p:cNvCxnSpPr/>
            <p:nvPr/>
          </p:nvCxnSpPr>
          <p:spPr>
            <a:xfrm flipH="1">
              <a:off x="899028" y="2486538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2" name="Straight Connector 33">
              <a:extLst>
                <a:ext uri="{FF2B5EF4-FFF2-40B4-BE49-F238E27FC236}">
                  <a16:creationId xmlns:a16="http://schemas.microsoft.com/office/drawing/2014/main" id="{10AB179B-50A7-CF40-50E0-E630CB403A54}"/>
                </a:ext>
              </a:extLst>
            </p:cNvPr>
            <p:cNvCxnSpPr/>
            <p:nvPr/>
          </p:nvCxnSpPr>
          <p:spPr>
            <a:xfrm>
              <a:off x="3923364" y="2702562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3" name="Straight Connector 34">
              <a:extLst>
                <a:ext uri="{FF2B5EF4-FFF2-40B4-BE49-F238E27FC236}">
                  <a16:creationId xmlns:a16="http://schemas.microsoft.com/office/drawing/2014/main" id="{2DADD5C1-2892-764B-E91A-8C0AE823CD02}"/>
                </a:ext>
              </a:extLst>
            </p:cNvPr>
            <p:cNvCxnSpPr/>
            <p:nvPr/>
          </p:nvCxnSpPr>
          <p:spPr>
            <a:xfrm>
              <a:off x="4571436" y="1694450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4" name="Straight Connector 35">
              <a:extLst>
                <a:ext uri="{FF2B5EF4-FFF2-40B4-BE49-F238E27FC236}">
                  <a16:creationId xmlns:a16="http://schemas.microsoft.com/office/drawing/2014/main" id="{6C88CC3F-2024-4F24-F148-9DDF2ACC23A6}"/>
                </a:ext>
              </a:extLst>
            </p:cNvPr>
            <p:cNvCxnSpPr/>
            <p:nvPr/>
          </p:nvCxnSpPr>
          <p:spPr>
            <a:xfrm flipH="1">
              <a:off x="3923364" y="1694450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5" name="Straight Connector 36">
              <a:extLst>
                <a:ext uri="{FF2B5EF4-FFF2-40B4-BE49-F238E27FC236}">
                  <a16:creationId xmlns:a16="http://schemas.microsoft.com/office/drawing/2014/main" id="{6B26EAF2-C165-D67F-F3A3-0738A8C13D44}"/>
                </a:ext>
              </a:extLst>
            </p:cNvPr>
            <p:cNvCxnSpPr/>
            <p:nvPr/>
          </p:nvCxnSpPr>
          <p:spPr>
            <a:xfrm flipH="1">
              <a:off x="3923364" y="3134610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46" name="Straight Connector 37">
              <a:extLst>
                <a:ext uri="{FF2B5EF4-FFF2-40B4-BE49-F238E27FC236}">
                  <a16:creationId xmlns:a16="http://schemas.microsoft.com/office/drawing/2014/main" id="{7F12AF0E-0085-1F5B-7B9A-3024865E567B}"/>
                </a:ext>
              </a:extLst>
            </p:cNvPr>
            <p:cNvCxnSpPr/>
            <p:nvPr/>
          </p:nvCxnSpPr>
          <p:spPr>
            <a:xfrm flipH="1" flipV="1">
              <a:off x="1547100" y="2486538"/>
              <a:ext cx="3672408" cy="792088"/>
            </a:xfrm>
            <a:prstGeom prst="line">
              <a:avLst/>
            </a:prstGeom>
            <a:noFill/>
            <a:ln w="31750" cap="flat" cmpd="sng" algn="ctr">
              <a:gradFill flip="none" rotWithShape="1">
                <a:gsLst>
                  <a:gs pos="69000">
                    <a:srgbClr val="FFFFFF">
                      <a:alpha val="41000"/>
                    </a:srgbClr>
                  </a:gs>
                  <a:gs pos="0">
                    <a:srgbClr val="000000">
                      <a:alpha val="41000"/>
                    </a:srgbClr>
                  </a:gs>
                </a:gsLst>
                <a:lin ang="0" scaled="1"/>
                <a:tileRect/>
              </a:gradFill>
              <a:prstDash val="solid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sp>
          <p:nvSpPr>
            <p:cNvPr id="47" name="TextBox 19">
              <a:extLst>
                <a:ext uri="{FF2B5EF4-FFF2-40B4-BE49-F238E27FC236}">
                  <a16:creationId xmlns:a16="http://schemas.microsoft.com/office/drawing/2014/main" id="{43242752-9CCD-126B-9BD6-664BAF986B95}"/>
                </a:ext>
              </a:extLst>
            </p:cNvPr>
            <p:cNvSpPr txBox="1"/>
            <p:nvPr/>
          </p:nvSpPr>
          <p:spPr>
            <a:xfrm>
              <a:off x="708678" y="2888069"/>
              <a:ext cx="817152" cy="631382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Candara"/>
                </a:rPr>
                <a:t>z=1000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Candara"/>
                </a:rPr>
                <a:t>CMB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F01B3DE8-5689-722E-8361-F70C456FC9A1}"/>
                </a:ext>
              </a:extLst>
            </p:cNvPr>
            <p:cNvSpPr txBox="1"/>
            <p:nvPr/>
          </p:nvSpPr>
          <p:spPr>
            <a:xfrm>
              <a:off x="1868327" y="3034262"/>
              <a:ext cx="1417130" cy="469107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ndara"/>
                </a:rPr>
                <a:t>Dark Ages</a:t>
              </a:r>
            </a:p>
          </p:txBody>
        </p:sp>
        <p:sp>
          <p:nvSpPr>
            <p:cNvPr id="49" name="TextBox 56">
              <a:extLst>
                <a:ext uri="{FF2B5EF4-FFF2-40B4-BE49-F238E27FC236}">
                  <a16:creationId xmlns:a16="http://schemas.microsoft.com/office/drawing/2014/main" id="{B4C009BC-64FA-7907-D8DE-325C24CC5637}"/>
                </a:ext>
              </a:extLst>
            </p:cNvPr>
            <p:cNvSpPr txBox="1"/>
            <p:nvPr/>
          </p:nvSpPr>
          <p:spPr>
            <a:xfrm>
              <a:off x="7428245" y="4568959"/>
              <a:ext cx="760984" cy="425142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2133" b="1" kern="0" dirty="0">
                  <a:solidFill>
                    <a:srgbClr val="FFFFFF"/>
                  </a:solidFill>
                  <a:latin typeface="Candara"/>
                </a:rPr>
                <a:t>z = 6</a:t>
              </a:r>
            </a:p>
          </p:txBody>
        </p:sp>
        <p:sp>
          <p:nvSpPr>
            <p:cNvPr id="50" name="TextBox 66">
              <a:extLst>
                <a:ext uri="{FF2B5EF4-FFF2-40B4-BE49-F238E27FC236}">
                  <a16:creationId xmlns:a16="http://schemas.microsoft.com/office/drawing/2014/main" id="{0A02A1A6-EFC6-0635-4517-A8D273527C94}"/>
                </a:ext>
              </a:extLst>
            </p:cNvPr>
            <p:cNvSpPr txBox="1"/>
            <p:nvPr/>
          </p:nvSpPr>
          <p:spPr>
            <a:xfrm>
              <a:off x="5033366" y="3784507"/>
              <a:ext cx="2589002" cy="469107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ndara"/>
                </a:rPr>
                <a:t>Epoch of reionization</a:t>
              </a:r>
            </a:p>
          </p:txBody>
        </p:sp>
        <p:cxnSp>
          <p:nvCxnSpPr>
            <p:cNvPr id="51" name="Straight Connector 41">
              <a:extLst>
                <a:ext uri="{FF2B5EF4-FFF2-40B4-BE49-F238E27FC236}">
                  <a16:creationId xmlns:a16="http://schemas.microsoft.com/office/drawing/2014/main" id="{F4FA3F3D-79EC-3D94-5F16-ACDCD0CE9C8A}"/>
                </a:ext>
              </a:extLst>
            </p:cNvPr>
            <p:cNvCxnSpPr/>
            <p:nvPr/>
          </p:nvCxnSpPr>
          <p:spPr>
            <a:xfrm>
              <a:off x="4747424" y="2854962"/>
              <a:ext cx="0" cy="1440160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52" name="Straight Connector 44">
              <a:extLst>
                <a:ext uri="{FF2B5EF4-FFF2-40B4-BE49-F238E27FC236}">
                  <a16:creationId xmlns:a16="http://schemas.microsoft.com/office/drawing/2014/main" id="{EC99C3E9-07B3-4351-C5FC-22F015E437C3}"/>
                </a:ext>
              </a:extLst>
            </p:cNvPr>
            <p:cNvCxnSpPr/>
            <p:nvPr/>
          </p:nvCxnSpPr>
          <p:spPr>
            <a:xfrm>
              <a:off x="5395496" y="1846850"/>
              <a:ext cx="0" cy="1440160"/>
            </a:xfrm>
            <a:prstGeom prst="line">
              <a:avLst/>
            </a:prstGeom>
            <a:noFill/>
            <a:ln w="31750" cap="flat" cmpd="sng" algn="ctr">
              <a:gradFill flip="none" rotWithShape="1">
                <a:gsLst>
                  <a:gs pos="82000">
                    <a:srgbClr val="FFFFFF">
                      <a:alpha val="41000"/>
                    </a:srgbClr>
                  </a:gs>
                  <a:gs pos="0">
                    <a:srgbClr val="000000">
                      <a:alpha val="41000"/>
                    </a:srgbClr>
                  </a:gs>
                </a:gsLst>
                <a:lin ang="16200000" scaled="0"/>
                <a:tileRect/>
              </a:gra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53" name="Straight Connector 45">
              <a:extLst>
                <a:ext uri="{FF2B5EF4-FFF2-40B4-BE49-F238E27FC236}">
                  <a16:creationId xmlns:a16="http://schemas.microsoft.com/office/drawing/2014/main" id="{1504A72A-15FA-510B-3AC6-238D35AECBA1}"/>
                </a:ext>
              </a:extLst>
            </p:cNvPr>
            <p:cNvCxnSpPr/>
            <p:nvPr/>
          </p:nvCxnSpPr>
          <p:spPr>
            <a:xfrm flipH="1">
              <a:off x="4747424" y="1846850"/>
              <a:ext cx="648072" cy="1008112"/>
            </a:xfrm>
            <a:prstGeom prst="line">
              <a:avLst/>
            </a:prstGeom>
            <a:noFill/>
            <a:ln w="31750" cap="flat" cmpd="sng" algn="ctr">
              <a:solidFill>
                <a:srgbClr val="FFFFFF">
                  <a:alpha val="41000"/>
                </a:srgbClr>
              </a:soli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54" name="Straight Connector 47">
              <a:extLst>
                <a:ext uri="{FF2B5EF4-FFF2-40B4-BE49-F238E27FC236}">
                  <a16:creationId xmlns:a16="http://schemas.microsoft.com/office/drawing/2014/main" id="{36FA4D3A-C388-23E1-A222-8384D98DFCDD}"/>
                </a:ext>
              </a:extLst>
            </p:cNvPr>
            <p:cNvCxnSpPr/>
            <p:nvPr/>
          </p:nvCxnSpPr>
          <p:spPr>
            <a:xfrm flipH="1">
              <a:off x="4747424" y="3287010"/>
              <a:ext cx="648072" cy="1008112"/>
            </a:xfrm>
            <a:prstGeom prst="line">
              <a:avLst/>
            </a:prstGeom>
            <a:noFill/>
            <a:ln w="31750" cap="flat" cmpd="sng" algn="ctr">
              <a:gradFill flip="none" rotWithShape="1">
                <a:gsLst>
                  <a:gs pos="82000">
                    <a:srgbClr val="FFFFFF">
                      <a:alpha val="41000"/>
                    </a:srgbClr>
                  </a:gs>
                  <a:gs pos="0">
                    <a:srgbClr val="000000">
                      <a:alpha val="41000"/>
                    </a:srgbClr>
                  </a:gs>
                </a:gsLst>
                <a:lin ang="0" scaled="1"/>
                <a:tileRect/>
              </a:gradFill>
              <a:prstDash val="dash"/>
            </a:ln>
            <a:effectLst>
              <a:glow>
                <a:srgbClr val="F2D908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B668244-AB21-7AB9-98ED-8444C71A9A3A}"/>
                </a:ext>
              </a:extLst>
            </p:cNvPr>
            <p:cNvSpPr txBox="1"/>
            <p:nvPr/>
          </p:nvSpPr>
          <p:spPr>
            <a:xfrm>
              <a:off x="3670759" y="3497312"/>
              <a:ext cx="1229478" cy="1057340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ndara"/>
                </a:rPr>
                <a:t>Cosmic</a:t>
              </a:r>
            </a:p>
            <a:p>
              <a:pPr algn="ctr"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ndara"/>
                </a:rPr>
                <a:t> Dawn</a:t>
              </a:r>
            </a:p>
            <a:p>
              <a:pPr>
                <a:lnSpc>
                  <a:spcPct val="150000"/>
                </a:lnSpc>
                <a:defRPr/>
              </a:pPr>
              <a:endParaRPr lang="en-US" b="1" kern="0" dirty="0">
                <a:solidFill>
                  <a:srgbClr val="FFFFFF"/>
                </a:solidFill>
                <a:latin typeface="Candara"/>
              </a:endParaRPr>
            </a:p>
          </p:txBody>
        </p:sp>
        <p:sp>
          <p:nvSpPr>
            <p:cNvPr id="56" name="TextBox 50">
              <a:extLst>
                <a:ext uri="{FF2B5EF4-FFF2-40B4-BE49-F238E27FC236}">
                  <a16:creationId xmlns:a16="http://schemas.microsoft.com/office/drawing/2014/main" id="{97AF94AC-28E9-3C09-C819-A96C1EF0D9D2}"/>
                </a:ext>
              </a:extLst>
            </p:cNvPr>
            <p:cNvSpPr txBox="1"/>
            <p:nvPr/>
          </p:nvSpPr>
          <p:spPr>
            <a:xfrm>
              <a:off x="4142809" y="1225552"/>
              <a:ext cx="1048208" cy="418657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2133" b="1" kern="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z ~ 25 ?</a:t>
              </a:r>
            </a:p>
          </p:txBody>
        </p:sp>
        <p:sp>
          <p:nvSpPr>
            <p:cNvPr id="57" name="TextBox 49">
              <a:extLst>
                <a:ext uri="{FF2B5EF4-FFF2-40B4-BE49-F238E27FC236}">
                  <a16:creationId xmlns:a16="http://schemas.microsoft.com/office/drawing/2014/main" id="{4BF084B5-9858-32B8-A6F1-771D70874E6B}"/>
                </a:ext>
              </a:extLst>
            </p:cNvPr>
            <p:cNvSpPr txBox="1"/>
            <p:nvPr/>
          </p:nvSpPr>
          <p:spPr>
            <a:xfrm>
              <a:off x="-117047" y="1807790"/>
              <a:ext cx="944807" cy="890674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>
                <a:rot lat="20399989" lon="19799986" rev="0"/>
              </a:camera>
              <a:lightRig rig="threePt" dir="t"/>
            </a:scene3d>
          </p:spPr>
          <p:txBody>
            <a:bodyPr wrap="none" lIns="288000" rIns="14400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2667" b="1" kern="0" dirty="0">
                  <a:solidFill>
                    <a:srgbClr val="FFFFFF"/>
                  </a:solidFill>
                  <a:latin typeface="Candara"/>
                </a:rPr>
                <a:t>Big</a:t>
              </a:r>
            </a:p>
            <a:p>
              <a:pPr algn="ctr">
                <a:defRPr/>
              </a:pPr>
              <a:r>
                <a:rPr lang="en-US" sz="2667" b="1" kern="0" dirty="0">
                  <a:solidFill>
                    <a:srgbClr val="FFFFFF"/>
                  </a:solidFill>
                  <a:latin typeface="Candara"/>
                </a:rPr>
                <a:t>Bang</a:t>
              </a:r>
            </a:p>
          </p:txBody>
        </p:sp>
      </p:grpSp>
      <p:cxnSp>
        <p:nvCxnSpPr>
          <p:cNvPr id="58" name="Straight Arrow Connector 12">
            <a:extLst>
              <a:ext uri="{FF2B5EF4-FFF2-40B4-BE49-F238E27FC236}">
                <a16:creationId xmlns:a16="http://schemas.microsoft.com/office/drawing/2014/main" id="{A4FF3CD9-D6B1-3A58-FD9D-ADD06F810D05}"/>
              </a:ext>
            </a:extLst>
          </p:cNvPr>
          <p:cNvCxnSpPr>
            <a:cxnSpLocks/>
          </p:cNvCxnSpPr>
          <p:nvPr/>
        </p:nvCxnSpPr>
        <p:spPr>
          <a:xfrm flipH="1">
            <a:off x="7726983" y="1399337"/>
            <a:ext cx="510619" cy="2452043"/>
          </a:xfrm>
          <a:prstGeom prst="straightConnector1">
            <a:avLst/>
          </a:prstGeom>
          <a:noFill/>
          <a:ln w="38100" cap="flat" cmpd="sng" algn="ctr">
            <a:solidFill>
              <a:srgbClr val="F2D908">
                <a:shade val="90000"/>
              </a:srgbClr>
            </a:solidFill>
            <a:prstDash val="solid"/>
            <a:tailEnd type="arrow"/>
          </a:ln>
          <a:effectLst/>
        </p:spPr>
      </p:cxnSp>
      <p:cxnSp>
        <p:nvCxnSpPr>
          <p:cNvPr id="59" name="Straight Arrow Connector 42">
            <a:extLst>
              <a:ext uri="{FF2B5EF4-FFF2-40B4-BE49-F238E27FC236}">
                <a16:creationId xmlns:a16="http://schemas.microsoft.com/office/drawing/2014/main" id="{2A989D87-F10B-2BF0-981F-3624E4BD8882}"/>
              </a:ext>
            </a:extLst>
          </p:cNvPr>
          <p:cNvCxnSpPr>
            <a:cxnSpLocks/>
          </p:cNvCxnSpPr>
          <p:nvPr/>
        </p:nvCxnSpPr>
        <p:spPr>
          <a:xfrm flipH="1">
            <a:off x="9989406" y="1949593"/>
            <a:ext cx="1056580" cy="1793327"/>
          </a:xfrm>
          <a:prstGeom prst="straightConnector1">
            <a:avLst/>
          </a:prstGeom>
          <a:noFill/>
          <a:ln w="38100" cap="flat" cmpd="sng" algn="ctr">
            <a:solidFill>
              <a:srgbClr val="0D8BE6">
                <a:lumMod val="75000"/>
              </a:srgbClr>
            </a:solidFill>
            <a:prstDash val="solid"/>
            <a:tailEnd type="arrow"/>
          </a:ln>
          <a:effectLst/>
        </p:spPr>
      </p:cxnSp>
      <p:pic>
        <p:nvPicPr>
          <p:cNvPr id="60" name="Picture 57">
            <a:extLst>
              <a:ext uri="{FF2B5EF4-FFF2-40B4-BE49-F238E27FC236}">
                <a16:creationId xmlns:a16="http://schemas.microsoft.com/office/drawing/2014/main" id="{FCB6F717-6473-FA02-89FE-82491094DE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7"/>
          <a:stretch/>
        </p:blipFill>
        <p:spPr>
          <a:xfrm rot="16780612">
            <a:off x="7387988" y="3689136"/>
            <a:ext cx="1275125" cy="4838800"/>
          </a:xfrm>
          <a:prstGeom prst="rect">
            <a:avLst/>
          </a:prstGeom>
          <a:scene3d>
            <a:camera prst="orthographicFront">
              <a:rot lat="819537" lon="19414377" rev="21554275"/>
            </a:camera>
            <a:lightRig rig="threePt" dir="t"/>
          </a:scene3d>
        </p:spPr>
      </p:pic>
      <p:sp>
        <p:nvSpPr>
          <p:cNvPr id="102" name="Title 3">
            <a:extLst>
              <a:ext uri="{FF2B5EF4-FFF2-40B4-BE49-F238E27FC236}">
                <a16:creationId xmlns:a16="http://schemas.microsoft.com/office/drawing/2014/main" id="{F0BD3DC1-07FA-C9DA-5999-1CCAA592C0C3}"/>
              </a:ext>
            </a:extLst>
          </p:cNvPr>
          <p:cNvSpPr txBox="1">
            <a:spLocks/>
          </p:cNvSpPr>
          <p:nvPr/>
        </p:nvSpPr>
        <p:spPr>
          <a:xfrm>
            <a:off x="220731" y="50270"/>
            <a:ext cx="6787427" cy="1920213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fr-FR" sz="4800" dirty="0">
                <a:solidFill>
                  <a:srgbClr val="FFFFFF"/>
                </a:solidFill>
                <a:latin typeface="Candara"/>
              </a:rPr>
              <a:t>The first billion </a:t>
            </a:r>
            <a:r>
              <a:rPr lang="fr-FR" sz="4800" dirty="0" err="1">
                <a:solidFill>
                  <a:srgbClr val="FFFFFF"/>
                </a:solidFill>
                <a:latin typeface="Candara"/>
              </a:rPr>
              <a:t>years</a:t>
            </a:r>
            <a:br>
              <a:rPr lang="fr-FR" sz="4800" dirty="0">
                <a:solidFill>
                  <a:srgbClr val="FFFFFF"/>
                </a:solidFill>
                <a:latin typeface="Candara"/>
              </a:rPr>
            </a:br>
            <a:br>
              <a:rPr lang="fr-FR" sz="3733" dirty="0">
                <a:solidFill>
                  <a:srgbClr val="FFFFFF"/>
                </a:solidFill>
                <a:effectLst/>
                <a:latin typeface="Candara"/>
              </a:rPr>
            </a:br>
            <a:endParaRPr lang="fr-FR" sz="3733" dirty="0">
              <a:solidFill>
                <a:srgbClr val="FFFFFF"/>
              </a:solidFill>
              <a:effectLst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949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0501" y="58987"/>
            <a:ext cx="9162307" cy="1018033"/>
          </a:xfrm>
        </p:spPr>
        <p:txBody>
          <a:bodyPr>
            <a:normAutofit/>
          </a:bodyPr>
          <a:lstStyle/>
          <a:p>
            <a:pPr algn="r"/>
            <a:r>
              <a:rPr lang="fr-FR" dirty="0" err="1"/>
              <a:t>Complex</a:t>
            </a:r>
            <a:r>
              <a:rPr lang="fr-FR" dirty="0"/>
              <a:t>…or </a:t>
            </a:r>
            <a:r>
              <a:rPr lang="fr-FR" dirty="0" err="1"/>
              <a:t>rich</a:t>
            </a:r>
            <a:r>
              <a:rPr lang="fr-FR" dirty="0"/>
              <a:t> ?</a:t>
            </a:r>
          </a:p>
        </p:txBody>
      </p:sp>
      <p:sp>
        <p:nvSpPr>
          <p:cNvPr id="31" name="TextBox 85">
            <a:extLst>
              <a:ext uri="{FF2B5EF4-FFF2-40B4-BE49-F238E27FC236}">
                <a16:creationId xmlns:a16="http://schemas.microsoft.com/office/drawing/2014/main" id="{8E7265C8-1D89-BDB4-3E98-BD9BD5C4B418}"/>
              </a:ext>
            </a:extLst>
          </p:cNvPr>
          <p:cNvSpPr txBox="1"/>
          <p:nvPr/>
        </p:nvSpPr>
        <p:spPr>
          <a:xfrm>
            <a:off x="105687" y="2018420"/>
            <a:ext cx="4492909" cy="1076371"/>
          </a:xfrm>
          <a:prstGeom prst="rect">
            <a:avLst/>
          </a:prstGeom>
          <a:solidFill>
            <a:srgbClr val="FFFFFF">
              <a:alpha val="82000"/>
            </a:srgbClr>
          </a:solidFill>
          <a:effectLst>
            <a:outerShdw blurRad="50800" dist="63500" dir="2700000" algn="tl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288000" rIns="144000" rtlCol="0">
            <a:no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05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fr-FR" sz="1400" kern="0">
              <a:solidFill>
                <a:srgbClr val="8D35D1">
                  <a:lumMod val="40000"/>
                  <a:lumOff val="60000"/>
                </a:srgbClr>
              </a:solidFill>
              <a:latin typeface="Candara"/>
            </a:endParaRPr>
          </a:p>
          <a:p>
            <a:pPr>
              <a:defRPr/>
            </a:pPr>
            <a:endParaRPr lang="fr-FR" sz="1400" kern="0">
              <a:solidFill>
                <a:srgbClr val="8D35D1">
                  <a:lumMod val="40000"/>
                  <a:lumOff val="60000"/>
                </a:srgbClr>
              </a:solidFill>
              <a:latin typeface="Candara"/>
            </a:endParaRPr>
          </a:p>
          <a:p>
            <a:pPr>
              <a:defRPr/>
            </a:pPr>
            <a:endParaRPr lang="fr-FR" sz="1400" kern="0">
              <a:solidFill>
                <a:srgbClr val="8D35D1">
                  <a:lumMod val="40000"/>
                  <a:lumOff val="60000"/>
                </a:srgbClr>
              </a:solidFill>
              <a:latin typeface="Candara"/>
            </a:endParaRPr>
          </a:p>
          <a:p>
            <a:pPr>
              <a:defRPr/>
            </a:pPr>
            <a:endParaRPr lang="fr-FR" sz="1400" kern="0" dirty="0">
              <a:solidFill>
                <a:srgbClr val="8D35D1">
                  <a:lumMod val="40000"/>
                  <a:lumOff val="60000"/>
                </a:srgbClr>
              </a:solidFill>
              <a:latin typeface="Canda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EB728DC-0B49-3E0F-E479-D9CC934EBD56}"/>
                  </a:ext>
                </a:extLst>
              </p:cNvPr>
              <p:cNvSpPr txBox="1"/>
              <p:nvPr/>
            </p:nvSpPr>
            <p:spPr>
              <a:xfrm>
                <a:off x="380135" y="2130885"/>
                <a:ext cx="3992631" cy="826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𝐶𝑀𝐵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b="1" i="1">
                                  <a:solidFill>
                                    <a:srgbClr val="FA8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 i="1">
                                  <a:solidFill>
                                    <a:srgbClr val="FA8F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A8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rgbClr val="FA8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rgbClr val="FA8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EB728DC-0B49-3E0F-E479-D9CC934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5" y="2130885"/>
                <a:ext cx="3992631" cy="826252"/>
              </a:xfrm>
              <a:prstGeom prst="rect">
                <a:avLst/>
              </a:prstGeom>
              <a:blipFill>
                <a:blip r:embed="rId3"/>
                <a:stretch>
                  <a:fillRect l="-1266" t="-1538" r="-316" b="-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e 46">
            <a:extLst>
              <a:ext uri="{FF2B5EF4-FFF2-40B4-BE49-F238E27FC236}">
                <a16:creationId xmlns:a16="http://schemas.microsoft.com/office/drawing/2014/main" id="{21A0A61F-37A5-DAD9-FC6F-7B964A9F58AD}"/>
              </a:ext>
            </a:extLst>
          </p:cNvPr>
          <p:cNvGrpSpPr/>
          <p:nvPr/>
        </p:nvGrpSpPr>
        <p:grpSpPr>
          <a:xfrm>
            <a:off x="110167" y="100805"/>
            <a:ext cx="6282356" cy="1778746"/>
            <a:chOff x="2522058" y="1595301"/>
            <a:chExt cx="5183792" cy="1557720"/>
          </a:xfrm>
        </p:grpSpPr>
        <p:sp>
          <p:nvSpPr>
            <p:cNvPr id="17" name="TextBox 85">
              <a:extLst>
                <a:ext uri="{FF2B5EF4-FFF2-40B4-BE49-F238E27FC236}">
                  <a16:creationId xmlns:a16="http://schemas.microsoft.com/office/drawing/2014/main" id="{FD5DAF18-BDCF-FFA8-2419-F3BD50882815}"/>
                </a:ext>
              </a:extLst>
            </p:cNvPr>
            <p:cNvSpPr txBox="1"/>
            <p:nvPr/>
          </p:nvSpPr>
          <p:spPr>
            <a:xfrm>
              <a:off x="2522058" y="1623467"/>
              <a:ext cx="5183792" cy="1529554"/>
            </a:xfrm>
            <a:prstGeom prst="rect">
              <a:avLst/>
            </a:prstGeom>
            <a:solidFill>
              <a:srgbClr val="FFFFFF">
                <a:alpha val="82000"/>
              </a:srgbClr>
            </a:solidFill>
            <a:effectLst>
              <a:outerShdw blurRad="50800" dist="63500" dir="2700000" algn="tl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288000" rIns="144000" rtlCol="0">
              <a:noAutofit/>
            </a:bodyPr>
            <a:lstStyle>
              <a:defPPr>
                <a:defRPr lang="fr-FR"/>
              </a:defPPr>
              <a:lvl1pPr>
                <a:lnSpc>
                  <a:spcPct val="150000"/>
                </a:lnSpc>
                <a:defRPr sz="1050">
                  <a:solidFill>
                    <a:schemeClr val="accent6">
                      <a:lumMod val="40000"/>
                      <a:lumOff val="60000"/>
                    </a:schemeClr>
                  </a:solidFill>
                </a:defRPr>
              </a:lvl1pPr>
            </a:lstStyle>
            <a:p>
              <a:pPr>
                <a:defRPr/>
              </a:pPr>
              <a:endParaRPr lang="fr-FR" sz="1400" kern="0" dirty="0">
                <a:solidFill>
                  <a:srgbClr val="8D35D1">
                    <a:lumMod val="40000"/>
                    <a:lumOff val="60000"/>
                  </a:srgbClr>
                </a:solidFill>
                <a:latin typeface="Candara"/>
              </a:endParaRPr>
            </a:p>
            <a:p>
              <a:pPr>
                <a:defRPr/>
              </a:pPr>
              <a:endParaRPr lang="fr-FR" sz="1400" kern="0" dirty="0">
                <a:solidFill>
                  <a:srgbClr val="8D35D1">
                    <a:lumMod val="40000"/>
                    <a:lumOff val="60000"/>
                  </a:srgbClr>
                </a:solidFill>
                <a:latin typeface="Candara"/>
              </a:endParaRPr>
            </a:p>
            <a:p>
              <a:pPr>
                <a:defRPr/>
              </a:pPr>
              <a:endParaRPr lang="fr-FR" sz="1400" kern="0" dirty="0">
                <a:solidFill>
                  <a:srgbClr val="8D35D1">
                    <a:lumMod val="40000"/>
                    <a:lumOff val="60000"/>
                  </a:srgbClr>
                </a:solidFill>
                <a:latin typeface="Candara"/>
              </a:endParaRPr>
            </a:p>
            <a:p>
              <a:pPr>
                <a:defRPr/>
              </a:pPr>
              <a:endParaRPr lang="fr-FR" sz="1400" kern="0" dirty="0">
                <a:solidFill>
                  <a:srgbClr val="8D35D1">
                    <a:lumMod val="40000"/>
                    <a:lumOff val="60000"/>
                  </a:srgbClr>
                </a:solidFill>
                <a:latin typeface="Candara"/>
              </a:endParaRPr>
            </a:p>
          </p:txBody>
        </p:sp>
        <p:graphicFrame>
          <p:nvGraphicFramePr>
            <p:cNvPr id="26" name="Object 86">
              <a:extLst>
                <a:ext uri="{FF2B5EF4-FFF2-40B4-BE49-F238E27FC236}">
                  <a16:creationId xmlns:a16="http://schemas.microsoft.com/office/drawing/2014/main" id="{6D7C4AFD-7279-3052-BD98-4201F5C1B0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67098" y="2298543"/>
            <a:ext cx="5017708" cy="744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71800" imgH="457200" progId="Equation.3">
                    <p:embed/>
                  </p:oleObj>
                </mc:Choice>
                <mc:Fallback>
                  <p:oleObj name="Equation" r:id="rId4" imgW="2971800" imgH="457200" progId="Equation.3">
                    <p:embed/>
                    <p:pic>
                      <p:nvPicPr>
                        <p:cNvPr id="26" name="Object 86">
                          <a:extLst>
                            <a:ext uri="{FF2B5EF4-FFF2-40B4-BE49-F238E27FC236}">
                              <a16:creationId xmlns:a16="http://schemas.microsoft.com/office/drawing/2014/main" id="{6D7C4AFD-7279-3052-BD98-4201F5C1B0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67098" y="2298543"/>
                          <a:ext cx="5017708" cy="744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87">
              <a:extLst>
                <a:ext uri="{FF2B5EF4-FFF2-40B4-BE49-F238E27FC236}">
                  <a16:creationId xmlns:a16="http://schemas.microsoft.com/office/drawing/2014/main" id="{3E271C67-B619-20E5-9233-8C94E54E4291}"/>
                </a:ext>
              </a:extLst>
            </p:cNvPr>
            <p:cNvSpPr txBox="1"/>
            <p:nvPr/>
          </p:nvSpPr>
          <p:spPr>
            <a:xfrm>
              <a:off x="4298270" y="2327314"/>
              <a:ext cx="458610" cy="555518"/>
            </a:xfrm>
            <a:prstGeom prst="rect">
              <a:avLst/>
            </a:prstGeom>
            <a:noFill/>
            <a:effectLst/>
          </p:spPr>
          <p:txBody>
            <a:bodyPr wrap="squar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2667" b="1" i="1" dirty="0" err="1">
                  <a:solidFill>
                    <a:srgbClr val="629CD6"/>
                  </a:solidFill>
                  <a:latin typeface="Times New Roman"/>
                  <a:cs typeface="Times New Roman"/>
                </a:rPr>
                <a:t>δ</a:t>
              </a:r>
              <a:endParaRPr lang="fr-FR" sz="2667" b="1" i="1" dirty="0">
                <a:solidFill>
                  <a:srgbClr val="629CD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TextBox 88">
              <a:extLst>
                <a:ext uri="{FF2B5EF4-FFF2-40B4-BE49-F238E27FC236}">
                  <a16:creationId xmlns:a16="http://schemas.microsoft.com/office/drawing/2014/main" id="{CC3740E1-E365-D46E-8676-12CE2DF8D034}"/>
                </a:ext>
              </a:extLst>
            </p:cNvPr>
            <p:cNvSpPr txBox="1"/>
            <p:nvPr/>
          </p:nvSpPr>
          <p:spPr>
            <a:xfrm>
              <a:off x="4500970" y="2298578"/>
              <a:ext cx="791138" cy="555518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2667" b="1" i="1" dirty="0">
                  <a:solidFill>
                    <a:srgbClr val="FF6600"/>
                  </a:solidFill>
                  <a:latin typeface="Times New Roman"/>
                  <a:cs typeface="Times New Roman"/>
                </a:rPr>
                <a:t> </a:t>
              </a:r>
              <a:r>
                <a:rPr lang="fr-FR" sz="2667" b="1" i="1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fr-FR" sz="2667" b="1" i="1" baseline="-250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HI</a:t>
              </a:r>
              <a:endParaRPr lang="fr-FR" sz="2667" b="1" i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89">
              <a:extLst>
                <a:ext uri="{FF2B5EF4-FFF2-40B4-BE49-F238E27FC236}">
                  <a16:creationId xmlns:a16="http://schemas.microsoft.com/office/drawing/2014/main" id="{D007F706-F5BC-CEDC-1067-20D40CA024A1}"/>
                </a:ext>
              </a:extLst>
            </p:cNvPr>
            <p:cNvSpPr txBox="1"/>
            <p:nvPr/>
          </p:nvSpPr>
          <p:spPr>
            <a:xfrm>
              <a:off x="5041029" y="2184881"/>
              <a:ext cx="586121" cy="507901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i="1" dirty="0">
                  <a:latin typeface="Times New Roman"/>
                  <a:cs typeface="Times New Roman"/>
                </a:rPr>
                <a:t>T</a:t>
              </a:r>
              <a:r>
                <a:rPr lang="fr-FR" i="1" baseline="-25000" dirty="0"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30" name="TextBox 90">
              <a:extLst>
                <a:ext uri="{FF2B5EF4-FFF2-40B4-BE49-F238E27FC236}">
                  <a16:creationId xmlns:a16="http://schemas.microsoft.com/office/drawing/2014/main" id="{7C6326DA-59BE-97B7-3E6E-40998DC06AFA}"/>
                </a:ext>
              </a:extLst>
            </p:cNvPr>
            <p:cNvSpPr txBox="1"/>
            <p:nvPr/>
          </p:nvSpPr>
          <p:spPr>
            <a:xfrm>
              <a:off x="5335536" y="2552529"/>
              <a:ext cx="586121" cy="507901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i="1" dirty="0">
                  <a:latin typeface="Times New Roman"/>
                  <a:cs typeface="Times New Roman"/>
                </a:rPr>
                <a:t>T</a:t>
              </a:r>
              <a:r>
                <a:rPr lang="fr-FR" i="1" baseline="-25000" dirty="0"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35" name="TextBox 87">
              <a:extLst>
                <a:ext uri="{FF2B5EF4-FFF2-40B4-BE49-F238E27FC236}">
                  <a16:creationId xmlns:a16="http://schemas.microsoft.com/office/drawing/2014/main" id="{8C50FFEA-6974-309A-1BCE-70B74A82840F}"/>
                </a:ext>
              </a:extLst>
            </p:cNvPr>
            <p:cNvSpPr txBox="1"/>
            <p:nvPr/>
          </p:nvSpPr>
          <p:spPr>
            <a:xfrm>
              <a:off x="6807907" y="2203779"/>
              <a:ext cx="627123" cy="555518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2667" b="1" i="1" dirty="0">
                  <a:solidFill>
                    <a:srgbClr val="629CD6"/>
                  </a:solidFill>
                  <a:latin typeface="Times New Roman"/>
                  <a:cs typeface="Times New Roman"/>
                </a:rPr>
                <a:t>dv</a:t>
              </a:r>
            </a:p>
          </p:txBody>
        </p:sp>
        <p:sp>
          <p:nvSpPr>
            <p:cNvPr id="37" name="TextBox 87">
              <a:extLst>
                <a:ext uri="{FF2B5EF4-FFF2-40B4-BE49-F238E27FC236}">
                  <a16:creationId xmlns:a16="http://schemas.microsoft.com/office/drawing/2014/main" id="{5B01E713-DC16-D490-9760-83A0CCEC522E}"/>
                </a:ext>
              </a:extLst>
            </p:cNvPr>
            <p:cNvSpPr txBox="1"/>
            <p:nvPr/>
          </p:nvSpPr>
          <p:spPr>
            <a:xfrm>
              <a:off x="6770260" y="2528862"/>
              <a:ext cx="611251" cy="555518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2667" b="1" i="1" dirty="0" err="1">
                  <a:solidFill>
                    <a:srgbClr val="629CD6"/>
                  </a:solidFill>
                  <a:latin typeface="Times New Roman"/>
                  <a:cs typeface="Times New Roman"/>
                </a:rPr>
                <a:t>dr</a:t>
              </a:r>
              <a:endParaRPr lang="fr-FR" sz="2667" b="1" i="1" dirty="0">
                <a:solidFill>
                  <a:srgbClr val="629CD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Left Brace 40">
              <a:extLst>
                <a:ext uri="{FF2B5EF4-FFF2-40B4-BE49-F238E27FC236}">
                  <a16:creationId xmlns:a16="http://schemas.microsoft.com/office/drawing/2014/main" id="{33BB7A0B-02C3-4365-2848-5AC660DA0289}"/>
                </a:ext>
              </a:extLst>
            </p:cNvPr>
            <p:cNvSpPr/>
            <p:nvPr/>
          </p:nvSpPr>
          <p:spPr>
            <a:xfrm rot="5400000">
              <a:off x="4500969" y="1803488"/>
              <a:ext cx="225026" cy="945106"/>
            </a:xfrm>
            <a:prstGeom prst="leftBrace">
              <a:avLst/>
            </a:prstGeom>
            <a:noFill/>
            <a:ln w="31750" cap="flat" cmpd="sng" algn="ctr">
              <a:solidFill>
                <a:srgbClr val="0D8BE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dirty="0">
                <a:solidFill>
                  <a:srgbClr val="FFFFFF"/>
                </a:solidFill>
                <a:latin typeface="Candara"/>
              </a:endParaRPr>
            </a:p>
          </p:txBody>
        </p:sp>
        <p:sp>
          <p:nvSpPr>
            <p:cNvPr id="41" name="Left Brace 41">
              <a:extLst>
                <a:ext uri="{FF2B5EF4-FFF2-40B4-BE49-F238E27FC236}">
                  <a16:creationId xmlns:a16="http://schemas.microsoft.com/office/drawing/2014/main" id="{B54AF437-0552-D0B5-9C15-DF3F0D28FF70}"/>
                </a:ext>
              </a:extLst>
            </p:cNvPr>
            <p:cNvSpPr/>
            <p:nvPr/>
          </p:nvSpPr>
          <p:spPr>
            <a:xfrm rot="5400000">
              <a:off x="5581089" y="1758484"/>
              <a:ext cx="225027" cy="1035114"/>
            </a:xfrm>
            <a:prstGeom prst="leftBrace">
              <a:avLst/>
            </a:prstGeom>
            <a:noFill/>
            <a:ln w="31750" cap="flat" cmpd="sng" algn="ctr">
              <a:solidFill>
                <a:srgbClr val="0D8BE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dirty="0">
                <a:solidFill>
                  <a:srgbClr val="FFFFFF"/>
                </a:solidFill>
                <a:latin typeface="Candara"/>
              </a:endParaRPr>
            </a:p>
          </p:txBody>
        </p:sp>
        <p:sp>
          <p:nvSpPr>
            <p:cNvPr id="45" name="TextBox 42">
              <a:extLst>
                <a:ext uri="{FF2B5EF4-FFF2-40B4-BE49-F238E27FC236}">
                  <a16:creationId xmlns:a16="http://schemas.microsoft.com/office/drawing/2014/main" id="{1EC5D6AA-38CC-93FB-350E-1857BAF6623A}"/>
                </a:ext>
              </a:extLst>
            </p:cNvPr>
            <p:cNvSpPr txBox="1"/>
            <p:nvPr/>
          </p:nvSpPr>
          <p:spPr>
            <a:xfrm>
              <a:off x="3848362" y="1595301"/>
              <a:ext cx="1451162" cy="512111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 algn="ctr">
                <a:defRPr/>
              </a:pPr>
              <a:r>
                <a:rPr lang="fr-FR" sz="1600" dirty="0" err="1">
                  <a:solidFill>
                    <a:srgbClr val="000000"/>
                  </a:solidFill>
                  <a:latin typeface="Candara"/>
                </a:rPr>
                <a:t>Number</a:t>
              </a:r>
              <a:r>
                <a:rPr lang="fr-FR" sz="1600" dirty="0">
                  <a:solidFill>
                    <a:srgbClr val="000000"/>
                  </a:solidFill>
                  <a:latin typeface="Candara"/>
                </a:rPr>
                <a:t> of</a:t>
              </a:r>
            </a:p>
            <a:p>
              <a:pPr algn="ctr">
                <a:defRPr/>
              </a:pPr>
              <a:r>
                <a:rPr lang="fr-FR" sz="1600" dirty="0" err="1">
                  <a:solidFill>
                    <a:srgbClr val="000000"/>
                  </a:solidFill>
                  <a:latin typeface="Candara"/>
                </a:rPr>
                <a:t>emitting</a:t>
              </a:r>
              <a:r>
                <a:rPr lang="fr-FR" sz="1600" dirty="0">
                  <a:solidFill>
                    <a:srgbClr val="000000"/>
                  </a:solidFill>
                  <a:latin typeface="Candara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Candara"/>
                </a:rPr>
                <a:t>atoms</a:t>
              </a:r>
              <a:endParaRPr lang="fr-FR" sz="1600" dirty="0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6FD5F06A-9A4A-7D51-F69A-DDA80E26DDF0}"/>
                </a:ext>
              </a:extLst>
            </p:cNvPr>
            <p:cNvSpPr txBox="1"/>
            <p:nvPr/>
          </p:nvSpPr>
          <p:spPr>
            <a:xfrm>
              <a:off x="5051850" y="1623756"/>
              <a:ext cx="1243499" cy="512111"/>
            </a:xfrm>
            <a:prstGeom prst="rect">
              <a:avLst/>
            </a:prstGeom>
            <a:noFill/>
            <a:effectLst/>
          </p:spPr>
          <p:txBody>
            <a:bodyPr wrap="none" lIns="288000" rIns="144000" rtlCol="0">
              <a:spAutoFit/>
            </a:bodyPr>
            <a:lstStyle/>
            <a:p>
              <a:pPr algn="ctr">
                <a:defRPr/>
              </a:pPr>
              <a:r>
                <a:rPr lang="fr-FR" sz="1600" dirty="0" err="1">
                  <a:solidFill>
                    <a:srgbClr val="000000"/>
                  </a:solidFill>
                  <a:latin typeface="Candara"/>
                </a:rPr>
                <a:t>Intensity</a:t>
              </a:r>
              <a:endParaRPr lang="fr-FR" sz="1600" dirty="0">
                <a:solidFill>
                  <a:srgbClr val="000000"/>
                </a:solidFill>
                <a:latin typeface="Candara"/>
              </a:endParaRP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Candara"/>
                </a:rPr>
                <a:t>« per » </a:t>
              </a:r>
              <a:r>
                <a:rPr lang="fr-FR" sz="1600" dirty="0" err="1">
                  <a:solidFill>
                    <a:srgbClr val="000000"/>
                  </a:solidFill>
                  <a:latin typeface="Candara"/>
                </a:rPr>
                <a:t>atom</a:t>
              </a:r>
              <a:endParaRPr lang="fr-FR" sz="1600" dirty="0">
                <a:solidFill>
                  <a:srgbClr val="000000"/>
                </a:solidFill>
                <a:latin typeface="Candara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A7431D7-B6E8-2FB3-850B-FB835BFC4C07}"/>
              </a:ext>
            </a:extLst>
          </p:cNvPr>
          <p:cNvGrpSpPr/>
          <p:nvPr/>
        </p:nvGrpSpPr>
        <p:grpSpPr>
          <a:xfrm>
            <a:off x="4640571" y="1463012"/>
            <a:ext cx="7449045" cy="5322481"/>
            <a:chOff x="529578" y="965054"/>
            <a:chExt cx="7875875" cy="5769260"/>
          </a:xfrm>
        </p:grpSpPr>
        <p:sp useBgFill="1">
          <p:nvSpPr>
            <p:cNvPr id="8" name="Ellipse 7">
              <a:extLst>
                <a:ext uri="{FF2B5EF4-FFF2-40B4-BE49-F238E27FC236}">
                  <a16:creationId xmlns:a16="http://schemas.microsoft.com/office/drawing/2014/main" id="{6AA97313-3F2A-2605-3236-1374BB1B897F}"/>
                </a:ext>
              </a:extLst>
            </p:cNvPr>
            <p:cNvSpPr/>
            <p:nvPr/>
          </p:nvSpPr>
          <p:spPr>
            <a:xfrm>
              <a:off x="529578" y="965054"/>
              <a:ext cx="7875875" cy="57692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9" name="Ellipse 8">
              <a:extLst>
                <a:ext uri="{FF2B5EF4-FFF2-40B4-BE49-F238E27FC236}">
                  <a16:creationId xmlns:a16="http://schemas.microsoft.com/office/drawing/2014/main" id="{5C7CE088-59A2-0B30-380D-FAF5CF4A1AFB}"/>
                </a:ext>
              </a:extLst>
            </p:cNvPr>
            <p:cNvSpPr/>
            <p:nvPr/>
          </p:nvSpPr>
          <p:spPr>
            <a:xfrm>
              <a:off x="2167143" y="2145570"/>
              <a:ext cx="4663135" cy="33662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63E85D5-B075-C66F-AD98-A045279AFA16}"/>
                </a:ext>
              </a:extLst>
            </p:cNvPr>
            <p:cNvSpPr/>
            <p:nvPr/>
          </p:nvSpPr>
          <p:spPr>
            <a:xfrm>
              <a:off x="3769938" y="3315700"/>
              <a:ext cx="1485165" cy="10721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21 cm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signal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4F96435-FEFB-C652-8CAB-A3E44D9C7A59}"/>
                </a:ext>
              </a:extLst>
            </p:cNvPr>
            <p:cNvSpPr/>
            <p:nvPr/>
          </p:nvSpPr>
          <p:spPr>
            <a:xfrm>
              <a:off x="2538979" y="2910920"/>
              <a:ext cx="1170130" cy="8447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914400"/>
              <a:r>
                <a:rPr lang="fr-FR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x</a:t>
              </a:r>
              <a:r>
                <a:rPr lang="fr-FR" baseline="-25000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HII</a:t>
              </a:r>
              <a:endParaRPr lang="fr-FR" baseline="-25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5008C847-98D0-FB56-13A2-F09A7582E4FA}"/>
                </a:ext>
              </a:extLst>
            </p:cNvPr>
            <p:cNvSpPr/>
            <p:nvPr/>
          </p:nvSpPr>
          <p:spPr>
            <a:xfrm>
              <a:off x="5380863" y="2847854"/>
              <a:ext cx="1170130" cy="8447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x</a:t>
              </a:r>
              <a:r>
                <a:rPr kumimoji="0" lang="fr-FR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α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BEF8FC3-8136-1D5C-D895-EB732AB03711}"/>
                </a:ext>
              </a:extLst>
            </p:cNvPr>
            <p:cNvSpPr/>
            <p:nvPr/>
          </p:nvSpPr>
          <p:spPr>
            <a:xfrm>
              <a:off x="4985073" y="4271191"/>
              <a:ext cx="1170130" cy="8447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914400"/>
              <a:r>
                <a:rPr lang="en-US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δ</a:t>
              </a:r>
              <a:r>
                <a:rPr lang="fr-FR" dirty="0">
                  <a:solidFill>
                    <a:srgbClr val="FFFFFF"/>
                  </a:solidFill>
                  <a:latin typeface="Times New Roman"/>
                  <a:cs typeface="Times New Roman"/>
                </a:rPr>
                <a:t>,v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B820B98-82F2-3A6E-3057-06D7B1218555}"/>
                </a:ext>
              </a:extLst>
            </p:cNvPr>
            <p:cNvSpPr/>
            <p:nvPr/>
          </p:nvSpPr>
          <p:spPr>
            <a:xfrm>
              <a:off x="2914843" y="4316196"/>
              <a:ext cx="1170130" cy="8447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914400"/>
              <a:r>
                <a:rPr lang="fr-FR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</a:t>
              </a:r>
              <a:r>
                <a:rPr lang="fr-FR" baseline="-25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K</a:t>
              </a:r>
              <a:endParaRPr lang="fr-FR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 useBgFill="1">
          <p:nvSpPr>
            <p:cNvPr id="15" name="Rectangle à coins arrondis 2">
              <a:extLst>
                <a:ext uri="{FF2B5EF4-FFF2-40B4-BE49-F238E27FC236}">
                  <a16:creationId xmlns:a16="http://schemas.microsoft.com/office/drawing/2014/main" id="{934462A7-C8BB-7482-F395-E9772BC34DA9}"/>
                </a:ext>
              </a:extLst>
            </p:cNvPr>
            <p:cNvSpPr/>
            <p:nvPr/>
          </p:nvSpPr>
          <p:spPr>
            <a:xfrm>
              <a:off x="6425233" y="4790479"/>
              <a:ext cx="1080120" cy="855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Cosmology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D8BE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</a:t>
              </a:r>
              <a:r>
                <a:rPr kumimoji="0" lang="fr-FR" sz="14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0D8BE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0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D8BE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,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D8BE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Ω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0D8BE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8BE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,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etc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 useBgFill="1">
          <p:nvSpPr>
            <p:cNvPr id="16" name="Rectangle à coins arrondis 14">
              <a:extLst>
                <a:ext uri="{FF2B5EF4-FFF2-40B4-BE49-F238E27FC236}">
                  <a16:creationId xmlns:a16="http://schemas.microsoft.com/office/drawing/2014/main" id="{61642B76-EEF3-C0EC-EE37-8FBD7834F0BF}"/>
                </a:ext>
              </a:extLst>
            </p:cNvPr>
            <p:cNvSpPr/>
            <p:nvPr/>
          </p:nvSpPr>
          <p:spPr>
            <a:xfrm>
              <a:off x="7037983" y="2866269"/>
              <a:ext cx="1080120" cy="855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Galaxy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</a:t>
              </a:r>
              <a:r>
                <a:rPr kumimoji="0" lang="fr-FR" sz="14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α  , 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LW</a:t>
              </a:r>
              <a:endParaRPr kumimoji="0" lang="fr-FR" sz="1400" b="0" i="1" u="none" strike="noStrike" kern="1200" cap="none" spc="0" normalizeH="0" baseline="-25000" noProof="0" dirty="0">
                <a:ln>
                  <a:noFill/>
                </a:ln>
                <a:solidFill>
                  <a:srgbClr val="9AD1F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 useBgFill="1">
          <p:nvSpPr>
            <p:cNvPr id="18" name="Rectangle à coins arrondis 15">
              <a:extLst>
                <a:ext uri="{FF2B5EF4-FFF2-40B4-BE49-F238E27FC236}">
                  <a16:creationId xmlns:a16="http://schemas.microsoft.com/office/drawing/2014/main" id="{74860FD5-EDA6-30D8-6277-B289C6DB5EF3}"/>
                </a:ext>
              </a:extLst>
            </p:cNvPr>
            <p:cNvSpPr/>
            <p:nvPr/>
          </p:nvSpPr>
          <p:spPr>
            <a:xfrm>
              <a:off x="1334297" y="2095663"/>
              <a:ext cx="1080120" cy="855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Galaxy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UV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luminosity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esc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~ M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fr-FR" sz="1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β</a:t>
              </a:r>
            </a:p>
          </p:txBody>
        </p:sp>
        <p:sp useBgFill="1">
          <p:nvSpPr>
            <p:cNvPr id="19" name="Rectangle à coins arrondis 16">
              <a:extLst>
                <a:ext uri="{FF2B5EF4-FFF2-40B4-BE49-F238E27FC236}">
                  <a16:creationId xmlns:a16="http://schemas.microsoft.com/office/drawing/2014/main" id="{56EB40D3-96DD-3BC7-F099-3D3752B22DB2}"/>
                </a:ext>
              </a:extLst>
            </p:cNvPr>
            <p:cNvSpPr/>
            <p:nvPr/>
          </p:nvSpPr>
          <p:spPr>
            <a:xfrm>
              <a:off x="752612" y="3755629"/>
              <a:ext cx="1277600" cy="855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Star formation 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𝛕, </a:t>
              </a:r>
              <a:r>
                <a:rPr kumimoji="0" lang="fr-FR" sz="1400" b="0" i="1" u="none" strike="noStrike" kern="1200" cap="none" spc="0" normalizeH="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min</a:t>
              </a:r>
              <a:endParaRPr kumimoji="0" lang="fr-FR" sz="1400" b="0" i="1" u="none" strike="noStrike" kern="1200" cap="none" spc="0" normalizeH="0" baseline="30000" noProof="0" dirty="0">
                <a:ln>
                  <a:noFill/>
                </a:ln>
                <a:solidFill>
                  <a:srgbClr val="9AD1F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 useBgFill="1">
          <p:nvSpPr>
            <p:cNvPr id="20" name="Rectangle à coins arrondis 17">
              <a:extLst>
                <a:ext uri="{FF2B5EF4-FFF2-40B4-BE49-F238E27FC236}">
                  <a16:creationId xmlns:a16="http://schemas.microsoft.com/office/drawing/2014/main" id="{42FDFC31-77F0-408E-0BB6-7098B6670C60}"/>
                </a:ext>
              </a:extLst>
            </p:cNvPr>
            <p:cNvSpPr/>
            <p:nvPr/>
          </p:nvSpPr>
          <p:spPr>
            <a:xfrm>
              <a:off x="1646151" y="5069174"/>
              <a:ext cx="1170130" cy="855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X-ray sources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X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 ,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</a:t>
              </a:r>
              <a:r>
                <a:rPr kumimoji="0" lang="fr-FR" sz="14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9AD1F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/S</a:t>
              </a:r>
              <a:endParaRPr kumimoji="0" lang="fr-FR" sz="1400" b="0" i="1" u="none" strike="noStrike" kern="1200" cap="none" spc="0" normalizeH="0" baseline="30000" noProof="0" dirty="0">
                <a:ln>
                  <a:noFill/>
                </a:ln>
                <a:solidFill>
                  <a:srgbClr val="9AD1F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" name="Flèche vers le bas 20">
              <a:extLst>
                <a:ext uri="{FF2B5EF4-FFF2-40B4-BE49-F238E27FC236}">
                  <a16:creationId xmlns:a16="http://schemas.microsoft.com/office/drawing/2014/main" id="{FF35AC9A-0B5D-16F5-FAFB-9B9880964BF6}"/>
                </a:ext>
              </a:extLst>
            </p:cNvPr>
            <p:cNvSpPr/>
            <p:nvPr/>
          </p:nvSpPr>
          <p:spPr>
            <a:xfrm rot="18541282">
              <a:off x="3735822" y="3463270"/>
              <a:ext cx="248253" cy="306529"/>
            </a:xfrm>
            <a:prstGeom prst="downArrow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2D908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2" name="Flèche vers le bas 21">
              <a:extLst>
                <a:ext uri="{FF2B5EF4-FFF2-40B4-BE49-F238E27FC236}">
                  <a16:creationId xmlns:a16="http://schemas.microsoft.com/office/drawing/2014/main" id="{AD54ADF2-7416-AF5E-B660-2F80A3FDB892}"/>
                </a:ext>
              </a:extLst>
            </p:cNvPr>
            <p:cNvSpPr/>
            <p:nvPr/>
          </p:nvSpPr>
          <p:spPr>
            <a:xfrm rot="3453451">
              <a:off x="5156559" y="3454066"/>
              <a:ext cx="248253" cy="306529"/>
            </a:xfrm>
            <a:prstGeom prst="downArrow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2D908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3" name="Flèche vers le bas 22">
              <a:extLst>
                <a:ext uri="{FF2B5EF4-FFF2-40B4-BE49-F238E27FC236}">
                  <a16:creationId xmlns:a16="http://schemas.microsoft.com/office/drawing/2014/main" id="{49399283-860A-E8CC-F16F-80EF36C5D730}"/>
                </a:ext>
              </a:extLst>
            </p:cNvPr>
            <p:cNvSpPr/>
            <p:nvPr/>
          </p:nvSpPr>
          <p:spPr>
            <a:xfrm rot="7769634">
              <a:off x="4868152" y="4195950"/>
              <a:ext cx="188838" cy="252606"/>
            </a:xfrm>
            <a:prstGeom prst="downArrow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2D908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4" name="Flèche vers le bas 23">
              <a:extLst>
                <a:ext uri="{FF2B5EF4-FFF2-40B4-BE49-F238E27FC236}">
                  <a16:creationId xmlns:a16="http://schemas.microsoft.com/office/drawing/2014/main" id="{6D9D64A8-0BFA-8980-480E-D64FCE01A034}"/>
                </a:ext>
              </a:extLst>
            </p:cNvPr>
            <p:cNvSpPr/>
            <p:nvPr/>
          </p:nvSpPr>
          <p:spPr>
            <a:xfrm rot="13283814">
              <a:off x="3930285" y="4125127"/>
              <a:ext cx="248253" cy="306529"/>
            </a:xfrm>
            <a:prstGeom prst="downArrow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2D908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5" name="Rectangle à coins arrondis 31">
              <a:extLst>
                <a:ext uri="{FF2B5EF4-FFF2-40B4-BE49-F238E27FC236}">
                  <a16:creationId xmlns:a16="http://schemas.microsoft.com/office/drawing/2014/main" id="{75F56C8F-0F06-AF66-F517-E3B96650A2DB}"/>
                </a:ext>
              </a:extLst>
            </p:cNvPr>
            <p:cNvSpPr/>
            <p:nvPr/>
          </p:nvSpPr>
          <p:spPr>
            <a:xfrm>
              <a:off x="4010885" y="5768604"/>
              <a:ext cx="1170130" cy="855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?</a:t>
              </a:r>
              <a:endParaRPr kumimoji="0" lang="fr-FR" sz="28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B06E009-ECB4-A8AA-1F9B-498167BE11EB}"/>
                </a:ext>
              </a:extLst>
            </p:cNvPr>
            <p:cNvSpPr/>
            <p:nvPr/>
          </p:nvSpPr>
          <p:spPr>
            <a:xfrm rot="654519">
              <a:off x="2172438" y="4517209"/>
              <a:ext cx="1665185" cy="1575175"/>
            </a:xfrm>
            <a:prstGeom prst="arc">
              <a:avLst>
                <a:gd name="adj1" fmla="val 11510834"/>
                <a:gd name="adj2" fmla="val 15306687"/>
              </a:avLst>
            </a:pr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4EF32C7E-A1BB-1E57-CE9E-4C747C94E935}"/>
                </a:ext>
              </a:extLst>
            </p:cNvPr>
            <p:cNvSpPr/>
            <p:nvPr/>
          </p:nvSpPr>
          <p:spPr>
            <a:xfrm rot="586028">
              <a:off x="1571163" y="3116264"/>
              <a:ext cx="1845708" cy="1802540"/>
            </a:xfrm>
            <a:prstGeom prst="arc">
              <a:avLst>
                <a:gd name="adj1" fmla="val 11510834"/>
                <a:gd name="adj2" fmla="val 15859405"/>
              </a:avLst>
            </a:pr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877269B1-8E89-B145-C223-2AF2776AA1C1}"/>
                </a:ext>
              </a:extLst>
            </p:cNvPr>
            <p:cNvSpPr/>
            <p:nvPr/>
          </p:nvSpPr>
          <p:spPr>
            <a:xfrm rot="4030236">
              <a:off x="5286563" y="4256764"/>
              <a:ext cx="1966708" cy="1862519"/>
            </a:xfrm>
            <a:prstGeom prst="arc">
              <a:avLst>
                <a:gd name="adj1" fmla="val 11073001"/>
                <a:gd name="adj2" fmla="val 15704439"/>
              </a:avLst>
            </a:pr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259BD5DC-2B22-6461-FD69-C0F55C21B212}"/>
                </a:ext>
              </a:extLst>
            </p:cNvPr>
            <p:cNvCxnSpPr>
              <a:cxnSpLocks/>
            </p:cNvCxnSpPr>
            <p:nvPr/>
          </p:nvCxnSpPr>
          <p:spPr>
            <a:xfrm>
              <a:off x="2451430" y="2933172"/>
              <a:ext cx="175099" cy="108829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CA62C3-A3D1-7287-3D1D-95EAB0067E32}"/>
                </a:ext>
              </a:extLst>
            </p:cNvPr>
            <p:cNvSpPr/>
            <p:nvPr/>
          </p:nvSpPr>
          <p:spPr>
            <a:xfrm>
              <a:off x="2482999" y="2170964"/>
              <a:ext cx="4082033" cy="234324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>
                  <a:gd name="adj" fmla="val 1073945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fr-FR" sz="2000" b="1" dirty="0" err="1">
                  <a:solidFill>
                    <a:srgbClr val="FFFF00"/>
                  </a:solidFill>
                </a:rPr>
                <a:t>Models</a:t>
              </a:r>
              <a:r>
                <a:rPr lang="fr-FR" sz="2000" b="1" dirty="0">
                  <a:solidFill>
                    <a:srgbClr val="FFFF00"/>
                  </a:solidFill>
                </a:rPr>
                <a:t> (HPC simulations)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8BDDC8-867C-3EC3-1A51-5AA19B892F1E}"/>
                </a:ext>
              </a:extLst>
            </p:cNvPr>
            <p:cNvSpPr/>
            <p:nvPr/>
          </p:nvSpPr>
          <p:spPr>
            <a:xfrm>
              <a:off x="2471503" y="1544399"/>
              <a:ext cx="4082033" cy="13692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>
                  <a:gd name="adj" fmla="val 1073945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fr-FR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P</a:t>
              </a:r>
              <a:r>
                <a:rPr lang="fr-FR" sz="24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hysical </a:t>
              </a:r>
              <a:r>
                <a:rPr lang="fr-FR" sz="2400" b="1" dirty="0" err="1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parameters</a:t>
              </a:r>
              <a:endParaRPr lang="fr-FR" sz="2400" b="1" cap="none" spc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CD62B5-1A7B-A491-6783-13527D3198DD}"/>
                </a:ext>
              </a:extLst>
            </p:cNvPr>
            <p:cNvSpPr/>
            <p:nvPr/>
          </p:nvSpPr>
          <p:spPr>
            <a:xfrm>
              <a:off x="2534566" y="2752749"/>
              <a:ext cx="4082033" cy="25960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>
                  <a:gd name="adj" fmla="val 1073945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fr-FR" b="1" cap="none" spc="0" dirty="0">
                  <a:effectLst/>
                </a:rPr>
                <a:t> </a:t>
              </a:r>
              <a:r>
                <a:rPr lang="fr-FR" b="1" cap="none" spc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</a:rPr>
                <a:t>F</a:t>
              </a:r>
              <a:r>
                <a:rPr lang="fr-FR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ields</a:t>
              </a:r>
              <a:endParaRPr lang="fr-FR" b="1" cap="none" spc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499F83-7128-6056-63CD-34349D3D8D0D}"/>
                </a:ext>
              </a:extLst>
            </p:cNvPr>
            <p:cNvSpPr/>
            <p:nvPr/>
          </p:nvSpPr>
          <p:spPr>
            <a:xfrm>
              <a:off x="3274984" y="3228386"/>
              <a:ext cx="2488886" cy="29418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>
                  <a:gd name="adj" fmla="val 1073945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fr-FR" sz="1400" b="1" dirty="0">
                  <a:solidFill>
                    <a:srgbClr val="FFFF00"/>
                  </a:solidFill>
                </a:rPr>
                <a:t>Post-</a:t>
              </a:r>
              <a:r>
                <a:rPr lang="fr-FR" sz="1400" b="1" dirty="0" err="1">
                  <a:solidFill>
                    <a:srgbClr val="FFFF00"/>
                  </a:solidFill>
                </a:rPr>
                <a:t>processing</a:t>
              </a:r>
              <a:endParaRPr lang="fr-FR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DC0BFE7A-FB30-DFB9-03C1-21AD0C9B21A0}"/>
                </a:ext>
              </a:extLst>
            </p:cNvPr>
            <p:cNvSpPr/>
            <p:nvPr/>
          </p:nvSpPr>
          <p:spPr>
            <a:xfrm rot="5400000">
              <a:off x="1602310" y="2772353"/>
              <a:ext cx="2449133" cy="3443730"/>
            </a:xfrm>
            <a:prstGeom prst="arc">
              <a:avLst>
                <a:gd name="adj1" fmla="val 16200000"/>
                <a:gd name="adj2" fmla="val 21585892"/>
              </a:avLst>
            </a:prstGeom>
            <a:ln w="203200">
              <a:solidFill>
                <a:srgbClr val="FFC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0EE38A8-1CE1-FA53-B132-3FA36725CECE}"/>
                </a:ext>
              </a:extLst>
            </p:cNvPr>
            <p:cNvSpPr txBox="1"/>
            <p:nvPr/>
          </p:nvSpPr>
          <p:spPr>
            <a:xfrm rot="19241679">
              <a:off x="2606724" y="4193355"/>
              <a:ext cx="2164375" cy="129823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850265"/>
                </a:avLst>
              </a:prstTxWarp>
              <a:spAutoFit/>
            </a:bodyPr>
            <a:lstStyle/>
            <a:p>
              <a:r>
                <a:rPr lang="en-GB" sz="1400" dirty="0"/>
                <a:t>Inference / inversion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6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3DC5205-B538-2FB9-D2EA-B8B676038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76598"/>
            <a:ext cx="12192000" cy="58402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31856A-62CF-5F1F-1819-E6F141B92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74"/>
          <a:stretch/>
        </p:blipFill>
        <p:spPr>
          <a:xfrm flipH="1">
            <a:off x="0" y="0"/>
            <a:ext cx="12192000" cy="10177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56" y="0"/>
            <a:ext cx="7735865" cy="1018033"/>
          </a:xfrm>
        </p:spPr>
        <p:txBody>
          <a:bodyPr>
            <a:normAutofit/>
          </a:bodyPr>
          <a:lstStyle/>
          <a:p>
            <a:r>
              <a:rPr lang="fr-FR" dirty="0"/>
              <a:t>The LICORICE code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302B5D-982F-ED27-7BA2-9290BEE903BB}"/>
              </a:ext>
            </a:extLst>
          </p:cNvPr>
          <p:cNvSpPr txBox="1"/>
          <p:nvPr/>
        </p:nvSpPr>
        <p:spPr>
          <a:xfrm>
            <a:off x="-602316" y="1203673"/>
            <a:ext cx="5303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FFFFFF"/>
                </a:solidFill>
                <a:latin typeface="Candara"/>
              </a:rPr>
              <a:t>	- Dynamics (</a:t>
            </a:r>
            <a:r>
              <a:rPr lang="fr-FR" sz="2000" dirty="0" err="1">
                <a:solidFill>
                  <a:srgbClr val="FFFFFF"/>
                </a:solidFill>
                <a:latin typeface="Candara"/>
              </a:rPr>
              <a:t>Treecode</a:t>
            </a:r>
            <a:r>
              <a:rPr lang="fr-FR" sz="2000" dirty="0">
                <a:solidFill>
                  <a:srgbClr val="FFFFFF"/>
                </a:solidFill>
                <a:latin typeface="Candara"/>
              </a:rPr>
              <a:t> + SPH)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FFFFFF"/>
                </a:solidFill>
                <a:latin typeface="Candara"/>
              </a:rPr>
              <a:t>	- Monte Carlo Ray-Tracing RT: UV and X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FFFFFF"/>
                </a:solidFill>
                <a:latin typeface="Candara"/>
              </a:rPr>
              <a:t>	- Lyman-alpha 3D RT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FFFFFF"/>
                </a:solidFill>
                <a:latin typeface="Candara"/>
              </a:rPr>
              <a:t>	- </a:t>
            </a:r>
            <a:r>
              <a:rPr lang="fr-FR" sz="2000" dirty="0" err="1">
                <a:solidFill>
                  <a:srgbClr val="FFFFFF"/>
                </a:solidFill>
                <a:latin typeface="Candara"/>
              </a:rPr>
              <a:t>MPI+OpenMP</a:t>
            </a:r>
            <a:r>
              <a:rPr lang="fr-FR" sz="2000" dirty="0">
                <a:solidFill>
                  <a:srgbClr val="FFFFFF"/>
                </a:solidFill>
                <a:latin typeface="Candara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Candara"/>
              </a:rPr>
              <a:t>parallelization</a:t>
            </a:r>
            <a:endParaRPr lang="fr-FR" sz="2000" dirty="0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983B2E-0A5E-3058-DC81-2F77860F4E63}"/>
              </a:ext>
            </a:extLst>
          </p:cNvPr>
          <p:cNvSpPr txBox="1"/>
          <p:nvPr/>
        </p:nvSpPr>
        <p:spPr>
          <a:xfrm>
            <a:off x="-668993" y="2712752"/>
            <a:ext cx="67649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srgbClr val="FFFFFF"/>
              </a:solidFill>
              <a:latin typeface="Candara"/>
            </a:endParaRPr>
          </a:p>
          <a:p>
            <a:pPr lvl="0" defTabSz="914400">
              <a:defRPr/>
            </a:pPr>
            <a:r>
              <a:rPr lang="fr-FR" sz="2000" dirty="0">
                <a:solidFill>
                  <a:srgbClr val="FFFFFF"/>
                </a:solidFill>
                <a:latin typeface="Candara"/>
              </a:rPr>
              <a:t>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Candara"/>
              </a:rPr>
              <a:t>HIRRAH-21 simulation (2018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): </a:t>
            </a:r>
          </a:p>
          <a:p>
            <a:pPr lvl="0" defTabSz="914400"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	- 300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Mpc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Candara"/>
              </a:rPr>
              <a:t>box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	- 10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particles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&gt; 10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9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M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⦿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resolution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~ 3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kpc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FFFFFF"/>
                </a:solidFill>
                <a:latin typeface="Candara"/>
              </a:rPr>
              <a:t>	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- 4 x 10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photons	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	- 5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CPU. 4096 MPI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domains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16384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BB2F41-06FF-7F96-A5D1-289CD2CCDE78}"/>
              </a:ext>
            </a:extLst>
          </p:cNvPr>
          <p:cNvSpPr txBox="1"/>
          <p:nvPr/>
        </p:nvSpPr>
        <p:spPr>
          <a:xfrm>
            <a:off x="-602316" y="4961829"/>
            <a:ext cx="6295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  <a:r>
              <a:rPr lang="fr-FR" sz="2800" dirty="0">
                <a:solidFill>
                  <a:srgbClr val="FFFFFF"/>
                </a:solidFill>
                <a:latin typeface="Candara"/>
              </a:rPr>
              <a:t>W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run a single large simulation 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dirty="0">
              <a:solidFill>
                <a:srgbClr val="FFFFFF"/>
              </a:solidFill>
              <a:latin typeface="Candar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FFFFFF"/>
                </a:solidFill>
                <a:latin typeface="Candara"/>
              </a:rPr>
              <a:t>	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reference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point </a:t>
            </a:r>
            <a:r>
              <a:rPr lang="fr-FR" sz="2800" dirty="0">
                <a:solidFill>
                  <a:srgbClr val="FFFFFF"/>
                </a:solidFill>
                <a:latin typeface="Candara"/>
              </a:rPr>
              <a:t>for validation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3889" y="92738"/>
            <a:ext cx="10665950" cy="1018033"/>
          </a:xfrm>
        </p:spPr>
        <p:txBody>
          <a:bodyPr>
            <a:normAutofit/>
          </a:bodyPr>
          <a:lstStyle/>
          <a:p>
            <a:pPr algn="r"/>
            <a:r>
              <a:rPr lang="fr-FR" dirty="0" err="1"/>
              <a:t>Inference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3D RT simulations?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16FF59-83BE-3C67-8BDA-EBAC4FA1AACE}"/>
              </a:ext>
            </a:extLst>
          </p:cNvPr>
          <p:cNvSpPr txBox="1"/>
          <p:nvPr/>
        </p:nvSpPr>
        <p:spPr>
          <a:xfrm>
            <a:off x="2280492" y="1386280"/>
            <a:ext cx="961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Possible </a:t>
            </a:r>
            <a:r>
              <a:rPr lang="fr-FR" dirty="0" err="1">
                <a:solidFill>
                  <a:schemeClr val="bg1"/>
                </a:solidFill>
              </a:rPr>
              <a:t>inference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methods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6F8427-2073-B17D-2753-029F5652AB23}"/>
              </a:ext>
            </a:extLst>
          </p:cNvPr>
          <p:cNvSpPr txBox="1"/>
          <p:nvPr/>
        </p:nvSpPr>
        <p:spPr>
          <a:xfrm>
            <a:off x="2280492" y="1385129"/>
            <a:ext cx="961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dirty="0" err="1">
                <a:solidFill>
                  <a:schemeClr val="bg1"/>
                </a:solidFill>
              </a:rPr>
              <a:t>Bayesian</a:t>
            </a:r>
            <a:r>
              <a:rPr lang="fr-FR" dirty="0">
                <a:solidFill>
                  <a:schemeClr val="bg1"/>
                </a:solidFill>
              </a:rPr>
              <a:t> MCMC: &gt; 10</a:t>
            </a:r>
            <a:r>
              <a:rPr lang="fr-FR" baseline="30000" dirty="0">
                <a:solidFill>
                  <a:schemeClr val="bg1"/>
                </a:solidFill>
              </a:rPr>
              <a:t>5</a:t>
            </a:r>
            <a:r>
              <a:rPr lang="fr-FR" dirty="0">
                <a:solidFill>
                  <a:schemeClr val="bg1"/>
                </a:solidFill>
              </a:rPr>
              <a:t> model </a:t>
            </a:r>
            <a:r>
              <a:rPr lang="fr-FR" dirty="0" err="1">
                <a:solidFill>
                  <a:schemeClr val="bg1"/>
                </a:solidFill>
              </a:rPr>
              <a:t>evaluations</a:t>
            </a:r>
            <a:r>
              <a:rPr lang="fr-FR" dirty="0">
                <a:solidFill>
                  <a:schemeClr val="bg1"/>
                </a:solidFill>
              </a:rPr>
              <a:t> =&gt; Not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3D RT!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02952D-B5D8-0112-AA18-94340C8B4E7C}"/>
              </a:ext>
            </a:extLst>
          </p:cNvPr>
          <p:cNvSpPr txBox="1"/>
          <p:nvPr/>
        </p:nvSpPr>
        <p:spPr>
          <a:xfrm>
            <a:off x="2280492" y="2406552"/>
            <a:ext cx="961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2)   Model inversion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ML (</a:t>
            </a:r>
            <a:r>
              <a:rPr lang="fr-FR" dirty="0" err="1">
                <a:solidFill>
                  <a:schemeClr val="bg1"/>
                </a:solidFill>
              </a:rPr>
              <a:t>bayesian</a:t>
            </a:r>
            <a:r>
              <a:rPr lang="fr-FR" dirty="0">
                <a:solidFill>
                  <a:schemeClr val="bg1"/>
                </a:solidFill>
              </a:rPr>
              <a:t> or not): a few 10</a:t>
            </a:r>
            <a:r>
              <a:rPr lang="fr-FR" baseline="30000" dirty="0">
                <a:solidFill>
                  <a:schemeClr val="bg1"/>
                </a:solidFill>
              </a:rPr>
              <a:t>3 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36784B-39AB-FA3A-90FD-A38187C6C57C}"/>
              </a:ext>
            </a:extLst>
          </p:cNvPr>
          <p:cNvSpPr txBox="1"/>
          <p:nvPr/>
        </p:nvSpPr>
        <p:spPr>
          <a:xfrm>
            <a:off x="2280492" y="3490741"/>
            <a:ext cx="961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3)   </a:t>
            </a:r>
            <a:r>
              <a:rPr lang="fr-FR" dirty="0" err="1">
                <a:solidFill>
                  <a:schemeClr val="bg1"/>
                </a:solidFill>
              </a:rPr>
              <a:t>Trained</a:t>
            </a:r>
            <a:r>
              <a:rPr lang="fr-FR" dirty="0">
                <a:solidFill>
                  <a:schemeClr val="bg1"/>
                </a:solidFill>
              </a:rPr>
              <a:t> ML </a:t>
            </a:r>
            <a:r>
              <a:rPr lang="fr-FR" dirty="0" err="1">
                <a:solidFill>
                  <a:schemeClr val="bg1"/>
                </a:solidFill>
              </a:rPr>
              <a:t>emulator</a:t>
            </a:r>
            <a:r>
              <a:rPr lang="fr-FR" dirty="0">
                <a:solidFill>
                  <a:schemeClr val="bg1"/>
                </a:solidFill>
              </a:rPr>
              <a:t> (a few 10</a:t>
            </a:r>
            <a:r>
              <a:rPr lang="fr-FR" baseline="30000" dirty="0">
                <a:solidFill>
                  <a:schemeClr val="bg1"/>
                </a:solidFill>
              </a:rPr>
              <a:t>3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) + MCMC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CD4A2E-AD53-F76A-BE23-0CCC2D335C63}"/>
              </a:ext>
            </a:extLst>
          </p:cNvPr>
          <p:cNvSpPr txBox="1"/>
          <p:nvPr/>
        </p:nvSpPr>
        <p:spPr>
          <a:xfrm>
            <a:off x="2280491" y="3789356"/>
            <a:ext cx="999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fr-FR" dirty="0">
                <a:solidFill>
                  <a:schemeClr val="bg1"/>
                </a:solidFill>
              </a:rPr>
              <a:t>SBI: ML Density </a:t>
            </a:r>
            <a:r>
              <a:rPr lang="fr-FR" dirty="0" err="1">
                <a:solidFill>
                  <a:schemeClr val="bg1"/>
                </a:solidFill>
              </a:rPr>
              <a:t>Estimator</a:t>
            </a:r>
            <a:r>
              <a:rPr lang="fr-FR" dirty="0">
                <a:solidFill>
                  <a:schemeClr val="bg1"/>
                </a:solidFill>
              </a:rPr>
              <a:t> (a few 10</a:t>
            </a:r>
            <a:r>
              <a:rPr lang="fr-FR" baseline="30000" dirty="0">
                <a:solidFill>
                  <a:schemeClr val="bg1"/>
                </a:solidFill>
              </a:rPr>
              <a:t>3 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implicit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likelihood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C956A6-7267-8CF4-59BF-1C3C5D42E4CD}"/>
              </a:ext>
            </a:extLst>
          </p:cNvPr>
          <p:cNvSpPr txBox="1"/>
          <p:nvPr/>
        </p:nvSpPr>
        <p:spPr>
          <a:xfrm>
            <a:off x="2280491" y="4848544"/>
            <a:ext cx="961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=&gt; </a:t>
            </a:r>
            <a:r>
              <a:rPr lang="fr-FR" dirty="0" err="1">
                <a:solidFill>
                  <a:schemeClr val="bg1"/>
                </a:solidFill>
              </a:rPr>
              <a:t>We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need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build</a:t>
            </a:r>
            <a:r>
              <a:rPr lang="fr-FR" dirty="0">
                <a:solidFill>
                  <a:schemeClr val="bg1"/>
                </a:solidFill>
              </a:rPr>
              <a:t> a training set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3D RT simulations! </a:t>
            </a:r>
          </a:p>
        </p:txBody>
      </p:sp>
    </p:spTree>
    <p:extLst>
      <p:ext uri="{BB962C8B-B14F-4D97-AF65-F5344CB8AC3E}">
        <p14:creationId xmlns:p14="http://schemas.microsoft.com/office/powerpoint/2010/main" val="5112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29C3D36-2C10-53D6-80FB-5FC390EC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52" y="3453927"/>
            <a:ext cx="4276359" cy="31922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672D85-3B0C-7E97-EB14-8F28F648E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60" y="3443536"/>
            <a:ext cx="3304657" cy="319221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D6790C0-7E3B-4E78-FCD8-44045E773FEF}"/>
              </a:ext>
            </a:extLst>
          </p:cNvPr>
          <p:cNvSpPr txBox="1"/>
          <p:nvPr/>
        </p:nvSpPr>
        <p:spPr>
          <a:xfrm>
            <a:off x="3882101" y="6369139"/>
            <a:ext cx="1402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Mériot</a:t>
            </a:r>
            <a:r>
              <a:rPr lang="fr-FR" sz="1200" dirty="0"/>
              <a:t> et al. (2024)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2B5A034-8FA6-FCF0-17DC-9AEFF190E5C6}"/>
              </a:ext>
            </a:extLst>
          </p:cNvPr>
          <p:cNvSpPr txBox="1"/>
          <p:nvPr/>
        </p:nvSpPr>
        <p:spPr>
          <a:xfrm>
            <a:off x="7507652" y="6394527"/>
            <a:ext cx="1402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Mériot</a:t>
            </a:r>
            <a:r>
              <a:rPr lang="fr-FR" sz="1200" dirty="0"/>
              <a:t> et al. (2024)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A23BF7-9319-3E55-1305-CC35F4A15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" y="3442909"/>
            <a:ext cx="3224456" cy="319221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F7D6C2B-3F64-5520-71C7-88F2F09DD092}"/>
              </a:ext>
            </a:extLst>
          </p:cNvPr>
          <p:cNvSpPr txBox="1"/>
          <p:nvPr/>
        </p:nvSpPr>
        <p:spPr>
          <a:xfrm>
            <a:off x="391751" y="6357007"/>
            <a:ext cx="1402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Mériot</a:t>
            </a:r>
            <a:r>
              <a:rPr lang="fr-FR" sz="1200" dirty="0"/>
              <a:t> et al. (2024)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3889" y="92738"/>
            <a:ext cx="10665950" cy="1018033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err="1"/>
              <a:t>LoReLi</a:t>
            </a:r>
            <a:r>
              <a:rPr lang="fr-FR" dirty="0"/>
              <a:t> II </a:t>
            </a:r>
            <a:r>
              <a:rPr lang="fr-FR" dirty="0" err="1"/>
              <a:t>database</a:t>
            </a:r>
            <a:br>
              <a:rPr lang="fr-FR" dirty="0"/>
            </a:br>
            <a:r>
              <a:rPr lang="fr-FR" sz="2700" dirty="0"/>
              <a:t>(</a:t>
            </a:r>
            <a:r>
              <a:rPr lang="fr-FR" sz="2700" dirty="0" err="1"/>
              <a:t>Mériot</a:t>
            </a:r>
            <a:r>
              <a:rPr lang="fr-FR" sz="2700" dirty="0"/>
              <a:t>, </a:t>
            </a:r>
            <a:r>
              <a:rPr lang="fr-FR" sz="2700" dirty="0" err="1"/>
              <a:t>Semelin</a:t>
            </a:r>
            <a:r>
              <a:rPr lang="fr-FR" sz="2700" dirty="0"/>
              <a:t> and Cornu, in </a:t>
            </a:r>
            <a:r>
              <a:rPr lang="fr-FR" sz="2700" dirty="0" err="1"/>
              <a:t>prep</a:t>
            </a:r>
            <a:r>
              <a:rPr lang="fr-FR" sz="2700" dirty="0"/>
              <a:t>, 2024)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3B38EE-C05C-603C-F25E-4264B9A51CE3}"/>
              </a:ext>
            </a:extLst>
          </p:cNvPr>
          <p:cNvSpPr txBox="1"/>
          <p:nvPr/>
        </p:nvSpPr>
        <p:spPr>
          <a:xfrm>
            <a:off x="391751" y="719606"/>
            <a:ext cx="90783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10 000 simulations </a:t>
            </a:r>
            <a:r>
              <a:rPr lang="fr-FR" dirty="0">
                <a:solidFill>
                  <a:srgbClr val="FF0000"/>
                </a:solidFill>
              </a:rPr>
              <a:t>(1.5 Po, 5 </a:t>
            </a:r>
            <a:r>
              <a:rPr lang="fr-FR" dirty="0" err="1">
                <a:solidFill>
                  <a:srgbClr val="FF0000"/>
                </a:solidFill>
              </a:rPr>
              <a:t>Mh</a:t>
            </a:r>
            <a:r>
              <a:rPr lang="fr-FR" dirty="0">
                <a:solidFill>
                  <a:srgbClr val="FF0000"/>
                </a:solidFill>
              </a:rPr>
              <a:t> CPU)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500 000  21-cm cubes (80 To)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Explore a 5-param </a:t>
            </a:r>
            <a:r>
              <a:rPr lang="fr-FR" dirty="0" err="1">
                <a:solidFill>
                  <a:schemeClr val="bg1"/>
                </a:solidFill>
              </a:rPr>
              <a:t>space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f</a:t>
            </a:r>
            <a:r>
              <a:rPr lang="fr-FR" baseline="-25000" dirty="0" err="1">
                <a:solidFill>
                  <a:schemeClr val="bg1"/>
                </a:solidFill>
              </a:rPr>
              <a:t>X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M</a:t>
            </a:r>
            <a:r>
              <a:rPr lang="fr-FR" baseline="-25000" dirty="0" err="1">
                <a:solidFill>
                  <a:schemeClr val="bg1"/>
                </a:solidFill>
              </a:rPr>
              <a:t>min</a:t>
            </a:r>
            <a:r>
              <a:rPr lang="fr-FR" dirty="0">
                <a:solidFill>
                  <a:schemeClr val="bg1"/>
                </a:solidFill>
              </a:rPr>
              <a:t>, 𝛕</a:t>
            </a:r>
            <a:r>
              <a:rPr lang="fr-FR" baseline="-25000" dirty="0">
                <a:solidFill>
                  <a:schemeClr val="bg1"/>
                </a:solidFill>
              </a:rPr>
              <a:t>SF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</a:t>
            </a:r>
            <a:r>
              <a:rPr lang="fr-FR" baseline="-25000" dirty="0" err="1">
                <a:solidFill>
                  <a:schemeClr val="bg1"/>
                </a:solidFill>
              </a:rPr>
              <a:t>esc</a:t>
            </a:r>
            <a:r>
              <a:rPr lang="fr-FR" baseline="-25000" dirty="0">
                <a:solidFill>
                  <a:schemeClr val="bg1"/>
                </a:solidFill>
              </a:rPr>
              <a:t> , </a:t>
            </a:r>
            <a:r>
              <a:rPr lang="fr-FR" dirty="0">
                <a:solidFill>
                  <a:schemeClr val="bg1"/>
                </a:solidFill>
              </a:rPr>
              <a:t>and R</a:t>
            </a:r>
            <a:r>
              <a:rPr lang="fr-FR" baseline="-25000" dirty="0">
                <a:solidFill>
                  <a:schemeClr val="bg1"/>
                </a:solidFill>
              </a:rPr>
              <a:t>H/S</a:t>
            </a:r>
          </a:p>
          <a:p>
            <a:endParaRPr lang="fr-FR" baseline="-250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Non-</a:t>
            </a:r>
            <a:r>
              <a:rPr lang="fr-FR" dirty="0" err="1">
                <a:solidFill>
                  <a:schemeClr val="bg1"/>
                </a:solidFill>
              </a:rPr>
              <a:t>hypercubic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domain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prior</a:t>
            </a:r>
            <a:r>
              <a:rPr lang="fr-FR" dirty="0">
                <a:solidFill>
                  <a:schemeClr val="bg1"/>
                </a:solidFill>
              </a:rPr>
              <a:t>) to </a:t>
            </a:r>
            <a:r>
              <a:rPr lang="fr-FR" dirty="0" err="1">
                <a:solidFill>
                  <a:schemeClr val="bg1"/>
                </a:solidFill>
              </a:rPr>
              <a:t>account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observational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constraints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3211" y="0"/>
            <a:ext cx="10576192" cy="1018033"/>
          </a:xfrm>
        </p:spPr>
        <p:txBody>
          <a:bodyPr>
            <a:noAutofit/>
          </a:bodyPr>
          <a:lstStyle/>
          <a:p>
            <a:pPr algn="r"/>
            <a:r>
              <a:rPr lang="fr-FR" sz="4400" dirty="0" err="1"/>
              <a:t>Principle</a:t>
            </a:r>
            <a:r>
              <a:rPr lang="fr-FR" sz="4400" dirty="0"/>
              <a:t> of Simulation-</a:t>
            </a:r>
            <a:r>
              <a:rPr lang="fr-FR" sz="4400" dirty="0" err="1"/>
              <a:t>based</a:t>
            </a:r>
            <a:r>
              <a:rPr lang="fr-FR" sz="4400" dirty="0"/>
              <a:t> </a:t>
            </a:r>
            <a:r>
              <a:rPr lang="fr-FR" sz="4400" dirty="0" err="1"/>
              <a:t>inference</a:t>
            </a:r>
            <a:r>
              <a:rPr lang="fr-FR" sz="4400" dirty="0"/>
              <a:t> (SBI) </a:t>
            </a:r>
            <a:endParaRPr lang="fr-FR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312D6A4-4485-4BDB-6192-D29B9B76E867}"/>
                  </a:ext>
                </a:extLst>
              </p:cNvPr>
              <p:cNvSpPr txBox="1"/>
              <p:nvPr/>
            </p:nvSpPr>
            <p:spPr>
              <a:xfrm>
                <a:off x="916148" y="1259053"/>
                <a:ext cx="1146024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Baseline 21-cm </a:t>
                </a:r>
                <a:r>
                  <a:rPr lang="fr-FR" dirty="0" err="1">
                    <a:solidFill>
                      <a:schemeClr val="bg1"/>
                    </a:solidFill>
                  </a:rPr>
                  <a:t>inference</a:t>
                </a:r>
                <a:r>
                  <a:rPr lang="fr-FR" dirty="0">
                    <a:solidFill>
                      <a:schemeClr val="bg1"/>
                    </a:solidFill>
                  </a:rPr>
                  <a:t>:</a:t>
                </a:r>
              </a:p>
              <a:p>
                <a:endParaRPr lang="fr-FR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</a:rPr>
                  <a:t>	- Data = power </a:t>
                </a:r>
                <a:r>
                  <a:rPr lang="fr-FR" dirty="0" err="1">
                    <a:solidFill>
                      <a:schemeClr val="bg1"/>
                    </a:solidFill>
                  </a:rPr>
                  <a:t>spectrum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</a:rPr>
                  <a:t>	- Assume </a:t>
                </a:r>
                <a:r>
                  <a:rPr lang="fr-FR" dirty="0" err="1">
                    <a:solidFill>
                      <a:schemeClr val="bg1"/>
                    </a:solidFill>
                  </a:rPr>
                  <a:t>uncorrelated</a:t>
                </a:r>
                <a:r>
                  <a:rPr lang="fr-FR" dirty="0">
                    <a:solidFill>
                      <a:schemeClr val="bg1"/>
                    </a:solidFill>
                  </a:rPr>
                  <a:t> noise </a:t>
                </a:r>
                <a:r>
                  <a:rPr lang="fr-FR" u="sng" dirty="0" err="1">
                    <a:solidFill>
                      <a:schemeClr val="bg1"/>
                    </a:solidFill>
                  </a:rPr>
                  <a:t>with</a:t>
                </a:r>
                <a:r>
                  <a:rPr lang="fr-FR" u="sng" dirty="0">
                    <a:solidFill>
                      <a:schemeClr val="bg1"/>
                    </a:solidFill>
                  </a:rPr>
                  <a:t> </a:t>
                </a:r>
                <a:r>
                  <a:rPr lang="fr-FR" u="sng" dirty="0" err="1">
                    <a:solidFill>
                      <a:schemeClr val="bg1"/>
                    </a:solidFill>
                  </a:rPr>
                  <a:t>known</a:t>
                </a:r>
                <a:r>
                  <a:rPr lang="fr-FR" u="sng" dirty="0">
                    <a:solidFill>
                      <a:schemeClr val="bg1"/>
                    </a:solidFill>
                  </a:rPr>
                  <a:t> variance and </a:t>
                </a:r>
                <a:r>
                  <a:rPr lang="fr-FR" u="sng" dirty="0" err="1">
                    <a:solidFill>
                      <a:schemeClr val="bg1"/>
                    </a:solidFill>
                  </a:rPr>
                  <a:t>mean</a:t>
                </a:r>
                <a:endParaRPr lang="fr-FR" u="sng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=&gt;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𝑝𝑎𝑟𝑎𝑚𝑒𝑡𝑒𝑟𝑠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= </a:t>
                </a:r>
                <a:r>
                  <a:rPr lang="fr-FR" dirty="0" err="1">
                    <a:solidFill>
                      <a:schemeClr val="bg1"/>
                    </a:solidFill>
                  </a:rPr>
                  <a:t>analytical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gaussian</a:t>
                </a:r>
                <a:r>
                  <a:rPr lang="fr-FR" dirty="0">
                    <a:solidFill>
                      <a:schemeClr val="bg1"/>
                    </a:solidFill>
                  </a:rPr>
                  <a:t>     </a:t>
                </a:r>
              </a:p>
              <a:p>
                <a:endParaRPr lang="fr-FR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</a:rPr>
                  <a:t>But </a:t>
                </a:r>
                <a:r>
                  <a:rPr lang="fr-FR" dirty="0" err="1">
                    <a:solidFill>
                      <a:schemeClr val="bg1"/>
                    </a:solidFill>
                  </a:rPr>
                  <a:t>correlation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exists</a:t>
                </a:r>
                <a:r>
                  <a:rPr lang="fr-FR" dirty="0">
                    <a:solidFill>
                      <a:schemeClr val="bg1"/>
                    </a:solidFill>
                  </a:rPr>
                  <a:t> and 21-cm signal </a:t>
                </a:r>
                <a:r>
                  <a:rPr lang="fr-FR" dirty="0" err="1">
                    <a:solidFill>
                      <a:schemeClr val="bg1"/>
                    </a:solidFill>
                  </a:rPr>
                  <a:t>is</a:t>
                </a:r>
                <a:r>
                  <a:rPr lang="fr-FR" dirty="0">
                    <a:solidFill>
                      <a:schemeClr val="bg1"/>
                    </a:solidFill>
                  </a:rPr>
                  <a:t> non </a:t>
                </a:r>
                <a:r>
                  <a:rPr lang="fr-FR" dirty="0" err="1">
                    <a:solidFill>
                      <a:schemeClr val="bg1"/>
                    </a:solidFill>
                  </a:rPr>
                  <a:t>gaussian</a:t>
                </a:r>
                <a:r>
                  <a:rPr lang="fr-FR" dirty="0">
                    <a:solidFill>
                      <a:schemeClr val="bg1"/>
                    </a:solidFill>
                  </a:rPr>
                  <a:t> (=&gt; </a:t>
                </a:r>
                <a:r>
                  <a:rPr lang="fr-FR" dirty="0" err="1">
                    <a:solidFill>
                      <a:schemeClr val="bg1"/>
                    </a:solidFill>
                  </a:rPr>
                  <a:t>other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statistical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summaries</a:t>
                </a:r>
                <a:r>
                  <a:rPr lang="fr-FR" dirty="0">
                    <a:solidFill>
                      <a:schemeClr val="bg1"/>
                    </a:solidFill>
                  </a:rPr>
                  <a:t>)</a:t>
                </a:r>
              </a:p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312D6A4-4485-4BDB-6192-D29B9B76E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48" y="1259053"/>
                <a:ext cx="11460240" cy="3046988"/>
              </a:xfrm>
              <a:prstGeom prst="rect">
                <a:avLst/>
              </a:prstGeom>
              <a:blipFill>
                <a:blip r:embed="rId3"/>
                <a:stretch>
                  <a:fillRect l="-886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D78E060-6C4B-777C-CDA0-E1ECC01B1655}"/>
                  </a:ext>
                </a:extLst>
              </p:cNvPr>
              <p:cNvSpPr txBox="1"/>
              <p:nvPr/>
            </p:nvSpPr>
            <p:spPr>
              <a:xfrm>
                <a:off x="916148" y="4215816"/>
                <a:ext cx="10938001" cy="227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If </a:t>
                </a:r>
                <a:r>
                  <a:rPr lang="fr-FR" dirty="0" err="1">
                    <a:solidFill>
                      <a:schemeClr val="bg1"/>
                    </a:solidFill>
                  </a:rPr>
                  <a:t>we</a:t>
                </a:r>
                <a:r>
                  <a:rPr lang="fr-FR" dirty="0">
                    <a:solidFill>
                      <a:schemeClr val="bg1"/>
                    </a:solidFill>
                  </a:rPr>
                  <a:t> can </a:t>
                </a:r>
                <a:r>
                  <a:rPr lang="fr-FR" dirty="0" err="1">
                    <a:solidFill>
                      <a:schemeClr val="bg1"/>
                    </a:solidFill>
                  </a:rPr>
                  <a:t>simulate</a:t>
                </a:r>
                <a:r>
                  <a:rPr lang="fr-FR" dirty="0">
                    <a:solidFill>
                      <a:schemeClr val="bg1"/>
                    </a:solidFill>
                  </a:rPr>
                  <a:t> the signal and the noise (yes </a:t>
                </a:r>
                <a:r>
                  <a:rPr lang="fr-FR" dirty="0" err="1">
                    <a:solidFill>
                      <a:schemeClr val="bg1"/>
                    </a:solidFill>
                  </a:rPr>
                  <a:t>we</a:t>
                </a:r>
                <a:r>
                  <a:rPr lang="fr-FR" dirty="0">
                    <a:solidFill>
                      <a:schemeClr val="bg1"/>
                    </a:solidFill>
                  </a:rPr>
                  <a:t> can!) </a:t>
                </a:r>
              </a:p>
              <a:p>
                <a:endParaRPr lang="fr-FR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</a:rPr>
                  <a:t>	=&gt; One simulation = one </a:t>
                </a:r>
                <a:r>
                  <a:rPr lang="fr-FR" dirty="0" err="1">
                    <a:solidFill>
                      <a:schemeClr val="bg1"/>
                    </a:solidFill>
                  </a:rPr>
                  <a:t>draw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from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𝑝𝑎𝑟𝑎𝑚𝑒𝑡𝑒𝑟𝑠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fr-FR" sz="1100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</a:rPr>
                  <a:t>	=&gt; Train NN to fit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(or the </a:t>
                </a:r>
                <a:r>
                  <a:rPr lang="fr-FR" dirty="0" err="1">
                    <a:solidFill>
                      <a:schemeClr val="bg1"/>
                    </a:solidFill>
                  </a:rPr>
                  <a:t>posterior</a:t>
                </a:r>
                <a:r>
                  <a:rPr lang="fr-FR" dirty="0">
                    <a:solidFill>
                      <a:schemeClr val="bg1"/>
                    </a:solidFill>
                  </a:rPr>
                  <a:t>) </a:t>
                </a:r>
                <a:r>
                  <a:rPr lang="fr-FR" dirty="0" err="1">
                    <a:solidFill>
                      <a:schemeClr val="bg1"/>
                    </a:solidFill>
                  </a:rPr>
                  <a:t>from</a:t>
                </a:r>
                <a:r>
                  <a:rPr lang="fr-FR" dirty="0">
                    <a:solidFill>
                      <a:schemeClr val="bg1"/>
                    </a:solidFill>
                  </a:rPr>
                  <a:t> a collection of </a:t>
                </a:r>
                <a:r>
                  <a:rPr lang="fr-FR" dirty="0" err="1">
                    <a:solidFill>
                      <a:schemeClr val="bg1"/>
                    </a:solidFill>
                  </a:rPr>
                  <a:t>draws</a:t>
                </a:r>
                <a:r>
                  <a:rPr lang="fr-FR" dirty="0">
                    <a:solidFill>
                      <a:schemeClr val="bg1"/>
                    </a:solidFill>
                  </a:rPr>
                  <a:t> (</a:t>
                </a:r>
                <a:r>
                  <a:rPr lang="fr-FR" dirty="0" err="1">
                    <a:solidFill>
                      <a:schemeClr val="bg1"/>
                    </a:solidFill>
                  </a:rPr>
                  <a:t>LoReLi</a:t>
                </a:r>
                <a:r>
                  <a:rPr lang="fr-FR" dirty="0">
                    <a:solidFill>
                      <a:schemeClr val="bg1"/>
                    </a:solidFill>
                  </a:rPr>
                  <a:t> II)</a:t>
                </a:r>
              </a:p>
              <a:p>
                <a:endParaRPr lang="fr-FR" sz="1100" dirty="0">
                  <a:solidFill>
                    <a:schemeClr val="bg1"/>
                  </a:solidFill>
                </a:endParaRPr>
              </a:p>
              <a:p>
                <a:r>
                  <a:rPr lang="fr-FR" dirty="0">
                    <a:solidFill>
                      <a:schemeClr val="bg1"/>
                    </a:solidFill>
                  </a:rPr>
                  <a:t>	=&gt; Use </a:t>
                </a:r>
                <a:r>
                  <a:rPr lang="fr-FR" dirty="0" err="1">
                    <a:solidFill>
                      <a:schemeClr val="bg1"/>
                    </a:solidFill>
                  </a:rPr>
                  <a:t>trained</a:t>
                </a:r>
                <a:r>
                  <a:rPr lang="fr-FR" dirty="0">
                    <a:solidFill>
                      <a:schemeClr val="bg1"/>
                    </a:solidFill>
                  </a:rPr>
                  <a:t> NN for </a:t>
                </a:r>
                <a:r>
                  <a:rPr lang="fr-FR" dirty="0" err="1">
                    <a:solidFill>
                      <a:schemeClr val="bg1"/>
                    </a:solidFill>
                  </a:rPr>
                  <a:t>very</a:t>
                </a:r>
                <a:r>
                  <a:rPr lang="fr-FR" dirty="0">
                    <a:solidFill>
                      <a:schemeClr val="bg1"/>
                    </a:solidFill>
                  </a:rPr>
                  <a:t> fast MCMC </a:t>
                </a:r>
                <a:r>
                  <a:rPr lang="fr-FR" dirty="0" err="1">
                    <a:solidFill>
                      <a:schemeClr val="bg1"/>
                    </a:solidFill>
                  </a:rPr>
                  <a:t>inference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D78E060-6C4B-777C-CDA0-E1ECC01B1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48" y="4215816"/>
                <a:ext cx="10938001" cy="2277547"/>
              </a:xfrm>
              <a:prstGeom prst="rect">
                <a:avLst/>
              </a:prstGeom>
              <a:blipFill>
                <a:blip r:embed="rId4"/>
                <a:stretch>
                  <a:fillRect l="-928" t="-27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79534-ADA1-F56B-4892-1214B0F6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EB05E-1F83-3E34-F363-8CC0BE84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29" y="-39386"/>
            <a:ext cx="10115107" cy="1018033"/>
          </a:xfrm>
        </p:spPr>
        <p:txBody>
          <a:bodyPr>
            <a:normAutofit fontScale="90000"/>
          </a:bodyPr>
          <a:lstStyle/>
          <a:p>
            <a:pPr algn="r"/>
            <a:r>
              <a:rPr lang="fr-FR" sz="6600" dirty="0"/>
              <a:t>SBI </a:t>
            </a:r>
            <a:r>
              <a:rPr lang="fr-FR" sz="6600" dirty="0" err="1"/>
              <a:t>with</a:t>
            </a:r>
            <a:r>
              <a:rPr lang="fr-FR" sz="6600" dirty="0"/>
              <a:t> </a:t>
            </a:r>
            <a:r>
              <a:rPr lang="fr-FR" sz="6600" dirty="0" err="1"/>
              <a:t>Loreli</a:t>
            </a:r>
            <a:r>
              <a:rPr lang="fr-FR" sz="6600" dirty="0"/>
              <a:t> II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A88C0A-35DD-E275-4AC9-2060B43BC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5" y="978647"/>
            <a:ext cx="5936791" cy="57338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B1DAA88-B72A-8571-337A-5E459EE1A24C}"/>
              </a:ext>
            </a:extLst>
          </p:cNvPr>
          <p:cNvSpPr txBox="1"/>
          <p:nvPr/>
        </p:nvSpPr>
        <p:spPr>
          <a:xfrm>
            <a:off x="159209" y="1177975"/>
            <a:ext cx="5936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- Assume 100h SKA thermal noise</a:t>
            </a:r>
          </a:p>
          <a:p>
            <a:r>
              <a:rPr lang="fr-FR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Noiseless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mock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target</a:t>
            </a:r>
            <a:r>
              <a:rPr lang="fr-FR" dirty="0">
                <a:solidFill>
                  <a:schemeClr val="bg1"/>
                </a:solidFill>
              </a:rPr>
              <a:t> signal</a:t>
            </a:r>
          </a:p>
          <a:p>
            <a:r>
              <a:rPr lang="fr-FR" dirty="0">
                <a:solidFill>
                  <a:schemeClr val="bg1"/>
                </a:solidFill>
              </a:rPr>
              <a:t>	=&gt; </a:t>
            </a:r>
            <a:r>
              <a:rPr lang="fr-FR" dirty="0" err="1">
                <a:solidFill>
                  <a:schemeClr val="bg1"/>
                </a:solidFill>
              </a:rPr>
              <a:t>true</a:t>
            </a:r>
            <a:r>
              <a:rPr lang="fr-FR" dirty="0">
                <a:solidFill>
                  <a:schemeClr val="bg1"/>
                </a:solidFill>
              </a:rPr>
              <a:t> params +/- </a:t>
            </a:r>
            <a:r>
              <a:rPr lang="fr-FR" dirty="0" err="1">
                <a:solidFill>
                  <a:schemeClr val="bg1"/>
                </a:solidFill>
              </a:rPr>
              <a:t>centered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- Train 10 NN to </a:t>
            </a:r>
            <a:r>
              <a:rPr lang="fr-FR" dirty="0" err="1">
                <a:solidFill>
                  <a:schemeClr val="bg1"/>
                </a:solidFill>
              </a:rPr>
              <a:t>evaluate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stability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Also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infer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stacked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NNs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3380E8-8364-E585-E58A-884A9C50C934}"/>
              </a:ext>
            </a:extLst>
          </p:cNvPr>
          <p:cNvSpPr txBox="1"/>
          <p:nvPr/>
        </p:nvSpPr>
        <p:spPr>
          <a:xfrm>
            <a:off x="249264" y="3957665"/>
            <a:ext cx="62190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Control </a:t>
            </a:r>
            <a:r>
              <a:rPr lang="fr-FR" u="sng" dirty="0" err="1">
                <a:solidFill>
                  <a:schemeClr val="bg1"/>
                </a:solidFill>
              </a:rPr>
              <a:t>validity</a:t>
            </a:r>
            <a:r>
              <a:rPr lang="fr-FR" u="sng" dirty="0">
                <a:solidFill>
                  <a:schemeClr val="bg1"/>
                </a:solidFill>
              </a:rPr>
              <a:t> </a:t>
            </a:r>
            <a:r>
              <a:rPr lang="fr-FR" u="sng" dirty="0" err="1">
                <a:solidFill>
                  <a:schemeClr val="bg1"/>
                </a:solidFill>
              </a:rPr>
              <a:t>with</a:t>
            </a:r>
            <a:r>
              <a:rPr lang="fr-FR" u="sng" dirty="0">
                <a:solidFill>
                  <a:schemeClr val="bg1"/>
                </a:solidFill>
              </a:rPr>
              <a:t> SBC</a:t>
            </a:r>
            <a:r>
              <a:rPr lang="fr-FR" dirty="0">
                <a:solidFill>
                  <a:schemeClr val="bg1"/>
                </a:solidFill>
              </a:rPr>
              <a:t> (~1000 </a:t>
            </a:r>
            <a:r>
              <a:rPr lang="fr-FR" dirty="0" err="1">
                <a:solidFill>
                  <a:schemeClr val="bg1"/>
                </a:solidFill>
              </a:rPr>
              <a:t>inferences</a:t>
            </a:r>
            <a:r>
              <a:rPr lang="fr-FR" dirty="0">
                <a:solidFill>
                  <a:schemeClr val="bg1"/>
                </a:solidFill>
              </a:rPr>
              <a:t>!):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r>
              <a:rPr lang="fr-FR" dirty="0">
                <a:solidFill>
                  <a:schemeClr val="bg1"/>
                </a:solidFill>
              </a:rPr>
              <a:t>	=&gt; </a:t>
            </a:r>
            <a:r>
              <a:rPr lang="fr-FR" dirty="0" err="1">
                <a:solidFill>
                  <a:schemeClr val="bg1"/>
                </a:solidFill>
              </a:rPr>
              <a:t>Bias</a:t>
            </a:r>
            <a:r>
              <a:rPr lang="fr-FR" dirty="0">
                <a:solidFill>
                  <a:schemeClr val="bg1"/>
                </a:solidFill>
              </a:rPr>
              <a:t> &lt; 0.2 𝜎</a:t>
            </a:r>
          </a:p>
          <a:p>
            <a:r>
              <a:rPr lang="fr-FR" dirty="0">
                <a:solidFill>
                  <a:schemeClr val="bg1"/>
                </a:solidFill>
              </a:rPr>
              <a:t>	=&gt; </a:t>
            </a:r>
            <a:r>
              <a:rPr lang="fr-FR" dirty="0" err="1">
                <a:solidFill>
                  <a:schemeClr val="bg1"/>
                </a:solidFill>
              </a:rPr>
              <a:t>underconfident</a:t>
            </a:r>
            <a:r>
              <a:rPr lang="fr-FR" dirty="0">
                <a:solidFill>
                  <a:schemeClr val="bg1"/>
                </a:solidFill>
              </a:rPr>
              <a:t> by ~20%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… a </a:t>
            </a:r>
            <a:r>
              <a:rPr lang="fr-FR" dirty="0" err="1">
                <a:solidFill>
                  <a:schemeClr val="bg1"/>
                </a:solidFill>
              </a:rPr>
              <a:t>promising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approach</a:t>
            </a:r>
            <a:r>
              <a:rPr lang="fr-FR" dirty="0">
                <a:solidFill>
                  <a:schemeClr val="bg1"/>
                </a:solidFill>
              </a:rPr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FD197-6400-6038-F6E7-9896FE70F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214E2C-20E4-BA02-44C9-76FBFEB0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5" y="10579"/>
            <a:ext cx="10115107" cy="1018033"/>
          </a:xfrm>
        </p:spPr>
        <p:txBody>
          <a:bodyPr>
            <a:normAutofit/>
          </a:bodyPr>
          <a:lstStyle/>
          <a:p>
            <a:pPr algn="r"/>
            <a:r>
              <a:rPr lang="fr-FR" dirty="0" err="1"/>
              <a:t>Maximizing</a:t>
            </a:r>
            <a:r>
              <a:rPr lang="fr-FR" dirty="0"/>
              <a:t> information </a:t>
            </a:r>
            <a:r>
              <a:rPr lang="fr-FR" dirty="0" err="1"/>
              <a:t>with</a:t>
            </a:r>
            <a:r>
              <a:rPr lang="fr-FR" dirty="0"/>
              <a:t> SBI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587721F-C988-C90B-631B-A6D08865C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r="2468" b="1211"/>
          <a:stretch/>
        </p:blipFill>
        <p:spPr bwMode="auto">
          <a:xfrm>
            <a:off x="5341422" y="1898374"/>
            <a:ext cx="6850578" cy="49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115226-AF0A-4D24-E7D2-CC5A1BB1B979}"/>
              </a:ext>
            </a:extLst>
          </p:cNvPr>
          <p:cNvSpPr txBox="1"/>
          <p:nvPr/>
        </p:nvSpPr>
        <p:spPr>
          <a:xfrm>
            <a:off x="159209" y="1074066"/>
            <a:ext cx="7126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Combining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u="sng" dirty="0" err="1">
                <a:solidFill>
                  <a:schemeClr val="bg1"/>
                </a:solidFill>
              </a:rPr>
              <a:t>several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summary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statistics</a:t>
            </a:r>
            <a:r>
              <a:rPr lang="fr-FR" dirty="0">
                <a:solidFill>
                  <a:schemeClr val="bg1"/>
                </a:solidFill>
              </a:rPr>
              <a:t> (or observables!):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 - no </a:t>
            </a:r>
            <a:r>
              <a:rPr lang="fr-FR" dirty="0" err="1">
                <a:solidFill>
                  <a:schemeClr val="bg1"/>
                </a:solidFill>
              </a:rPr>
              <a:t>analytic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form</a:t>
            </a:r>
            <a:r>
              <a:rPr lang="fr-FR" dirty="0">
                <a:solidFill>
                  <a:schemeClr val="bg1"/>
                </a:solidFill>
              </a:rPr>
              <a:t> for the </a:t>
            </a:r>
            <a:r>
              <a:rPr lang="fr-FR" dirty="0" err="1">
                <a:solidFill>
                  <a:schemeClr val="bg1"/>
                </a:solidFill>
              </a:rPr>
              <a:t>likelihood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 - not </a:t>
            </a:r>
            <a:r>
              <a:rPr lang="fr-FR" dirty="0" err="1">
                <a:solidFill>
                  <a:schemeClr val="bg1"/>
                </a:solidFill>
              </a:rPr>
              <a:t>independent</a:t>
            </a:r>
            <a:r>
              <a:rPr lang="fr-FR" dirty="0">
                <a:solidFill>
                  <a:schemeClr val="bg1"/>
                </a:solidFill>
              </a:rPr>
              <a:t> =&gt; </a:t>
            </a:r>
            <a:r>
              <a:rPr lang="fr-FR" dirty="0" err="1">
                <a:solidFill>
                  <a:schemeClr val="bg1"/>
                </a:solidFill>
              </a:rPr>
              <a:t>correlations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94BCFB-0B44-C12C-5B6E-D2AE462A0590}"/>
              </a:ext>
            </a:extLst>
          </p:cNvPr>
          <p:cNvSpPr txBox="1"/>
          <p:nvPr/>
        </p:nvSpPr>
        <p:spPr>
          <a:xfrm>
            <a:off x="159209" y="3013058"/>
            <a:ext cx="621195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Example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21-cm signal: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  - Power </a:t>
            </a:r>
            <a:r>
              <a:rPr lang="fr-FR" dirty="0" err="1">
                <a:solidFill>
                  <a:schemeClr val="bg1"/>
                </a:solidFill>
              </a:rPr>
              <a:t>spectrum</a:t>
            </a:r>
            <a:r>
              <a:rPr lang="fr-FR" dirty="0">
                <a:solidFill>
                  <a:schemeClr val="bg1"/>
                </a:solidFill>
              </a:rPr>
              <a:t> + Pixel Distrib </a:t>
            </a:r>
            <a:r>
              <a:rPr lang="fr-FR" dirty="0" err="1">
                <a:solidFill>
                  <a:schemeClr val="bg1"/>
                </a:solidFill>
              </a:rPr>
              <a:t>Func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r>
              <a:rPr lang="fr-FR" dirty="0">
                <a:solidFill>
                  <a:schemeClr val="bg1"/>
                </a:solidFill>
              </a:rPr>
              <a:t>   - Fit joint </a:t>
            </a:r>
            <a:r>
              <a:rPr lang="fr-FR" dirty="0" err="1">
                <a:solidFill>
                  <a:schemeClr val="bg1"/>
                </a:solidFill>
              </a:rPr>
              <a:t>likelihood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NDE</a:t>
            </a:r>
          </a:p>
          <a:p>
            <a:r>
              <a:rPr lang="fr-FR" dirty="0">
                <a:solidFill>
                  <a:schemeClr val="bg1"/>
                </a:solidFill>
              </a:rPr>
              <a:t>   - Train NDE on </a:t>
            </a:r>
            <a:r>
              <a:rPr lang="fr-FR" dirty="0" err="1">
                <a:solidFill>
                  <a:schemeClr val="bg1"/>
                </a:solidFill>
              </a:rPr>
              <a:t>LoReLi</a:t>
            </a:r>
            <a:r>
              <a:rPr lang="fr-FR" dirty="0">
                <a:solidFill>
                  <a:schemeClr val="bg1"/>
                </a:solidFill>
              </a:rPr>
              <a:t> II</a:t>
            </a:r>
          </a:p>
          <a:p>
            <a:r>
              <a:rPr lang="fr-FR" dirty="0">
                <a:solidFill>
                  <a:schemeClr val="bg1"/>
                </a:solidFill>
              </a:rPr>
              <a:t>   - MCMC </a:t>
            </a:r>
            <a:r>
              <a:rPr lang="fr-FR" dirty="0" err="1">
                <a:solidFill>
                  <a:schemeClr val="bg1"/>
                </a:solidFill>
              </a:rPr>
              <a:t>inference</a:t>
            </a:r>
            <a:endParaRPr lang="fr-FR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=&gt; A net gain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63970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85776</TotalTime>
  <Words>827</Words>
  <Application>Microsoft Macintosh PowerPoint</Application>
  <PresentationFormat>Grand écran</PresentationFormat>
  <Paragraphs>197</Paragraphs>
  <Slides>12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Candara</vt:lpstr>
      <vt:lpstr>Symbol</vt:lpstr>
      <vt:lpstr>Times New Roman</vt:lpstr>
      <vt:lpstr>Wingdings</vt:lpstr>
      <vt:lpstr>Office Theme</vt:lpstr>
      <vt:lpstr>Equation</vt:lpstr>
      <vt:lpstr> Simulation based inference  with radiative hydrodynamics  simulations  of the Epoch of Reionization  </vt:lpstr>
      <vt:lpstr>The 21-cm signal during the « Cosmic Dawn »</vt:lpstr>
      <vt:lpstr>Complex…or rich ?</vt:lpstr>
      <vt:lpstr>The LICORICE code</vt:lpstr>
      <vt:lpstr>Inference with 3D RT simulations?</vt:lpstr>
      <vt:lpstr>LoReLi II database (Mériot, Semelin and Cornu, in prep, 2024)</vt:lpstr>
      <vt:lpstr>Principle of Simulation-based inference (SBI) </vt:lpstr>
      <vt:lpstr>SBI with Loreli II</vt:lpstr>
      <vt:lpstr>Maximizing information with SBI</vt:lpstr>
      <vt:lpstr>Thank you!</vt:lpstr>
      <vt:lpstr>Training set of 3D RT simulations? (Mériot  &amp; Semelin 2024)</vt:lpstr>
      <vt:lpstr>Inference: emulator + MCMC.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Microsoft Office User</cp:lastModifiedBy>
  <cp:revision>361</cp:revision>
  <dcterms:created xsi:type="dcterms:W3CDTF">2013-08-21T19:17:07Z</dcterms:created>
  <dcterms:modified xsi:type="dcterms:W3CDTF">2024-09-04T07:32:32Z</dcterms:modified>
</cp:coreProperties>
</file>