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4"/>
  </p:sldMasterIdLst>
  <p:notesMasterIdLst>
    <p:notesMasterId r:id="rId26"/>
  </p:notesMasterIdLst>
  <p:handoutMasterIdLst>
    <p:handoutMasterId r:id="rId27"/>
  </p:handoutMasterIdLst>
  <p:sldIdLst>
    <p:sldId id="6515" r:id="rId5"/>
    <p:sldId id="6513" r:id="rId6"/>
    <p:sldId id="6553" r:id="rId7"/>
    <p:sldId id="6525" r:id="rId8"/>
    <p:sldId id="6556" r:id="rId9"/>
    <p:sldId id="6579" r:id="rId10"/>
    <p:sldId id="6561" r:id="rId11"/>
    <p:sldId id="6558" r:id="rId12"/>
    <p:sldId id="6563" r:id="rId13"/>
    <p:sldId id="6555" r:id="rId14"/>
    <p:sldId id="6572" r:id="rId15"/>
    <p:sldId id="6568" r:id="rId16"/>
    <p:sldId id="6573" r:id="rId17"/>
    <p:sldId id="6575" r:id="rId18"/>
    <p:sldId id="6576" r:id="rId19"/>
    <p:sldId id="6569" r:id="rId20"/>
    <p:sldId id="6570" r:id="rId21"/>
    <p:sldId id="6577" r:id="rId22"/>
    <p:sldId id="6580" r:id="rId23"/>
    <p:sldId id="6546" r:id="rId24"/>
    <p:sldId id="6533" r:id="rId25"/>
  </p:sldIdLst>
  <p:sldSz cx="12192000" cy="6858000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99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988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20982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7976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497074" algn="l" defTabSz="139882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4196487" algn="l" defTabSz="139882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895902" algn="l" defTabSz="139882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595317" algn="l" defTabSz="139882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E78ADE2-DA9E-4A1B-B92E-B058AA8237E2}">
          <p14:sldIdLst>
            <p14:sldId id="6515"/>
            <p14:sldId id="6513"/>
            <p14:sldId id="6553"/>
            <p14:sldId id="6525"/>
            <p14:sldId id="6556"/>
            <p14:sldId id="6579"/>
            <p14:sldId id="6561"/>
            <p14:sldId id="6558"/>
            <p14:sldId id="6563"/>
            <p14:sldId id="6555"/>
            <p14:sldId id="6572"/>
            <p14:sldId id="6568"/>
            <p14:sldId id="6573"/>
            <p14:sldId id="6575"/>
            <p14:sldId id="6576"/>
            <p14:sldId id="6569"/>
            <p14:sldId id="6570"/>
            <p14:sldId id="6577"/>
            <p14:sldId id="6580"/>
            <p14:sldId id="6546"/>
          </p14:sldIdLst>
        </p14:section>
        <p14:section name="Untitled Section" id="{1513AA0E-DA54-4D66-AFF5-8AD984C10828}">
          <p14:sldIdLst>
            <p14:sldId id="65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yungsun Won" initials="KW" lastIdx="4" clrIdx="6">
    <p:extLst>
      <p:ext uri="{19B8F6BF-5375-455C-9EA6-DF929625EA0E}">
        <p15:presenceInfo xmlns:p15="http://schemas.microsoft.com/office/powerpoint/2012/main" userId="S::kyungsun.won@cosylab.com::9f721b1c-6019-45e8-bfd7-61983cb2d1df" providerId="AD"/>
      </p:ext>
    </p:extLst>
  </p:cmAuthor>
  <p:cmAuthor id="1" name="Uroš Mitrović" initials="UM" lastIdx="90" clrIdx="0">
    <p:extLst>
      <p:ext uri="{19B8F6BF-5375-455C-9EA6-DF929625EA0E}">
        <p15:presenceInfo xmlns:p15="http://schemas.microsoft.com/office/powerpoint/2012/main" userId="S-1-5-21-657170302-1258432296-86014489-1715" providerId="AD"/>
      </p:ext>
    </p:extLst>
  </p:cmAuthor>
  <p:cmAuthor id="8" name="Matej Logar" initials="ML" lastIdx="16" clrIdx="7">
    <p:extLst>
      <p:ext uri="{19B8F6BF-5375-455C-9EA6-DF929625EA0E}">
        <p15:presenceInfo xmlns:p15="http://schemas.microsoft.com/office/powerpoint/2012/main" userId="S::matej.logar@cosylab.com::03cfd086-bdd9-4357-a034-0bc31afa009a" providerId="AD"/>
      </p:ext>
    </p:extLst>
  </p:cmAuthor>
  <p:cmAuthor id="2" name="Vanja Anderle" initials="VA" lastIdx="60" clrIdx="1">
    <p:extLst>
      <p:ext uri="{19B8F6BF-5375-455C-9EA6-DF929625EA0E}">
        <p15:presenceInfo xmlns:p15="http://schemas.microsoft.com/office/powerpoint/2012/main" userId="S-1-5-21-657170302-1258432296-86014489-3247" providerId="AD"/>
      </p:ext>
    </p:extLst>
  </p:cmAuthor>
  <p:cmAuthor id="9" name="Matej Gašperin" initials="MG" lastIdx="4" clrIdx="8">
    <p:extLst>
      <p:ext uri="{19B8F6BF-5375-455C-9EA6-DF929625EA0E}">
        <p15:presenceInfo xmlns:p15="http://schemas.microsoft.com/office/powerpoint/2012/main" userId="S::matej.gasperin@cosylab.com::97018f15-25e6-4960-bec5-e55cdb193a2a" providerId="AD"/>
      </p:ext>
    </p:extLst>
  </p:cmAuthor>
  <p:cmAuthor id="3" name="Metka Šilar Šturm" initials="MŠŠ" lastIdx="41" clrIdx="2">
    <p:extLst>
      <p:ext uri="{19B8F6BF-5375-455C-9EA6-DF929625EA0E}">
        <p15:presenceInfo xmlns:p15="http://schemas.microsoft.com/office/powerpoint/2012/main" userId="S-1-5-21-657170302-1258432296-86014489-7164" providerId="AD"/>
      </p:ext>
    </p:extLst>
  </p:cmAuthor>
  <p:cmAuthor id="4" name="Vanja Anderle" initials="VA [2]" lastIdx="12" clrIdx="3">
    <p:extLst>
      <p:ext uri="{19B8F6BF-5375-455C-9EA6-DF929625EA0E}">
        <p15:presenceInfo xmlns:p15="http://schemas.microsoft.com/office/powerpoint/2012/main" userId="S::vanja.anderle@cosylab.com::192933c3-7da1-4135-9f81-191737cb339b" providerId="AD"/>
      </p:ext>
    </p:extLst>
  </p:cmAuthor>
  <p:cmAuthor id="5" name="Uroš Mitrović" initials="UM [2]" lastIdx="141" clrIdx="4">
    <p:extLst>
      <p:ext uri="{19B8F6BF-5375-455C-9EA6-DF929625EA0E}">
        <p15:presenceInfo xmlns:p15="http://schemas.microsoft.com/office/powerpoint/2012/main" userId="S::uros.mitrovic@cosylab.com::7f1c7dcd-8ae1-4c7c-ba69-053c901e571e" providerId="AD"/>
      </p:ext>
    </p:extLst>
  </p:cmAuthor>
  <p:cmAuthor id="6" name="Tanja  Gerkman" initials="TG" lastIdx="6" clrIdx="5">
    <p:extLst>
      <p:ext uri="{19B8F6BF-5375-455C-9EA6-DF929625EA0E}">
        <p15:presenceInfo xmlns:p15="http://schemas.microsoft.com/office/powerpoint/2012/main" userId="S::tanja.gerkman@cosylab.com::af2bbec3-6d12-43ea-b85c-e92a1beec7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F3FC"/>
    <a:srgbClr val="92CAFC"/>
    <a:srgbClr val="D6EBFE"/>
    <a:srgbClr val="8DC8FD"/>
    <a:srgbClr val="349F80"/>
    <a:srgbClr val="F9FAC4"/>
    <a:srgbClr val="9AEBA3"/>
    <a:srgbClr val="502D7F"/>
    <a:srgbClr val="27C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/>
    <p:restoredTop sz="96290" autoAdjust="0"/>
  </p:normalViewPr>
  <p:slideViewPr>
    <p:cSldViewPr snapToGrid="0">
      <p:cViewPr varScale="1">
        <p:scale>
          <a:sx n="106" d="100"/>
          <a:sy n="106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03882-C255-0E4F-8870-721C5DD5558B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1A7E8-385F-1549-87B1-2E2FD61C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4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ADC21-2FE8-7B42-9DEA-6D6E4680DC05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E5A3D-B73C-3A43-AC4A-78F3759E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5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4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7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11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8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5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0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10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6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41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4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Nongrouped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E5A3D-B73C-3A43-AC4A-78F3759E4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4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93EDCD-0C22-2DD3-AF44-E80B40C095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2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81B005-02AD-B475-0201-E0E23E933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17" r="14377"/>
          <a:stretch/>
        </p:blipFill>
        <p:spPr>
          <a:xfrm>
            <a:off x="6693032" y="0"/>
            <a:ext cx="5498968" cy="683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74510-A1C3-807F-B389-B5C24F69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166" y="2564780"/>
            <a:ext cx="2502495" cy="489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57F818-4A40-2AC4-1A99-42A95BF3AFF7}"/>
              </a:ext>
            </a:extLst>
          </p:cNvPr>
          <p:cNvSpPr txBox="1"/>
          <p:nvPr/>
        </p:nvSpPr>
        <p:spPr>
          <a:xfrm>
            <a:off x="8720166" y="3342604"/>
            <a:ext cx="3394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000" b="0" i="0" dirty="0">
                <a:solidFill>
                  <a:schemeClr val="accent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Advancing humanity.</a:t>
            </a:r>
          </a:p>
          <a:p>
            <a:r>
              <a:rPr lang="en-SI" sz="2000" b="0" i="0" dirty="0">
                <a:solidFill>
                  <a:schemeClr val="accent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Engineering remarkable.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CA9E5F8-C385-F59C-F8E6-AC128C24B6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2014" y="1460144"/>
            <a:ext cx="4975705" cy="17690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6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/>
              <a:t>Title</a:t>
            </a:r>
            <a:endParaRPr lang="en-SI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60FA882-D9D7-47A8-29C9-4189CF9BE7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2014" y="3342604"/>
            <a:ext cx="4975705" cy="62645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SI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E10C5A7-10AB-3D90-37E7-8F4C20DF08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2014" y="4716837"/>
            <a:ext cx="4414838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SI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D82D874-3D50-7D02-096F-291DF3CB82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15" y="5195334"/>
            <a:ext cx="3203171" cy="241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Job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837FB79-68FB-66D3-DA5F-CB55B95589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15" y="5548328"/>
            <a:ext cx="3203171" cy="241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email@cosylab.com</a:t>
            </a:r>
          </a:p>
        </p:txBody>
      </p:sp>
    </p:spTree>
    <p:extLst>
      <p:ext uri="{BB962C8B-B14F-4D97-AF65-F5344CB8AC3E}">
        <p14:creationId xmlns:p14="http://schemas.microsoft.com/office/powerpoint/2010/main" val="270158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Tex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7999"/>
            <a:ext cx="5562000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933D0C-56A0-BF21-96B1-3C2B135F9D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5241" y="1646236"/>
            <a:ext cx="2775679" cy="18958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830F7B-DA1C-C57A-9393-E699FCABFE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85533" y="1646237"/>
            <a:ext cx="2775679" cy="18944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9B3F27C-1A48-BCB6-D627-088D32DE2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5241" y="4054964"/>
            <a:ext cx="2775679" cy="18958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12B6707-8894-73E7-E379-C841B753C1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85533" y="4054964"/>
            <a:ext cx="2775679" cy="18958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86C8F9-F09A-F9F2-7E13-7A9BF38AE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4780" y="3540691"/>
            <a:ext cx="2776537" cy="283089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553A6D9-5FCA-E66F-0B4B-DB49BA008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85533" y="3540691"/>
            <a:ext cx="2776537" cy="283089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176276F-A874-F879-BD0B-517BD823D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4780" y="5973264"/>
            <a:ext cx="2776537" cy="283089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A39E8A-09B4-1A2E-87EC-7851885D82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85533" y="5973264"/>
            <a:ext cx="2776537" cy="283089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5850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Text and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8000"/>
            <a:ext cx="6326661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933D0C-56A0-BF21-96B1-3C2B135F9D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66276" y="1642368"/>
            <a:ext cx="2297726" cy="13159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830F7B-DA1C-C57A-9393-E699FCABFE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62668" y="1642368"/>
            <a:ext cx="2296800" cy="1317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9B3F27C-1A48-BCB6-D627-088D32DE2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4996" y="3285703"/>
            <a:ext cx="2296908" cy="13121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12B6707-8894-73E7-E379-C841B753C1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62668" y="3285703"/>
            <a:ext cx="2296908" cy="13121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86C8F9-F09A-F9F2-7E13-7A9BF38AE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4996" y="2962570"/>
            <a:ext cx="2297726" cy="243276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553A6D9-5FCA-E66F-0B4B-DB49BA008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62668" y="2962570"/>
            <a:ext cx="2297726" cy="243276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176276F-A874-F879-BD0B-517BD823D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4996" y="4601067"/>
            <a:ext cx="2296908" cy="243276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A39E8A-09B4-1A2E-87EC-7851885D82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2668" y="4601067"/>
            <a:ext cx="2296908" cy="243276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B42B5F0-6A3A-1B49-5AE2-55FFD527D84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64996" y="4932816"/>
            <a:ext cx="2297726" cy="1317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C176715-147B-94DF-F5E3-5D53E88A712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562668" y="4932816"/>
            <a:ext cx="2297726" cy="1317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2281328-FB4C-86CF-EAE4-8C2D6A09AB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4996" y="6254724"/>
            <a:ext cx="2297726" cy="243276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C928B65-5B8E-0977-01E4-F7E5D38B67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2668" y="6254724"/>
            <a:ext cx="2297726" cy="243276"/>
          </a:xfrm>
          <a:prstGeom prst="rect">
            <a:avLst/>
          </a:prstGeom>
          <a:solidFill>
            <a:schemeClr val="tx1">
              <a:lumMod val="65000"/>
              <a:lumOff val="35000"/>
              <a:alpha val="10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78796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lor_Agenda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FEBD4F-F53E-A7A6-5696-37F7BADA9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 dirty="0"/>
              <a:t>Agenda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000" y="1638000"/>
            <a:ext cx="11307600" cy="4860000"/>
          </a:xfrm>
          <a:prstGeom prst="rect">
            <a:avLst/>
          </a:prstGeom>
        </p:spPr>
        <p:txBody>
          <a:bodyPr>
            <a:normAutofit/>
          </a:bodyPr>
          <a:lstStyle>
            <a:lvl1pPr marL="228611" indent="-228611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>
                <a:solidFill>
                  <a:schemeClr val="tx1"/>
                </a:solidFill>
              </a:defRPr>
            </a:lvl1pPr>
            <a:lvl2pPr marL="457223" inden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Tx/>
              <a:buNone/>
              <a:defRPr sz="1800">
                <a:solidFill>
                  <a:schemeClr val="tx1"/>
                </a:solidFill>
              </a:defRPr>
            </a:lvl2pPr>
            <a:lvl3pPr marL="1143057" indent="-228611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600">
                <a:solidFill>
                  <a:schemeClr val="tx1"/>
                </a:solidFill>
              </a:defRPr>
            </a:lvl3pPr>
            <a:lvl4pPr marL="1600280" indent="-228611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00">
                <a:solidFill>
                  <a:schemeClr val="tx1"/>
                </a:solidFill>
              </a:defRPr>
            </a:lvl4pPr>
            <a:lvl5pPr marL="2057503" indent="-228611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Agenda 1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Agenda 2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Agenda 3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Agenda 4</a:t>
            </a:r>
          </a:p>
        </p:txBody>
      </p:sp>
    </p:spTree>
    <p:extLst>
      <p:ext uri="{BB962C8B-B14F-4D97-AF65-F5344CB8AC3E}">
        <p14:creationId xmlns:p14="http://schemas.microsoft.com/office/powerpoint/2010/main" val="1500198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lor_Title and Conten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2DF6203-4D9A-A9FB-0DE6-2FF5BDEAD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8000"/>
            <a:ext cx="113076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98022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_Title onl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832E987-92B6-380F-5F66-8EAB7358FB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82709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_Split text boxes_style_1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DFFECB8-70A0-2084-943C-FA8C00699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7999"/>
            <a:ext cx="5560542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A7D5E6-7F67-8929-FC26-249C1D89EE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0670" y="1637999"/>
            <a:ext cx="5560542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68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_Split text boxes_style_2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E6464A4-5B7F-0E55-83BE-7FD689ECD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F4A60D-5599-430F-38B6-723EA42D7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" y="1638000"/>
            <a:ext cx="36720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3C3589-8199-D230-039B-53F00CEEF3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184640" y="1638000"/>
            <a:ext cx="36720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14FC1D-ED6D-F23A-5366-0B5D9D98662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79340" y="1638000"/>
            <a:ext cx="36720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272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_Text and 4 image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9145B03-FF9C-DB63-5AF0-0EFC18EF2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7999"/>
            <a:ext cx="5560542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8134725-BBE1-04B7-5C49-1A9D57753A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35241" y="1637999"/>
            <a:ext cx="2775679" cy="19026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60CEB7E-78D2-FE6B-3F3A-4E319A341D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85533" y="1637999"/>
            <a:ext cx="2775679" cy="19026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F674B50-5D14-B43B-5866-E146F876C2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35241" y="4047567"/>
            <a:ext cx="2775679" cy="19032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8A4A6A1-F0B5-55A4-5AA6-7FE17DBDD1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85533" y="4047567"/>
            <a:ext cx="2775679" cy="19032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214D1B1-C7D1-8BE1-9B4A-DFF4C76789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4780" y="3540691"/>
            <a:ext cx="2776537" cy="28308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lang="en-SI" sz="1200" dirty="0">
                <a:solidFill>
                  <a:schemeClr val="accent5"/>
                </a:solidFill>
              </a:defRPr>
            </a:lvl1pPr>
          </a:lstStyle>
          <a:p>
            <a:pPr marL="0" lvl="0" indent="0">
              <a:buNone/>
            </a:pPr>
            <a:r>
              <a:rPr lang="en-SI" dirty="0"/>
              <a:t>Description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0410504-0E10-5EAD-F575-226590E69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85533" y="3540691"/>
            <a:ext cx="2776537" cy="28308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lang="en-SI" sz="1200" dirty="0">
                <a:solidFill>
                  <a:schemeClr val="accent5"/>
                </a:solidFill>
              </a:defRPr>
            </a:lvl1pPr>
          </a:lstStyle>
          <a:p>
            <a:pPr marL="0" lvl="0" indent="0">
              <a:buNone/>
            </a:pPr>
            <a:r>
              <a:rPr lang="en-SI" dirty="0"/>
              <a:t>Description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D57869-9274-053E-4366-B2747468A7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780" y="5973264"/>
            <a:ext cx="2776537" cy="28308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lang="en-SI" sz="1200" dirty="0">
                <a:solidFill>
                  <a:schemeClr val="accent5"/>
                </a:solidFill>
              </a:defRPr>
            </a:lvl1pPr>
          </a:lstStyle>
          <a:p>
            <a:pPr marL="0" lvl="0" indent="0">
              <a:buNone/>
            </a:pPr>
            <a:r>
              <a:rPr lang="en-SI" dirty="0"/>
              <a:t>Description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A0E9ACE-C4C6-4CE4-117C-78CDB7F1FE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85533" y="5973264"/>
            <a:ext cx="2776537" cy="28308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lang="en-SI" sz="1200" dirty="0">
                <a:solidFill>
                  <a:schemeClr val="accent5"/>
                </a:solidFill>
              </a:defRPr>
            </a:lvl1pPr>
          </a:lstStyle>
          <a:p>
            <a:pPr marL="0" lvl="0" indent="0">
              <a:buNone/>
            </a:pPr>
            <a:r>
              <a:rPr lang="en-SI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140071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_Text and 6 image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D97E943-878B-B16D-5547-5A53DAC6E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21" b="13187"/>
          <a:stretch/>
        </p:blipFill>
        <p:spPr>
          <a:xfrm>
            <a:off x="6826815" y="574590"/>
            <a:ext cx="5365185" cy="6283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8000"/>
            <a:ext cx="6326661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933D0C-56A0-BF21-96B1-3C2B135F9D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66276" y="1642368"/>
            <a:ext cx="2297726" cy="13202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830F7B-DA1C-C57A-9393-E699FCABFE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63487" y="1642368"/>
            <a:ext cx="2297726" cy="132020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9B3F27C-1A48-BCB6-D627-088D32DE2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66276" y="3285703"/>
            <a:ext cx="2297726" cy="13121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12B6707-8894-73E7-E379-C841B753C1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63487" y="3285703"/>
            <a:ext cx="2297726" cy="13121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86C8F9-F09A-F9F2-7E13-7A9BF38AE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67093" y="2962570"/>
            <a:ext cx="2297726" cy="24327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553A6D9-5FCA-E66F-0B4B-DB49BA008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64765" y="2962570"/>
            <a:ext cx="2297726" cy="24327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176276F-A874-F879-BD0B-517BD823D4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7093" y="4601067"/>
            <a:ext cx="2297726" cy="24327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A39E8A-09B4-1A2E-87EC-7851885D82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65" y="4601067"/>
            <a:ext cx="2297726" cy="24327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B42B5F0-6A3A-1B49-5AE2-55FFD527D84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66276" y="4927438"/>
            <a:ext cx="2297726" cy="13229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C176715-147B-94DF-F5E3-5D53E88A712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563487" y="4927438"/>
            <a:ext cx="2297726" cy="13229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C</a:t>
            </a:r>
            <a:r>
              <a:rPr lang="en-SI" dirty="0"/>
              <a:t>lick to insert image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2281328-FB4C-86CF-EAE4-8C2D6A09AB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7093" y="6254724"/>
            <a:ext cx="2297726" cy="24327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C928B65-5B8E-0977-01E4-F7E5D38B67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4765" y="6254724"/>
            <a:ext cx="2297726" cy="24327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anchor="ctr">
            <a:noAutofit/>
          </a:bodyPr>
          <a:lstStyle>
            <a:lvl1pPr marL="0" indent="0">
              <a:buNone/>
              <a:defRPr sz="1050" b="0" i="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SI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35027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9CE5E67-20E0-9976-6C27-E70C40839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191678-FD03-BD48-4190-89AA845D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32" y="5807329"/>
            <a:ext cx="2107530" cy="411927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4F531B8-6835-955C-EE42-2933181D3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5027" y="3325006"/>
            <a:ext cx="2712991" cy="3136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SI" dirty="0"/>
              <a:t>Name and surname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FBEB8A2-9BA4-A923-8B00-157A66C18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5026" y="3670262"/>
            <a:ext cx="4414838" cy="3136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Contact info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75AFC-8D3D-C32C-A503-14D0EBAB7150}"/>
              </a:ext>
            </a:extLst>
          </p:cNvPr>
          <p:cNvSpPr txBox="1"/>
          <p:nvPr/>
        </p:nvSpPr>
        <p:spPr>
          <a:xfrm>
            <a:off x="6855027" y="2247389"/>
            <a:ext cx="466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4000" b="1" i="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Thank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2DBAE-E475-E944-7D6E-2EBA772C3C3E}"/>
              </a:ext>
            </a:extLst>
          </p:cNvPr>
          <p:cNvSpPr txBox="1"/>
          <p:nvPr/>
        </p:nvSpPr>
        <p:spPr>
          <a:xfrm>
            <a:off x="1071032" y="561187"/>
            <a:ext cx="585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I" sz="2000" b="0" i="0" dirty="0">
                <a:solidFill>
                  <a:schemeClr val="tx2">
                    <a:lumMod val="20000"/>
                    <a:lumOff val="8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Advancing humanity. Engineering remarkable.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A935A-E596-28CC-8E00-6333092F29BE}"/>
              </a:ext>
            </a:extLst>
          </p:cNvPr>
          <p:cNvSpPr txBox="1"/>
          <p:nvPr/>
        </p:nvSpPr>
        <p:spPr>
          <a:xfrm>
            <a:off x="6855027" y="5898184"/>
            <a:ext cx="2094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I" sz="1400" b="0" i="0" dirty="0">
                <a:solidFill>
                  <a:schemeClr val="accent6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www.cosylab.com</a:t>
            </a:r>
          </a:p>
        </p:txBody>
      </p:sp>
    </p:spTree>
    <p:extLst>
      <p:ext uri="{BB962C8B-B14F-4D97-AF65-F5344CB8AC3E}">
        <p14:creationId xmlns:p14="http://schemas.microsoft.com/office/powerpoint/2010/main" val="3115254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B95A60-5E00-2BC4-BF1F-ECADCB05A0D3}"/>
              </a:ext>
            </a:extLst>
          </p:cNvPr>
          <p:cNvSpPr/>
          <p:nvPr/>
        </p:nvSpPr>
        <p:spPr>
          <a:xfrm>
            <a:off x="10320471" y="164637"/>
            <a:ext cx="163218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200"/>
          </a:p>
        </p:txBody>
      </p:sp>
      <p:pic>
        <p:nvPicPr>
          <p:cNvPr id="3" name="Picture 2" descr="A colorful swirly shapes on a black background&#10;&#10;Description automatically generated">
            <a:extLst>
              <a:ext uri="{FF2B5EF4-FFF2-40B4-BE49-F238E27FC236}">
                <a16:creationId xmlns:a16="http://schemas.microsoft.com/office/drawing/2014/main" id="{ED69313A-DA84-D195-9C02-CCDB27ACA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762">
            <a:off x="7571225" y="-260730"/>
            <a:ext cx="5607111" cy="36342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24E9B8-EFD0-6BD4-7B4E-83439F1243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2656" y="1434657"/>
            <a:ext cx="4975705" cy="17690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6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/>
              <a:t>Title</a:t>
            </a:r>
            <a:endParaRPr lang="en-SI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33E0390-FB62-E979-1027-1E0998123C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2656" y="3317119"/>
            <a:ext cx="4975705" cy="62645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b="0" i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SI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F7A2FF-2967-9004-8D48-066E94302C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2656" y="4691351"/>
            <a:ext cx="4414838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rgbClr val="502D7F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SI" dirty="0"/>
              <a:t>Name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68AE589-9364-6A8D-4F6E-E613D1610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657" y="5169848"/>
            <a:ext cx="3203171" cy="241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Job 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855C485-8D4D-B45B-FB19-5A9F3DF4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2657" y="5522842"/>
            <a:ext cx="3203171" cy="241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400" b="0" i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email@cosylab.com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AC180E7F-C1D8-23FE-B6BC-AC4CA88FC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5190294"/>
            <a:ext cx="2492139" cy="5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style_2">
    <p:bg>
      <p:bgPr>
        <a:solidFill>
          <a:srgbClr val="502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387AD6-CA8C-9911-9154-B49AE5C259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2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79778EF-11D3-F65B-74C7-C1E0E2A03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" t="10589" r="6153" b="-1421"/>
          <a:stretch/>
        </p:blipFill>
        <p:spPr>
          <a:xfrm>
            <a:off x="6338996" y="0"/>
            <a:ext cx="5853006" cy="6971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C0924D-B9E8-CE63-9B4F-B7F4405EC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418" y="2771186"/>
            <a:ext cx="2617315" cy="511566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25EB1982-26C3-B8A9-EFCB-9448CFA24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4006" y="5019786"/>
            <a:ext cx="4414838" cy="266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SI" dirty="0"/>
              <a:t>Name and surname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9EDA283-AC0A-A58D-B512-66F9871182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4006" y="5369198"/>
            <a:ext cx="4414838" cy="2120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Contact info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D92EF-392E-F261-0CD9-29FBDE5FC1F7}"/>
              </a:ext>
            </a:extLst>
          </p:cNvPr>
          <p:cNvSpPr txBox="1"/>
          <p:nvPr/>
        </p:nvSpPr>
        <p:spPr>
          <a:xfrm>
            <a:off x="1074006" y="1095462"/>
            <a:ext cx="4668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4400" b="1" i="0" dirty="0"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Thank you.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6C41B-4B09-E550-3020-69308DF60EC9}"/>
              </a:ext>
            </a:extLst>
          </p:cNvPr>
          <p:cNvSpPr txBox="1"/>
          <p:nvPr/>
        </p:nvSpPr>
        <p:spPr>
          <a:xfrm>
            <a:off x="1074006" y="2842302"/>
            <a:ext cx="5853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1800" b="0" i="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Advancing humanity. Engineering remarkable.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8EAEF-9148-902D-6C92-47840A744887}"/>
              </a:ext>
            </a:extLst>
          </p:cNvPr>
          <p:cNvSpPr txBox="1"/>
          <p:nvPr/>
        </p:nvSpPr>
        <p:spPr>
          <a:xfrm>
            <a:off x="1074005" y="6211020"/>
            <a:ext cx="200562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SI" sz="1400" b="0" i="0" dirty="0">
                <a:solidFill>
                  <a:schemeClr val="accent3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www.cosylab.com</a:t>
            </a:r>
          </a:p>
        </p:txBody>
      </p:sp>
    </p:spTree>
    <p:extLst>
      <p:ext uri="{BB962C8B-B14F-4D97-AF65-F5344CB8AC3E}">
        <p14:creationId xmlns:p14="http://schemas.microsoft.com/office/powerpoint/2010/main" val="2412229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sty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B95A60-5E00-2BC4-BF1F-ECADCB05A0D3}"/>
              </a:ext>
            </a:extLst>
          </p:cNvPr>
          <p:cNvSpPr/>
          <p:nvPr/>
        </p:nvSpPr>
        <p:spPr>
          <a:xfrm>
            <a:off x="10320470" y="164637"/>
            <a:ext cx="163218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200"/>
          </a:p>
        </p:txBody>
      </p:sp>
      <p:pic>
        <p:nvPicPr>
          <p:cNvPr id="3" name="Picture 2" descr="A colorful swirly shapes on a black background&#10;&#10;Description automatically generated">
            <a:extLst>
              <a:ext uri="{FF2B5EF4-FFF2-40B4-BE49-F238E27FC236}">
                <a16:creationId xmlns:a16="http://schemas.microsoft.com/office/drawing/2014/main" id="{ED69313A-DA84-D195-9C02-CCDB27ACA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8117">
            <a:off x="6776667" y="2161527"/>
            <a:ext cx="6658355" cy="431560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BF7A2FF-2967-9004-8D48-066E94302C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300" y="3246438"/>
            <a:ext cx="4414838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1" i="0">
                <a:solidFill>
                  <a:srgbClr val="502D7F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</a:lstStyle>
          <a:p>
            <a:pPr lvl="0"/>
            <a:r>
              <a:rPr lang="en-SI" dirty="0"/>
              <a:t>Name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68AE589-9364-6A8D-4F6E-E613D1610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3300" y="3724934"/>
            <a:ext cx="3203171" cy="2413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b="0" i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Contact info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855C485-8D4D-B45B-FB19-5A9F3DF4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3300" y="4077929"/>
            <a:ext cx="3203171" cy="2413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400" b="0" i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SI" dirty="0"/>
              <a:t>email@cosylab.com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AC180E7F-C1D8-23FE-B6BC-AC4CA88FC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884718"/>
            <a:ext cx="2492139" cy="5739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3E5F4F-2FDF-792B-DA9F-DFBFD03F0139}"/>
              </a:ext>
            </a:extLst>
          </p:cNvPr>
          <p:cNvSpPr txBox="1"/>
          <p:nvPr/>
        </p:nvSpPr>
        <p:spPr>
          <a:xfrm>
            <a:off x="1073300" y="1777409"/>
            <a:ext cx="4668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4400" b="1" i="0" dirty="0">
                <a:solidFill>
                  <a:srgbClr val="502D7F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Thank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5A72CB-A9DC-52FD-E6E3-0EEE3C3F1858}"/>
              </a:ext>
            </a:extLst>
          </p:cNvPr>
          <p:cNvSpPr txBox="1"/>
          <p:nvPr/>
        </p:nvSpPr>
        <p:spPr>
          <a:xfrm>
            <a:off x="1073300" y="5882132"/>
            <a:ext cx="200562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SI" sz="1400" b="0" i="0" dirty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www.cosylab.com</a:t>
            </a:r>
          </a:p>
        </p:txBody>
      </p:sp>
    </p:spTree>
    <p:extLst>
      <p:ext uri="{BB962C8B-B14F-4D97-AF65-F5344CB8AC3E}">
        <p14:creationId xmlns:p14="http://schemas.microsoft.com/office/powerpoint/2010/main" val="24683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 dirty="0"/>
              <a:t>Agenda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000" y="1636776"/>
            <a:ext cx="11309212" cy="4860000"/>
          </a:xfrm>
          <a:prstGeom prst="rect">
            <a:avLst/>
          </a:prstGeom>
        </p:spPr>
        <p:txBody>
          <a:bodyPr>
            <a:normAutofit/>
          </a:bodyPr>
          <a:lstStyle>
            <a:lvl1pPr marL="228611" indent="-228611">
              <a:lnSpc>
                <a:spcPct val="100000"/>
              </a:lnSpc>
              <a:spcAft>
                <a:spcPts val="600"/>
              </a:spcAft>
              <a:buClr>
                <a:srgbClr val="502D7F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34" indent="-228611">
              <a:lnSpc>
                <a:spcPct val="100000"/>
              </a:lnSpc>
              <a:spcAft>
                <a:spcPts val="600"/>
              </a:spcAft>
              <a:buClr>
                <a:srgbClr val="502D7F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4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4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GB" dirty="0"/>
              <a:t>Agenda 1</a:t>
            </a:r>
          </a:p>
          <a:p>
            <a:pPr lvl="1"/>
            <a:endParaRPr lang="en-GB" dirty="0"/>
          </a:p>
          <a:p>
            <a:pPr lvl="0"/>
            <a:r>
              <a:rPr lang="en-GB" dirty="0"/>
              <a:t>Agenda 2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Agenda 3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Agenda 4</a:t>
            </a:r>
          </a:p>
        </p:txBody>
      </p:sp>
    </p:spTree>
    <p:extLst>
      <p:ext uri="{BB962C8B-B14F-4D97-AF65-F5344CB8AC3E}">
        <p14:creationId xmlns:p14="http://schemas.microsoft.com/office/powerpoint/2010/main" val="28319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_brea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C6547622-D119-5B89-4456-71DC13986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0D9F19-8D35-08B7-7EC1-47E88788B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4968" y="234200"/>
            <a:ext cx="1339698" cy="26185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E9ED113-2A01-B1F2-928F-81E4EF792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36518"/>
            <a:ext cx="9144000" cy="14189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4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/>
              <a:t>Page breaker title</a:t>
            </a:r>
            <a:endParaRPr lang="en-S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D5F3EA2-0A9B-FF6B-B74B-5CC4D7776B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68814"/>
            <a:ext cx="9144000" cy="63220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9353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ge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E9ED113-2A01-B1F2-928F-81E4EF7927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7461" y="2007665"/>
            <a:ext cx="9144000" cy="14189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48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/>
              <a:t>Page breaker title</a:t>
            </a:r>
            <a:endParaRPr lang="en-S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D5F3EA2-0A9B-FF6B-B74B-5CC4D7776B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7461" y="3539961"/>
            <a:ext cx="9144000" cy="632208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="0" i="0">
                <a:solidFill>
                  <a:srgbClr val="502D7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SI" dirty="0"/>
          </a:p>
        </p:txBody>
      </p:sp>
      <p:pic>
        <p:nvPicPr>
          <p:cNvPr id="5" name="Picture 4" descr="A colorful swirly shapes on a black background&#10;&#10;Description automatically generated">
            <a:extLst>
              <a:ext uri="{FF2B5EF4-FFF2-40B4-BE49-F238E27FC236}">
                <a16:creationId xmlns:a16="http://schemas.microsoft.com/office/drawing/2014/main" id="{3BCA259F-C4CB-4D38-214B-27D52DC7E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5" t="-5472" r="17322" b="2934"/>
          <a:stretch/>
        </p:blipFill>
        <p:spPr>
          <a:xfrm>
            <a:off x="7933631" y="3539961"/>
            <a:ext cx="4307052" cy="33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9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7600" cy="1119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8000"/>
            <a:ext cx="11309212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4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400" b="0" i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733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2281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Split text boxes_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00" y="1637999"/>
            <a:ext cx="5562000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A7D5E6-7F67-8929-FC26-249C1D89EE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4128" y="1637999"/>
            <a:ext cx="5562000" cy="4860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288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Split text boxes_sty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F623-DB05-2DF5-7E14-2D5E115B1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360000"/>
            <a:ext cx="11309212" cy="11208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02D7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7FB4-3B5E-6528-DCAA-4763997C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44" y="1638000"/>
            <a:ext cx="36720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 marL="1828891" indent="0">
              <a:buNone/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A7D5E6-7F67-8929-FC26-249C1D89EED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182344" y="1638000"/>
            <a:ext cx="36720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76EA27-A509-2AD8-A7C3-36EFD62FE63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77044" y="1638000"/>
            <a:ext cx="3672000" cy="486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2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81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8BAEA-A060-15A5-AA8B-2F60FA1DD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000" y="1800000"/>
            <a:ext cx="10908956" cy="4691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11" marR="0" lvl="0" indent="-228611" algn="l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A01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65000"/>
                    <a:lumOff val="3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Click to edit Master text styles</a:t>
            </a:r>
          </a:p>
          <a:p>
            <a:pPr marL="685834" marR="0" lvl="1" indent="-228611" algn="l" defTabSz="91444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A01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65000"/>
                    <a:lumOff val="3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Second level</a:t>
            </a:r>
          </a:p>
          <a:p>
            <a:pPr marL="1143057" marR="0" lvl="2" indent="-228611" algn="l" defTabSz="91444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A013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>
                    <a:lumMod val="65000"/>
                    <a:lumOff val="3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Third level</a:t>
            </a:r>
          </a:p>
          <a:p>
            <a:pPr lvl="2"/>
            <a:endParaRPr lang="en-GB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DF23ADD-9A76-2F2A-AC1B-C9C18555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360000"/>
            <a:ext cx="10908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47A95-4508-1BAE-5F5A-3A620E50564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04968" y="234200"/>
            <a:ext cx="1339703" cy="261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3342B-AA59-6869-4C35-E2D5E252903C}"/>
              </a:ext>
            </a:extLst>
          </p:cNvPr>
          <p:cNvSpPr txBox="1"/>
          <p:nvPr/>
        </p:nvSpPr>
        <p:spPr>
          <a:xfrm>
            <a:off x="5815490" y="6536877"/>
            <a:ext cx="55896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BC60C90-5EA9-2045-89F4-6482CFB45D0F}" type="slidenum">
              <a:rPr lang="en-SI" sz="933" smtClean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en-SI" sz="800" dirty="0">
              <a:solidFill>
                <a:schemeClr val="accent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9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Clr>
          <a:srgbClr val="BA0135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BA013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BA013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BA0135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Clr>
          <a:srgbClr val="BA0135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4">
          <p15:clr>
            <a:srgbClr val="F26B43"/>
          </p15:clr>
        </p15:guide>
        <p15:guide id="3" pos="520">
          <p15:clr>
            <a:srgbClr val="F26B43"/>
          </p15:clr>
        </p15:guide>
        <p15:guide id="4" pos="7160">
          <p15:clr>
            <a:srgbClr val="F26B43"/>
          </p15:clr>
        </p15:guide>
        <p15:guide id="5" orient="horz" pos="3240">
          <p15:clr>
            <a:srgbClr val="F26B43"/>
          </p15:clr>
        </p15:guide>
        <p15:guide id="6" pos="81">
          <p15:clr>
            <a:srgbClr val="F26B43"/>
          </p15:clr>
        </p15:guide>
        <p15:guide id="7" pos="780">
          <p15:clr>
            <a:srgbClr val="F26B43"/>
          </p15:clr>
        </p15:guide>
        <p15:guide id="8" pos="107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jpeg"/><Relationship Id="rId15" Type="http://schemas.openxmlformats.org/officeDocument/2006/relationships/image" Target="../media/image26.svg"/><Relationship Id="rId23" Type="http://schemas.openxmlformats.org/officeDocument/2006/relationships/image" Target="../media/image34.png"/><Relationship Id="rId10" Type="http://schemas.openxmlformats.org/officeDocument/2006/relationships/image" Target="../media/image21.jpeg"/><Relationship Id="rId19" Type="http://schemas.openxmlformats.org/officeDocument/2006/relationships/image" Target="../media/image30.sv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D30B-84FB-B965-283F-405170DFA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CSP.LMC on the way to Array Assembly 0.5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A2561-02CD-20C4-5C96-129AB0F04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87B2E-0B5D-4B89-DFD8-B596DD44B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014" y="4957469"/>
            <a:ext cx="4414838" cy="365125"/>
          </a:xfrm>
        </p:spPr>
        <p:txBody>
          <a:bodyPr/>
          <a:lstStyle/>
          <a:p>
            <a:r>
              <a:rPr lang="sl-SI" dirty="0"/>
              <a:t>Ivana Novak	</a:t>
            </a:r>
            <a:endParaRPr lang="en-S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DD6D69-C43D-F50C-BDF6-5F18476EDD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2014" y="5397856"/>
            <a:ext cx="3203171" cy="241399"/>
          </a:xfrm>
        </p:spPr>
        <p:txBody>
          <a:bodyPr/>
          <a:lstStyle/>
          <a:p>
            <a:r>
              <a:rPr lang="sl-SI" dirty="0"/>
              <a:t>ivana.novak@cosylab.com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803760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5826BFA-AE68-D171-DFC5-62300718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CSP.LMC Taranta Dashboard</a:t>
            </a:r>
            <a:endParaRPr lang="en-US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A745523A-BB5F-3877-1AE7-5D132FDB7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63" t="11133" r="16315" b="8199"/>
          <a:stretch/>
        </p:blipFill>
        <p:spPr>
          <a:xfrm>
            <a:off x="153619" y="1638662"/>
            <a:ext cx="8824351" cy="4772186"/>
          </a:xfrm>
        </p:spPr>
      </p:pic>
      <p:pic>
        <p:nvPicPr>
          <p:cNvPr id="12" name="Content Placeholder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0AC05EF-0348-9383-744E-2E49B4F3C8C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9140139" y="1638662"/>
            <a:ext cx="2579589" cy="4859338"/>
          </a:xfrm>
        </p:spPr>
      </p:pic>
    </p:spTree>
    <p:extLst>
      <p:ext uri="{BB962C8B-B14F-4D97-AF65-F5344CB8AC3E}">
        <p14:creationId xmlns:p14="http://schemas.microsoft.com/office/powerpoint/2010/main" val="1545019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557A5AB8-09F2-E533-3187-3F3CADBA39BF}"/>
              </a:ext>
            </a:extLst>
          </p:cNvPr>
          <p:cNvSpPr/>
          <p:nvPr/>
        </p:nvSpPr>
        <p:spPr>
          <a:xfrm>
            <a:off x="1365452" y="1564872"/>
            <a:ext cx="4887088" cy="4533320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Steps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B955FB-97B8-09C6-1CB3-7348F29EDBCB}"/>
              </a:ext>
            </a:extLst>
          </p:cNvPr>
          <p:cNvSpPr/>
          <p:nvPr/>
        </p:nvSpPr>
        <p:spPr>
          <a:xfrm>
            <a:off x="2823344" y="2119527"/>
            <a:ext cx="2098138" cy="127549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sl-SI" sz="1200" dirty="0">
                <a:solidFill>
                  <a:schemeClr val="tx1">
                    <a:lumMod val="50000"/>
                  </a:schemeClr>
                </a:solidFill>
              </a:rPr>
              <a:t>LMC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BB7C5-3D34-C3A1-4002-0D273AEF04BC}"/>
              </a:ext>
            </a:extLst>
          </p:cNvPr>
          <p:cNvSpPr/>
          <p:nvPr/>
        </p:nvSpPr>
        <p:spPr>
          <a:xfrm>
            <a:off x="1592177" y="4063352"/>
            <a:ext cx="2444766" cy="197367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sl-SI" sz="1200" dirty="0">
                <a:solidFill>
                  <a:schemeClr val="tx1">
                    <a:lumMod val="50000"/>
                  </a:schemeClr>
                </a:solidFill>
              </a:rPr>
              <a:t>CBF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7C8D78-92C3-0969-EBB0-D0412DAD828D}"/>
              </a:ext>
            </a:extLst>
          </p:cNvPr>
          <p:cNvSpPr/>
          <p:nvPr/>
        </p:nvSpPr>
        <p:spPr>
          <a:xfrm>
            <a:off x="4332218" y="4050402"/>
            <a:ext cx="1625047" cy="122237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l-SI" sz="1200" dirty="0">
                <a:solidFill>
                  <a:schemeClr val="tx1">
                    <a:lumMod val="50000"/>
                  </a:schemeClr>
                </a:solidFill>
              </a:rPr>
              <a:t>PST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463ABC-852D-FC8F-F44B-1566D774A11F}"/>
              </a:ext>
            </a:extLst>
          </p:cNvPr>
          <p:cNvSpPr txBox="1"/>
          <p:nvPr/>
        </p:nvSpPr>
        <p:spPr>
          <a:xfrm>
            <a:off x="2962199" y="1630943"/>
            <a:ext cx="182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Central Signal Processor (CSP)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C4DECC-DE6D-C53D-1A49-1E4E9C8F61F1}"/>
              </a:ext>
            </a:extLst>
          </p:cNvPr>
          <p:cNvSpPr txBox="1"/>
          <p:nvPr/>
        </p:nvSpPr>
        <p:spPr>
          <a:xfrm>
            <a:off x="7604550" y="1674674"/>
            <a:ext cx="3419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Steps to produce data</a:t>
            </a:r>
          </a:p>
          <a:p>
            <a:pPr marL="342900" indent="-342900">
              <a:buFont typeface="+mj-lt"/>
              <a:buAutoNum type="arabicPeriod"/>
            </a:pPr>
            <a:endParaRPr lang="sl-SI" dirty="0"/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Turn the system on</a:t>
            </a:r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Assign resources</a:t>
            </a:r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Configure resources</a:t>
            </a:r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Start a scan</a:t>
            </a:r>
            <a:endParaRPr lang="en-US" dirty="0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0B62E67-7665-FB0B-AC8D-AC7AC2EBDCB1}"/>
              </a:ext>
            </a:extLst>
          </p:cNvPr>
          <p:cNvCxnSpPr>
            <a:cxnSpLocks/>
            <a:stCxn id="45" idx="2"/>
            <a:endCxn id="50" idx="0"/>
          </p:cNvCxnSpPr>
          <p:nvPr/>
        </p:nvCxnSpPr>
        <p:spPr>
          <a:xfrm rot="5400000">
            <a:off x="3009322" y="3200261"/>
            <a:ext cx="668330" cy="1057853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EE0CF47-3E84-A3B5-F70E-5A9D34D3199B}"/>
              </a:ext>
            </a:extLst>
          </p:cNvPr>
          <p:cNvCxnSpPr>
            <a:cxnSpLocks/>
            <a:stCxn id="45" idx="2"/>
            <a:endCxn id="54" idx="0"/>
          </p:cNvCxnSpPr>
          <p:nvPr/>
        </p:nvCxnSpPr>
        <p:spPr>
          <a:xfrm rot="16200000" flipH="1">
            <a:off x="4180887" y="3086547"/>
            <a:ext cx="655380" cy="1272329"/>
          </a:xfrm>
          <a:prstGeom prst="bentConnector3">
            <a:avLst>
              <a:gd name="adj1" fmla="val 51163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6696366-C019-895D-48FD-12105E41678D}"/>
              </a:ext>
            </a:extLst>
          </p:cNvPr>
          <p:cNvSpPr/>
          <p:nvPr/>
        </p:nvSpPr>
        <p:spPr>
          <a:xfrm>
            <a:off x="2962199" y="2420101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Controller</a:t>
            </a:r>
            <a:endParaRPr lang="en-US" sz="14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F4F478-7FDB-E11F-829A-4AB5B258B878}"/>
              </a:ext>
            </a:extLst>
          </p:cNvPr>
          <p:cNvSpPr/>
          <p:nvPr/>
        </p:nvSpPr>
        <p:spPr>
          <a:xfrm>
            <a:off x="1756467" y="4653096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Subarray 1</a:t>
            </a:r>
            <a:endParaRPr lang="en-US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CBCE11-E193-CB42-3A60-B535D0FA0307}"/>
              </a:ext>
            </a:extLst>
          </p:cNvPr>
          <p:cNvSpPr/>
          <p:nvPr/>
        </p:nvSpPr>
        <p:spPr>
          <a:xfrm>
            <a:off x="1767185" y="4200322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Controller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11940-C772-AEA1-0031-262E8FA15343}"/>
              </a:ext>
            </a:extLst>
          </p:cNvPr>
          <p:cNvSpPr/>
          <p:nvPr/>
        </p:nvSpPr>
        <p:spPr>
          <a:xfrm>
            <a:off x="4492527" y="4653096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Beam 1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0D0B2A-5FA7-7B70-C3A4-A7476CC2A96B}"/>
              </a:ext>
            </a:extLst>
          </p:cNvPr>
          <p:cNvSpPr/>
          <p:nvPr/>
        </p:nvSpPr>
        <p:spPr>
          <a:xfrm>
            <a:off x="2962199" y="2925716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Subarray 1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517A3E-765E-6F42-01EA-3D55C28CB04C}"/>
              </a:ext>
            </a:extLst>
          </p:cNvPr>
          <p:cNvSpPr/>
          <p:nvPr/>
        </p:nvSpPr>
        <p:spPr>
          <a:xfrm>
            <a:off x="1767185" y="5132966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Processor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F890A2-E107-8590-A232-0C3AA54A89CC}"/>
              </a:ext>
            </a:extLst>
          </p:cNvPr>
          <p:cNvSpPr/>
          <p:nvPr/>
        </p:nvSpPr>
        <p:spPr>
          <a:xfrm>
            <a:off x="2962199" y="5132966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Allocator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2B75F6-6C0A-D83D-46F9-68C5197FC683}"/>
              </a:ext>
            </a:extLst>
          </p:cNvPr>
          <p:cNvSpPr txBox="1"/>
          <p:nvPr/>
        </p:nvSpPr>
        <p:spPr>
          <a:xfrm>
            <a:off x="7604550" y="3831532"/>
            <a:ext cx="3419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To-Do</a:t>
            </a:r>
          </a:p>
          <a:p>
            <a:pPr marL="342900" indent="-342900">
              <a:buFont typeface="+mj-lt"/>
              <a:buAutoNum type="arabicPeriod"/>
            </a:pPr>
            <a:endParaRPr lang="sl-SI" dirty="0"/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TMC not integrated yet - delay polynomials simulated, CSP.LMC entrypoint</a:t>
            </a:r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CNIC (SPS)</a:t>
            </a:r>
          </a:p>
          <a:p>
            <a:pPr marL="342900" indent="-342900">
              <a:buFont typeface="+mj-lt"/>
              <a:buAutoNum type="arabicPeriod"/>
            </a:pPr>
            <a:r>
              <a:rPr lang="sl-SI" dirty="0"/>
              <a:t>Some manual steps accessing low level devices directly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03BB4A-99F7-AF74-17C6-FE850BDA03C9}"/>
              </a:ext>
            </a:extLst>
          </p:cNvPr>
          <p:cNvSpPr/>
          <p:nvPr/>
        </p:nvSpPr>
        <p:spPr>
          <a:xfrm>
            <a:off x="1767185" y="5611018"/>
            <a:ext cx="9906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Connector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6C2F55-8ECA-034B-E273-EFB0E9AC81A7}"/>
              </a:ext>
            </a:extLst>
          </p:cNvPr>
          <p:cNvSpPr/>
          <p:nvPr/>
        </p:nvSpPr>
        <p:spPr>
          <a:xfrm>
            <a:off x="144950" y="4200322"/>
            <a:ext cx="990600" cy="7956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>
                <a:solidFill>
                  <a:srgbClr val="000000"/>
                </a:solidFill>
              </a:rPr>
              <a:t>Delay polynomial simulator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7814F4-D511-0D4A-40D8-692D04E1B8CA}"/>
              </a:ext>
            </a:extLst>
          </p:cNvPr>
          <p:cNvSpPr/>
          <p:nvPr/>
        </p:nvSpPr>
        <p:spPr>
          <a:xfrm>
            <a:off x="133648" y="5272778"/>
            <a:ext cx="990600" cy="7956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>
                <a:solidFill>
                  <a:srgbClr val="000000"/>
                </a:solidFill>
              </a:rPr>
              <a:t>CNIC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4708B32-9A17-7334-A758-9ADD550AC7BA}"/>
              </a:ext>
            </a:extLst>
          </p:cNvPr>
          <p:cNvCxnSpPr>
            <a:stCxn id="27" idx="3"/>
          </p:cNvCxnSpPr>
          <p:nvPr/>
        </p:nvCxnSpPr>
        <p:spPr>
          <a:xfrm>
            <a:off x="1135550" y="4598159"/>
            <a:ext cx="456627" cy="16434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56722DE-7F6C-A196-6693-9C05482BC9C1}"/>
              </a:ext>
            </a:extLst>
          </p:cNvPr>
          <p:cNvSpPr/>
          <p:nvPr/>
        </p:nvSpPr>
        <p:spPr>
          <a:xfrm>
            <a:off x="1135550" y="5611018"/>
            <a:ext cx="456627" cy="12601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AD49A09-5EDB-7268-C6A7-58AF173C94B0}"/>
              </a:ext>
            </a:extLst>
          </p:cNvPr>
          <p:cNvSpPr/>
          <p:nvPr/>
        </p:nvSpPr>
        <p:spPr>
          <a:xfrm>
            <a:off x="4035901" y="4876799"/>
            <a:ext cx="296318" cy="11919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A773-A52A-252C-AC92-30B1E48D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Integration of CSP LOW: CSP-LMC+CBF+PST - setup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C052-556C-7BBD-0593-29650814D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1400" dirty="0"/>
              <a:t>Configuration:</a:t>
            </a:r>
          </a:p>
          <a:p>
            <a:pPr lvl="1"/>
            <a:r>
              <a:rPr lang="sl-SI" sz="1400" dirty="0"/>
              <a:t>Subarray 1</a:t>
            </a:r>
          </a:p>
          <a:p>
            <a:pPr lvl="1"/>
            <a:r>
              <a:rPr lang="sl-SI" sz="1400" dirty="0"/>
              <a:t>Station Beam 1</a:t>
            </a:r>
          </a:p>
          <a:p>
            <a:pPr lvl="1"/>
            <a:r>
              <a:rPr lang="sl-SI" sz="1400" dirty="0"/>
              <a:t>6 Stations - </a:t>
            </a:r>
            <a:r>
              <a:rPr lang="en-GB" sz="1400" dirty="0"/>
              <a:t>#18, 34, 21 42, 54, 72</a:t>
            </a:r>
          </a:p>
          <a:p>
            <a:pPr lvl="1"/>
            <a:r>
              <a:rPr lang="en-GB" sz="1400" dirty="0"/>
              <a:t>1 SPS Channel</a:t>
            </a:r>
          </a:p>
          <a:p>
            <a:pPr lvl="1"/>
            <a:r>
              <a:rPr lang="en-GB" sz="1400" dirty="0"/>
              <a:t>#100 for CBF configuration</a:t>
            </a:r>
          </a:p>
          <a:p>
            <a:pPr lvl="1"/>
            <a:r>
              <a:rPr lang="en-GB" sz="1400" dirty="0"/>
              <a:t>Frequency = 78,125,000 Hz for PST </a:t>
            </a:r>
          </a:p>
          <a:p>
            <a:pPr lvl="1"/>
            <a:r>
              <a:rPr lang="en-GB" sz="1400" dirty="0"/>
              <a:t>PST beam #1</a:t>
            </a:r>
            <a:endParaRPr lang="sl-SI" sz="1400" dirty="0"/>
          </a:p>
          <a:p>
            <a:pPr lvl="1"/>
            <a:r>
              <a:rPr lang="sl-SI" sz="1400" dirty="0"/>
              <a:t>CNIC station source</a:t>
            </a:r>
          </a:p>
          <a:p>
            <a:pPr lvl="2"/>
            <a: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Time set to 13180 seconds after SKA Epoch</a:t>
            </a:r>
            <a:r>
              <a:rPr lang="sl-SI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~3 hours 40 minutes</a:t>
            </a:r>
            <a:r>
              <a:rPr lang="sl-SI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lvl="2"/>
            <a: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Station Direction RA: 2h30m00 Dec: -26d49m50 </a:t>
            </a:r>
          </a:p>
          <a:p>
            <a:pPr lvl="2"/>
            <a: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PST beam direction RA: 2h30m00 Dec: -21d49m50 </a:t>
            </a:r>
            <a:endParaRPr lang="sl-SI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lvl="2"/>
            <a: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Repeating time gating: </a:t>
            </a:r>
            <a:b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9216 SPS samples on, 9216 off</a:t>
            </a:r>
          </a:p>
          <a:p>
            <a:pPr lvl="2"/>
            <a:endParaRPr lang="en-GB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lvl="2"/>
            <a:endParaRPr lang="en-GB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lvl="2"/>
            <a:endParaRPr lang="en-GB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lvl="2"/>
            <a:endParaRPr lang="sl-SI" sz="1200" dirty="0"/>
          </a:p>
          <a:p>
            <a:pPr lvl="1"/>
            <a:endParaRPr lang="sl-SI" sz="1400" dirty="0"/>
          </a:p>
          <a:p>
            <a:pPr marL="0" indent="0">
              <a:buNone/>
            </a:pP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3849224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Assign Resources Command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B6356-3716-6ECD-CC6F-10369400B2A5}"/>
              </a:ext>
            </a:extLst>
          </p:cNvPr>
          <p:cNvGrpSpPr/>
          <p:nvPr/>
        </p:nvGrpSpPr>
        <p:grpSpPr>
          <a:xfrm>
            <a:off x="133647" y="3322320"/>
            <a:ext cx="4453803" cy="2775872"/>
            <a:chOff x="133648" y="1564872"/>
            <a:chExt cx="6118892" cy="45333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7A5AB8-09F2-E533-3187-3F3CADBA39BF}"/>
                </a:ext>
              </a:extLst>
            </p:cNvPr>
            <p:cNvSpPr/>
            <p:nvPr/>
          </p:nvSpPr>
          <p:spPr>
            <a:xfrm>
              <a:off x="1365452" y="1564872"/>
              <a:ext cx="4887088" cy="4533320"/>
            </a:xfrm>
            <a:prstGeom prst="rect">
              <a:avLst/>
            </a:prstGeom>
            <a:solidFill>
              <a:srgbClr val="92CAFC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CB955FB-97B8-09C6-1CB3-7348F29EDBCB}"/>
                </a:ext>
              </a:extLst>
            </p:cNvPr>
            <p:cNvSpPr/>
            <p:nvPr/>
          </p:nvSpPr>
          <p:spPr>
            <a:xfrm>
              <a:off x="2823344" y="2119527"/>
              <a:ext cx="2098138" cy="127549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LMC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9BB7C5-3D34-C3A1-4002-0D273AEF04BC}"/>
                </a:ext>
              </a:extLst>
            </p:cNvPr>
            <p:cNvSpPr/>
            <p:nvPr/>
          </p:nvSpPr>
          <p:spPr>
            <a:xfrm>
              <a:off x="1592177" y="4063352"/>
              <a:ext cx="2444766" cy="197367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CBF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7C8D78-92C3-0969-EBB0-D0412DAD828D}"/>
                </a:ext>
              </a:extLst>
            </p:cNvPr>
            <p:cNvSpPr/>
            <p:nvPr/>
          </p:nvSpPr>
          <p:spPr>
            <a:xfrm>
              <a:off x="4332218" y="4050402"/>
              <a:ext cx="1625047" cy="1222376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PST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463ABC-852D-FC8F-F44B-1566D774A11F}"/>
                </a:ext>
              </a:extLst>
            </p:cNvPr>
            <p:cNvSpPr txBox="1"/>
            <p:nvPr/>
          </p:nvSpPr>
          <p:spPr>
            <a:xfrm>
              <a:off x="1756467" y="1668436"/>
              <a:ext cx="3982358" cy="45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/>
                <a:t>Central Signal Processor (CSP)</a:t>
              </a:r>
              <a:endParaRPr lang="en-US" sz="10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696366-C019-895D-48FD-12105E41678D}"/>
                </a:ext>
              </a:extLst>
            </p:cNvPr>
            <p:cNvSpPr/>
            <p:nvPr/>
          </p:nvSpPr>
          <p:spPr>
            <a:xfrm>
              <a:off x="3193459" y="2418377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CF4F478-7FDB-E11F-829A-4AB5B258B878}"/>
                </a:ext>
              </a:extLst>
            </p:cNvPr>
            <p:cNvSpPr/>
            <p:nvPr/>
          </p:nvSpPr>
          <p:spPr>
            <a:xfrm>
              <a:off x="175646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5CBCE11-E193-CB42-3A60-B535D0FA0307}"/>
                </a:ext>
              </a:extLst>
            </p:cNvPr>
            <p:cNvSpPr/>
            <p:nvPr/>
          </p:nvSpPr>
          <p:spPr>
            <a:xfrm>
              <a:off x="1767185" y="4200322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811940-C772-AEA1-0031-262E8FA15343}"/>
                </a:ext>
              </a:extLst>
            </p:cNvPr>
            <p:cNvSpPr/>
            <p:nvPr/>
          </p:nvSpPr>
          <p:spPr>
            <a:xfrm>
              <a:off x="449252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Beam 1</a:t>
              </a:r>
              <a:endParaRPr lang="en-US" sz="9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0D0B2A-5FA7-7B70-C3A4-A7476CC2A96B}"/>
                </a:ext>
              </a:extLst>
            </p:cNvPr>
            <p:cNvSpPr/>
            <p:nvPr/>
          </p:nvSpPr>
          <p:spPr>
            <a:xfrm>
              <a:off x="3193460" y="2919241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517A3E-765E-6F42-01EA-3D55C28CB04C}"/>
                </a:ext>
              </a:extLst>
            </p:cNvPr>
            <p:cNvSpPr/>
            <p:nvPr/>
          </p:nvSpPr>
          <p:spPr>
            <a:xfrm>
              <a:off x="1767185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Processor</a:t>
              </a:r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890A2-E107-8590-A232-0C3AA54A89CC}"/>
                </a:ext>
              </a:extLst>
            </p:cNvPr>
            <p:cNvSpPr/>
            <p:nvPr/>
          </p:nvSpPr>
          <p:spPr>
            <a:xfrm>
              <a:off x="2962199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Allocator</a:t>
              </a:r>
              <a:endParaRPr lang="en-US" sz="9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03BB4A-99F7-AF74-17C6-FE850BDA03C9}"/>
                </a:ext>
              </a:extLst>
            </p:cNvPr>
            <p:cNvSpPr/>
            <p:nvPr/>
          </p:nvSpPr>
          <p:spPr>
            <a:xfrm>
              <a:off x="1767185" y="5611018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Connector</a:t>
              </a:r>
              <a:endParaRPr lang="en-US" sz="9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6C2F55-8ECA-034B-E273-EFB0E9AC81A7}"/>
                </a:ext>
              </a:extLst>
            </p:cNvPr>
            <p:cNvSpPr/>
            <p:nvPr/>
          </p:nvSpPr>
          <p:spPr>
            <a:xfrm>
              <a:off x="144950" y="4200322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Delay polynomial simulator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7814F4-D511-0D4A-40D8-692D04E1B8CA}"/>
                </a:ext>
              </a:extLst>
            </p:cNvPr>
            <p:cNvSpPr/>
            <p:nvPr/>
          </p:nvSpPr>
          <p:spPr>
            <a:xfrm>
              <a:off x="133648" y="5272778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CNIC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08B32-9A17-7334-A758-9ADD550AC7BA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1135550" y="4598159"/>
              <a:ext cx="456627" cy="16434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A8EF760-9174-73D9-BE1F-B248E4AF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95" y="2718631"/>
            <a:ext cx="5068007" cy="1609950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F3A52A7-1585-7FAA-4C09-718F55AB4B68}"/>
              </a:ext>
            </a:extLst>
          </p:cNvPr>
          <p:cNvCxnSpPr>
            <a:cxnSpLocks/>
            <a:endCxn id="59" idx="3"/>
          </p:cNvCxnSpPr>
          <p:nvPr/>
        </p:nvCxnSpPr>
        <p:spPr>
          <a:xfrm rot="5400000">
            <a:off x="1892147" y="4505352"/>
            <a:ext cx="956702" cy="669205"/>
          </a:xfrm>
          <a:prstGeom prst="bentConnector2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8ABA7D0-08EC-6076-9E44-C02D8B987614}"/>
              </a:ext>
            </a:extLst>
          </p:cNvPr>
          <p:cNvSpPr txBox="1"/>
          <p:nvPr/>
        </p:nvSpPr>
        <p:spPr>
          <a:xfrm>
            <a:off x="1573623" y="4516390"/>
            <a:ext cx="1190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b="1" dirty="0">
                <a:solidFill>
                  <a:srgbClr val="FF0000"/>
                </a:solidFill>
              </a:rPr>
              <a:t>Assign Resources</a:t>
            </a:r>
            <a:endParaRPr lang="en-US" sz="900" b="1" dirty="0">
              <a:solidFill>
                <a:srgbClr val="FF0000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4493CE85-A643-17F9-9089-CF7A0DF65DDB}"/>
              </a:ext>
            </a:extLst>
          </p:cNvPr>
          <p:cNvCxnSpPr>
            <a:cxnSpLocks/>
            <a:endCxn id="3" idx="1"/>
          </p:cNvCxnSpPr>
          <p:nvPr/>
        </p:nvCxnSpPr>
        <p:spPr>
          <a:xfrm rot="16200000" flipH="1">
            <a:off x="2568070" y="4579999"/>
            <a:ext cx="875336" cy="601275"/>
          </a:xfrm>
          <a:prstGeom prst="bentConnector2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51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Configure Command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B6356-3716-6ECD-CC6F-10369400B2A5}"/>
              </a:ext>
            </a:extLst>
          </p:cNvPr>
          <p:cNvGrpSpPr/>
          <p:nvPr/>
        </p:nvGrpSpPr>
        <p:grpSpPr>
          <a:xfrm>
            <a:off x="133647" y="3322320"/>
            <a:ext cx="4453803" cy="2775872"/>
            <a:chOff x="133648" y="1564872"/>
            <a:chExt cx="6118892" cy="45333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7A5AB8-09F2-E533-3187-3F3CADBA39BF}"/>
                </a:ext>
              </a:extLst>
            </p:cNvPr>
            <p:cNvSpPr/>
            <p:nvPr/>
          </p:nvSpPr>
          <p:spPr>
            <a:xfrm>
              <a:off x="1365452" y="1564872"/>
              <a:ext cx="4887088" cy="4533320"/>
            </a:xfrm>
            <a:prstGeom prst="rect">
              <a:avLst/>
            </a:prstGeom>
            <a:solidFill>
              <a:srgbClr val="92CAFC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CB955FB-97B8-09C6-1CB3-7348F29EDBCB}"/>
                </a:ext>
              </a:extLst>
            </p:cNvPr>
            <p:cNvSpPr/>
            <p:nvPr/>
          </p:nvSpPr>
          <p:spPr>
            <a:xfrm>
              <a:off x="2823344" y="2119527"/>
              <a:ext cx="2098138" cy="127549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LMC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9BB7C5-3D34-C3A1-4002-0D273AEF04BC}"/>
                </a:ext>
              </a:extLst>
            </p:cNvPr>
            <p:cNvSpPr/>
            <p:nvPr/>
          </p:nvSpPr>
          <p:spPr>
            <a:xfrm>
              <a:off x="1592177" y="4063352"/>
              <a:ext cx="2444766" cy="197367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CBF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7C8D78-92C3-0969-EBB0-D0412DAD828D}"/>
                </a:ext>
              </a:extLst>
            </p:cNvPr>
            <p:cNvSpPr/>
            <p:nvPr/>
          </p:nvSpPr>
          <p:spPr>
            <a:xfrm>
              <a:off x="4332218" y="4050402"/>
              <a:ext cx="1625047" cy="1222376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PST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463ABC-852D-FC8F-F44B-1566D774A11F}"/>
                </a:ext>
              </a:extLst>
            </p:cNvPr>
            <p:cNvSpPr txBox="1"/>
            <p:nvPr/>
          </p:nvSpPr>
          <p:spPr>
            <a:xfrm>
              <a:off x="1756467" y="1668436"/>
              <a:ext cx="3982358" cy="45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/>
                <a:t>Central Signal Processor (CSP)</a:t>
              </a:r>
              <a:endParaRPr lang="en-US" sz="10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696366-C019-895D-48FD-12105E41678D}"/>
                </a:ext>
              </a:extLst>
            </p:cNvPr>
            <p:cNvSpPr/>
            <p:nvPr/>
          </p:nvSpPr>
          <p:spPr>
            <a:xfrm>
              <a:off x="3193459" y="2418377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CF4F478-7FDB-E11F-829A-4AB5B258B878}"/>
                </a:ext>
              </a:extLst>
            </p:cNvPr>
            <p:cNvSpPr/>
            <p:nvPr/>
          </p:nvSpPr>
          <p:spPr>
            <a:xfrm>
              <a:off x="175646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5CBCE11-E193-CB42-3A60-B535D0FA0307}"/>
                </a:ext>
              </a:extLst>
            </p:cNvPr>
            <p:cNvSpPr/>
            <p:nvPr/>
          </p:nvSpPr>
          <p:spPr>
            <a:xfrm>
              <a:off x="1767185" y="4200322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811940-C772-AEA1-0031-262E8FA15343}"/>
                </a:ext>
              </a:extLst>
            </p:cNvPr>
            <p:cNvSpPr/>
            <p:nvPr/>
          </p:nvSpPr>
          <p:spPr>
            <a:xfrm>
              <a:off x="449252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Beam 1</a:t>
              </a:r>
              <a:endParaRPr lang="en-US" sz="9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0D0B2A-5FA7-7B70-C3A4-A7476CC2A96B}"/>
                </a:ext>
              </a:extLst>
            </p:cNvPr>
            <p:cNvSpPr/>
            <p:nvPr/>
          </p:nvSpPr>
          <p:spPr>
            <a:xfrm>
              <a:off x="3193460" y="2919241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517A3E-765E-6F42-01EA-3D55C28CB04C}"/>
                </a:ext>
              </a:extLst>
            </p:cNvPr>
            <p:cNvSpPr/>
            <p:nvPr/>
          </p:nvSpPr>
          <p:spPr>
            <a:xfrm>
              <a:off x="1767185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Processor</a:t>
              </a:r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890A2-E107-8590-A232-0C3AA54A89CC}"/>
                </a:ext>
              </a:extLst>
            </p:cNvPr>
            <p:cNvSpPr/>
            <p:nvPr/>
          </p:nvSpPr>
          <p:spPr>
            <a:xfrm>
              <a:off x="2962199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Allocator</a:t>
              </a:r>
              <a:endParaRPr lang="en-US" sz="9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03BB4A-99F7-AF74-17C6-FE850BDA03C9}"/>
                </a:ext>
              </a:extLst>
            </p:cNvPr>
            <p:cNvSpPr/>
            <p:nvPr/>
          </p:nvSpPr>
          <p:spPr>
            <a:xfrm>
              <a:off x="1767185" y="5611018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Connector</a:t>
              </a:r>
              <a:endParaRPr lang="en-US" sz="9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6C2F55-8ECA-034B-E273-EFB0E9AC81A7}"/>
                </a:ext>
              </a:extLst>
            </p:cNvPr>
            <p:cNvSpPr/>
            <p:nvPr/>
          </p:nvSpPr>
          <p:spPr>
            <a:xfrm>
              <a:off x="144950" y="4200322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Delay polynomial simulator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7814F4-D511-0D4A-40D8-692D04E1B8CA}"/>
                </a:ext>
              </a:extLst>
            </p:cNvPr>
            <p:cNvSpPr/>
            <p:nvPr/>
          </p:nvSpPr>
          <p:spPr>
            <a:xfrm>
              <a:off x="133648" y="5272778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CNIC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08B32-9A17-7334-A758-9ADD550AC7BA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1135550" y="4598159"/>
              <a:ext cx="456627" cy="16434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F3A52A7-1585-7FAA-4C09-718F55AB4B68}"/>
              </a:ext>
            </a:extLst>
          </p:cNvPr>
          <p:cNvCxnSpPr>
            <a:cxnSpLocks/>
            <a:endCxn id="59" idx="3"/>
          </p:cNvCxnSpPr>
          <p:nvPr/>
        </p:nvCxnSpPr>
        <p:spPr>
          <a:xfrm rot="5400000">
            <a:off x="1892147" y="4505352"/>
            <a:ext cx="956702" cy="669205"/>
          </a:xfrm>
          <a:prstGeom prst="bentConnector2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8ABA7D0-08EC-6076-9E44-C02D8B987614}"/>
              </a:ext>
            </a:extLst>
          </p:cNvPr>
          <p:cNvSpPr txBox="1"/>
          <p:nvPr/>
        </p:nvSpPr>
        <p:spPr>
          <a:xfrm>
            <a:off x="1957716" y="4525725"/>
            <a:ext cx="1190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b="1" dirty="0">
                <a:solidFill>
                  <a:srgbClr val="FF0000"/>
                </a:solidFill>
              </a:rPr>
              <a:t>Configure</a:t>
            </a:r>
            <a:endParaRPr lang="en-US" sz="900" b="1" dirty="0">
              <a:solidFill>
                <a:srgbClr val="FF0000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4493CE85-A643-17F9-9089-CF7A0DF65DDB}"/>
              </a:ext>
            </a:extLst>
          </p:cNvPr>
          <p:cNvCxnSpPr>
            <a:cxnSpLocks/>
            <a:endCxn id="3" idx="1"/>
          </p:cNvCxnSpPr>
          <p:nvPr/>
        </p:nvCxnSpPr>
        <p:spPr>
          <a:xfrm rot="16200000" flipH="1">
            <a:off x="2568070" y="4579999"/>
            <a:ext cx="875336" cy="601275"/>
          </a:xfrm>
          <a:prstGeom prst="bentConnector2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603442-2245-61C8-95CC-77588CBCB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35" y="0"/>
            <a:ext cx="235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3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Scan Command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5B6356-3716-6ECD-CC6F-10369400B2A5}"/>
              </a:ext>
            </a:extLst>
          </p:cNvPr>
          <p:cNvGrpSpPr/>
          <p:nvPr/>
        </p:nvGrpSpPr>
        <p:grpSpPr>
          <a:xfrm>
            <a:off x="3265467" y="2148840"/>
            <a:ext cx="4453803" cy="2775872"/>
            <a:chOff x="133648" y="1564872"/>
            <a:chExt cx="6118892" cy="45333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7A5AB8-09F2-E533-3187-3F3CADBA39BF}"/>
                </a:ext>
              </a:extLst>
            </p:cNvPr>
            <p:cNvSpPr/>
            <p:nvPr/>
          </p:nvSpPr>
          <p:spPr>
            <a:xfrm>
              <a:off x="1365452" y="1564872"/>
              <a:ext cx="4887088" cy="4533320"/>
            </a:xfrm>
            <a:prstGeom prst="rect">
              <a:avLst/>
            </a:prstGeom>
            <a:solidFill>
              <a:srgbClr val="92CAFC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CB955FB-97B8-09C6-1CB3-7348F29EDBCB}"/>
                </a:ext>
              </a:extLst>
            </p:cNvPr>
            <p:cNvSpPr/>
            <p:nvPr/>
          </p:nvSpPr>
          <p:spPr>
            <a:xfrm>
              <a:off x="2823344" y="2119527"/>
              <a:ext cx="2098138" cy="127549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LMC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9BB7C5-3D34-C3A1-4002-0D273AEF04BC}"/>
                </a:ext>
              </a:extLst>
            </p:cNvPr>
            <p:cNvSpPr/>
            <p:nvPr/>
          </p:nvSpPr>
          <p:spPr>
            <a:xfrm>
              <a:off x="1592177" y="4063352"/>
              <a:ext cx="2444766" cy="197367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CBF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7C8D78-92C3-0969-EBB0-D0412DAD828D}"/>
                </a:ext>
              </a:extLst>
            </p:cNvPr>
            <p:cNvSpPr/>
            <p:nvPr/>
          </p:nvSpPr>
          <p:spPr>
            <a:xfrm>
              <a:off x="4332218" y="4050402"/>
              <a:ext cx="1625047" cy="1222376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PST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463ABC-852D-FC8F-F44B-1566D774A11F}"/>
                </a:ext>
              </a:extLst>
            </p:cNvPr>
            <p:cNvSpPr txBox="1"/>
            <p:nvPr/>
          </p:nvSpPr>
          <p:spPr>
            <a:xfrm>
              <a:off x="1756467" y="1668436"/>
              <a:ext cx="3982358" cy="45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/>
                <a:t>Central Signal Processor (CSP)</a:t>
              </a:r>
              <a:endParaRPr lang="en-US" sz="10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696366-C019-895D-48FD-12105E41678D}"/>
                </a:ext>
              </a:extLst>
            </p:cNvPr>
            <p:cNvSpPr/>
            <p:nvPr/>
          </p:nvSpPr>
          <p:spPr>
            <a:xfrm>
              <a:off x="3193459" y="2418377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CF4F478-7FDB-E11F-829A-4AB5B258B878}"/>
                </a:ext>
              </a:extLst>
            </p:cNvPr>
            <p:cNvSpPr/>
            <p:nvPr/>
          </p:nvSpPr>
          <p:spPr>
            <a:xfrm>
              <a:off x="175646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5CBCE11-E193-CB42-3A60-B535D0FA0307}"/>
                </a:ext>
              </a:extLst>
            </p:cNvPr>
            <p:cNvSpPr/>
            <p:nvPr/>
          </p:nvSpPr>
          <p:spPr>
            <a:xfrm>
              <a:off x="1767185" y="4200322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811940-C772-AEA1-0031-262E8FA15343}"/>
                </a:ext>
              </a:extLst>
            </p:cNvPr>
            <p:cNvSpPr/>
            <p:nvPr/>
          </p:nvSpPr>
          <p:spPr>
            <a:xfrm>
              <a:off x="449252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Beam 1</a:t>
              </a:r>
              <a:endParaRPr lang="en-US" sz="9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0D0B2A-5FA7-7B70-C3A4-A7476CC2A96B}"/>
                </a:ext>
              </a:extLst>
            </p:cNvPr>
            <p:cNvSpPr/>
            <p:nvPr/>
          </p:nvSpPr>
          <p:spPr>
            <a:xfrm>
              <a:off x="3193460" y="2919241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517A3E-765E-6F42-01EA-3D55C28CB04C}"/>
                </a:ext>
              </a:extLst>
            </p:cNvPr>
            <p:cNvSpPr/>
            <p:nvPr/>
          </p:nvSpPr>
          <p:spPr>
            <a:xfrm>
              <a:off x="1767185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Processor</a:t>
              </a:r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890A2-E107-8590-A232-0C3AA54A89CC}"/>
                </a:ext>
              </a:extLst>
            </p:cNvPr>
            <p:cNvSpPr/>
            <p:nvPr/>
          </p:nvSpPr>
          <p:spPr>
            <a:xfrm>
              <a:off x="2962199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Allocator</a:t>
              </a:r>
              <a:endParaRPr lang="en-US" sz="9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03BB4A-99F7-AF74-17C6-FE850BDA03C9}"/>
                </a:ext>
              </a:extLst>
            </p:cNvPr>
            <p:cNvSpPr/>
            <p:nvPr/>
          </p:nvSpPr>
          <p:spPr>
            <a:xfrm>
              <a:off x="1767185" y="5611018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Connector</a:t>
              </a:r>
              <a:endParaRPr lang="en-US" sz="9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6C2F55-8ECA-034B-E273-EFB0E9AC81A7}"/>
                </a:ext>
              </a:extLst>
            </p:cNvPr>
            <p:cNvSpPr/>
            <p:nvPr/>
          </p:nvSpPr>
          <p:spPr>
            <a:xfrm>
              <a:off x="144950" y="4200322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Delay polynomial simulator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7814F4-D511-0D4A-40D8-692D04E1B8CA}"/>
                </a:ext>
              </a:extLst>
            </p:cNvPr>
            <p:cNvSpPr/>
            <p:nvPr/>
          </p:nvSpPr>
          <p:spPr>
            <a:xfrm>
              <a:off x="133648" y="5272778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CNIC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08B32-9A17-7334-A758-9ADD550AC7BA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1135550" y="4598159"/>
              <a:ext cx="456627" cy="16434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F3A52A7-1585-7FAA-4C09-718F55AB4B68}"/>
              </a:ext>
            </a:extLst>
          </p:cNvPr>
          <p:cNvCxnSpPr>
            <a:cxnSpLocks/>
            <a:endCxn id="59" idx="3"/>
          </p:cNvCxnSpPr>
          <p:nvPr/>
        </p:nvCxnSpPr>
        <p:spPr>
          <a:xfrm rot="5400000">
            <a:off x="5023967" y="3331872"/>
            <a:ext cx="956702" cy="669205"/>
          </a:xfrm>
          <a:prstGeom prst="bentConnector2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8ABA7D0-08EC-6076-9E44-C02D8B987614}"/>
              </a:ext>
            </a:extLst>
          </p:cNvPr>
          <p:cNvSpPr txBox="1"/>
          <p:nvPr/>
        </p:nvSpPr>
        <p:spPr>
          <a:xfrm>
            <a:off x="5430010" y="3353467"/>
            <a:ext cx="11905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b="1" dirty="0">
                <a:solidFill>
                  <a:srgbClr val="FF0000"/>
                </a:solidFill>
              </a:rPr>
              <a:t>Scan</a:t>
            </a:r>
            <a:endParaRPr lang="en-US" sz="900" b="1" dirty="0">
              <a:solidFill>
                <a:srgbClr val="FF0000"/>
              </a:solidFill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4493CE85-A643-17F9-9089-CF7A0DF65DDB}"/>
              </a:ext>
            </a:extLst>
          </p:cNvPr>
          <p:cNvCxnSpPr>
            <a:cxnSpLocks/>
            <a:endCxn id="3" idx="1"/>
          </p:cNvCxnSpPr>
          <p:nvPr/>
        </p:nvCxnSpPr>
        <p:spPr>
          <a:xfrm rot="16200000" flipH="1">
            <a:off x="5699890" y="3406519"/>
            <a:ext cx="875336" cy="601275"/>
          </a:xfrm>
          <a:prstGeom prst="bentConnector2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id="{639FAE3A-CC01-44D0-73DB-E4CFCF86B927}"/>
              </a:ext>
            </a:extLst>
          </p:cNvPr>
          <p:cNvSpPr/>
          <p:nvPr/>
        </p:nvSpPr>
        <p:spPr>
          <a:xfrm>
            <a:off x="3994729" y="4624313"/>
            <a:ext cx="332368" cy="77164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E6A52FD-5358-0C30-293D-A8805EC3A962}"/>
              </a:ext>
            </a:extLst>
          </p:cNvPr>
          <p:cNvSpPr/>
          <p:nvPr/>
        </p:nvSpPr>
        <p:spPr>
          <a:xfrm>
            <a:off x="6114672" y="4179305"/>
            <a:ext cx="215683" cy="7298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AB8CF4-40FA-A987-5C1A-F63C9D51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47" y="4438662"/>
            <a:ext cx="3330753" cy="1883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5FC9DE-B6FB-E324-08DC-1C0742CCE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936" y="3391788"/>
            <a:ext cx="3324397" cy="25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5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66B3-40B9-DA64-0173-B5C65E6A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CNIC generates data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2118E-4C99-45A0-C290-B56DC7DBC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1" y="1306914"/>
            <a:ext cx="8882779" cy="50228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E9BE49-0AD4-8A4F-B948-4A1877F61B8F}"/>
              </a:ext>
            </a:extLst>
          </p:cNvPr>
          <p:cNvSpPr/>
          <p:nvPr/>
        </p:nvSpPr>
        <p:spPr>
          <a:xfrm>
            <a:off x="8972550" y="1181100"/>
            <a:ext cx="1123950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2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A50E-DC4C-90F5-98DF-603F8827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PST receives data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F5028-3B6D-A90B-94E7-1B208FB0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94" y="1752196"/>
            <a:ext cx="5667912" cy="426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BE025-ACD6-D410-EA7A-D31BE46EE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414" y="1651631"/>
            <a:ext cx="3767023" cy="42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3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B19E-A168-8309-344A-F8326CA4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...and stores it!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55A7D-AD47-1A98-B461-05AA39E61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638006"/>
            <a:ext cx="5676204" cy="46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42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Next step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26D259-6088-342E-3449-28C47D36381E}"/>
              </a:ext>
            </a:extLst>
          </p:cNvPr>
          <p:cNvGrpSpPr/>
          <p:nvPr/>
        </p:nvGrpSpPr>
        <p:grpSpPr>
          <a:xfrm>
            <a:off x="3504450" y="2638183"/>
            <a:ext cx="4886027" cy="3374042"/>
            <a:chOff x="133648" y="1564872"/>
            <a:chExt cx="6118892" cy="45333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7A5AB8-09F2-E533-3187-3F3CADBA39BF}"/>
                </a:ext>
              </a:extLst>
            </p:cNvPr>
            <p:cNvSpPr/>
            <p:nvPr/>
          </p:nvSpPr>
          <p:spPr>
            <a:xfrm>
              <a:off x="1365452" y="1564872"/>
              <a:ext cx="4887088" cy="4533320"/>
            </a:xfrm>
            <a:prstGeom prst="rect">
              <a:avLst/>
            </a:prstGeom>
            <a:solidFill>
              <a:srgbClr val="92CAFC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CB955FB-97B8-09C6-1CB3-7348F29EDBCB}"/>
                </a:ext>
              </a:extLst>
            </p:cNvPr>
            <p:cNvSpPr/>
            <p:nvPr/>
          </p:nvSpPr>
          <p:spPr>
            <a:xfrm>
              <a:off x="2823344" y="2119527"/>
              <a:ext cx="2098138" cy="127549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LMC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9BB7C5-3D34-C3A1-4002-0D273AEF04BC}"/>
                </a:ext>
              </a:extLst>
            </p:cNvPr>
            <p:cNvSpPr/>
            <p:nvPr/>
          </p:nvSpPr>
          <p:spPr>
            <a:xfrm>
              <a:off x="1592177" y="4063352"/>
              <a:ext cx="2444766" cy="1973675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CBF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27C8D78-92C3-0969-EBB0-D0412DAD828D}"/>
                </a:ext>
              </a:extLst>
            </p:cNvPr>
            <p:cNvSpPr/>
            <p:nvPr/>
          </p:nvSpPr>
          <p:spPr>
            <a:xfrm>
              <a:off x="4332218" y="4050402"/>
              <a:ext cx="1625047" cy="1222376"/>
            </a:xfrm>
            <a:prstGeom prst="rect">
              <a:avLst/>
            </a:prstGeom>
            <a:solidFill>
              <a:srgbClr val="D6EBFE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sl-SI" sz="1200" dirty="0">
                  <a:solidFill>
                    <a:schemeClr val="tx1">
                      <a:lumMod val="50000"/>
                    </a:schemeClr>
                  </a:solidFill>
                </a:rPr>
                <a:t>PST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463ABC-852D-FC8F-F44B-1566D774A11F}"/>
                </a:ext>
              </a:extLst>
            </p:cNvPr>
            <p:cNvSpPr txBox="1"/>
            <p:nvPr/>
          </p:nvSpPr>
          <p:spPr>
            <a:xfrm>
              <a:off x="2962199" y="1630943"/>
              <a:ext cx="1820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000" dirty="0"/>
                <a:t>Central Signal Processor (CSP)</a:t>
              </a:r>
              <a:endParaRPr lang="en-US" sz="1000" dirty="0"/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E0B62E67-7665-FB0B-AC8D-AC7AC2EBDCB1}"/>
                </a:ext>
              </a:extLst>
            </p:cNvPr>
            <p:cNvCxnSpPr>
              <a:cxnSpLocks/>
              <a:stCxn id="45" idx="2"/>
              <a:endCxn id="50" idx="0"/>
            </p:cNvCxnSpPr>
            <p:nvPr/>
          </p:nvCxnSpPr>
          <p:spPr>
            <a:xfrm rot="5400000">
              <a:off x="3009322" y="3200261"/>
              <a:ext cx="668330" cy="1057853"/>
            </a:xfrm>
            <a:prstGeom prst="bentConnector3">
              <a:avLst>
                <a:gd name="adj1" fmla="val 50000"/>
              </a:avLst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DEE0CF47-3E84-A3B5-F70E-5A9D34D3199B}"/>
                </a:ext>
              </a:extLst>
            </p:cNvPr>
            <p:cNvCxnSpPr>
              <a:cxnSpLocks/>
              <a:stCxn id="45" idx="2"/>
              <a:endCxn id="54" idx="0"/>
            </p:cNvCxnSpPr>
            <p:nvPr/>
          </p:nvCxnSpPr>
          <p:spPr>
            <a:xfrm rot="16200000" flipH="1">
              <a:off x="4180887" y="3086547"/>
              <a:ext cx="655380" cy="1272329"/>
            </a:xfrm>
            <a:prstGeom prst="bentConnector3">
              <a:avLst>
                <a:gd name="adj1" fmla="val 51163"/>
              </a:avLst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696366-C019-895D-48FD-12105E41678D}"/>
                </a:ext>
              </a:extLst>
            </p:cNvPr>
            <p:cNvSpPr/>
            <p:nvPr/>
          </p:nvSpPr>
          <p:spPr>
            <a:xfrm>
              <a:off x="2962199" y="2420101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CF4F478-7FDB-E11F-829A-4AB5B258B878}"/>
                </a:ext>
              </a:extLst>
            </p:cNvPr>
            <p:cNvSpPr/>
            <p:nvPr/>
          </p:nvSpPr>
          <p:spPr>
            <a:xfrm>
              <a:off x="175646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5CBCE11-E193-CB42-3A60-B535D0FA0307}"/>
                </a:ext>
              </a:extLst>
            </p:cNvPr>
            <p:cNvSpPr/>
            <p:nvPr/>
          </p:nvSpPr>
          <p:spPr>
            <a:xfrm>
              <a:off x="1767185" y="4200322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Controller</a:t>
              </a:r>
              <a:endParaRPr lang="en-US" sz="9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811940-C772-AEA1-0031-262E8FA15343}"/>
                </a:ext>
              </a:extLst>
            </p:cNvPr>
            <p:cNvSpPr/>
            <p:nvPr/>
          </p:nvSpPr>
          <p:spPr>
            <a:xfrm>
              <a:off x="4492527" y="465309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Beam 1</a:t>
              </a:r>
              <a:endParaRPr lang="en-US" sz="9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0D0B2A-5FA7-7B70-C3A4-A7476CC2A96B}"/>
                </a:ext>
              </a:extLst>
            </p:cNvPr>
            <p:cNvSpPr/>
            <p:nvPr/>
          </p:nvSpPr>
          <p:spPr>
            <a:xfrm>
              <a:off x="2962199" y="292571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Subarray 1</a:t>
              </a:r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517A3E-765E-6F42-01EA-3D55C28CB04C}"/>
                </a:ext>
              </a:extLst>
            </p:cNvPr>
            <p:cNvSpPr/>
            <p:nvPr/>
          </p:nvSpPr>
          <p:spPr>
            <a:xfrm>
              <a:off x="1767185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Processor</a:t>
              </a:r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F890A2-E107-8590-A232-0C3AA54A89CC}"/>
                </a:ext>
              </a:extLst>
            </p:cNvPr>
            <p:cNvSpPr/>
            <p:nvPr/>
          </p:nvSpPr>
          <p:spPr>
            <a:xfrm>
              <a:off x="2962199" y="5132966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Allocator</a:t>
              </a:r>
              <a:endParaRPr lang="en-US" sz="9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03BB4A-99F7-AF74-17C6-FE850BDA03C9}"/>
                </a:ext>
              </a:extLst>
            </p:cNvPr>
            <p:cNvSpPr/>
            <p:nvPr/>
          </p:nvSpPr>
          <p:spPr>
            <a:xfrm>
              <a:off x="1767185" y="5611018"/>
              <a:ext cx="990600" cy="342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/>
                <a:t>Connector</a:t>
              </a:r>
              <a:endParaRPr lang="en-US" sz="9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6C2F55-8ECA-034B-E273-EFB0E9AC81A7}"/>
                </a:ext>
              </a:extLst>
            </p:cNvPr>
            <p:cNvSpPr/>
            <p:nvPr/>
          </p:nvSpPr>
          <p:spPr>
            <a:xfrm>
              <a:off x="144950" y="4200322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900" dirty="0">
                  <a:solidFill>
                    <a:srgbClr val="000000"/>
                  </a:solidFill>
                </a:rPr>
                <a:t>Delay polynomial simulator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7814F4-D511-0D4A-40D8-692D04E1B8CA}"/>
                </a:ext>
              </a:extLst>
            </p:cNvPr>
            <p:cNvSpPr/>
            <p:nvPr/>
          </p:nvSpPr>
          <p:spPr>
            <a:xfrm>
              <a:off x="133648" y="5272778"/>
              <a:ext cx="990600" cy="79567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1400" dirty="0">
                  <a:solidFill>
                    <a:srgbClr val="000000"/>
                  </a:solidFill>
                </a:rPr>
                <a:t>CNIC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08B32-9A17-7334-A758-9ADD550AC7BA}"/>
                </a:ext>
              </a:extLst>
            </p:cNvPr>
            <p:cNvCxnSpPr>
              <a:stCxn id="27" idx="3"/>
            </p:cNvCxnSpPr>
            <p:nvPr/>
          </p:nvCxnSpPr>
          <p:spPr>
            <a:xfrm>
              <a:off x="1135550" y="4598159"/>
              <a:ext cx="456627" cy="16434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56722DE-7F6C-A196-6693-9C05482BC9C1}"/>
                </a:ext>
              </a:extLst>
            </p:cNvPr>
            <p:cNvSpPr/>
            <p:nvPr/>
          </p:nvSpPr>
          <p:spPr>
            <a:xfrm>
              <a:off x="1135550" y="5611018"/>
              <a:ext cx="456627" cy="126018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AD49A09-5EDB-7268-C6A7-58AF173C94B0}"/>
                </a:ext>
              </a:extLst>
            </p:cNvPr>
            <p:cNvSpPr/>
            <p:nvPr/>
          </p:nvSpPr>
          <p:spPr>
            <a:xfrm>
              <a:off x="4035901" y="4876799"/>
              <a:ext cx="296318" cy="11919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8C30F10-9388-9211-C739-F04AF0A58BC3}"/>
              </a:ext>
            </a:extLst>
          </p:cNvPr>
          <p:cNvSpPr/>
          <p:nvPr/>
        </p:nvSpPr>
        <p:spPr>
          <a:xfrm>
            <a:off x="4624757" y="1532721"/>
            <a:ext cx="3629026" cy="63707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Telescope Monitoring and Control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ECF90-86C8-4AA8-53DB-4B6F2F76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2"/>
                </a:solidFill>
              </a:rPr>
              <a:t>Cosylab’s</a:t>
            </a:r>
            <a:r>
              <a:rPr lang="en-GB" dirty="0">
                <a:solidFill>
                  <a:schemeClr val="tx2"/>
                </a:solidFill>
              </a:rPr>
              <a:t> profile</a:t>
            </a:r>
            <a:endParaRPr lang="en-SI" dirty="0">
              <a:solidFill>
                <a:schemeClr val="tx2"/>
              </a:solidFill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09D7DABD-C6EA-DE47-A53F-F2A11743B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3101" y="4039913"/>
            <a:ext cx="1441894" cy="1412062"/>
          </a:xfr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66A592A-490A-BEDC-8B52-AE70B7C1D18E}"/>
              </a:ext>
            </a:extLst>
          </p:cNvPr>
          <p:cNvSpPr txBox="1">
            <a:spLocks/>
          </p:cNvSpPr>
          <p:nvPr/>
        </p:nvSpPr>
        <p:spPr>
          <a:xfrm>
            <a:off x="552000" y="1605456"/>
            <a:ext cx="5255537" cy="19808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88000" indent="-28800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575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575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575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28000" indent="-28800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6000" indent="-288000" algn="l" defTabSz="914400" rtl="0" eaLnBrk="1" latinLnBrk="0" hangingPunct="1"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GB" sz="1300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The leading provider of </a:t>
            </a:r>
            <a:r>
              <a:rPr lang="en-GB" sz="1300" b="1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turnkey software solutions</a:t>
            </a:r>
            <a:r>
              <a:rPr lang="en-GB" sz="1300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 </a:t>
            </a:r>
            <a:r>
              <a:rPr lang="en-GB" sz="1300" b="1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and electronics</a:t>
            </a:r>
            <a:r>
              <a:rPr lang="en-GB" sz="1300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 </a:t>
            </a:r>
            <a:br>
              <a:rPr lang="en-GB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1300" dirty="0">
                <a:solidFill>
                  <a:schemeClr val="tx2"/>
                </a:solidFill>
                <a:latin typeface="Lato"/>
                <a:ea typeface="Lato"/>
                <a:cs typeface="Lato"/>
              </a:rPr>
              <a:t>for the world's most complex, precise and advanced systems</a:t>
            </a:r>
            <a:endParaRPr lang="en-US" dirty="0">
              <a:solidFill>
                <a:schemeClr val="tx2"/>
              </a:solidFill>
              <a:latin typeface="Lato"/>
              <a:ea typeface="Lato"/>
              <a:cs typeface="Lato"/>
            </a:endParaRPr>
          </a:p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GB" sz="13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20+ years of </a:t>
            </a:r>
            <a:r>
              <a:rPr lang="en-GB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experience </a:t>
            </a:r>
          </a:p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GB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team of  </a:t>
            </a:r>
            <a:r>
              <a:rPr lang="en-GB" sz="13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300+ highly skilled developers and engineers</a:t>
            </a:r>
            <a:r>
              <a:rPr lang="en-GB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sl-SI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Exceptional</a:t>
            </a:r>
            <a:r>
              <a:rPr lang="en-GB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3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expertise</a:t>
            </a:r>
            <a:r>
              <a:rPr lang="sl-SI" sz="13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innovation </a:t>
            </a:r>
            <a:endParaRPr lang="en-GB" sz="13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GB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Established processes, </a:t>
            </a:r>
            <a:r>
              <a:rPr lang="en-GB" sz="13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ISO certified and IEC compliant</a:t>
            </a:r>
          </a:p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en-GB" altLang="ja-JP" sz="13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HQ in Europe; subsidiaries </a:t>
            </a:r>
            <a:r>
              <a:rPr lang="en-GB" altLang="ja-JP" sz="13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worldwide</a:t>
            </a:r>
          </a:p>
          <a:p>
            <a:pPr marL="287655" indent="-287655" defTabSz="1371463" fontAlgn="auto"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407A8-07CA-7FE7-195F-2B500AAE2F30}"/>
              </a:ext>
            </a:extLst>
          </p:cNvPr>
          <p:cNvSpPr txBox="1"/>
          <p:nvPr/>
        </p:nvSpPr>
        <p:spPr>
          <a:xfrm>
            <a:off x="5964954" y="1592796"/>
            <a:ext cx="5896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0"/>
              </a:spcAft>
            </a:pPr>
            <a:r>
              <a:rPr lang="en-GB" altLang="ja-JP" sz="1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GB" altLang="ja-JP" sz="13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ancer therapy systems / Complex medical devices / P</a:t>
            </a:r>
            <a:r>
              <a:rPr lang="en-GB" sz="13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article accelerators / Large telescopes / Fusion reactors / Space industry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D62FC-EFB8-B895-151E-6CCA3FB1607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6556" t="2144" r="12361" b="3528"/>
          <a:stretch/>
        </p:blipFill>
        <p:spPr>
          <a:xfrm>
            <a:off x="7803101" y="2419030"/>
            <a:ext cx="1440000" cy="1437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F237D-0F00-73CF-B695-26DD2CED6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11" t="327" b="327"/>
          <a:stretch/>
        </p:blipFill>
        <p:spPr>
          <a:xfrm>
            <a:off x="9494692" y="4011975"/>
            <a:ext cx="1440000" cy="14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55032-F866-B33D-3428-7126D207D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30" t="2772" r="23312" b="3193"/>
          <a:stretch/>
        </p:blipFill>
        <p:spPr>
          <a:xfrm>
            <a:off x="9493454" y="2414889"/>
            <a:ext cx="1440000" cy="1440831"/>
          </a:xfrm>
          <a:prstGeom prst="rect">
            <a:avLst/>
          </a:prstGeom>
          <a:ln w="152400" cap="rnd">
            <a:noFill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A9E9EFD-0FC3-A566-80A7-29AFC9996D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60" t="3214" r="10851" b="6574"/>
          <a:stretch/>
        </p:blipFill>
        <p:spPr>
          <a:xfrm>
            <a:off x="6116081" y="4038359"/>
            <a:ext cx="1440003" cy="1437719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15BDA5-390E-90F6-C5BB-AF46DB208C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78" y="6132378"/>
            <a:ext cx="367531" cy="360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345061-B095-64B3-A16F-A2F3F1AFD92B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92" y="6187482"/>
            <a:ext cx="1244942" cy="2503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A99EA2-04B8-E26B-BCE6-72602106EA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66" y="6124683"/>
            <a:ext cx="266771" cy="3759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B2DE86-4140-9250-8066-2A258DC86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2224472" y="6127616"/>
            <a:ext cx="375154" cy="3700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6B2D7B-0D43-722E-DB0B-EC1A28C9F203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556433" y="6127616"/>
            <a:ext cx="905645" cy="370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F82A5-B148-5F33-673F-D2FA022817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7754" y="6132450"/>
            <a:ext cx="1119714" cy="3603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25FC5F-F438-2852-0ECE-6009C7B77DD1}"/>
              </a:ext>
            </a:extLst>
          </p:cNvPr>
          <p:cNvSpPr txBox="1"/>
          <p:nvPr/>
        </p:nvSpPr>
        <p:spPr>
          <a:xfrm>
            <a:off x="487098" y="5554254"/>
            <a:ext cx="150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l-SI" altLang="ja-JP" b="1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References</a:t>
            </a:r>
            <a:endParaRPr lang="ja-JP" altLang="en-US" b="1">
              <a:solidFill>
                <a:schemeClr val="accent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BCB8F-A2BB-58B5-49A0-7FC80FF9F21A}"/>
              </a:ext>
            </a:extLst>
          </p:cNvPr>
          <p:cNvSpPr txBox="1"/>
          <p:nvPr/>
        </p:nvSpPr>
        <p:spPr>
          <a:xfrm>
            <a:off x="4442397" y="3781776"/>
            <a:ext cx="1260576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 fontAlgn="auto">
              <a:spcBef>
                <a:spcPts val="0"/>
              </a:spcBef>
              <a:spcAft>
                <a:spcPts val="200"/>
              </a:spcAft>
            </a:pPr>
            <a:r>
              <a:rPr lang="en-US" sz="9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Switzerland</a:t>
            </a:r>
          </a:p>
          <a:p>
            <a:pPr defTabSz="914309" fontAlgn="auto">
              <a:spcBef>
                <a:spcPts val="0"/>
              </a:spcBef>
              <a:spcAft>
                <a:spcPts val="200"/>
              </a:spcAft>
            </a:pPr>
            <a:r>
              <a:rPr lang="en-US" sz="9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Slovenia HQ</a:t>
            </a:r>
          </a:p>
          <a:p>
            <a:pPr defTabSz="914309" fontAlgn="auto">
              <a:spcBef>
                <a:spcPts val="0"/>
              </a:spcBef>
              <a:spcAft>
                <a:spcPts val="200"/>
              </a:spcAft>
            </a:pPr>
            <a:r>
              <a:rPr lang="en-US" sz="9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Japan</a:t>
            </a:r>
          </a:p>
          <a:p>
            <a:pPr defTabSz="914309" fontAlgn="auto">
              <a:spcBef>
                <a:spcPts val="0"/>
              </a:spcBef>
              <a:spcAft>
                <a:spcPts val="200"/>
              </a:spcAft>
            </a:pPr>
            <a:r>
              <a:rPr lang="en-US" sz="9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China</a:t>
            </a:r>
          </a:p>
          <a:p>
            <a:pPr defTabSz="914309" fontAlgn="auto">
              <a:spcBef>
                <a:spcPts val="0"/>
              </a:spcBef>
              <a:spcAft>
                <a:spcPts val="200"/>
              </a:spcAft>
            </a:pPr>
            <a:r>
              <a:rPr lang="en-US" sz="900">
                <a:solidFill>
                  <a:srgbClr val="502D7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United States</a:t>
            </a:r>
            <a:endParaRPr lang="sl-SI" sz="900">
              <a:solidFill>
                <a:srgbClr val="502D7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6DE36A-F6CE-5A7A-35AA-4C2651C55D1D}"/>
              </a:ext>
            </a:extLst>
          </p:cNvPr>
          <p:cNvGrpSpPr/>
          <p:nvPr/>
        </p:nvGrpSpPr>
        <p:grpSpPr>
          <a:xfrm>
            <a:off x="580606" y="3735917"/>
            <a:ext cx="3869254" cy="1795371"/>
            <a:chOff x="477098" y="3945452"/>
            <a:chExt cx="4326928" cy="196137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2D22A3E-BBBB-3D35-FCBF-8905FCB4B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77098" y="3945452"/>
              <a:ext cx="4326928" cy="1961373"/>
            </a:xfrm>
            <a:prstGeom prst="rect">
              <a:avLst/>
            </a:prstGeom>
          </p:spPr>
        </p:pic>
        <p:pic>
          <p:nvPicPr>
            <p:cNvPr id="36" name="Graphic 35" descr="Marker">
              <a:extLst>
                <a:ext uri="{FF2B5EF4-FFF2-40B4-BE49-F238E27FC236}">
                  <a16:creationId xmlns:a16="http://schemas.microsoft.com/office/drawing/2014/main" id="{29BA69B1-1F57-279A-E6AD-0F2D08CF8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9534" y="4587341"/>
              <a:ext cx="273832" cy="241537"/>
            </a:xfrm>
            <a:prstGeom prst="rect">
              <a:avLst/>
            </a:prstGeom>
          </p:spPr>
        </p:pic>
        <p:pic>
          <p:nvPicPr>
            <p:cNvPr id="37" name="Graphic 36" descr="Marker">
              <a:extLst>
                <a:ext uri="{FF2B5EF4-FFF2-40B4-BE49-F238E27FC236}">
                  <a16:creationId xmlns:a16="http://schemas.microsoft.com/office/drawing/2014/main" id="{14D34086-E8B7-5989-69A8-350F6E08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72834" y="4507822"/>
              <a:ext cx="273832" cy="241537"/>
            </a:xfrm>
            <a:prstGeom prst="rect">
              <a:avLst/>
            </a:prstGeom>
          </p:spPr>
        </p:pic>
        <p:pic>
          <p:nvPicPr>
            <p:cNvPr id="38" name="Graphic 37" descr="Marker">
              <a:extLst>
                <a:ext uri="{FF2B5EF4-FFF2-40B4-BE49-F238E27FC236}">
                  <a16:creationId xmlns:a16="http://schemas.microsoft.com/office/drawing/2014/main" id="{D27B5838-486D-05D8-A59E-F55E88FA3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875349" y="4682244"/>
              <a:ext cx="273832" cy="241537"/>
            </a:xfrm>
            <a:prstGeom prst="rect">
              <a:avLst/>
            </a:prstGeom>
          </p:spPr>
        </p:pic>
        <p:pic>
          <p:nvPicPr>
            <p:cNvPr id="40" name="Graphic 39" descr="Marker">
              <a:extLst>
                <a:ext uri="{FF2B5EF4-FFF2-40B4-BE49-F238E27FC236}">
                  <a16:creationId xmlns:a16="http://schemas.microsoft.com/office/drawing/2014/main" id="{7820F5FA-DF25-74ED-6804-CC21CD02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614482" y="4569951"/>
              <a:ext cx="273832" cy="241537"/>
            </a:xfrm>
            <a:prstGeom prst="rect">
              <a:avLst/>
            </a:prstGeom>
          </p:spPr>
        </p:pic>
        <p:pic>
          <p:nvPicPr>
            <p:cNvPr id="41" name="Graphic 40" descr="Marker">
              <a:extLst>
                <a:ext uri="{FF2B5EF4-FFF2-40B4-BE49-F238E27FC236}">
                  <a16:creationId xmlns:a16="http://schemas.microsoft.com/office/drawing/2014/main" id="{C59572B9-E355-4893-57FA-B95019177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165190" y="4579940"/>
              <a:ext cx="273832" cy="24153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6639891-CC6B-3F50-6DB5-6CA85E164DDC}"/>
              </a:ext>
            </a:extLst>
          </p:cNvPr>
          <p:cNvSpPr txBox="1"/>
          <p:nvPr/>
        </p:nvSpPr>
        <p:spPr>
          <a:xfrm>
            <a:off x="487098" y="1196976"/>
            <a:ext cx="125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l-SI" altLang="ja-JP" b="1" dirty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Company</a:t>
            </a:r>
            <a:endParaRPr lang="ja-JP" altLang="en-US" b="1">
              <a:solidFill>
                <a:schemeClr val="accent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A1100D-43E6-3586-3D1A-26B52D9F8140}"/>
              </a:ext>
            </a:extLst>
          </p:cNvPr>
          <p:cNvSpPr txBox="1"/>
          <p:nvPr/>
        </p:nvSpPr>
        <p:spPr>
          <a:xfrm>
            <a:off x="5964954" y="1191240"/>
            <a:ext cx="255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l-SI" altLang="ja-JP" b="1" dirty="0"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Powered by Cosylab</a:t>
            </a:r>
            <a:endParaRPr lang="ja-JP" altLang="en-US" b="1" dirty="0">
              <a:solidFill>
                <a:schemeClr val="accent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999E6-0220-2E8D-F283-8B0438E005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71" y="6124570"/>
            <a:ext cx="451390" cy="376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E3AC06-FF40-4EB5-5645-D81FA580B628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61" y="6107520"/>
            <a:ext cx="828305" cy="410258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779DD653-F01C-00CC-5E71-7CB40AA6A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67" y="6129577"/>
            <a:ext cx="636530" cy="36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6F66AB-FE8F-A374-2EAA-C7A5098ACA7D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01" y="6237024"/>
            <a:ext cx="919147" cy="15125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92F282-7334-0FD0-68C1-A18E8F42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92" y="6197169"/>
            <a:ext cx="9239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4021606-51D7-B909-7DFF-B8C47455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264" y="6088789"/>
            <a:ext cx="8763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2C51C-5487-2F84-8FAE-8EF58A07D38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89805" y="2414890"/>
            <a:ext cx="1534210" cy="143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FE94-8E14-9267-2998-C8750C13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Other work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8EB47-A39C-9AA5-F1F6-40A77142262B}"/>
              </a:ext>
            </a:extLst>
          </p:cNvPr>
          <p:cNvSpPr txBox="1"/>
          <p:nvPr/>
        </p:nvSpPr>
        <p:spPr>
          <a:xfrm>
            <a:off x="931179" y="1803633"/>
            <a:ext cx="352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development of new functionalities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F2C45-B7ED-829C-C985-A9DA031BA2B6}"/>
              </a:ext>
            </a:extLst>
          </p:cNvPr>
          <p:cNvSpPr txBox="1"/>
          <p:nvPr/>
        </p:nvSpPr>
        <p:spPr>
          <a:xfrm>
            <a:off x="6293143" y="1729530"/>
            <a:ext cx="3523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ensuring continuous compatibility with interfacing systems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BA986E-5745-6849-7110-B01311985DBB}"/>
              </a:ext>
            </a:extLst>
          </p:cNvPr>
          <p:cNvSpPr/>
          <p:nvPr/>
        </p:nvSpPr>
        <p:spPr>
          <a:xfrm>
            <a:off x="4228051" y="18844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26E29-7831-238E-6154-49B908485BB6}"/>
              </a:ext>
            </a:extLst>
          </p:cNvPr>
          <p:cNvSpPr txBox="1"/>
          <p:nvPr/>
        </p:nvSpPr>
        <p:spPr>
          <a:xfrm>
            <a:off x="931179" y="2868103"/>
            <a:ext cx="280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pairwise testing with TMC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D4BF6-EBDC-CECC-1049-2AB180F4C1D0}"/>
              </a:ext>
            </a:extLst>
          </p:cNvPr>
          <p:cNvSpPr txBox="1"/>
          <p:nvPr/>
        </p:nvSpPr>
        <p:spPr>
          <a:xfrm>
            <a:off x="931179" y="4483551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MID: integration in MID ITF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HW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With TMC as well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D05E6-2B9F-27B4-F2F3-BF84219381D8}"/>
              </a:ext>
            </a:extLst>
          </p:cNvPr>
          <p:cNvSpPr txBox="1"/>
          <p:nvPr/>
        </p:nvSpPr>
        <p:spPr>
          <a:xfrm>
            <a:off x="6096000" y="4370606"/>
            <a:ext cx="4931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Articles: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ICALEPCS 2023: </a:t>
            </a:r>
            <a:r>
              <a:rPr lang="en-GB" i="1" dirty="0"/>
              <a:t>Strategy and Tools to Test Software in the SKA Project: The CSP.LMC Case</a:t>
            </a:r>
            <a:r>
              <a:rPr lang="en-GB" dirty="0"/>
              <a:t> 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SPIE  2024: </a:t>
            </a:r>
            <a:r>
              <a:rPr lang="en-GB" i="1" dirty="0"/>
              <a:t>Enhancing SKA software testing through data mining strategies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5599A-B2B5-68FF-B28E-58C58071C933}"/>
              </a:ext>
            </a:extLst>
          </p:cNvPr>
          <p:cNvSpPr txBox="1"/>
          <p:nvPr/>
        </p:nvSpPr>
        <p:spPr>
          <a:xfrm>
            <a:off x="931178" y="367582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Monitoring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35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2139F7-C1A7-0FF5-6749-32392F174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/>
              <a:t>Ivana Novak	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B69C-18C7-88FA-EADE-471525E3B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l-SI" dirty="0"/>
              <a:t>Ivana.novak@cosylab.com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89724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EC78206-07F5-9CA2-9815-2BEE4E9E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SKA Events in 2023/2024</a:t>
            </a:r>
            <a:endParaRPr lang="en-US" dirty="0"/>
          </a:p>
        </p:txBody>
      </p:sp>
      <p:pic>
        <p:nvPicPr>
          <p:cNvPr id="13" name="Content Placeholder 12" descr="A group of people standing on a wooden bridge&#10;&#10;Description automatically generated">
            <a:extLst>
              <a:ext uri="{FF2B5EF4-FFF2-40B4-BE49-F238E27FC236}">
                <a16:creationId xmlns:a16="http://schemas.microsoft.com/office/drawing/2014/main" id="{31CAA395-57F9-D271-7944-02F291B0F2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8447" b="28447"/>
          <a:stretch/>
        </p:blipFill>
        <p:spPr>
          <a:xfrm>
            <a:off x="7164996" y="3205846"/>
            <a:ext cx="2297726" cy="1315982"/>
          </a:xfrm>
        </p:spPr>
      </p:pic>
      <p:pic>
        <p:nvPicPr>
          <p:cNvPr id="11" name="Content Placeholder 10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EF611BD0-77FB-041E-1C02-3EDDE2DBE8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1909" b="11909"/>
          <a:stretch/>
        </p:blipFill>
        <p:spPr>
          <a:xfrm>
            <a:off x="9562776" y="3205846"/>
            <a:ext cx="2296800" cy="1317600"/>
          </a:xfrm>
        </p:spPr>
      </p:pic>
      <p:pic>
        <p:nvPicPr>
          <p:cNvPr id="26" name="Picture Placeholder 25" descr="A group of people standing on a green field&#10;&#10;Description automatically generated">
            <a:extLst>
              <a:ext uri="{FF2B5EF4-FFF2-40B4-BE49-F238E27FC236}">
                <a16:creationId xmlns:a16="http://schemas.microsoft.com/office/drawing/2014/main" id="{9543C757-51D6-5EDC-A67C-447E492C8E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1944" b="11944"/>
          <a:stretch>
            <a:fillRect/>
          </a:stretch>
        </p:blipFill>
        <p:spPr>
          <a:xfrm>
            <a:off x="7164996" y="5064243"/>
            <a:ext cx="2296908" cy="1312119"/>
          </a:xfrm>
        </p:spPr>
      </p:pic>
      <p:pic>
        <p:nvPicPr>
          <p:cNvPr id="28" name="Picture Placeholder 27" descr="A group of people standing in front of a large tower&#10;&#10;Description automatically generated">
            <a:extLst>
              <a:ext uri="{FF2B5EF4-FFF2-40B4-BE49-F238E27FC236}">
                <a16:creationId xmlns:a16="http://schemas.microsoft.com/office/drawing/2014/main" id="{9CAA34AE-6FD9-6DCA-FE9B-FBF54EDE8E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11944" b="11944"/>
          <a:stretch>
            <a:fillRect/>
          </a:stretch>
        </p:blipFill>
        <p:spPr>
          <a:xfrm>
            <a:off x="9562722" y="5061502"/>
            <a:ext cx="2296908" cy="1312119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B852F4A-0113-DD8A-3A11-FD9A8644C3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64178" y="2726528"/>
            <a:ext cx="2297726" cy="243276"/>
          </a:xfrm>
        </p:spPr>
        <p:txBody>
          <a:bodyPr/>
          <a:lstStyle/>
          <a:p>
            <a:r>
              <a:rPr lang="sl-SI" dirty="0"/>
              <a:t>PI21 Planning in Rome, Italy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25EB683-657B-9B3E-913B-D59D6D38E2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64178" y="4534884"/>
            <a:ext cx="2297726" cy="243276"/>
          </a:xfrm>
        </p:spPr>
        <p:txBody>
          <a:bodyPr/>
          <a:lstStyle/>
          <a:p>
            <a:r>
              <a:rPr lang="sl-SI" dirty="0"/>
              <a:t>PI22 Planning in Brugg, Switzerland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AA75360-7A79-F7BA-77FF-F1B1566FD7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64996" y="6376362"/>
            <a:ext cx="2296908" cy="243276"/>
          </a:xfrm>
        </p:spPr>
        <p:txBody>
          <a:bodyPr/>
          <a:lstStyle/>
          <a:p>
            <a:r>
              <a:rPr lang="sl-SI" dirty="0"/>
              <a:t>PI23 Planning in Pune, India</a:t>
            </a:r>
            <a:endParaRPr lang="en-US" dirty="0"/>
          </a:p>
        </p:txBody>
      </p:sp>
      <p:pic>
        <p:nvPicPr>
          <p:cNvPr id="32" name="Picture Placeholder 31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F8CF27B1-D86F-82B1-3756-9835A1DF0E9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rcRect l="7208" r="7208"/>
          <a:stretch>
            <a:fillRect/>
          </a:stretch>
        </p:blipFill>
        <p:spPr>
          <a:xfrm>
            <a:off x="7164178" y="881785"/>
            <a:ext cx="3190584" cy="1829597"/>
          </a:xfr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973C896-FD34-2F52-95B2-D1C8BB39DB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62668" y="5061502"/>
            <a:ext cx="2297726" cy="131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5660468-4714-D9A5-3C1A-11640DC5D2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61850" y="6376362"/>
            <a:ext cx="2297726" cy="243276"/>
          </a:xfrm>
        </p:spPr>
        <p:txBody>
          <a:bodyPr/>
          <a:lstStyle/>
          <a:p>
            <a:r>
              <a:rPr lang="sl-SI" dirty="0"/>
              <a:t>Visit to GMRT</a:t>
            </a:r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AC0BD81-5D70-9E13-98CE-4986059A3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2 FTEs within Cream team led by INAF</a:t>
            </a:r>
          </a:p>
          <a:p>
            <a:r>
              <a:rPr lang="sl-SI" dirty="0"/>
              <a:t>Funding extension – Cosylab is a software supplier until the end of construction</a:t>
            </a:r>
          </a:p>
          <a:p>
            <a:r>
              <a:rPr lang="sl-SI" dirty="0"/>
              <a:t>Reorganization of ARTs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9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634FD7B-2E8A-539E-D26E-9CAFCAE96A9E}"/>
              </a:ext>
            </a:extLst>
          </p:cNvPr>
          <p:cNvSpPr/>
          <p:nvPr/>
        </p:nvSpPr>
        <p:spPr>
          <a:xfrm>
            <a:off x="8378373" y="4219057"/>
            <a:ext cx="2042409" cy="2068029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7A5AB8-09F2-E533-3187-3F3CADBA39BF}"/>
              </a:ext>
            </a:extLst>
          </p:cNvPr>
          <p:cNvSpPr/>
          <p:nvPr/>
        </p:nvSpPr>
        <p:spPr>
          <a:xfrm>
            <a:off x="5070545" y="4180577"/>
            <a:ext cx="2042409" cy="2068029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C69CA-65BD-FB42-8034-15D2624A1A5F}"/>
              </a:ext>
            </a:extLst>
          </p:cNvPr>
          <p:cNvSpPr/>
          <p:nvPr/>
        </p:nvSpPr>
        <p:spPr>
          <a:xfrm>
            <a:off x="1528998" y="1611449"/>
            <a:ext cx="1633928" cy="2998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Infrastructure Services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E4AA0-70E9-922C-074D-857896C55575}"/>
              </a:ext>
            </a:extLst>
          </p:cNvPr>
          <p:cNvSpPr/>
          <p:nvPr/>
        </p:nvSpPr>
        <p:spPr>
          <a:xfrm>
            <a:off x="3590144" y="1611448"/>
            <a:ext cx="4414603" cy="637077"/>
          </a:xfrm>
          <a:prstGeom prst="rect">
            <a:avLst/>
          </a:prstGeom>
          <a:solidFill>
            <a:srgbClr val="F9FAC4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Observatory Science Operations (OSO)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473532-CCE3-27AB-79BC-CEDA77A0B231}"/>
              </a:ext>
            </a:extLst>
          </p:cNvPr>
          <p:cNvSpPr/>
          <p:nvPr/>
        </p:nvSpPr>
        <p:spPr>
          <a:xfrm>
            <a:off x="1528998" y="2004091"/>
            <a:ext cx="1633928" cy="2998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Platform Services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1555C1-3A5E-C1A5-6F93-F4F51DDB58BB}"/>
              </a:ext>
            </a:extLst>
          </p:cNvPr>
          <p:cNvSpPr/>
          <p:nvPr/>
        </p:nvSpPr>
        <p:spPr>
          <a:xfrm>
            <a:off x="1528998" y="2402629"/>
            <a:ext cx="1633928" cy="299803"/>
          </a:xfrm>
          <a:prstGeom prst="rect">
            <a:avLst/>
          </a:prstGeom>
          <a:solidFill>
            <a:srgbClr val="9AEBA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Configuration Management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58B913-FBAE-B424-3E27-DE982F4A1F53}"/>
              </a:ext>
            </a:extLst>
          </p:cNvPr>
          <p:cNvSpPr/>
          <p:nvPr/>
        </p:nvSpPr>
        <p:spPr>
          <a:xfrm>
            <a:off x="1528998" y="2806978"/>
            <a:ext cx="1633928" cy="299803"/>
          </a:xfrm>
          <a:prstGeom prst="rect">
            <a:avLst/>
          </a:prstGeom>
          <a:solidFill>
            <a:srgbClr val="9AEBA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Engineering Management System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D9CBA7-ADDD-BA10-EE52-4CD877858B29}"/>
              </a:ext>
            </a:extLst>
          </p:cNvPr>
          <p:cNvSpPr/>
          <p:nvPr/>
        </p:nvSpPr>
        <p:spPr>
          <a:xfrm>
            <a:off x="1528998" y="3274706"/>
            <a:ext cx="163392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F7E1BD-38F4-D587-0FA8-0F2F1624A964}"/>
              </a:ext>
            </a:extLst>
          </p:cNvPr>
          <p:cNvSpPr/>
          <p:nvPr/>
        </p:nvSpPr>
        <p:spPr>
          <a:xfrm>
            <a:off x="1528998" y="3361494"/>
            <a:ext cx="1633928" cy="2998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Synchronzation &amp; Timing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6875DC-3E2C-F94B-8111-9B82B8271CFC}"/>
              </a:ext>
            </a:extLst>
          </p:cNvPr>
          <p:cNvSpPr/>
          <p:nvPr/>
        </p:nvSpPr>
        <p:spPr>
          <a:xfrm>
            <a:off x="3590144" y="2552530"/>
            <a:ext cx="4414603" cy="63707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Telescope Monitoring and Control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F01EEF-48A5-CF4C-7859-1530F918CD47}"/>
              </a:ext>
            </a:extLst>
          </p:cNvPr>
          <p:cNvSpPr/>
          <p:nvPr/>
        </p:nvSpPr>
        <p:spPr>
          <a:xfrm>
            <a:off x="1547734" y="4185985"/>
            <a:ext cx="2042409" cy="2068029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533DC9-4B76-B8B7-5C78-B04D211BCE2E}"/>
              </a:ext>
            </a:extLst>
          </p:cNvPr>
          <p:cNvSpPr/>
          <p:nvPr/>
        </p:nvSpPr>
        <p:spPr>
          <a:xfrm>
            <a:off x="1547735" y="4077288"/>
            <a:ext cx="2042408" cy="10869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595C7D-5726-81BD-5E1E-CE7AED2D9F0E}"/>
              </a:ext>
            </a:extLst>
          </p:cNvPr>
          <p:cNvSpPr/>
          <p:nvPr/>
        </p:nvSpPr>
        <p:spPr>
          <a:xfrm>
            <a:off x="5070545" y="4077288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A73962-43EB-FD3C-6D44-ECA82FB1FBFB}"/>
              </a:ext>
            </a:extLst>
          </p:cNvPr>
          <p:cNvSpPr/>
          <p:nvPr/>
        </p:nvSpPr>
        <p:spPr>
          <a:xfrm>
            <a:off x="2486554" y="4486480"/>
            <a:ext cx="1036072" cy="582648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Dish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7BBF90-DEFE-0514-DE36-C765E8A15286}"/>
              </a:ext>
            </a:extLst>
          </p:cNvPr>
          <p:cNvSpPr/>
          <p:nvPr/>
        </p:nvSpPr>
        <p:spPr>
          <a:xfrm>
            <a:off x="2483424" y="5482381"/>
            <a:ext cx="1025335" cy="626074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Low Array Monitor, Control &amp; Calibration System (MCCS)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B955FB-97B8-09C6-1CB3-7348F29EDBCB}"/>
              </a:ext>
            </a:extLst>
          </p:cNvPr>
          <p:cNvSpPr/>
          <p:nvPr/>
        </p:nvSpPr>
        <p:spPr>
          <a:xfrm>
            <a:off x="5162711" y="4834328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Local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BB7C5-3D34-C3A1-4002-0D273AEF04BC}"/>
              </a:ext>
            </a:extLst>
          </p:cNvPr>
          <p:cNvSpPr/>
          <p:nvPr/>
        </p:nvSpPr>
        <p:spPr>
          <a:xfrm>
            <a:off x="5166611" y="5255087"/>
            <a:ext cx="791978" cy="391631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Correlator &amp;</a:t>
            </a:r>
          </a:p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Beamformer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36BE32-FBAD-93D8-D11C-409BADAAEC5A}"/>
              </a:ext>
            </a:extLst>
          </p:cNvPr>
          <p:cNvSpPr/>
          <p:nvPr/>
        </p:nvSpPr>
        <p:spPr>
          <a:xfrm>
            <a:off x="6205800" y="5246552"/>
            <a:ext cx="79197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Search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C313766-2AF6-14D0-7A76-3A3742D7A884}"/>
              </a:ext>
            </a:extLst>
          </p:cNvPr>
          <p:cNvSpPr/>
          <p:nvPr/>
        </p:nvSpPr>
        <p:spPr>
          <a:xfrm>
            <a:off x="5166611" y="5760166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VLBI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7C8D78-92C3-0969-EBB0-D0412DAD828D}"/>
              </a:ext>
            </a:extLst>
          </p:cNvPr>
          <p:cNvSpPr/>
          <p:nvPr/>
        </p:nvSpPr>
        <p:spPr>
          <a:xfrm>
            <a:off x="6205800" y="5760165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Timing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463ABC-852D-FC8F-F44B-1566D774A11F}"/>
              </a:ext>
            </a:extLst>
          </p:cNvPr>
          <p:cNvSpPr txBox="1"/>
          <p:nvPr/>
        </p:nvSpPr>
        <p:spPr>
          <a:xfrm>
            <a:off x="5177348" y="4341461"/>
            <a:ext cx="182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Central Signal Processor (CSP)</a:t>
            </a:r>
            <a:endParaRPr lang="en-US" sz="1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2864CF1-9B94-E051-85E1-6FFCB449EF81}"/>
              </a:ext>
            </a:extLst>
          </p:cNvPr>
          <p:cNvSpPr txBox="1"/>
          <p:nvPr/>
        </p:nvSpPr>
        <p:spPr>
          <a:xfrm>
            <a:off x="1599701" y="4220670"/>
            <a:ext cx="1820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MID Telescope</a:t>
            </a:r>
            <a:endParaRPr lang="en-US" sz="1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E66726-43C1-59B1-7394-235FAAD1F28C}"/>
              </a:ext>
            </a:extLst>
          </p:cNvPr>
          <p:cNvSpPr txBox="1"/>
          <p:nvPr/>
        </p:nvSpPr>
        <p:spPr>
          <a:xfrm>
            <a:off x="1625816" y="5177825"/>
            <a:ext cx="1820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LOW Telescope</a:t>
            </a:r>
            <a:endParaRPr lang="en-US" sz="10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167571-F57F-479B-F168-AA42B82C9CDF}"/>
              </a:ext>
            </a:extLst>
          </p:cNvPr>
          <p:cNvSpPr/>
          <p:nvPr/>
        </p:nvSpPr>
        <p:spPr>
          <a:xfrm>
            <a:off x="8378374" y="4118336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2D294E7-133F-4481-04D5-77279FEAC6FF}"/>
              </a:ext>
            </a:extLst>
          </p:cNvPr>
          <p:cNvSpPr/>
          <p:nvPr/>
        </p:nvSpPr>
        <p:spPr>
          <a:xfrm>
            <a:off x="8470540" y="4875376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02B2E69-8730-9E1E-210D-08632E56C83B}"/>
              </a:ext>
            </a:extLst>
          </p:cNvPr>
          <p:cNvSpPr/>
          <p:nvPr/>
        </p:nvSpPr>
        <p:spPr>
          <a:xfrm>
            <a:off x="8470539" y="5287600"/>
            <a:ext cx="183506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Science Workflow &amp; Data Services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9F34394-BF74-F7D4-0195-F82D874BEDBD}"/>
              </a:ext>
            </a:extLst>
          </p:cNvPr>
          <p:cNvSpPr/>
          <p:nvPr/>
        </p:nvSpPr>
        <p:spPr>
          <a:xfrm>
            <a:off x="8474440" y="5801214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Real-Time Processing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D002F7-E749-30C5-0EA0-1C1E5F81353D}"/>
              </a:ext>
            </a:extLst>
          </p:cNvPr>
          <p:cNvSpPr/>
          <p:nvPr/>
        </p:nvSpPr>
        <p:spPr>
          <a:xfrm>
            <a:off x="9513629" y="5801213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Batch Processing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3012D4-F2C1-BEA2-856C-AABE1E54AD0A}"/>
              </a:ext>
            </a:extLst>
          </p:cNvPr>
          <p:cNvSpPr txBox="1"/>
          <p:nvPr/>
        </p:nvSpPr>
        <p:spPr>
          <a:xfrm>
            <a:off x="8470539" y="4338671"/>
            <a:ext cx="1835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Science Data Processor (SDP)</a:t>
            </a:r>
            <a:endParaRPr lang="en-US" sz="1000" dirty="0"/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0D745DC1-A60F-2EB7-600B-3F22DE3EB231}"/>
              </a:ext>
            </a:extLst>
          </p:cNvPr>
          <p:cNvCxnSpPr>
            <a:stCxn id="32" idx="2"/>
          </p:cNvCxnSpPr>
          <p:nvPr/>
        </p:nvCxnSpPr>
        <p:spPr>
          <a:xfrm rot="16200000" flipH="1">
            <a:off x="5502883" y="3484170"/>
            <a:ext cx="887681" cy="298554"/>
          </a:xfrm>
          <a:prstGeom prst="bentConnector3">
            <a:avLst>
              <a:gd name="adj1" fmla="val 67705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C0B57B60-9B25-10E1-F4DD-57862E1727CA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3155245" y="1761350"/>
            <a:ext cx="2642201" cy="1428257"/>
          </a:xfrm>
          <a:prstGeom prst="bentConnector4">
            <a:avLst>
              <a:gd name="adj1" fmla="val 8230"/>
              <a:gd name="adj2" fmla="val 141394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D4CD2BFE-2891-1527-B907-047B731C37D5}"/>
              </a:ext>
            </a:extLst>
          </p:cNvPr>
          <p:cNvCxnSpPr>
            <a:cxnSpLocks/>
            <a:stCxn id="27" idx="3"/>
            <a:endCxn id="32" idx="2"/>
          </p:cNvCxnSpPr>
          <p:nvPr/>
        </p:nvCxnSpPr>
        <p:spPr>
          <a:xfrm>
            <a:off x="3162926" y="2153993"/>
            <a:ext cx="2634520" cy="1035614"/>
          </a:xfrm>
          <a:prstGeom prst="bentConnector4">
            <a:avLst>
              <a:gd name="adj1" fmla="val 7927"/>
              <a:gd name="adj2" fmla="val 157778"/>
            </a:avLst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5D209053-B81A-E6E8-BCAC-D65EBE2168AA}"/>
              </a:ext>
            </a:extLst>
          </p:cNvPr>
          <p:cNvCxnSpPr>
            <a:cxnSpLocks/>
            <a:stCxn id="28" idx="3"/>
            <a:endCxn id="32" idx="2"/>
          </p:cNvCxnSpPr>
          <p:nvPr/>
        </p:nvCxnSpPr>
        <p:spPr>
          <a:xfrm>
            <a:off x="3162926" y="2552531"/>
            <a:ext cx="2634520" cy="637076"/>
          </a:xfrm>
          <a:prstGeom prst="bentConnector4">
            <a:avLst>
              <a:gd name="adj1" fmla="val 7837"/>
              <a:gd name="adj2" fmla="val 194016"/>
            </a:avLst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FDF1B0DD-588A-E264-A443-9BFCF622A010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3155245" y="2965784"/>
            <a:ext cx="2642201" cy="223823"/>
          </a:xfrm>
          <a:prstGeom prst="bentConnector4">
            <a:avLst>
              <a:gd name="adj1" fmla="val 8230"/>
              <a:gd name="adj2" fmla="val 367547"/>
            </a:avLst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7" name="Connector: Elbow 146">
            <a:extLst>
              <a:ext uri="{FF2B5EF4-FFF2-40B4-BE49-F238E27FC236}">
                <a16:creationId xmlns:a16="http://schemas.microsoft.com/office/drawing/2014/main" id="{51599D87-2474-7601-CEF9-82060CA4C6E8}"/>
              </a:ext>
            </a:extLst>
          </p:cNvPr>
          <p:cNvCxnSpPr>
            <a:cxnSpLocks/>
            <a:endCxn id="30" idx="3"/>
          </p:cNvCxnSpPr>
          <p:nvPr/>
        </p:nvCxnSpPr>
        <p:spPr>
          <a:xfrm rot="16200000" flipV="1">
            <a:off x="3034617" y="3447525"/>
            <a:ext cx="467925" cy="211305"/>
          </a:xfrm>
          <a:prstGeom prst="bentConnector2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E9C03C19-638D-558D-5265-A03AC1AC1635}"/>
              </a:ext>
            </a:extLst>
          </p:cNvPr>
          <p:cNvCxnSpPr>
            <a:cxnSpLocks/>
            <a:stCxn id="32" idx="2"/>
            <a:endCxn id="64" idx="0"/>
          </p:cNvCxnSpPr>
          <p:nvPr/>
        </p:nvCxnSpPr>
        <p:spPr>
          <a:xfrm rot="16200000" flipH="1">
            <a:off x="7134148" y="1852905"/>
            <a:ext cx="928729" cy="3602132"/>
          </a:xfrm>
          <a:prstGeom prst="bentConnector3">
            <a:avLst>
              <a:gd name="adj1" fmla="val 64615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7C2DB856-9357-261D-8B01-D9BD5AFC0280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 flipV="1">
            <a:off x="2568940" y="3787140"/>
            <a:ext cx="3228507" cy="290148"/>
          </a:xfrm>
          <a:prstGeom prst="bentConnector2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9A7F2AE0-B387-3125-AA00-CBB68D7947BB}"/>
              </a:ext>
            </a:extLst>
          </p:cNvPr>
          <p:cNvSpPr/>
          <p:nvPr/>
        </p:nvSpPr>
        <p:spPr>
          <a:xfrm>
            <a:off x="103333" y="4180577"/>
            <a:ext cx="783289" cy="2068029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AF221F8D-13E1-0C3F-3C14-6EC07C7FC69E}"/>
              </a:ext>
            </a:extLst>
          </p:cNvPr>
          <p:cNvSpPr/>
          <p:nvPr/>
        </p:nvSpPr>
        <p:spPr>
          <a:xfrm>
            <a:off x="103332" y="4060141"/>
            <a:ext cx="783289" cy="10869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481752D-0623-3B23-1DA9-50715556537B}"/>
              </a:ext>
            </a:extLst>
          </p:cNvPr>
          <p:cNvSpPr txBox="1"/>
          <p:nvPr/>
        </p:nvSpPr>
        <p:spPr>
          <a:xfrm>
            <a:off x="103334" y="4244477"/>
            <a:ext cx="7561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900" dirty="0"/>
              <a:t>System ITF Test Equipment</a:t>
            </a:r>
            <a:endParaRPr lang="en-US" sz="900" dirty="0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10B31562-6349-CCD3-4889-7FBA27C6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497" y="504293"/>
            <a:ext cx="2065187" cy="431386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E6CBD123-4CA2-8C6A-DCBB-10C6B5CC53BC}"/>
              </a:ext>
            </a:extLst>
          </p:cNvPr>
          <p:cNvSpPr/>
          <p:nvPr/>
        </p:nvSpPr>
        <p:spPr>
          <a:xfrm>
            <a:off x="1272541" y="1211282"/>
            <a:ext cx="9371724" cy="5624595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8C7E8C1-A2FE-17F9-F395-47D0869B710E}"/>
              </a:ext>
            </a:extLst>
          </p:cNvPr>
          <p:cNvSpPr txBox="1"/>
          <p:nvPr/>
        </p:nvSpPr>
        <p:spPr>
          <a:xfrm>
            <a:off x="1210458" y="1251185"/>
            <a:ext cx="2972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&lt;&lt; system &gt;&gt;: SKA Observatory Software</a:t>
            </a:r>
            <a:endParaRPr lang="en-US" sz="1100" dirty="0"/>
          </a:p>
        </p:txBody>
      </p:sp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C5789481-C2DA-32B6-075B-2638AE5A6E8C}"/>
              </a:ext>
            </a:extLst>
          </p:cNvPr>
          <p:cNvCxnSpPr>
            <a:cxnSpLocks/>
            <a:endCxn id="198" idx="0"/>
          </p:cNvCxnSpPr>
          <p:nvPr/>
        </p:nvCxnSpPr>
        <p:spPr>
          <a:xfrm rot="5400000">
            <a:off x="2688704" y="943799"/>
            <a:ext cx="315508" cy="299264"/>
          </a:xfrm>
          <a:prstGeom prst="bentConnector3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58E0108F-B53F-90D6-6B01-B279128B2BB2}"/>
              </a:ext>
            </a:extLst>
          </p:cNvPr>
          <p:cNvCxnSpPr>
            <a:cxnSpLocks/>
            <a:endCxn id="190" idx="0"/>
          </p:cNvCxnSpPr>
          <p:nvPr/>
        </p:nvCxnSpPr>
        <p:spPr>
          <a:xfrm rot="5400000">
            <a:off x="187552" y="1243103"/>
            <a:ext cx="3124464" cy="2509613"/>
          </a:xfrm>
          <a:prstGeom prst="bentConnector3">
            <a:avLst>
              <a:gd name="adj1" fmla="val 5126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" name="Cloud 206">
            <a:extLst>
              <a:ext uri="{FF2B5EF4-FFF2-40B4-BE49-F238E27FC236}">
                <a16:creationId xmlns:a16="http://schemas.microsoft.com/office/drawing/2014/main" id="{188B2217-16A5-5122-6C01-B99AC26E7892}"/>
              </a:ext>
            </a:extLst>
          </p:cNvPr>
          <p:cNvSpPr/>
          <p:nvPr/>
        </p:nvSpPr>
        <p:spPr>
          <a:xfrm>
            <a:off x="10789919" y="3189606"/>
            <a:ext cx="1244179" cy="1153794"/>
          </a:xfrm>
          <a:prstGeom prst="cloud">
            <a:avLst/>
          </a:prstGeom>
          <a:solidFill>
            <a:srgbClr val="E0F3FC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7477D67-6F08-55F6-7A1E-54C2A8E8DA21}"/>
              </a:ext>
            </a:extLst>
          </p:cNvPr>
          <p:cNvSpPr txBox="1"/>
          <p:nvPr/>
        </p:nvSpPr>
        <p:spPr>
          <a:xfrm>
            <a:off x="10964629" y="3385983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SKA Regional Centre Network</a:t>
            </a:r>
            <a:endParaRPr lang="en-US" sz="100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BBF419E-AA1A-95CC-A743-89A62946C57E}"/>
              </a:ext>
            </a:extLst>
          </p:cNvPr>
          <p:cNvSpPr txBox="1"/>
          <p:nvPr/>
        </p:nvSpPr>
        <p:spPr>
          <a:xfrm>
            <a:off x="1586890" y="6232796"/>
            <a:ext cx="12207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Receptors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Analogue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E27FD0F-2292-F78B-6BBE-61331251F2E3}"/>
              </a:ext>
            </a:extLst>
          </p:cNvPr>
          <p:cNvSpPr txBox="1"/>
          <p:nvPr/>
        </p:nvSpPr>
        <p:spPr>
          <a:xfrm>
            <a:off x="5070545" y="6243491"/>
            <a:ext cx="2042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Computing Equipment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10E79F2-E9B8-38FB-C5C6-74CA33B103CE}"/>
              </a:ext>
            </a:extLst>
          </p:cNvPr>
          <p:cNvSpPr txBox="1"/>
          <p:nvPr/>
        </p:nvSpPr>
        <p:spPr>
          <a:xfrm>
            <a:off x="8378372" y="6272637"/>
            <a:ext cx="210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HPC Computing Software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2" name="Arrow: Right 211">
            <a:extLst>
              <a:ext uri="{FF2B5EF4-FFF2-40B4-BE49-F238E27FC236}">
                <a16:creationId xmlns:a16="http://schemas.microsoft.com/office/drawing/2014/main" id="{9811DB8F-606A-126B-72A8-C9A612121B58}"/>
              </a:ext>
            </a:extLst>
          </p:cNvPr>
          <p:cNvSpPr/>
          <p:nvPr/>
        </p:nvSpPr>
        <p:spPr>
          <a:xfrm>
            <a:off x="889401" y="4911424"/>
            <a:ext cx="649833" cy="4846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Arrow: Right 212">
            <a:extLst>
              <a:ext uri="{FF2B5EF4-FFF2-40B4-BE49-F238E27FC236}">
                <a16:creationId xmlns:a16="http://schemas.microsoft.com/office/drawing/2014/main" id="{CCDB498A-520A-D674-917D-213C2B323C45}"/>
              </a:ext>
            </a:extLst>
          </p:cNvPr>
          <p:cNvSpPr/>
          <p:nvPr/>
        </p:nvSpPr>
        <p:spPr>
          <a:xfrm>
            <a:off x="7128708" y="4939414"/>
            <a:ext cx="1233910" cy="4846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Arrow: Right 213">
            <a:extLst>
              <a:ext uri="{FF2B5EF4-FFF2-40B4-BE49-F238E27FC236}">
                <a16:creationId xmlns:a16="http://schemas.microsoft.com/office/drawing/2014/main" id="{588AB1C7-1D29-E48A-39C4-6BA073B57098}"/>
              </a:ext>
            </a:extLst>
          </p:cNvPr>
          <p:cNvSpPr/>
          <p:nvPr/>
        </p:nvSpPr>
        <p:spPr>
          <a:xfrm>
            <a:off x="3606122" y="4923842"/>
            <a:ext cx="1455923" cy="4846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Arrow: Bent 215">
            <a:extLst>
              <a:ext uri="{FF2B5EF4-FFF2-40B4-BE49-F238E27FC236}">
                <a16:creationId xmlns:a16="http://schemas.microsoft.com/office/drawing/2014/main" id="{2EFD3710-3425-5742-B565-2C0C5777F4D5}"/>
              </a:ext>
            </a:extLst>
          </p:cNvPr>
          <p:cNvSpPr/>
          <p:nvPr/>
        </p:nvSpPr>
        <p:spPr>
          <a:xfrm>
            <a:off x="3863069" y="5800893"/>
            <a:ext cx="1207476" cy="950109"/>
          </a:xfrm>
          <a:prstGeom prst="bentArrow">
            <a:avLst>
              <a:gd name="adj1" fmla="val 10965"/>
              <a:gd name="adj2" fmla="val 24499"/>
              <a:gd name="adj3" fmla="val 25000"/>
              <a:gd name="adj4" fmla="val 4441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B00F930C-01BB-3E44-5DE4-8A26CC66F8A1}"/>
              </a:ext>
            </a:extLst>
          </p:cNvPr>
          <p:cNvSpPr/>
          <p:nvPr/>
        </p:nvSpPr>
        <p:spPr>
          <a:xfrm>
            <a:off x="1098550" y="6695381"/>
            <a:ext cx="2870201" cy="10869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1B8D37D6-1258-9CC0-B04F-999A31837D4E}"/>
              </a:ext>
            </a:extLst>
          </p:cNvPr>
          <p:cNvSpPr/>
          <p:nvPr/>
        </p:nvSpPr>
        <p:spPr>
          <a:xfrm flipH="1">
            <a:off x="1096829" y="5712552"/>
            <a:ext cx="93585" cy="10915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A5843BB3-CA88-0EC3-24F3-E0F55A7003AE}"/>
              </a:ext>
            </a:extLst>
          </p:cNvPr>
          <p:cNvSpPr/>
          <p:nvPr/>
        </p:nvSpPr>
        <p:spPr>
          <a:xfrm flipH="1">
            <a:off x="895122" y="5712552"/>
            <a:ext cx="295292" cy="10869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A70DC339-AAD9-CAE0-3FA6-6960FDABF7F0}"/>
              </a:ext>
            </a:extLst>
          </p:cNvPr>
          <p:cNvSpPr/>
          <p:nvPr/>
        </p:nvSpPr>
        <p:spPr>
          <a:xfrm>
            <a:off x="10425622" y="5160243"/>
            <a:ext cx="1044859" cy="10869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Arrow: Up 221">
            <a:extLst>
              <a:ext uri="{FF2B5EF4-FFF2-40B4-BE49-F238E27FC236}">
                <a16:creationId xmlns:a16="http://schemas.microsoft.com/office/drawing/2014/main" id="{D1DEBE10-2FD4-CDEF-D752-C4325930C20C}"/>
              </a:ext>
            </a:extLst>
          </p:cNvPr>
          <p:cNvSpPr/>
          <p:nvPr/>
        </p:nvSpPr>
        <p:spPr>
          <a:xfrm>
            <a:off x="11366006" y="4367213"/>
            <a:ext cx="169069" cy="901726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Arrow: Up 222">
            <a:extLst>
              <a:ext uri="{FF2B5EF4-FFF2-40B4-BE49-F238E27FC236}">
                <a16:creationId xmlns:a16="http://schemas.microsoft.com/office/drawing/2014/main" id="{8F9BA225-233B-0FDA-59F0-CA8D84DA6609}"/>
              </a:ext>
            </a:extLst>
          </p:cNvPr>
          <p:cNvSpPr/>
          <p:nvPr/>
        </p:nvSpPr>
        <p:spPr>
          <a:xfrm>
            <a:off x="3729419" y="938374"/>
            <a:ext cx="72961" cy="188730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6F4879A1-C6DA-67B6-46D6-857BE69C37F1}"/>
              </a:ext>
            </a:extLst>
          </p:cNvPr>
          <p:cNvSpPr/>
          <p:nvPr/>
        </p:nvSpPr>
        <p:spPr>
          <a:xfrm>
            <a:off x="3742040" y="1081008"/>
            <a:ext cx="7593209" cy="4571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Arrow: Down 225">
            <a:extLst>
              <a:ext uri="{FF2B5EF4-FFF2-40B4-BE49-F238E27FC236}">
                <a16:creationId xmlns:a16="http://schemas.microsoft.com/office/drawing/2014/main" id="{46F3DB4E-B186-D609-EE80-64E97D4A1A92}"/>
              </a:ext>
            </a:extLst>
          </p:cNvPr>
          <p:cNvSpPr/>
          <p:nvPr/>
        </p:nvSpPr>
        <p:spPr>
          <a:xfrm>
            <a:off x="11294648" y="1084578"/>
            <a:ext cx="71358" cy="2144639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Connector: Elbow 227">
            <a:extLst>
              <a:ext uri="{FF2B5EF4-FFF2-40B4-BE49-F238E27FC236}">
                <a16:creationId xmlns:a16="http://schemas.microsoft.com/office/drawing/2014/main" id="{C937D8CC-AE12-93F3-B6EB-C981C2A2271F}"/>
              </a:ext>
            </a:extLst>
          </p:cNvPr>
          <p:cNvCxnSpPr>
            <a:cxnSpLocks/>
          </p:cNvCxnSpPr>
          <p:nvPr/>
        </p:nvCxnSpPr>
        <p:spPr>
          <a:xfrm>
            <a:off x="3968751" y="854439"/>
            <a:ext cx="7581693" cy="2319024"/>
          </a:xfrm>
          <a:prstGeom prst="bentConnector3">
            <a:avLst>
              <a:gd name="adj1" fmla="val 100022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A126DD7-C039-1AD2-2E97-0AFD66921866}"/>
              </a:ext>
            </a:extLst>
          </p:cNvPr>
          <p:cNvSpPr/>
          <p:nvPr/>
        </p:nvSpPr>
        <p:spPr>
          <a:xfrm>
            <a:off x="7520939" y="139599"/>
            <a:ext cx="2784667" cy="5820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row: Right 236">
            <a:extLst>
              <a:ext uri="{FF2B5EF4-FFF2-40B4-BE49-F238E27FC236}">
                <a16:creationId xmlns:a16="http://schemas.microsoft.com/office/drawing/2014/main" id="{BACA6A7D-DC81-5FE2-3E86-B20AA189F63F}"/>
              </a:ext>
            </a:extLst>
          </p:cNvPr>
          <p:cNvSpPr/>
          <p:nvPr/>
        </p:nvSpPr>
        <p:spPr>
          <a:xfrm>
            <a:off x="7664323" y="200764"/>
            <a:ext cx="861935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AA2063F2-FD6F-3AA1-D0BE-96FFBD881184}"/>
              </a:ext>
            </a:extLst>
          </p:cNvPr>
          <p:cNvCxnSpPr>
            <a:cxnSpLocks/>
          </p:cNvCxnSpPr>
          <p:nvPr/>
        </p:nvCxnSpPr>
        <p:spPr>
          <a:xfrm>
            <a:off x="7664322" y="549006"/>
            <a:ext cx="861935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FF5E184D-B5E0-CEA9-B4DA-B46F39A7BE43}"/>
              </a:ext>
            </a:extLst>
          </p:cNvPr>
          <p:cNvSpPr txBox="1"/>
          <p:nvPr/>
        </p:nvSpPr>
        <p:spPr>
          <a:xfrm>
            <a:off x="8669643" y="159443"/>
            <a:ext cx="155886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900" dirty="0"/>
              <a:t>Signal/Observed data</a:t>
            </a:r>
          </a:p>
          <a:p>
            <a:endParaRPr lang="sl-SI" sz="900" dirty="0"/>
          </a:p>
          <a:p>
            <a:r>
              <a:rPr lang="sl-SI" sz="900" dirty="0"/>
              <a:t>Control &amp; Monitoring data</a:t>
            </a:r>
            <a:endParaRPr lang="en-US" sz="9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B21634D-DFE4-7597-8293-9C5EFC5F2E14}"/>
              </a:ext>
            </a:extLst>
          </p:cNvPr>
          <p:cNvSpPr txBox="1"/>
          <p:nvPr/>
        </p:nvSpPr>
        <p:spPr>
          <a:xfrm>
            <a:off x="3968750" y="4367213"/>
            <a:ext cx="761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Digitized, packetised data</a:t>
            </a:r>
            <a:endParaRPr lang="en-US" sz="9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21C34A-11B1-ACF4-ED4F-AA789A0BC9F2}"/>
              </a:ext>
            </a:extLst>
          </p:cNvPr>
          <p:cNvSpPr txBox="1"/>
          <p:nvPr/>
        </p:nvSpPr>
        <p:spPr>
          <a:xfrm>
            <a:off x="3880485" y="5396056"/>
            <a:ext cx="76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Station Beams</a:t>
            </a:r>
            <a:endParaRPr lang="en-US" sz="900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82CC7A5-21F9-F957-B37D-736736B3F934}"/>
              </a:ext>
            </a:extLst>
          </p:cNvPr>
          <p:cNvSpPr txBox="1"/>
          <p:nvPr/>
        </p:nvSpPr>
        <p:spPr>
          <a:xfrm>
            <a:off x="7338842" y="4338671"/>
            <a:ext cx="76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Visibilities, Pulsar candidates...</a:t>
            </a:r>
            <a:endParaRPr lang="en-US" sz="900" dirty="0"/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86B749B9-ADA1-71DF-71AD-820DEF52B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159" y="4498393"/>
            <a:ext cx="512668" cy="570736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756B0CBE-4230-0E26-583F-A98A08268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980" y="5491877"/>
            <a:ext cx="581689" cy="615076"/>
          </a:xfrm>
          <a:prstGeom prst="rect">
            <a:avLst/>
          </a:prstGeom>
        </p:spPr>
      </p:pic>
      <p:sp>
        <p:nvSpPr>
          <p:cNvPr id="251" name="Flowchart: Magnetic Disk 250">
            <a:extLst>
              <a:ext uri="{FF2B5EF4-FFF2-40B4-BE49-F238E27FC236}">
                <a16:creationId xmlns:a16="http://schemas.microsoft.com/office/drawing/2014/main" id="{4C03997D-CC1E-BF34-FD3A-BEAB81EC4039}"/>
              </a:ext>
            </a:extLst>
          </p:cNvPr>
          <p:cNvSpPr/>
          <p:nvPr/>
        </p:nvSpPr>
        <p:spPr>
          <a:xfrm>
            <a:off x="8913545" y="1615024"/>
            <a:ext cx="914400" cy="612648"/>
          </a:xfrm>
          <a:prstGeom prst="flowChartMagneticDisk">
            <a:avLst/>
          </a:prstGeom>
          <a:solidFill>
            <a:srgbClr val="F9FA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Observation Data Archive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2" name="Flowchart: Magnetic Disk 251">
            <a:extLst>
              <a:ext uri="{FF2B5EF4-FFF2-40B4-BE49-F238E27FC236}">
                <a16:creationId xmlns:a16="http://schemas.microsoft.com/office/drawing/2014/main" id="{AB64D974-CB7E-2B46-8C0D-F087A396D367}"/>
              </a:ext>
            </a:extLst>
          </p:cNvPr>
          <p:cNvSpPr/>
          <p:nvPr/>
        </p:nvSpPr>
        <p:spPr>
          <a:xfrm>
            <a:off x="8968907" y="2559897"/>
            <a:ext cx="914400" cy="612648"/>
          </a:xfrm>
          <a:prstGeom prst="flowChartMagneticDisk">
            <a:avLst/>
          </a:prstGeom>
          <a:solidFill>
            <a:srgbClr val="349F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Engineering Data Archive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A8624444-12F7-036D-43FF-2B3299DA5896}"/>
              </a:ext>
            </a:extLst>
          </p:cNvPr>
          <p:cNvCxnSpPr>
            <a:cxnSpLocks/>
            <a:endCxn id="251" idx="2"/>
          </p:cNvCxnSpPr>
          <p:nvPr/>
        </p:nvCxnSpPr>
        <p:spPr>
          <a:xfrm flipV="1">
            <a:off x="8004747" y="1921348"/>
            <a:ext cx="908798" cy="8639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BF1C9D73-3233-D853-DD79-1CC29C52ECB6}"/>
              </a:ext>
            </a:extLst>
          </p:cNvPr>
          <p:cNvCxnSpPr>
            <a:cxnSpLocks/>
            <a:endCxn id="252" idx="2"/>
          </p:cNvCxnSpPr>
          <p:nvPr/>
        </p:nvCxnSpPr>
        <p:spPr>
          <a:xfrm flipV="1">
            <a:off x="8004747" y="2866221"/>
            <a:ext cx="964160" cy="484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9EE78FB-28BA-BD80-4F81-2FE49095BE3E}"/>
              </a:ext>
            </a:extLst>
          </p:cNvPr>
          <p:cNvSpPr/>
          <p:nvPr/>
        </p:nvSpPr>
        <p:spPr>
          <a:xfrm>
            <a:off x="5108709" y="4752308"/>
            <a:ext cx="1951954" cy="43186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0F7D09-9E03-5505-2CE4-DC7EB4C124BB}"/>
              </a:ext>
            </a:extLst>
          </p:cNvPr>
          <p:cNvCxnSpPr>
            <a:stCxn id="24" idx="2"/>
            <a:endCxn id="32" idx="0"/>
          </p:cNvCxnSpPr>
          <p:nvPr/>
        </p:nvCxnSpPr>
        <p:spPr>
          <a:xfrm>
            <a:off x="5797446" y="2248525"/>
            <a:ext cx="0" cy="304005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10600943" y="4945773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016DC-04F0-19D2-6E6E-5E424D3D6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062" y="4847594"/>
            <a:ext cx="772319" cy="324098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1660875-16BA-0F22-1E30-E3181AA42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8" y="5368422"/>
            <a:ext cx="738531" cy="738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AA9295-18CD-3571-515E-09EECB6D4AE3}"/>
              </a:ext>
            </a:extLst>
          </p:cNvPr>
          <p:cNvSpPr txBox="1"/>
          <p:nvPr/>
        </p:nvSpPr>
        <p:spPr>
          <a:xfrm>
            <a:off x="10789919" y="5755616"/>
            <a:ext cx="122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/>
              <a:t>Courtesy of Marco Bartolini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60701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634FD7B-2E8A-539E-D26E-9CAFCAE96A9E}"/>
              </a:ext>
            </a:extLst>
          </p:cNvPr>
          <p:cNvSpPr/>
          <p:nvPr/>
        </p:nvSpPr>
        <p:spPr>
          <a:xfrm>
            <a:off x="8026035" y="3380157"/>
            <a:ext cx="2042409" cy="258404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7A5AB8-09F2-E533-3187-3F3CADBA39BF}"/>
              </a:ext>
            </a:extLst>
          </p:cNvPr>
          <p:cNvSpPr/>
          <p:nvPr/>
        </p:nvSpPr>
        <p:spPr>
          <a:xfrm>
            <a:off x="4718207" y="3341677"/>
            <a:ext cx="2042409" cy="262252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94" y="1748"/>
            <a:ext cx="11309212" cy="1120847"/>
          </a:xfrm>
        </p:spPr>
        <p:txBody>
          <a:bodyPr/>
          <a:lstStyle/>
          <a:p>
            <a:r>
              <a:rPr lang="sl-SI" dirty="0"/>
              <a:t>Telescope Control System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6875DC-3E2C-F94B-8111-9B82B8271CFC}"/>
              </a:ext>
            </a:extLst>
          </p:cNvPr>
          <p:cNvSpPr/>
          <p:nvPr/>
        </p:nvSpPr>
        <p:spPr>
          <a:xfrm>
            <a:off x="3237806" y="1713630"/>
            <a:ext cx="4414603" cy="63707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Telescope Monitoring and Control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F01EEF-48A5-CF4C-7859-1530F918CD47}"/>
              </a:ext>
            </a:extLst>
          </p:cNvPr>
          <p:cNvSpPr/>
          <p:nvPr/>
        </p:nvSpPr>
        <p:spPr>
          <a:xfrm>
            <a:off x="1195396" y="3347085"/>
            <a:ext cx="2042409" cy="2617118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533DC9-4B76-B8B7-5C78-B04D211BCE2E}"/>
              </a:ext>
            </a:extLst>
          </p:cNvPr>
          <p:cNvSpPr/>
          <p:nvPr/>
        </p:nvSpPr>
        <p:spPr>
          <a:xfrm>
            <a:off x="1195397" y="3238388"/>
            <a:ext cx="2042408" cy="10869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595C7D-5726-81BD-5E1E-CE7AED2D9F0E}"/>
              </a:ext>
            </a:extLst>
          </p:cNvPr>
          <p:cNvSpPr/>
          <p:nvPr/>
        </p:nvSpPr>
        <p:spPr>
          <a:xfrm>
            <a:off x="4718207" y="3238388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7BBF90-DEFE-0514-DE36-C765E8A15286}"/>
              </a:ext>
            </a:extLst>
          </p:cNvPr>
          <p:cNvSpPr/>
          <p:nvPr/>
        </p:nvSpPr>
        <p:spPr>
          <a:xfrm>
            <a:off x="2183051" y="4177538"/>
            <a:ext cx="1025335" cy="626074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Low Array Monitor, Control &amp; Calibration System (MCCS)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B955FB-97B8-09C6-1CB3-7348F29EDBCB}"/>
              </a:ext>
            </a:extLst>
          </p:cNvPr>
          <p:cNvSpPr/>
          <p:nvPr/>
        </p:nvSpPr>
        <p:spPr>
          <a:xfrm>
            <a:off x="4810373" y="3995428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Local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BB7C5-3D34-C3A1-4002-0D273AEF04BC}"/>
              </a:ext>
            </a:extLst>
          </p:cNvPr>
          <p:cNvSpPr/>
          <p:nvPr/>
        </p:nvSpPr>
        <p:spPr>
          <a:xfrm>
            <a:off x="4814273" y="4416188"/>
            <a:ext cx="791978" cy="138688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Correlator &amp;</a:t>
            </a:r>
          </a:p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Beamformer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36BE32-FBAD-93D8-D11C-409BADAAEC5A}"/>
              </a:ext>
            </a:extLst>
          </p:cNvPr>
          <p:cNvSpPr/>
          <p:nvPr/>
        </p:nvSpPr>
        <p:spPr>
          <a:xfrm>
            <a:off x="5853462" y="4407652"/>
            <a:ext cx="79197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Search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7C8D78-92C3-0969-EBB0-D0412DAD828D}"/>
              </a:ext>
            </a:extLst>
          </p:cNvPr>
          <p:cNvSpPr/>
          <p:nvPr/>
        </p:nvSpPr>
        <p:spPr>
          <a:xfrm>
            <a:off x="5853462" y="4921265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Timing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463ABC-852D-FC8F-F44B-1566D774A11F}"/>
              </a:ext>
            </a:extLst>
          </p:cNvPr>
          <p:cNvSpPr txBox="1"/>
          <p:nvPr/>
        </p:nvSpPr>
        <p:spPr>
          <a:xfrm>
            <a:off x="4825010" y="3502561"/>
            <a:ext cx="182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Central Signal Processor (CSP)</a:t>
            </a:r>
            <a:endParaRPr lang="en-US" sz="1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E66726-43C1-59B1-7394-235FAAD1F28C}"/>
              </a:ext>
            </a:extLst>
          </p:cNvPr>
          <p:cNvSpPr txBox="1"/>
          <p:nvPr/>
        </p:nvSpPr>
        <p:spPr>
          <a:xfrm>
            <a:off x="1272541" y="3578520"/>
            <a:ext cx="1820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LOW Telescope</a:t>
            </a:r>
            <a:endParaRPr lang="en-US" sz="10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167571-F57F-479B-F168-AA42B82C9CDF}"/>
              </a:ext>
            </a:extLst>
          </p:cNvPr>
          <p:cNvSpPr/>
          <p:nvPr/>
        </p:nvSpPr>
        <p:spPr>
          <a:xfrm>
            <a:off x="8026036" y="3279436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2D294E7-133F-4481-04D5-77279FEAC6FF}"/>
              </a:ext>
            </a:extLst>
          </p:cNvPr>
          <p:cNvSpPr/>
          <p:nvPr/>
        </p:nvSpPr>
        <p:spPr>
          <a:xfrm>
            <a:off x="8118202" y="4036476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02B2E69-8730-9E1E-210D-08632E56C83B}"/>
              </a:ext>
            </a:extLst>
          </p:cNvPr>
          <p:cNvSpPr/>
          <p:nvPr/>
        </p:nvSpPr>
        <p:spPr>
          <a:xfrm>
            <a:off x="8118201" y="4448700"/>
            <a:ext cx="183506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Science Workflow &amp; Data Services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9F34394-BF74-F7D4-0195-F82D874BEDBD}"/>
              </a:ext>
            </a:extLst>
          </p:cNvPr>
          <p:cNvSpPr/>
          <p:nvPr/>
        </p:nvSpPr>
        <p:spPr>
          <a:xfrm>
            <a:off x="8122102" y="4962314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Real-Time Processing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D002F7-E749-30C5-0EA0-1C1E5F81353D}"/>
              </a:ext>
            </a:extLst>
          </p:cNvPr>
          <p:cNvSpPr/>
          <p:nvPr/>
        </p:nvSpPr>
        <p:spPr>
          <a:xfrm>
            <a:off x="9161291" y="4962313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Batch Processing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3012D4-F2C1-BEA2-856C-AABE1E54AD0A}"/>
              </a:ext>
            </a:extLst>
          </p:cNvPr>
          <p:cNvSpPr txBox="1"/>
          <p:nvPr/>
        </p:nvSpPr>
        <p:spPr>
          <a:xfrm>
            <a:off x="8118201" y="3499771"/>
            <a:ext cx="1835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Science Data Processor (SDP)</a:t>
            </a:r>
            <a:endParaRPr lang="en-US" sz="1000" dirty="0"/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0D745DC1-A60F-2EB7-600B-3F22DE3EB231}"/>
              </a:ext>
            </a:extLst>
          </p:cNvPr>
          <p:cNvCxnSpPr>
            <a:stCxn id="32" idx="2"/>
          </p:cNvCxnSpPr>
          <p:nvPr/>
        </p:nvCxnSpPr>
        <p:spPr>
          <a:xfrm rot="16200000" flipH="1">
            <a:off x="5150545" y="2645270"/>
            <a:ext cx="887681" cy="298554"/>
          </a:xfrm>
          <a:prstGeom prst="bentConnector3">
            <a:avLst>
              <a:gd name="adj1" fmla="val 67705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E9C03C19-638D-558D-5265-A03AC1AC1635}"/>
              </a:ext>
            </a:extLst>
          </p:cNvPr>
          <p:cNvCxnSpPr>
            <a:cxnSpLocks/>
            <a:stCxn id="32" idx="2"/>
            <a:endCxn id="64" idx="0"/>
          </p:cNvCxnSpPr>
          <p:nvPr/>
        </p:nvCxnSpPr>
        <p:spPr>
          <a:xfrm rot="16200000" flipH="1">
            <a:off x="6781810" y="1014005"/>
            <a:ext cx="928729" cy="3602132"/>
          </a:xfrm>
          <a:prstGeom prst="bentConnector3">
            <a:avLst>
              <a:gd name="adj1" fmla="val 64615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7C2DB856-9357-261D-8B01-D9BD5AFC0280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 flipV="1">
            <a:off x="2216602" y="2948240"/>
            <a:ext cx="3228507" cy="290148"/>
          </a:xfrm>
          <a:prstGeom prst="bentConnector2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3" name="Picture 192">
            <a:extLst>
              <a:ext uri="{FF2B5EF4-FFF2-40B4-BE49-F238E27FC236}">
                <a16:creationId xmlns:a16="http://schemas.microsoft.com/office/drawing/2014/main" id="{10B31562-6349-CCD3-4889-7FBA27C6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13" y="820753"/>
            <a:ext cx="2065187" cy="431386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E6CBD123-4CA2-8C6A-DCBB-10C6B5CC53BC}"/>
              </a:ext>
            </a:extLst>
          </p:cNvPr>
          <p:cNvSpPr/>
          <p:nvPr/>
        </p:nvSpPr>
        <p:spPr>
          <a:xfrm>
            <a:off x="746150" y="1211282"/>
            <a:ext cx="9898115" cy="5624595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8C7E8C1-A2FE-17F9-F395-47D0869B710E}"/>
              </a:ext>
            </a:extLst>
          </p:cNvPr>
          <p:cNvSpPr txBox="1"/>
          <p:nvPr/>
        </p:nvSpPr>
        <p:spPr>
          <a:xfrm>
            <a:off x="1210458" y="1251185"/>
            <a:ext cx="2972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&lt;&lt; system &gt;&gt;: SKA Observatory Software</a:t>
            </a:r>
            <a:endParaRPr lang="en-US" sz="110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BBF419E-AA1A-95CC-A743-89A62946C57E}"/>
              </a:ext>
            </a:extLst>
          </p:cNvPr>
          <p:cNvSpPr txBox="1"/>
          <p:nvPr/>
        </p:nvSpPr>
        <p:spPr>
          <a:xfrm>
            <a:off x="1240229" y="6074131"/>
            <a:ext cx="12207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Receptors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Analogue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E27FD0F-2292-F78B-6BBE-61331251F2E3}"/>
              </a:ext>
            </a:extLst>
          </p:cNvPr>
          <p:cNvSpPr txBox="1"/>
          <p:nvPr/>
        </p:nvSpPr>
        <p:spPr>
          <a:xfrm>
            <a:off x="4706703" y="6028010"/>
            <a:ext cx="2042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Computing Equipment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10E79F2-E9B8-38FB-C5C6-74CA33B103CE}"/>
              </a:ext>
            </a:extLst>
          </p:cNvPr>
          <p:cNvSpPr txBox="1"/>
          <p:nvPr/>
        </p:nvSpPr>
        <p:spPr>
          <a:xfrm>
            <a:off x="7982361" y="6159091"/>
            <a:ext cx="210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HPC Computing Software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A126DD7-C039-1AD2-2E97-0AFD66921866}"/>
              </a:ext>
            </a:extLst>
          </p:cNvPr>
          <p:cNvSpPr/>
          <p:nvPr/>
        </p:nvSpPr>
        <p:spPr>
          <a:xfrm>
            <a:off x="7520939" y="139599"/>
            <a:ext cx="2784667" cy="5820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row: Right 236">
            <a:extLst>
              <a:ext uri="{FF2B5EF4-FFF2-40B4-BE49-F238E27FC236}">
                <a16:creationId xmlns:a16="http://schemas.microsoft.com/office/drawing/2014/main" id="{BACA6A7D-DC81-5FE2-3E86-B20AA189F63F}"/>
              </a:ext>
            </a:extLst>
          </p:cNvPr>
          <p:cNvSpPr/>
          <p:nvPr/>
        </p:nvSpPr>
        <p:spPr>
          <a:xfrm>
            <a:off x="7664323" y="200764"/>
            <a:ext cx="861935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AA2063F2-FD6F-3AA1-D0BE-96FFBD881184}"/>
              </a:ext>
            </a:extLst>
          </p:cNvPr>
          <p:cNvCxnSpPr>
            <a:cxnSpLocks/>
          </p:cNvCxnSpPr>
          <p:nvPr/>
        </p:nvCxnSpPr>
        <p:spPr>
          <a:xfrm>
            <a:off x="7664322" y="549006"/>
            <a:ext cx="861935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FF5E184D-B5E0-CEA9-B4DA-B46F39A7BE43}"/>
              </a:ext>
            </a:extLst>
          </p:cNvPr>
          <p:cNvSpPr txBox="1"/>
          <p:nvPr/>
        </p:nvSpPr>
        <p:spPr>
          <a:xfrm>
            <a:off x="8669643" y="159443"/>
            <a:ext cx="155886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900" dirty="0"/>
              <a:t>Signal/Observed data</a:t>
            </a:r>
          </a:p>
          <a:p>
            <a:endParaRPr lang="sl-SI" sz="900" dirty="0"/>
          </a:p>
          <a:p>
            <a:r>
              <a:rPr lang="sl-SI" sz="900" dirty="0"/>
              <a:t>Control &amp; Monitoring data</a:t>
            </a:r>
            <a:endParaRPr lang="en-US" sz="9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B21634D-DFE4-7597-8293-9C5EFC5F2E14}"/>
              </a:ext>
            </a:extLst>
          </p:cNvPr>
          <p:cNvSpPr txBox="1"/>
          <p:nvPr/>
        </p:nvSpPr>
        <p:spPr>
          <a:xfrm>
            <a:off x="3549451" y="3971027"/>
            <a:ext cx="761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Digitized, packetised data</a:t>
            </a:r>
            <a:endParaRPr lang="en-US" sz="9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21C34A-11B1-ACF4-ED4F-AA789A0BC9F2}"/>
              </a:ext>
            </a:extLst>
          </p:cNvPr>
          <p:cNvSpPr txBox="1"/>
          <p:nvPr/>
        </p:nvSpPr>
        <p:spPr>
          <a:xfrm>
            <a:off x="3538913" y="4644541"/>
            <a:ext cx="76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Station Beams</a:t>
            </a:r>
            <a:endParaRPr lang="en-US" sz="900" dirty="0"/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756B0CBE-4230-0E26-583F-A98A08268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289" y="4176726"/>
            <a:ext cx="581689" cy="61507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0F7D09-9E03-5505-2CE4-DC7EB4C124BB}"/>
              </a:ext>
            </a:extLst>
          </p:cNvPr>
          <p:cNvCxnSpPr>
            <a:cxnSpLocks/>
            <a:stCxn id="193" idx="2"/>
            <a:endCxn id="32" idx="0"/>
          </p:cNvCxnSpPr>
          <p:nvPr/>
        </p:nvCxnSpPr>
        <p:spPr>
          <a:xfrm>
            <a:off x="5445107" y="1252139"/>
            <a:ext cx="1" cy="461491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4BEF5A-CC74-62E8-3EC9-9B571898D7CD}"/>
              </a:ext>
            </a:extLst>
          </p:cNvPr>
          <p:cNvCxnSpPr/>
          <p:nvPr/>
        </p:nvCxnSpPr>
        <p:spPr>
          <a:xfrm>
            <a:off x="471724" y="3336238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B10B6D-C61B-A263-5588-F5E264D822F7}"/>
              </a:ext>
            </a:extLst>
          </p:cNvPr>
          <p:cNvCxnSpPr/>
          <p:nvPr/>
        </p:nvCxnSpPr>
        <p:spPr>
          <a:xfrm>
            <a:off x="480005" y="3564458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0CC961-E031-569C-0AFB-FD3E75FCD351}"/>
              </a:ext>
            </a:extLst>
          </p:cNvPr>
          <p:cNvCxnSpPr/>
          <p:nvPr/>
        </p:nvCxnSpPr>
        <p:spPr>
          <a:xfrm>
            <a:off x="471724" y="3772424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6F709F1-DDFE-32E3-039C-78093C953CA3}"/>
              </a:ext>
            </a:extLst>
          </p:cNvPr>
          <p:cNvSpPr/>
          <p:nvPr/>
        </p:nvSpPr>
        <p:spPr>
          <a:xfrm>
            <a:off x="2001941" y="4414171"/>
            <a:ext cx="147437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CF3C270-C893-30CC-1CD3-566A947DB7D3}"/>
              </a:ext>
            </a:extLst>
          </p:cNvPr>
          <p:cNvSpPr/>
          <p:nvPr/>
        </p:nvSpPr>
        <p:spPr>
          <a:xfrm>
            <a:off x="3207495" y="4421165"/>
            <a:ext cx="1602878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842CE0A-6EEC-005F-199C-A7498ABC0F12}"/>
              </a:ext>
            </a:extLst>
          </p:cNvPr>
          <p:cNvSpPr/>
          <p:nvPr/>
        </p:nvSpPr>
        <p:spPr>
          <a:xfrm>
            <a:off x="5606251" y="5474525"/>
            <a:ext cx="241978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9C3B6E8-BEF7-4269-500C-AA644B6219FC}"/>
              </a:ext>
            </a:extLst>
          </p:cNvPr>
          <p:cNvSpPr/>
          <p:nvPr/>
        </p:nvSpPr>
        <p:spPr>
          <a:xfrm>
            <a:off x="5623551" y="4514246"/>
            <a:ext cx="229911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81933EA-6036-7AE9-95B0-92F62F3FDE5B}"/>
              </a:ext>
            </a:extLst>
          </p:cNvPr>
          <p:cNvSpPr/>
          <p:nvPr/>
        </p:nvSpPr>
        <p:spPr>
          <a:xfrm>
            <a:off x="5605372" y="5016448"/>
            <a:ext cx="229911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82CC7A5-21F9-F957-B37D-736736B3F934}"/>
              </a:ext>
            </a:extLst>
          </p:cNvPr>
          <p:cNvSpPr txBox="1"/>
          <p:nvPr/>
        </p:nvSpPr>
        <p:spPr>
          <a:xfrm>
            <a:off x="6871670" y="5459921"/>
            <a:ext cx="761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Visibilities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03C1FCC-66A1-E9A9-4671-C564D582D7CF}"/>
              </a:ext>
            </a:extLst>
          </p:cNvPr>
          <p:cNvSpPr/>
          <p:nvPr/>
        </p:nvSpPr>
        <p:spPr>
          <a:xfrm>
            <a:off x="6652453" y="5041281"/>
            <a:ext cx="135447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BB9781DF-F644-76C8-B28C-12636C9A641A}"/>
              </a:ext>
            </a:extLst>
          </p:cNvPr>
          <p:cNvSpPr/>
          <p:nvPr/>
        </p:nvSpPr>
        <p:spPr>
          <a:xfrm>
            <a:off x="6670729" y="4502068"/>
            <a:ext cx="135447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2DBDC-919B-F25C-8835-7DEDFE5A8044}"/>
              </a:ext>
            </a:extLst>
          </p:cNvPr>
          <p:cNvSpPr txBox="1"/>
          <p:nvPr/>
        </p:nvSpPr>
        <p:spPr>
          <a:xfrm>
            <a:off x="6709935" y="4494920"/>
            <a:ext cx="1293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Pulsar Candiates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FC5ECE-DE21-6C71-44DC-A4F0994068DF}"/>
              </a:ext>
            </a:extLst>
          </p:cNvPr>
          <p:cNvSpPr txBox="1"/>
          <p:nvPr/>
        </p:nvSpPr>
        <p:spPr>
          <a:xfrm>
            <a:off x="6670729" y="5037765"/>
            <a:ext cx="1285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Pulsar Timing Beams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5EE6B7C-FF1F-B3F1-E79F-B129D9CEA68F}"/>
              </a:ext>
            </a:extLst>
          </p:cNvPr>
          <p:cNvSpPr/>
          <p:nvPr/>
        </p:nvSpPr>
        <p:spPr>
          <a:xfrm>
            <a:off x="2188584" y="4176726"/>
            <a:ext cx="1015011" cy="6260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455102-7787-3D50-5E4E-6104235A44C7}"/>
              </a:ext>
            </a:extLst>
          </p:cNvPr>
          <p:cNvSpPr/>
          <p:nvPr/>
        </p:nvSpPr>
        <p:spPr>
          <a:xfrm>
            <a:off x="4818849" y="4418064"/>
            <a:ext cx="794416" cy="138500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F2580F-C610-7662-9C65-E08F42C5BA00}"/>
              </a:ext>
            </a:extLst>
          </p:cNvPr>
          <p:cNvSpPr/>
          <p:nvPr/>
        </p:nvSpPr>
        <p:spPr>
          <a:xfrm>
            <a:off x="5860476" y="4411267"/>
            <a:ext cx="784964" cy="421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D8149E-D779-E422-7B07-55D3410C35D8}"/>
              </a:ext>
            </a:extLst>
          </p:cNvPr>
          <p:cNvSpPr/>
          <p:nvPr/>
        </p:nvSpPr>
        <p:spPr>
          <a:xfrm>
            <a:off x="5860475" y="4919454"/>
            <a:ext cx="784964" cy="421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D1B535-0AAB-2BD6-A3DE-076F43420BA1}"/>
              </a:ext>
            </a:extLst>
          </p:cNvPr>
          <p:cNvSpPr/>
          <p:nvPr/>
        </p:nvSpPr>
        <p:spPr>
          <a:xfrm>
            <a:off x="2148451" y="5138353"/>
            <a:ext cx="1025335" cy="626074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Low Array Monitor, Control &amp; Calibration System (MCCS)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03C15-3AA0-DF58-105A-468D3BFC2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07" y="5147849"/>
            <a:ext cx="581689" cy="6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6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244" grpId="0"/>
      <p:bldP spid="22" grpId="0" animBg="1"/>
      <p:bldP spid="23" grpId="0" animBg="1"/>
      <p:bldP spid="25" grpId="0" animBg="1"/>
      <p:bldP spid="26" grpId="0" animBg="1"/>
      <p:bldP spid="33" grpId="0" animBg="1"/>
      <p:bldP spid="245" grpId="0"/>
      <p:bldP spid="34" grpId="0" animBg="1"/>
      <p:bldP spid="36" grpId="0" animBg="1"/>
      <p:bldP spid="38" grpId="0"/>
      <p:bldP spid="39" grpId="0"/>
      <p:bldP spid="41" grpId="0" animBg="1"/>
      <p:bldP spid="41" grpId="1" animBg="1"/>
      <p:bldP spid="43" grpId="0" animBg="1"/>
      <p:bldP spid="43" grpId="1" animBg="1"/>
      <p:bldP spid="43" grpId="2" animBg="1"/>
      <p:bldP spid="46" grpId="0" animBg="1"/>
      <p:bldP spid="46" grpId="1" animBg="1"/>
      <p:bldP spid="46" grpId="2" animBg="1"/>
      <p:bldP spid="47" grpId="0" animBg="1"/>
      <p:bldP spid="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634FD7B-2E8A-539E-D26E-9CAFCAE96A9E}"/>
              </a:ext>
            </a:extLst>
          </p:cNvPr>
          <p:cNvSpPr/>
          <p:nvPr/>
        </p:nvSpPr>
        <p:spPr>
          <a:xfrm>
            <a:off x="8026035" y="3380157"/>
            <a:ext cx="2042409" cy="258404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7A5AB8-09F2-E533-3187-3F3CADBA39BF}"/>
              </a:ext>
            </a:extLst>
          </p:cNvPr>
          <p:cNvSpPr/>
          <p:nvPr/>
        </p:nvSpPr>
        <p:spPr>
          <a:xfrm>
            <a:off x="4718207" y="3341677"/>
            <a:ext cx="2042409" cy="262252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94" y="1748"/>
            <a:ext cx="11309212" cy="1120847"/>
          </a:xfrm>
        </p:spPr>
        <p:txBody>
          <a:bodyPr/>
          <a:lstStyle/>
          <a:p>
            <a:r>
              <a:rPr lang="sl-SI" dirty="0"/>
              <a:t>Low Telescope Control System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6875DC-3E2C-F94B-8111-9B82B8271CFC}"/>
              </a:ext>
            </a:extLst>
          </p:cNvPr>
          <p:cNvSpPr/>
          <p:nvPr/>
        </p:nvSpPr>
        <p:spPr>
          <a:xfrm>
            <a:off x="3237806" y="1713630"/>
            <a:ext cx="4414603" cy="63707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Telescope Monitoring and Control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F01EEF-48A5-CF4C-7859-1530F918CD47}"/>
              </a:ext>
            </a:extLst>
          </p:cNvPr>
          <p:cNvSpPr/>
          <p:nvPr/>
        </p:nvSpPr>
        <p:spPr>
          <a:xfrm>
            <a:off x="1195396" y="3347085"/>
            <a:ext cx="2042409" cy="2617118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533DC9-4B76-B8B7-5C78-B04D211BCE2E}"/>
              </a:ext>
            </a:extLst>
          </p:cNvPr>
          <p:cNvSpPr/>
          <p:nvPr/>
        </p:nvSpPr>
        <p:spPr>
          <a:xfrm>
            <a:off x="1195397" y="3238388"/>
            <a:ext cx="2042408" cy="10869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595C7D-5726-81BD-5E1E-CE7AED2D9F0E}"/>
              </a:ext>
            </a:extLst>
          </p:cNvPr>
          <p:cNvSpPr/>
          <p:nvPr/>
        </p:nvSpPr>
        <p:spPr>
          <a:xfrm>
            <a:off x="4718207" y="3238388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7BBF90-DEFE-0514-DE36-C765E8A15286}"/>
              </a:ext>
            </a:extLst>
          </p:cNvPr>
          <p:cNvSpPr/>
          <p:nvPr/>
        </p:nvSpPr>
        <p:spPr>
          <a:xfrm>
            <a:off x="2183051" y="4177538"/>
            <a:ext cx="1025335" cy="626074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Low Array Monitor, Control &amp; Calibration System (MCCS)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B955FB-97B8-09C6-1CB3-7348F29EDBCB}"/>
              </a:ext>
            </a:extLst>
          </p:cNvPr>
          <p:cNvSpPr/>
          <p:nvPr/>
        </p:nvSpPr>
        <p:spPr>
          <a:xfrm>
            <a:off x="4810373" y="3995428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Local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BB7C5-3D34-C3A1-4002-0D273AEF04BC}"/>
              </a:ext>
            </a:extLst>
          </p:cNvPr>
          <p:cNvSpPr/>
          <p:nvPr/>
        </p:nvSpPr>
        <p:spPr>
          <a:xfrm>
            <a:off x="4814273" y="4416188"/>
            <a:ext cx="791978" cy="138688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Correlator &amp;</a:t>
            </a:r>
          </a:p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Beamformer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36BE32-FBAD-93D8-D11C-409BADAAEC5A}"/>
              </a:ext>
            </a:extLst>
          </p:cNvPr>
          <p:cNvSpPr/>
          <p:nvPr/>
        </p:nvSpPr>
        <p:spPr>
          <a:xfrm>
            <a:off x="5853462" y="4407652"/>
            <a:ext cx="79197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Search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7C8D78-92C3-0969-EBB0-D0412DAD828D}"/>
              </a:ext>
            </a:extLst>
          </p:cNvPr>
          <p:cNvSpPr/>
          <p:nvPr/>
        </p:nvSpPr>
        <p:spPr>
          <a:xfrm>
            <a:off x="5853462" y="4921265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Timing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463ABC-852D-FC8F-F44B-1566D774A11F}"/>
              </a:ext>
            </a:extLst>
          </p:cNvPr>
          <p:cNvSpPr txBox="1"/>
          <p:nvPr/>
        </p:nvSpPr>
        <p:spPr>
          <a:xfrm>
            <a:off x="4825010" y="3502561"/>
            <a:ext cx="182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Central Signal Processor (CSP)</a:t>
            </a:r>
            <a:endParaRPr lang="en-US" sz="1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E66726-43C1-59B1-7394-235FAAD1F28C}"/>
              </a:ext>
            </a:extLst>
          </p:cNvPr>
          <p:cNvSpPr txBox="1"/>
          <p:nvPr/>
        </p:nvSpPr>
        <p:spPr>
          <a:xfrm>
            <a:off x="1272541" y="3578520"/>
            <a:ext cx="1820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LOW Telescope</a:t>
            </a:r>
            <a:endParaRPr lang="en-US" sz="10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167571-F57F-479B-F168-AA42B82C9CDF}"/>
              </a:ext>
            </a:extLst>
          </p:cNvPr>
          <p:cNvSpPr/>
          <p:nvPr/>
        </p:nvSpPr>
        <p:spPr>
          <a:xfrm>
            <a:off x="8026036" y="3279436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2D294E7-133F-4481-04D5-77279FEAC6FF}"/>
              </a:ext>
            </a:extLst>
          </p:cNvPr>
          <p:cNvSpPr/>
          <p:nvPr/>
        </p:nvSpPr>
        <p:spPr>
          <a:xfrm>
            <a:off x="8118202" y="4036476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02B2E69-8730-9E1E-210D-08632E56C83B}"/>
              </a:ext>
            </a:extLst>
          </p:cNvPr>
          <p:cNvSpPr/>
          <p:nvPr/>
        </p:nvSpPr>
        <p:spPr>
          <a:xfrm>
            <a:off x="8118201" y="4448700"/>
            <a:ext cx="183506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Science Workflow &amp; Data Services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9F34394-BF74-F7D4-0195-F82D874BEDBD}"/>
              </a:ext>
            </a:extLst>
          </p:cNvPr>
          <p:cNvSpPr/>
          <p:nvPr/>
        </p:nvSpPr>
        <p:spPr>
          <a:xfrm>
            <a:off x="8122102" y="4962314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Real-Time Processing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D002F7-E749-30C5-0EA0-1C1E5F81353D}"/>
              </a:ext>
            </a:extLst>
          </p:cNvPr>
          <p:cNvSpPr/>
          <p:nvPr/>
        </p:nvSpPr>
        <p:spPr>
          <a:xfrm>
            <a:off x="9161291" y="4962313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Batch Processing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3012D4-F2C1-BEA2-856C-AABE1E54AD0A}"/>
              </a:ext>
            </a:extLst>
          </p:cNvPr>
          <p:cNvSpPr txBox="1"/>
          <p:nvPr/>
        </p:nvSpPr>
        <p:spPr>
          <a:xfrm>
            <a:off x="8118201" y="3499771"/>
            <a:ext cx="1835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Science Data Processor (SDP)</a:t>
            </a:r>
            <a:endParaRPr lang="en-US" sz="1000" dirty="0"/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0D745DC1-A60F-2EB7-600B-3F22DE3EB231}"/>
              </a:ext>
            </a:extLst>
          </p:cNvPr>
          <p:cNvCxnSpPr>
            <a:stCxn id="32" idx="2"/>
          </p:cNvCxnSpPr>
          <p:nvPr/>
        </p:nvCxnSpPr>
        <p:spPr>
          <a:xfrm rot="16200000" flipH="1">
            <a:off x="5150545" y="2645270"/>
            <a:ext cx="887681" cy="298554"/>
          </a:xfrm>
          <a:prstGeom prst="bentConnector3">
            <a:avLst>
              <a:gd name="adj1" fmla="val 67705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3" name="Picture 192">
            <a:extLst>
              <a:ext uri="{FF2B5EF4-FFF2-40B4-BE49-F238E27FC236}">
                <a16:creationId xmlns:a16="http://schemas.microsoft.com/office/drawing/2014/main" id="{10B31562-6349-CCD3-4889-7FBA27C6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13" y="820753"/>
            <a:ext cx="2065187" cy="431386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E6CBD123-4CA2-8C6A-DCBB-10C6B5CC53BC}"/>
              </a:ext>
            </a:extLst>
          </p:cNvPr>
          <p:cNvSpPr/>
          <p:nvPr/>
        </p:nvSpPr>
        <p:spPr>
          <a:xfrm>
            <a:off x="746150" y="1211282"/>
            <a:ext cx="9898115" cy="5624595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8C7E8C1-A2FE-17F9-F395-47D0869B710E}"/>
              </a:ext>
            </a:extLst>
          </p:cNvPr>
          <p:cNvSpPr txBox="1"/>
          <p:nvPr/>
        </p:nvSpPr>
        <p:spPr>
          <a:xfrm>
            <a:off x="1210458" y="1251185"/>
            <a:ext cx="2972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&lt;&lt; system &gt;&gt;: SKA Observatory Software</a:t>
            </a:r>
            <a:endParaRPr lang="en-US" sz="110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BBF419E-AA1A-95CC-A743-89A62946C57E}"/>
              </a:ext>
            </a:extLst>
          </p:cNvPr>
          <p:cNvSpPr txBox="1"/>
          <p:nvPr/>
        </p:nvSpPr>
        <p:spPr>
          <a:xfrm>
            <a:off x="1240229" y="6074131"/>
            <a:ext cx="12207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Receptors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Analogue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E27FD0F-2292-F78B-6BBE-61331251F2E3}"/>
              </a:ext>
            </a:extLst>
          </p:cNvPr>
          <p:cNvSpPr txBox="1"/>
          <p:nvPr/>
        </p:nvSpPr>
        <p:spPr>
          <a:xfrm>
            <a:off x="4706703" y="6028010"/>
            <a:ext cx="2042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Computing Equipment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10E79F2-E9B8-38FB-C5C6-74CA33B103CE}"/>
              </a:ext>
            </a:extLst>
          </p:cNvPr>
          <p:cNvSpPr txBox="1"/>
          <p:nvPr/>
        </p:nvSpPr>
        <p:spPr>
          <a:xfrm>
            <a:off x="7982361" y="6159091"/>
            <a:ext cx="210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HPC Computing Software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A126DD7-C039-1AD2-2E97-0AFD66921866}"/>
              </a:ext>
            </a:extLst>
          </p:cNvPr>
          <p:cNvSpPr/>
          <p:nvPr/>
        </p:nvSpPr>
        <p:spPr>
          <a:xfrm>
            <a:off x="7520939" y="139599"/>
            <a:ext cx="2784667" cy="5820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row: Right 236">
            <a:extLst>
              <a:ext uri="{FF2B5EF4-FFF2-40B4-BE49-F238E27FC236}">
                <a16:creationId xmlns:a16="http://schemas.microsoft.com/office/drawing/2014/main" id="{BACA6A7D-DC81-5FE2-3E86-B20AA189F63F}"/>
              </a:ext>
            </a:extLst>
          </p:cNvPr>
          <p:cNvSpPr/>
          <p:nvPr/>
        </p:nvSpPr>
        <p:spPr>
          <a:xfrm>
            <a:off x="7664323" y="200764"/>
            <a:ext cx="861935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AA2063F2-FD6F-3AA1-D0BE-96FFBD881184}"/>
              </a:ext>
            </a:extLst>
          </p:cNvPr>
          <p:cNvCxnSpPr>
            <a:cxnSpLocks/>
          </p:cNvCxnSpPr>
          <p:nvPr/>
        </p:nvCxnSpPr>
        <p:spPr>
          <a:xfrm>
            <a:off x="7664322" y="549006"/>
            <a:ext cx="861935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FF5E184D-B5E0-CEA9-B4DA-B46F39A7BE43}"/>
              </a:ext>
            </a:extLst>
          </p:cNvPr>
          <p:cNvSpPr txBox="1"/>
          <p:nvPr/>
        </p:nvSpPr>
        <p:spPr>
          <a:xfrm>
            <a:off x="8669643" y="159443"/>
            <a:ext cx="155886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900" dirty="0"/>
              <a:t>Signal/Observed data</a:t>
            </a:r>
          </a:p>
          <a:p>
            <a:endParaRPr lang="sl-SI" sz="900" dirty="0"/>
          </a:p>
          <a:p>
            <a:r>
              <a:rPr lang="sl-SI" sz="900" dirty="0"/>
              <a:t>Control &amp; Monitoring data</a:t>
            </a:r>
            <a:endParaRPr lang="en-US" sz="9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B21634D-DFE4-7597-8293-9C5EFC5F2E14}"/>
              </a:ext>
            </a:extLst>
          </p:cNvPr>
          <p:cNvSpPr txBox="1"/>
          <p:nvPr/>
        </p:nvSpPr>
        <p:spPr>
          <a:xfrm>
            <a:off x="3549451" y="3971027"/>
            <a:ext cx="761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Digitized, packetised data</a:t>
            </a:r>
            <a:endParaRPr lang="en-US" sz="9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21C34A-11B1-ACF4-ED4F-AA789A0BC9F2}"/>
              </a:ext>
            </a:extLst>
          </p:cNvPr>
          <p:cNvSpPr txBox="1"/>
          <p:nvPr/>
        </p:nvSpPr>
        <p:spPr>
          <a:xfrm>
            <a:off x="3538913" y="4644541"/>
            <a:ext cx="76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Station Beams</a:t>
            </a:r>
            <a:endParaRPr lang="en-US" sz="900" dirty="0"/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756B0CBE-4230-0E26-583F-A98A08268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289" y="4176726"/>
            <a:ext cx="581689" cy="61507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4BEF5A-CC74-62E8-3EC9-9B571898D7CD}"/>
              </a:ext>
            </a:extLst>
          </p:cNvPr>
          <p:cNvCxnSpPr/>
          <p:nvPr/>
        </p:nvCxnSpPr>
        <p:spPr>
          <a:xfrm>
            <a:off x="471724" y="3336238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B10B6D-C61B-A263-5588-F5E264D822F7}"/>
              </a:ext>
            </a:extLst>
          </p:cNvPr>
          <p:cNvCxnSpPr/>
          <p:nvPr/>
        </p:nvCxnSpPr>
        <p:spPr>
          <a:xfrm>
            <a:off x="480005" y="3564458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0CC961-E031-569C-0AFB-FD3E75FCD351}"/>
              </a:ext>
            </a:extLst>
          </p:cNvPr>
          <p:cNvCxnSpPr/>
          <p:nvPr/>
        </p:nvCxnSpPr>
        <p:spPr>
          <a:xfrm>
            <a:off x="471724" y="3772424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6F709F1-DDFE-32E3-039C-78093C953CA3}"/>
              </a:ext>
            </a:extLst>
          </p:cNvPr>
          <p:cNvSpPr/>
          <p:nvPr/>
        </p:nvSpPr>
        <p:spPr>
          <a:xfrm>
            <a:off x="2001941" y="4414171"/>
            <a:ext cx="147437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CF3C270-C893-30CC-1CD3-566A947DB7D3}"/>
              </a:ext>
            </a:extLst>
          </p:cNvPr>
          <p:cNvSpPr/>
          <p:nvPr/>
        </p:nvSpPr>
        <p:spPr>
          <a:xfrm>
            <a:off x="3207495" y="4421165"/>
            <a:ext cx="1602878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842CE0A-6EEC-005F-199C-A7498ABC0F12}"/>
              </a:ext>
            </a:extLst>
          </p:cNvPr>
          <p:cNvSpPr/>
          <p:nvPr/>
        </p:nvSpPr>
        <p:spPr>
          <a:xfrm>
            <a:off x="5606251" y="5474525"/>
            <a:ext cx="241978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9C3B6E8-BEF7-4269-500C-AA644B6219FC}"/>
              </a:ext>
            </a:extLst>
          </p:cNvPr>
          <p:cNvSpPr/>
          <p:nvPr/>
        </p:nvSpPr>
        <p:spPr>
          <a:xfrm>
            <a:off x="5623551" y="4514246"/>
            <a:ext cx="229911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81933EA-6036-7AE9-95B0-92F62F3FDE5B}"/>
              </a:ext>
            </a:extLst>
          </p:cNvPr>
          <p:cNvSpPr/>
          <p:nvPr/>
        </p:nvSpPr>
        <p:spPr>
          <a:xfrm>
            <a:off x="5605372" y="5016448"/>
            <a:ext cx="229911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82CC7A5-21F9-F957-B37D-736736B3F934}"/>
              </a:ext>
            </a:extLst>
          </p:cNvPr>
          <p:cNvSpPr txBox="1"/>
          <p:nvPr/>
        </p:nvSpPr>
        <p:spPr>
          <a:xfrm>
            <a:off x="6871670" y="5459921"/>
            <a:ext cx="761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Visibilities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03C1FCC-66A1-E9A9-4671-C564D582D7CF}"/>
              </a:ext>
            </a:extLst>
          </p:cNvPr>
          <p:cNvSpPr/>
          <p:nvPr/>
        </p:nvSpPr>
        <p:spPr>
          <a:xfrm>
            <a:off x="6652453" y="5041281"/>
            <a:ext cx="135447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BB9781DF-F644-76C8-B28C-12636C9A641A}"/>
              </a:ext>
            </a:extLst>
          </p:cNvPr>
          <p:cNvSpPr/>
          <p:nvPr/>
        </p:nvSpPr>
        <p:spPr>
          <a:xfrm>
            <a:off x="6670729" y="4502068"/>
            <a:ext cx="135447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B2DBDC-919B-F25C-8835-7DEDFE5A8044}"/>
              </a:ext>
            </a:extLst>
          </p:cNvPr>
          <p:cNvSpPr txBox="1"/>
          <p:nvPr/>
        </p:nvSpPr>
        <p:spPr>
          <a:xfrm>
            <a:off x="6709935" y="4494920"/>
            <a:ext cx="12930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Pulsar Candiates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FC5ECE-DE21-6C71-44DC-A4F0994068DF}"/>
              </a:ext>
            </a:extLst>
          </p:cNvPr>
          <p:cNvSpPr txBox="1"/>
          <p:nvPr/>
        </p:nvSpPr>
        <p:spPr>
          <a:xfrm>
            <a:off x="6670729" y="5037765"/>
            <a:ext cx="1285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Pulsar Timing Beams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445EF8-BA9E-23FB-A4F3-4A764222C235}"/>
              </a:ext>
            </a:extLst>
          </p:cNvPr>
          <p:cNvCxnSpPr>
            <a:cxnSpLocks/>
          </p:cNvCxnSpPr>
          <p:nvPr/>
        </p:nvCxnSpPr>
        <p:spPr>
          <a:xfrm>
            <a:off x="5443120" y="1247039"/>
            <a:ext cx="1" cy="46149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7EAD862-3C4C-3F01-A1AF-EB151F5F4CF6}"/>
              </a:ext>
            </a:extLst>
          </p:cNvPr>
          <p:cNvCxnSpPr>
            <a:cxnSpLocks/>
            <a:stCxn id="32" idx="2"/>
            <a:endCxn id="64" idx="0"/>
          </p:cNvCxnSpPr>
          <p:nvPr/>
        </p:nvCxnSpPr>
        <p:spPr>
          <a:xfrm rot="16200000" flipH="1">
            <a:off x="6781810" y="1014005"/>
            <a:ext cx="928729" cy="3602132"/>
          </a:xfrm>
          <a:prstGeom prst="bentConnector3">
            <a:avLst>
              <a:gd name="adj1" fmla="val 64358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AAA2C0-519F-B1BC-FC66-1353056123A5}"/>
              </a:ext>
            </a:extLst>
          </p:cNvPr>
          <p:cNvCxnSpPr>
            <a:cxnSpLocks/>
            <a:stCxn id="32" idx="2"/>
            <a:endCxn id="37" idx="0"/>
          </p:cNvCxnSpPr>
          <p:nvPr/>
        </p:nvCxnSpPr>
        <p:spPr>
          <a:xfrm rot="5400000">
            <a:off x="3387015" y="1180294"/>
            <a:ext cx="887681" cy="3228507"/>
          </a:xfrm>
          <a:prstGeom prst="bentConnector3">
            <a:avLst>
              <a:gd name="adj1" fmla="val 67705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23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557A5AB8-09F2-E533-3187-3F3CADBA39BF}"/>
              </a:ext>
            </a:extLst>
          </p:cNvPr>
          <p:cNvSpPr/>
          <p:nvPr/>
        </p:nvSpPr>
        <p:spPr>
          <a:xfrm>
            <a:off x="2408140" y="3341677"/>
            <a:ext cx="2042409" cy="262252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" y="-17963"/>
            <a:ext cx="11309212" cy="1120847"/>
          </a:xfrm>
        </p:spPr>
        <p:txBody>
          <a:bodyPr/>
          <a:lstStyle/>
          <a:p>
            <a:r>
              <a:rPr lang="sl-SI" dirty="0"/>
              <a:t>Observing State and Comamnds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2F5ED23-3E93-458D-C5E4-A8E45E971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7998"/>
            <a:ext cx="6114000" cy="51441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Content Placeholder 16" descr="A screenshot of a computer&#10;&#10;Description automatically generated">
            <a:extLst>
              <a:ext uri="{FF2B5EF4-FFF2-40B4-BE49-F238E27FC236}">
                <a16:creationId xmlns:a16="http://schemas.microsoft.com/office/drawing/2014/main" id="{8B8CD015-4240-34CA-90F7-5756388E553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674449" y="-50608"/>
            <a:ext cx="4093926" cy="6784570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46875DC-3E2C-F94B-8111-9B82B8271CFC}"/>
              </a:ext>
            </a:extLst>
          </p:cNvPr>
          <p:cNvSpPr/>
          <p:nvPr/>
        </p:nvSpPr>
        <p:spPr>
          <a:xfrm>
            <a:off x="1509500" y="1713631"/>
            <a:ext cx="3629026" cy="63707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Telescope Monitoring and Control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595C7D-5726-81BD-5E1E-CE7AED2D9F0E}"/>
              </a:ext>
            </a:extLst>
          </p:cNvPr>
          <p:cNvSpPr/>
          <p:nvPr/>
        </p:nvSpPr>
        <p:spPr>
          <a:xfrm>
            <a:off x="2408140" y="3238388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B955FB-97B8-09C6-1CB3-7348F29EDBCB}"/>
              </a:ext>
            </a:extLst>
          </p:cNvPr>
          <p:cNvSpPr/>
          <p:nvPr/>
        </p:nvSpPr>
        <p:spPr>
          <a:xfrm>
            <a:off x="2500306" y="3995428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Local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BB7C5-3D34-C3A1-4002-0D273AEF04BC}"/>
              </a:ext>
            </a:extLst>
          </p:cNvPr>
          <p:cNvSpPr/>
          <p:nvPr/>
        </p:nvSpPr>
        <p:spPr>
          <a:xfrm>
            <a:off x="2499329" y="4605338"/>
            <a:ext cx="791978" cy="115830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Correlator &amp;</a:t>
            </a:r>
          </a:p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Beamformer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7C8D78-92C3-0969-EBB0-D0412DAD828D}"/>
              </a:ext>
            </a:extLst>
          </p:cNvPr>
          <p:cNvSpPr/>
          <p:nvPr/>
        </p:nvSpPr>
        <p:spPr>
          <a:xfrm>
            <a:off x="3542807" y="4605125"/>
            <a:ext cx="791978" cy="53447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Timing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463ABC-852D-FC8F-F44B-1566D774A11F}"/>
              </a:ext>
            </a:extLst>
          </p:cNvPr>
          <p:cNvSpPr txBox="1"/>
          <p:nvPr/>
        </p:nvSpPr>
        <p:spPr>
          <a:xfrm>
            <a:off x="2514943" y="3502561"/>
            <a:ext cx="182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Central Signal Processor (CSP)</a:t>
            </a:r>
            <a:endParaRPr lang="en-US" sz="1000" dirty="0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10B31562-6349-CCD3-4889-7FBA27C6A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549" y="801908"/>
            <a:ext cx="2065187" cy="431386"/>
          </a:xfrm>
          <a:prstGeom prst="rect">
            <a:avLst/>
          </a:prstGeom>
        </p:spPr>
      </p:pic>
      <p:sp>
        <p:nvSpPr>
          <p:cNvPr id="236" name="Rectangle 235">
            <a:extLst>
              <a:ext uri="{FF2B5EF4-FFF2-40B4-BE49-F238E27FC236}">
                <a16:creationId xmlns:a16="http://schemas.microsoft.com/office/drawing/2014/main" id="{8A126DD7-C039-1AD2-2E97-0AFD66921866}"/>
              </a:ext>
            </a:extLst>
          </p:cNvPr>
          <p:cNvSpPr/>
          <p:nvPr/>
        </p:nvSpPr>
        <p:spPr>
          <a:xfrm>
            <a:off x="90680" y="6200124"/>
            <a:ext cx="2784667" cy="5820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row: Right 236">
            <a:extLst>
              <a:ext uri="{FF2B5EF4-FFF2-40B4-BE49-F238E27FC236}">
                <a16:creationId xmlns:a16="http://schemas.microsoft.com/office/drawing/2014/main" id="{BACA6A7D-DC81-5FE2-3E86-B20AA189F63F}"/>
              </a:ext>
            </a:extLst>
          </p:cNvPr>
          <p:cNvSpPr/>
          <p:nvPr/>
        </p:nvSpPr>
        <p:spPr>
          <a:xfrm>
            <a:off x="234064" y="6261289"/>
            <a:ext cx="861935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AA2063F2-FD6F-3AA1-D0BE-96FFBD881184}"/>
              </a:ext>
            </a:extLst>
          </p:cNvPr>
          <p:cNvCxnSpPr>
            <a:cxnSpLocks/>
          </p:cNvCxnSpPr>
          <p:nvPr/>
        </p:nvCxnSpPr>
        <p:spPr>
          <a:xfrm>
            <a:off x="234063" y="6609531"/>
            <a:ext cx="861935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FF5E184D-B5E0-CEA9-B4DA-B46F39A7BE43}"/>
              </a:ext>
            </a:extLst>
          </p:cNvPr>
          <p:cNvSpPr txBox="1"/>
          <p:nvPr/>
        </p:nvSpPr>
        <p:spPr>
          <a:xfrm>
            <a:off x="1239384" y="6219968"/>
            <a:ext cx="155886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900" dirty="0"/>
              <a:t>Signal/Observed data</a:t>
            </a:r>
          </a:p>
          <a:p>
            <a:endParaRPr lang="sl-SI" sz="900" dirty="0"/>
          </a:p>
          <a:p>
            <a:r>
              <a:rPr lang="sl-SI" sz="900" dirty="0"/>
              <a:t>Control &amp; Monitoring data</a:t>
            </a:r>
            <a:endParaRPr lang="en-US" sz="9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B21634D-DFE4-7597-8293-9C5EFC5F2E14}"/>
              </a:ext>
            </a:extLst>
          </p:cNvPr>
          <p:cNvSpPr txBox="1"/>
          <p:nvPr/>
        </p:nvSpPr>
        <p:spPr>
          <a:xfrm>
            <a:off x="1239384" y="3971027"/>
            <a:ext cx="761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Digitized, packetised data</a:t>
            </a:r>
            <a:endParaRPr lang="en-US" sz="9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21C34A-11B1-ACF4-ED4F-AA789A0BC9F2}"/>
              </a:ext>
            </a:extLst>
          </p:cNvPr>
          <p:cNvSpPr txBox="1"/>
          <p:nvPr/>
        </p:nvSpPr>
        <p:spPr>
          <a:xfrm>
            <a:off x="1248898" y="4850670"/>
            <a:ext cx="76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Station Beams</a:t>
            </a:r>
            <a:endParaRPr lang="en-US" sz="9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0F7D09-9E03-5505-2CE4-DC7EB4C124BB}"/>
              </a:ext>
            </a:extLst>
          </p:cNvPr>
          <p:cNvCxnSpPr>
            <a:cxnSpLocks/>
            <a:stCxn id="193" idx="2"/>
          </p:cNvCxnSpPr>
          <p:nvPr/>
        </p:nvCxnSpPr>
        <p:spPr>
          <a:xfrm flipH="1">
            <a:off x="3383142" y="1233294"/>
            <a:ext cx="1" cy="480338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CF3C270-C893-30CC-1CD3-566A947DB7D3}"/>
              </a:ext>
            </a:extLst>
          </p:cNvPr>
          <p:cNvSpPr/>
          <p:nvPr/>
        </p:nvSpPr>
        <p:spPr>
          <a:xfrm>
            <a:off x="886991" y="4859333"/>
            <a:ext cx="1602878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842CE0A-6EEC-005F-199C-A7498ABC0F12}"/>
              </a:ext>
            </a:extLst>
          </p:cNvPr>
          <p:cNvSpPr/>
          <p:nvPr/>
        </p:nvSpPr>
        <p:spPr>
          <a:xfrm>
            <a:off x="3295521" y="5369002"/>
            <a:ext cx="241978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81933EA-6036-7AE9-95B0-92F62F3FDE5B}"/>
              </a:ext>
            </a:extLst>
          </p:cNvPr>
          <p:cNvSpPr/>
          <p:nvPr/>
        </p:nvSpPr>
        <p:spPr>
          <a:xfrm>
            <a:off x="3324013" y="4781951"/>
            <a:ext cx="229911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82CC7A5-21F9-F957-B37D-736736B3F934}"/>
              </a:ext>
            </a:extLst>
          </p:cNvPr>
          <p:cNvSpPr txBox="1"/>
          <p:nvPr/>
        </p:nvSpPr>
        <p:spPr>
          <a:xfrm>
            <a:off x="4561603" y="5364671"/>
            <a:ext cx="761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Visibilities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03C1FCC-66A1-E9A9-4671-C564D582D7CF}"/>
              </a:ext>
            </a:extLst>
          </p:cNvPr>
          <p:cNvSpPr/>
          <p:nvPr/>
        </p:nvSpPr>
        <p:spPr>
          <a:xfrm>
            <a:off x="4334785" y="4769677"/>
            <a:ext cx="1354474" cy="26565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FC5ECE-DE21-6C71-44DC-A4F0994068DF}"/>
              </a:ext>
            </a:extLst>
          </p:cNvPr>
          <p:cNvSpPr txBox="1"/>
          <p:nvPr/>
        </p:nvSpPr>
        <p:spPr>
          <a:xfrm>
            <a:off x="4346842" y="4789022"/>
            <a:ext cx="12859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Pulsar Timing Beams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7712E5-A401-BD6C-0107-0CBC412EDC59}"/>
              </a:ext>
            </a:extLst>
          </p:cNvPr>
          <p:cNvSpPr/>
          <p:nvPr/>
        </p:nvSpPr>
        <p:spPr>
          <a:xfrm>
            <a:off x="9337675" y="2136775"/>
            <a:ext cx="981074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E8718F-BA08-57E5-FA83-CDD1E4FC31F7}"/>
              </a:ext>
            </a:extLst>
          </p:cNvPr>
          <p:cNvSpPr/>
          <p:nvPr/>
        </p:nvSpPr>
        <p:spPr>
          <a:xfrm>
            <a:off x="9337675" y="6037405"/>
            <a:ext cx="981074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4705428-C7C8-5BF5-4DEF-FBA38302ADD5}"/>
              </a:ext>
            </a:extLst>
          </p:cNvPr>
          <p:cNvCxnSpPr>
            <a:cxnSpLocks/>
            <a:stCxn id="45" idx="2"/>
            <a:endCxn id="50" idx="0"/>
          </p:cNvCxnSpPr>
          <p:nvPr/>
        </p:nvCxnSpPr>
        <p:spPr>
          <a:xfrm rot="5400000">
            <a:off x="2999782" y="4187280"/>
            <a:ext cx="313594" cy="522522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6D2BEEF-2C87-9F66-0803-7BC3ADF22B8E}"/>
              </a:ext>
            </a:extLst>
          </p:cNvPr>
          <p:cNvCxnSpPr>
            <a:cxnSpLocks/>
            <a:stCxn id="54" idx="0"/>
            <a:endCxn id="45" idx="2"/>
          </p:cNvCxnSpPr>
          <p:nvPr/>
        </p:nvCxnSpPr>
        <p:spPr>
          <a:xfrm rot="16200000" flipV="1">
            <a:off x="3521628" y="4187957"/>
            <a:ext cx="313381" cy="520956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BEB9221-338A-16F7-7F2C-AF7C6A405584}"/>
              </a:ext>
            </a:extLst>
          </p:cNvPr>
          <p:cNvCxnSpPr>
            <a:cxnSpLocks/>
          </p:cNvCxnSpPr>
          <p:nvPr/>
        </p:nvCxnSpPr>
        <p:spPr>
          <a:xfrm flipH="1">
            <a:off x="3417840" y="2350708"/>
            <a:ext cx="21128" cy="1620319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872E3E1-06E8-A615-46A0-1A5F4B0ACD56}"/>
              </a:ext>
            </a:extLst>
          </p:cNvPr>
          <p:cNvSpPr/>
          <p:nvPr/>
        </p:nvSpPr>
        <p:spPr>
          <a:xfrm>
            <a:off x="9324974" y="3844948"/>
            <a:ext cx="981074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3745D5-A072-9337-DA19-897E718828F6}"/>
              </a:ext>
            </a:extLst>
          </p:cNvPr>
          <p:cNvSpPr/>
          <p:nvPr/>
        </p:nvSpPr>
        <p:spPr>
          <a:xfrm>
            <a:off x="9337675" y="5319728"/>
            <a:ext cx="981074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244" grpId="0"/>
      <p:bldP spid="23" grpId="0" animBg="1"/>
      <p:bldP spid="25" grpId="0" animBg="1"/>
      <p:bldP spid="33" grpId="0" animBg="1"/>
      <p:bldP spid="245" grpId="0"/>
      <p:bldP spid="34" grpId="0" animBg="1"/>
      <p:bldP spid="39" grpId="0"/>
      <p:bldP spid="21" grpId="0" animBg="1"/>
      <p:bldP spid="21" grpId="1" animBg="1"/>
      <p:bldP spid="26" grpId="0" animBg="1"/>
      <p:bldP spid="63" grpId="1" animBg="1"/>
      <p:bldP spid="63" grpId="2" animBg="1"/>
      <p:bldP spid="66" grpId="1" animBg="1"/>
      <p:bldP spid="66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634FD7B-2E8A-539E-D26E-9CAFCAE96A9E}"/>
              </a:ext>
            </a:extLst>
          </p:cNvPr>
          <p:cNvSpPr/>
          <p:nvPr/>
        </p:nvSpPr>
        <p:spPr>
          <a:xfrm>
            <a:off x="8026035" y="3380157"/>
            <a:ext cx="2042409" cy="258404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7A5AB8-09F2-E533-3187-3F3CADBA39BF}"/>
              </a:ext>
            </a:extLst>
          </p:cNvPr>
          <p:cNvSpPr/>
          <p:nvPr/>
        </p:nvSpPr>
        <p:spPr>
          <a:xfrm>
            <a:off x="4718207" y="3341677"/>
            <a:ext cx="2042409" cy="2622526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Title 193">
            <a:extLst>
              <a:ext uri="{FF2B5EF4-FFF2-40B4-BE49-F238E27FC236}">
                <a16:creationId xmlns:a16="http://schemas.microsoft.com/office/drawing/2014/main" id="{95C3AF3C-08B3-95D9-E718-A762D1155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25" y="47696"/>
            <a:ext cx="11309212" cy="1120847"/>
          </a:xfrm>
        </p:spPr>
        <p:txBody>
          <a:bodyPr/>
          <a:lstStyle/>
          <a:p>
            <a:r>
              <a:rPr lang="sl-SI" dirty="0"/>
              <a:t>Low Array Assembly 0.5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6875DC-3E2C-F94B-8111-9B82B8271CFC}"/>
              </a:ext>
            </a:extLst>
          </p:cNvPr>
          <p:cNvSpPr/>
          <p:nvPr/>
        </p:nvSpPr>
        <p:spPr>
          <a:xfrm>
            <a:off x="3237806" y="1713630"/>
            <a:ext cx="4414603" cy="63707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>
                    <a:lumMod val="50000"/>
                  </a:schemeClr>
                </a:solidFill>
              </a:rPr>
              <a:t>Telescope Monitoring and Control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F01EEF-48A5-CF4C-7859-1530F918CD47}"/>
              </a:ext>
            </a:extLst>
          </p:cNvPr>
          <p:cNvSpPr/>
          <p:nvPr/>
        </p:nvSpPr>
        <p:spPr>
          <a:xfrm>
            <a:off x="1195396" y="3347085"/>
            <a:ext cx="2042409" cy="2617118"/>
          </a:xfrm>
          <a:prstGeom prst="rect">
            <a:avLst/>
          </a:prstGeom>
          <a:solidFill>
            <a:srgbClr val="92CAFC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533DC9-4B76-B8B7-5C78-B04D211BCE2E}"/>
              </a:ext>
            </a:extLst>
          </p:cNvPr>
          <p:cNvSpPr/>
          <p:nvPr/>
        </p:nvSpPr>
        <p:spPr>
          <a:xfrm>
            <a:off x="1195397" y="3238388"/>
            <a:ext cx="2042408" cy="10869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595C7D-5726-81BD-5E1E-CE7AED2D9F0E}"/>
              </a:ext>
            </a:extLst>
          </p:cNvPr>
          <p:cNvSpPr/>
          <p:nvPr/>
        </p:nvSpPr>
        <p:spPr>
          <a:xfrm>
            <a:off x="4718207" y="3238388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7BBF90-DEFE-0514-DE36-C765E8A15286}"/>
              </a:ext>
            </a:extLst>
          </p:cNvPr>
          <p:cNvSpPr/>
          <p:nvPr/>
        </p:nvSpPr>
        <p:spPr>
          <a:xfrm>
            <a:off x="2183051" y="4177538"/>
            <a:ext cx="1025335" cy="626074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Low Array Monitor, Control &amp; Calibration System (MCCS)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B955FB-97B8-09C6-1CB3-7348F29EDBCB}"/>
              </a:ext>
            </a:extLst>
          </p:cNvPr>
          <p:cNvSpPr/>
          <p:nvPr/>
        </p:nvSpPr>
        <p:spPr>
          <a:xfrm>
            <a:off x="4810373" y="3995428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Local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9BB7C5-3D34-C3A1-4002-0D273AEF04BC}"/>
              </a:ext>
            </a:extLst>
          </p:cNvPr>
          <p:cNvSpPr/>
          <p:nvPr/>
        </p:nvSpPr>
        <p:spPr>
          <a:xfrm>
            <a:off x="4809396" y="4376758"/>
            <a:ext cx="791978" cy="138688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Correlator &amp;</a:t>
            </a:r>
          </a:p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Beamformer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27C8D78-92C3-0969-EBB0-D0412DAD828D}"/>
              </a:ext>
            </a:extLst>
          </p:cNvPr>
          <p:cNvSpPr/>
          <p:nvPr/>
        </p:nvSpPr>
        <p:spPr>
          <a:xfrm>
            <a:off x="5853462" y="4384501"/>
            <a:ext cx="791978" cy="628833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Pulsar Timing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463ABC-852D-FC8F-F44B-1566D774A11F}"/>
              </a:ext>
            </a:extLst>
          </p:cNvPr>
          <p:cNvSpPr txBox="1"/>
          <p:nvPr/>
        </p:nvSpPr>
        <p:spPr>
          <a:xfrm>
            <a:off x="4825010" y="3502561"/>
            <a:ext cx="182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Central Signal Processor (CSP)</a:t>
            </a:r>
            <a:endParaRPr lang="en-US" sz="1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E66726-43C1-59B1-7394-235FAAD1F28C}"/>
              </a:ext>
            </a:extLst>
          </p:cNvPr>
          <p:cNvSpPr txBox="1"/>
          <p:nvPr/>
        </p:nvSpPr>
        <p:spPr>
          <a:xfrm>
            <a:off x="1272541" y="3578520"/>
            <a:ext cx="1820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LOW Telescope</a:t>
            </a:r>
            <a:endParaRPr lang="en-US" sz="10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167571-F57F-479B-F168-AA42B82C9CDF}"/>
              </a:ext>
            </a:extLst>
          </p:cNvPr>
          <p:cNvSpPr/>
          <p:nvPr/>
        </p:nvSpPr>
        <p:spPr>
          <a:xfrm>
            <a:off x="8026036" y="3279436"/>
            <a:ext cx="2042408" cy="89017"/>
          </a:xfrm>
          <a:prstGeom prst="rect">
            <a:avLst/>
          </a:prstGeom>
          <a:solidFill>
            <a:srgbClr val="349F8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2D294E7-133F-4481-04D5-77279FEAC6FF}"/>
              </a:ext>
            </a:extLst>
          </p:cNvPr>
          <p:cNvSpPr/>
          <p:nvPr/>
        </p:nvSpPr>
        <p:spPr>
          <a:xfrm>
            <a:off x="8118202" y="4036476"/>
            <a:ext cx="1835068" cy="296316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Monitoring &amp; Control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02B2E69-8730-9E1E-210D-08632E56C83B}"/>
              </a:ext>
            </a:extLst>
          </p:cNvPr>
          <p:cNvSpPr/>
          <p:nvPr/>
        </p:nvSpPr>
        <p:spPr>
          <a:xfrm>
            <a:off x="8118201" y="4448700"/>
            <a:ext cx="1835068" cy="424952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SDP Science Workflow &amp; Data Services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9F34394-BF74-F7D4-0195-F82D874BEDBD}"/>
              </a:ext>
            </a:extLst>
          </p:cNvPr>
          <p:cNvSpPr/>
          <p:nvPr/>
        </p:nvSpPr>
        <p:spPr>
          <a:xfrm>
            <a:off x="8122102" y="4962314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Real-Time Processing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D002F7-E749-30C5-0EA0-1C1E5F81353D}"/>
              </a:ext>
            </a:extLst>
          </p:cNvPr>
          <p:cNvSpPr/>
          <p:nvPr/>
        </p:nvSpPr>
        <p:spPr>
          <a:xfrm>
            <a:off x="9161291" y="4962313"/>
            <a:ext cx="791978" cy="410855"/>
          </a:xfrm>
          <a:prstGeom prst="rect">
            <a:avLst/>
          </a:prstGeom>
          <a:solidFill>
            <a:srgbClr val="D6EBF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Batch Processing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73012D4-F2C1-BEA2-856C-AABE1E54AD0A}"/>
              </a:ext>
            </a:extLst>
          </p:cNvPr>
          <p:cNvSpPr txBox="1"/>
          <p:nvPr/>
        </p:nvSpPr>
        <p:spPr>
          <a:xfrm>
            <a:off x="8118201" y="3499771"/>
            <a:ext cx="1835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000" dirty="0"/>
              <a:t>Science Data Processor (SDP)</a:t>
            </a:r>
            <a:endParaRPr lang="en-US" sz="1000" dirty="0"/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0D745DC1-A60F-2EB7-600B-3F22DE3EB231}"/>
              </a:ext>
            </a:extLst>
          </p:cNvPr>
          <p:cNvCxnSpPr>
            <a:stCxn id="32" idx="2"/>
          </p:cNvCxnSpPr>
          <p:nvPr/>
        </p:nvCxnSpPr>
        <p:spPr>
          <a:xfrm rot="16200000" flipH="1">
            <a:off x="5150545" y="2645270"/>
            <a:ext cx="887681" cy="298554"/>
          </a:xfrm>
          <a:prstGeom prst="bentConnector3">
            <a:avLst>
              <a:gd name="adj1" fmla="val 67705"/>
            </a:avLst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E9C03C19-638D-558D-5265-A03AC1AC1635}"/>
              </a:ext>
            </a:extLst>
          </p:cNvPr>
          <p:cNvCxnSpPr>
            <a:cxnSpLocks/>
            <a:stCxn id="32" idx="2"/>
            <a:endCxn id="64" idx="0"/>
          </p:cNvCxnSpPr>
          <p:nvPr/>
        </p:nvCxnSpPr>
        <p:spPr>
          <a:xfrm rot="16200000" flipH="1">
            <a:off x="6781810" y="1014005"/>
            <a:ext cx="928729" cy="3602132"/>
          </a:xfrm>
          <a:prstGeom prst="bentConnector3">
            <a:avLst>
              <a:gd name="adj1" fmla="val 64615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7C2DB856-9357-261D-8B01-D9BD5AFC0280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 flipV="1">
            <a:off x="2216602" y="2948240"/>
            <a:ext cx="3228507" cy="290148"/>
          </a:xfrm>
          <a:prstGeom prst="bentConnector2">
            <a:avLst/>
          </a:prstGeom>
          <a:ln>
            <a:solidFill>
              <a:srgbClr val="0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3" name="Picture 192">
            <a:extLst>
              <a:ext uri="{FF2B5EF4-FFF2-40B4-BE49-F238E27FC236}">
                <a16:creationId xmlns:a16="http://schemas.microsoft.com/office/drawing/2014/main" id="{10B31562-6349-CCD3-4889-7FBA27C6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513" y="820753"/>
            <a:ext cx="2065187" cy="431386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E6CBD123-4CA2-8C6A-DCBB-10C6B5CC53BC}"/>
              </a:ext>
            </a:extLst>
          </p:cNvPr>
          <p:cNvSpPr/>
          <p:nvPr/>
        </p:nvSpPr>
        <p:spPr>
          <a:xfrm>
            <a:off x="746150" y="1211282"/>
            <a:ext cx="9898115" cy="5624595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8C7E8C1-A2FE-17F9-F395-47D0869B710E}"/>
              </a:ext>
            </a:extLst>
          </p:cNvPr>
          <p:cNvSpPr txBox="1"/>
          <p:nvPr/>
        </p:nvSpPr>
        <p:spPr>
          <a:xfrm>
            <a:off x="1210458" y="1251185"/>
            <a:ext cx="2972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&lt;&lt; system &gt;&gt;: SKA Observatory Software</a:t>
            </a:r>
            <a:endParaRPr lang="en-US" sz="110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FBBF419E-AA1A-95CC-A743-89A62946C57E}"/>
              </a:ext>
            </a:extLst>
          </p:cNvPr>
          <p:cNvSpPr txBox="1"/>
          <p:nvPr/>
        </p:nvSpPr>
        <p:spPr>
          <a:xfrm>
            <a:off x="1240229" y="6074131"/>
            <a:ext cx="12207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Receptors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Analogue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4E27FD0F-2292-F78B-6BBE-61331251F2E3}"/>
              </a:ext>
            </a:extLst>
          </p:cNvPr>
          <p:cNvSpPr txBox="1"/>
          <p:nvPr/>
        </p:nvSpPr>
        <p:spPr>
          <a:xfrm>
            <a:off x="4706703" y="6028010"/>
            <a:ext cx="2042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Digital Hardware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Computing Equipment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110E79F2-E9B8-38FB-C5C6-74CA33B103CE}"/>
              </a:ext>
            </a:extLst>
          </p:cNvPr>
          <p:cNvSpPr txBox="1"/>
          <p:nvPr/>
        </p:nvSpPr>
        <p:spPr>
          <a:xfrm>
            <a:off x="7982361" y="6159091"/>
            <a:ext cx="210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HPC Computing Software</a:t>
            </a:r>
          </a:p>
          <a:p>
            <a:r>
              <a:rPr lang="sl-SI" sz="900" dirty="0">
                <a:solidFill>
                  <a:schemeClr val="tx1">
                    <a:lumMod val="50000"/>
                  </a:schemeClr>
                </a:solidFill>
              </a:rPr>
              <a:t>Data Processing Software</a:t>
            </a:r>
            <a:endParaRPr lang="en-US" sz="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A126DD7-C039-1AD2-2E97-0AFD66921866}"/>
              </a:ext>
            </a:extLst>
          </p:cNvPr>
          <p:cNvSpPr/>
          <p:nvPr/>
        </p:nvSpPr>
        <p:spPr>
          <a:xfrm>
            <a:off x="7520939" y="139599"/>
            <a:ext cx="2784667" cy="58202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row: Right 236">
            <a:extLst>
              <a:ext uri="{FF2B5EF4-FFF2-40B4-BE49-F238E27FC236}">
                <a16:creationId xmlns:a16="http://schemas.microsoft.com/office/drawing/2014/main" id="{BACA6A7D-DC81-5FE2-3E86-B20AA189F63F}"/>
              </a:ext>
            </a:extLst>
          </p:cNvPr>
          <p:cNvSpPr/>
          <p:nvPr/>
        </p:nvSpPr>
        <p:spPr>
          <a:xfrm>
            <a:off x="7664323" y="200764"/>
            <a:ext cx="861935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AA2063F2-FD6F-3AA1-D0BE-96FFBD881184}"/>
              </a:ext>
            </a:extLst>
          </p:cNvPr>
          <p:cNvCxnSpPr>
            <a:cxnSpLocks/>
          </p:cNvCxnSpPr>
          <p:nvPr/>
        </p:nvCxnSpPr>
        <p:spPr>
          <a:xfrm>
            <a:off x="7664322" y="549006"/>
            <a:ext cx="861935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FF5E184D-B5E0-CEA9-B4DA-B46F39A7BE43}"/>
              </a:ext>
            </a:extLst>
          </p:cNvPr>
          <p:cNvSpPr txBox="1"/>
          <p:nvPr/>
        </p:nvSpPr>
        <p:spPr>
          <a:xfrm>
            <a:off x="8669643" y="159443"/>
            <a:ext cx="155886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l-SI" sz="900" dirty="0"/>
              <a:t>Signal/Observed data</a:t>
            </a:r>
          </a:p>
          <a:p>
            <a:endParaRPr lang="sl-SI" sz="900" dirty="0"/>
          </a:p>
          <a:p>
            <a:r>
              <a:rPr lang="sl-SI" sz="900" dirty="0"/>
              <a:t>Control &amp; Monitoring data</a:t>
            </a:r>
            <a:endParaRPr lang="en-US" sz="9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B21634D-DFE4-7597-8293-9C5EFC5F2E14}"/>
              </a:ext>
            </a:extLst>
          </p:cNvPr>
          <p:cNvSpPr txBox="1"/>
          <p:nvPr/>
        </p:nvSpPr>
        <p:spPr>
          <a:xfrm>
            <a:off x="3549451" y="3971027"/>
            <a:ext cx="761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Digitized, packetised data</a:t>
            </a:r>
            <a:endParaRPr lang="en-US" sz="9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6221C34A-11B1-ACF4-ED4F-AA789A0BC9F2}"/>
              </a:ext>
            </a:extLst>
          </p:cNvPr>
          <p:cNvSpPr txBox="1"/>
          <p:nvPr/>
        </p:nvSpPr>
        <p:spPr>
          <a:xfrm>
            <a:off x="3538913" y="4644541"/>
            <a:ext cx="76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Station Beams</a:t>
            </a:r>
            <a:endParaRPr lang="en-US" sz="900" dirty="0"/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756B0CBE-4230-0E26-583F-A98A08268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289" y="4176726"/>
            <a:ext cx="581689" cy="61507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0F7D09-9E03-5505-2CE4-DC7EB4C124BB}"/>
              </a:ext>
            </a:extLst>
          </p:cNvPr>
          <p:cNvCxnSpPr>
            <a:cxnSpLocks/>
            <a:stCxn id="193" idx="2"/>
            <a:endCxn id="32" idx="0"/>
          </p:cNvCxnSpPr>
          <p:nvPr/>
        </p:nvCxnSpPr>
        <p:spPr>
          <a:xfrm>
            <a:off x="5445107" y="1252139"/>
            <a:ext cx="1" cy="461491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473E0B-F0CA-9548-258D-97BF8B3285C2}"/>
              </a:ext>
            </a:extLst>
          </p:cNvPr>
          <p:cNvSpPr txBox="1"/>
          <p:nvPr/>
        </p:nvSpPr>
        <p:spPr>
          <a:xfrm>
            <a:off x="7520939" y="7269076"/>
            <a:ext cx="869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/>
              <a:t>Observatory Data Products</a:t>
            </a:r>
            <a:endParaRPr lang="en-US" sz="9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4BEF5A-CC74-62E8-3EC9-9B571898D7CD}"/>
              </a:ext>
            </a:extLst>
          </p:cNvPr>
          <p:cNvCxnSpPr/>
          <p:nvPr/>
        </p:nvCxnSpPr>
        <p:spPr>
          <a:xfrm>
            <a:off x="471724" y="3336238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B10B6D-C61B-A263-5588-F5E264D822F7}"/>
              </a:ext>
            </a:extLst>
          </p:cNvPr>
          <p:cNvCxnSpPr/>
          <p:nvPr/>
        </p:nvCxnSpPr>
        <p:spPr>
          <a:xfrm>
            <a:off x="480005" y="3564458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0CC961-E031-569C-0AFB-FD3E75FCD351}"/>
              </a:ext>
            </a:extLst>
          </p:cNvPr>
          <p:cNvCxnSpPr/>
          <p:nvPr/>
        </p:nvCxnSpPr>
        <p:spPr>
          <a:xfrm>
            <a:off x="471724" y="3772424"/>
            <a:ext cx="914400" cy="9144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6F709F1-DDFE-32E3-039C-78093C953CA3}"/>
              </a:ext>
            </a:extLst>
          </p:cNvPr>
          <p:cNvSpPr/>
          <p:nvPr/>
        </p:nvSpPr>
        <p:spPr>
          <a:xfrm>
            <a:off x="2001941" y="4414171"/>
            <a:ext cx="147437" cy="16575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CF3C270-C893-30CC-1CD3-566A947DB7D3}"/>
              </a:ext>
            </a:extLst>
          </p:cNvPr>
          <p:cNvSpPr/>
          <p:nvPr/>
        </p:nvSpPr>
        <p:spPr>
          <a:xfrm>
            <a:off x="3207495" y="4421165"/>
            <a:ext cx="1602878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842CE0A-6EEC-005F-199C-A7498ABC0F12}"/>
              </a:ext>
            </a:extLst>
          </p:cNvPr>
          <p:cNvSpPr/>
          <p:nvPr/>
        </p:nvSpPr>
        <p:spPr>
          <a:xfrm>
            <a:off x="5606251" y="5379275"/>
            <a:ext cx="2419784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D81933EA-6036-7AE9-95B0-92F62F3FDE5B}"/>
              </a:ext>
            </a:extLst>
          </p:cNvPr>
          <p:cNvSpPr/>
          <p:nvPr/>
        </p:nvSpPr>
        <p:spPr>
          <a:xfrm>
            <a:off x="5605372" y="4644973"/>
            <a:ext cx="229911" cy="223376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82CC7A5-21F9-F957-B37D-736736B3F934}"/>
              </a:ext>
            </a:extLst>
          </p:cNvPr>
          <p:cNvSpPr txBox="1"/>
          <p:nvPr/>
        </p:nvSpPr>
        <p:spPr>
          <a:xfrm>
            <a:off x="6871670" y="5364671"/>
            <a:ext cx="761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Visibilities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03C1FCC-66A1-E9A9-4671-C564D582D7CF}"/>
              </a:ext>
            </a:extLst>
          </p:cNvPr>
          <p:cNvSpPr/>
          <p:nvPr/>
        </p:nvSpPr>
        <p:spPr>
          <a:xfrm>
            <a:off x="6663619" y="4644541"/>
            <a:ext cx="1380742" cy="26565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FC5ECE-DE21-6C71-44DC-A4F0994068DF}"/>
              </a:ext>
            </a:extLst>
          </p:cNvPr>
          <p:cNvSpPr txBox="1"/>
          <p:nvPr/>
        </p:nvSpPr>
        <p:spPr>
          <a:xfrm>
            <a:off x="6645439" y="4666290"/>
            <a:ext cx="1311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900" dirty="0">
                <a:solidFill>
                  <a:schemeClr val="bg1">
                    <a:lumMod val="95000"/>
                  </a:schemeClr>
                </a:solidFill>
              </a:rPr>
              <a:t>Pulsar Timing Beams</a:t>
            </a:r>
            <a:endParaRPr lang="en-US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49904-F2A6-5CFA-3EC2-1DAC8FABB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07" y="4916337"/>
            <a:ext cx="421646" cy="426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83961-995D-CDC6-540C-6379F8CD0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492" y="4924210"/>
            <a:ext cx="421646" cy="426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80B48-33C8-A2C8-E7AF-3B1FBE039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740" y="5480087"/>
            <a:ext cx="421646" cy="426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C0F48-D991-9495-7E70-37D18D736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189" y="5480086"/>
            <a:ext cx="421646" cy="42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8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A773-A52A-252C-AC92-30B1E48D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Integration of CSP LOW: CSP-LMC+CBF+PST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CC052-556C-7BBD-0593-29650814D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At LOW PSI  in Australia</a:t>
            </a:r>
          </a:p>
          <a:p>
            <a:r>
              <a:rPr lang="sl-SI" dirty="0"/>
              <a:t>Test with </a:t>
            </a:r>
          </a:p>
          <a:p>
            <a:pPr lvl="1"/>
            <a:r>
              <a:rPr lang="sl-SI" dirty="0"/>
              <a:t>hardware in the loop</a:t>
            </a:r>
          </a:p>
          <a:p>
            <a:pPr lvl="1"/>
            <a:r>
              <a:rPr lang="sl-SI" dirty="0"/>
              <a:t>complete real-time signal chain</a:t>
            </a:r>
          </a:p>
          <a:p>
            <a:r>
              <a:rPr lang="sl-SI" dirty="0"/>
              <a:t>Performed by Perentie team in LOW demo on 22.8.</a:t>
            </a:r>
          </a:p>
          <a:p>
            <a:r>
              <a:rPr lang="sl-SI" dirty="0"/>
              <a:t>With the objective of giving integration teams the ability to configure and execute multiple scans for visibilities and/or PST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18111825"/>
      </p:ext>
    </p:extLst>
  </p:cSld>
  <p:clrMapOvr>
    <a:masterClrMapping/>
  </p:clrMapOvr>
</p:sld>
</file>

<file path=ppt/theme/theme1.xml><?xml version="1.0" encoding="utf-8"?>
<a:theme xmlns:a="http://schemas.openxmlformats.org/drawingml/2006/main" name="Cosylab_PPT_theme_2023">
  <a:themeElements>
    <a:clrScheme name="Cosylab 1">
      <a:dk1>
        <a:srgbClr val="5E5E5E"/>
      </a:dk1>
      <a:lt1>
        <a:srgbClr val="FFFFFF"/>
      </a:lt1>
      <a:dk2>
        <a:srgbClr val="361C4E"/>
      </a:dk2>
      <a:lt2>
        <a:srgbClr val="FFFFFF"/>
      </a:lt2>
      <a:accent1>
        <a:srgbClr val="C7335B"/>
      </a:accent1>
      <a:accent2>
        <a:srgbClr val="FF3459"/>
      </a:accent2>
      <a:accent3>
        <a:srgbClr val="B47FEA"/>
      </a:accent3>
      <a:accent4>
        <a:srgbClr val="735697"/>
      </a:accent4>
      <a:accent5>
        <a:srgbClr val="5F4A72"/>
      </a:accent5>
      <a:accent6>
        <a:srgbClr val="B9ABCC"/>
      </a:accent6>
      <a:hlink>
        <a:srgbClr val="C7A0EF"/>
      </a:hlink>
      <a:folHlink>
        <a:srgbClr val="D565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E6B40E8-5237-5C48-93C7-E84FBE520F68}" vid="{71A541E3-83AF-5542-8E84-A1E877B0C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c6d3c5-7354-4f57-a668-9ffe0b0f8891" xsi:nil="true"/>
    <Comment xmlns="ad28e770-da98-4240-b891-00376a5ad3d3" xsi:nil="true"/>
    <lcf76f155ced4ddcb4097134ff3c332f xmlns="ad28e770-da98-4240-b891-00376a5ad3d3">
      <Terms xmlns="http://schemas.microsoft.com/office/infopath/2007/PartnerControls"/>
    </lcf76f155ced4ddcb4097134ff3c332f>
    <SharedWithUsers xmlns="1fc6d3c5-7354-4f57-a668-9ffe0b0f8891">
      <UserInfo>
        <DisplayName>Gregor Humar</DisplayName>
        <AccountId>363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2428A8DE35E445876E39B9090CB205" ma:contentTypeVersion="18" ma:contentTypeDescription="Ustvari nov dokument." ma:contentTypeScope="" ma:versionID="0dfa6712865f156e949604b67653ad9e">
  <xsd:schema xmlns:xsd="http://www.w3.org/2001/XMLSchema" xmlns:xs="http://www.w3.org/2001/XMLSchema" xmlns:p="http://schemas.microsoft.com/office/2006/metadata/properties" xmlns:ns2="ad28e770-da98-4240-b891-00376a5ad3d3" xmlns:ns3="1fc6d3c5-7354-4f57-a668-9ffe0b0f8891" targetNamespace="http://schemas.microsoft.com/office/2006/metadata/properties" ma:root="true" ma:fieldsID="1235a4051f34ef8b037c5a6208609f3e" ns2:_="" ns3:_="">
    <xsd:import namespace="ad28e770-da98-4240-b891-00376a5ad3d3"/>
    <xsd:import namespace="1fc6d3c5-7354-4f57-a668-9ffe0b0f8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8e770-da98-4240-b891-00376a5ad3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" ma:index="20" nillable="true" ma:displayName="Comment" ma:format="Dropdown" ma:internalName="Comment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Oznake slike" ma:readOnly="false" ma:fieldId="{5cf76f15-5ced-4ddc-b409-7134ff3c332f}" ma:taxonomyMulti="true" ma:sspId="fb7ed72c-9fff-4932-90b7-c7571427ac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6d3c5-7354-4f57-a668-9ffe0b0f8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abc7409-59da-4eee-a9fa-d54dcc44221d}" ma:internalName="TaxCatchAll" ma:showField="CatchAllData" ma:web="1fc6d3c5-7354-4f57-a668-9ffe0b0f8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59165-52C4-4BB0-85B8-6A2608AA3A43}">
  <ds:schemaRefs>
    <ds:schemaRef ds:uri="http://schemas.microsoft.com/office/2006/documentManagement/types"/>
    <ds:schemaRef ds:uri="http://schemas.microsoft.com/office/2006/metadata/properties"/>
    <ds:schemaRef ds:uri="ad28e770-da98-4240-b891-00376a5ad3d3"/>
    <ds:schemaRef ds:uri="http://schemas.openxmlformats.org/package/2006/metadata/core-properties"/>
    <ds:schemaRef ds:uri="http://purl.org/dc/elements/1.1/"/>
    <ds:schemaRef ds:uri="1fc6d3c5-7354-4f57-a668-9ffe0b0f8891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BBFA9AC-7225-42D0-ABBD-AF8B8212C6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D803BE-ADB2-45EA-88A6-0FED5A6CDA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8e770-da98-4240-b891-00376a5ad3d3"/>
    <ds:schemaRef ds:uri="1fc6d3c5-7354-4f57-a668-9ffe0b0f8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Cosylab_PPT_theme_2023</Template>
  <TotalTime>7211</TotalTime>
  <Words>1119</Words>
  <Application>Microsoft Office PowerPoint</Application>
  <PresentationFormat>Widescreen</PresentationFormat>
  <Paragraphs>343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Lato</vt:lpstr>
      <vt:lpstr>Lato Light</vt:lpstr>
      <vt:lpstr>Lato Semibold</vt:lpstr>
      <vt:lpstr>Open Sans</vt:lpstr>
      <vt:lpstr>Cosylab_PPT_theme_2023</vt:lpstr>
      <vt:lpstr>CSP.LMC on the way to Array Assembly 0.5</vt:lpstr>
      <vt:lpstr>Cosylab’s profile</vt:lpstr>
      <vt:lpstr>SKA Events in 2023/2024</vt:lpstr>
      <vt:lpstr>PowerPoint Presentation</vt:lpstr>
      <vt:lpstr>Telescope Control System</vt:lpstr>
      <vt:lpstr>Low Telescope Control System</vt:lpstr>
      <vt:lpstr>Observing State and Comamnds</vt:lpstr>
      <vt:lpstr>Low Array Assembly 0.5</vt:lpstr>
      <vt:lpstr>Integration of CSP LOW: CSP-LMC+CBF+PST</vt:lpstr>
      <vt:lpstr>CSP.LMC Taranta Dashboard</vt:lpstr>
      <vt:lpstr>Steps</vt:lpstr>
      <vt:lpstr>Integration of CSP LOW: CSP-LMC+CBF+PST - setup</vt:lpstr>
      <vt:lpstr>Assign Resources Command</vt:lpstr>
      <vt:lpstr>Configure Command</vt:lpstr>
      <vt:lpstr>Scan Command</vt:lpstr>
      <vt:lpstr>CNIC generates data</vt:lpstr>
      <vt:lpstr>PST receives data</vt:lpstr>
      <vt:lpstr>...and stores it!</vt:lpstr>
      <vt:lpstr>Next step</vt:lpstr>
      <vt:lpstr>Other work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Ivana Novak</dc:creator>
  <cp:keywords/>
  <dc:description/>
  <cp:lastModifiedBy>Ivana Novak</cp:lastModifiedBy>
  <cp:revision>8</cp:revision>
  <dcterms:created xsi:type="dcterms:W3CDTF">2023-10-13T10:01:19Z</dcterms:created>
  <dcterms:modified xsi:type="dcterms:W3CDTF">2024-09-02T10:53:09Z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_Version">
    <vt:lpwstr>2.0</vt:lpwstr>
  </property>
  <property fmtid="{D5CDD505-2E9C-101B-9397-08002B2CF9AE}" pid="3" name="Template_Name">
    <vt:lpwstr>CSL-QM-PRES-T-00_General_Presentation</vt:lpwstr>
  </property>
</Properties>
</file>