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774" r:id="rId2"/>
    <p:sldId id="845" r:id="rId3"/>
    <p:sldId id="803" r:id="rId4"/>
    <p:sldId id="846" r:id="rId5"/>
    <p:sldId id="847" r:id="rId6"/>
    <p:sldId id="797" r:id="rId7"/>
    <p:sldId id="848" r:id="rId8"/>
    <p:sldId id="759" r:id="rId9"/>
    <p:sldId id="287" r:id="rId10"/>
    <p:sldId id="729" r:id="rId11"/>
    <p:sldId id="731" r:id="rId12"/>
    <p:sldId id="799" r:id="rId13"/>
    <p:sldId id="801" r:id="rId14"/>
    <p:sldId id="835" r:id="rId15"/>
    <p:sldId id="2656" r:id="rId16"/>
    <p:sldId id="849" r:id="rId17"/>
    <p:sldId id="775" r:id="rId18"/>
    <p:sldId id="2659" r:id="rId19"/>
    <p:sldId id="2660" r:id="rId20"/>
    <p:sldId id="80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EFD5A7-DDC3-B944-9DD0-647E24D51C95}">
          <p14:sldIdLst>
            <p14:sldId id="774"/>
            <p14:sldId id="845"/>
            <p14:sldId id="803"/>
            <p14:sldId id="846"/>
            <p14:sldId id="847"/>
            <p14:sldId id="797"/>
            <p14:sldId id="848"/>
            <p14:sldId id="759"/>
            <p14:sldId id="287"/>
            <p14:sldId id="729"/>
            <p14:sldId id="731"/>
            <p14:sldId id="799"/>
            <p14:sldId id="801"/>
            <p14:sldId id="835"/>
            <p14:sldId id="2656"/>
            <p14:sldId id="849"/>
            <p14:sldId id="775"/>
            <p14:sldId id="2659"/>
            <p14:sldId id="2660"/>
            <p14:sldId id="800"/>
          </p14:sldIdLst>
        </p14:section>
        <p14:section name="Untitled Section" id="{0A8BE88D-9E99-E94B-8853-9BCD4D218C9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432FF"/>
    <a:srgbClr val="FF40FF"/>
    <a:srgbClr val="F6BB1C"/>
    <a:srgbClr val="CD092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3"/>
    <p:restoredTop sz="93595"/>
  </p:normalViewPr>
  <p:slideViewPr>
    <p:cSldViewPr snapToGrid="0" snapToObjects="1">
      <p:cViewPr varScale="1">
        <p:scale>
          <a:sx n="118" d="100"/>
          <a:sy n="118" d="100"/>
        </p:scale>
        <p:origin x="1784" y="192"/>
      </p:cViewPr>
      <p:guideLst>
        <p:guide orient="horz" pos="2160"/>
        <p:guide pos="288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76" d="100"/>
        <a:sy n="7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DEB7E1-2AAF-2A45-88D0-61B5CD272EA8}" type="datetime1">
              <a:rPr lang="en-AU" smtClean="0"/>
              <a:t>23/8/2024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The IPTA 2015 Science meeting, Leura, NSW</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F6BD8D-D1F9-BC4F-A0B6-8499CABD62B9}" type="slidenum">
              <a:rPr lang="en-US" smtClean="0"/>
              <a:t>‹#›</a:t>
            </a:fld>
            <a:endParaRPr lang="en-US"/>
          </a:p>
        </p:txBody>
      </p:sp>
    </p:spTree>
    <p:extLst>
      <p:ext uri="{BB962C8B-B14F-4D97-AF65-F5344CB8AC3E}">
        <p14:creationId xmlns:p14="http://schemas.microsoft.com/office/powerpoint/2010/main" val="38565771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00E4BC-A6AB-1E44-B56C-82B05B31685B}" type="datetime1">
              <a:rPr lang="en-AU" smtClean="0"/>
              <a:t>23/8/2024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The IPTA 2015 Science meeting, Leura, NSW</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A75954-64D3-3547-9E41-BA5D253C709A}" type="slidenum">
              <a:rPr lang="en-US" smtClean="0"/>
              <a:t>‹#›</a:t>
            </a:fld>
            <a:endParaRPr lang="en-US"/>
          </a:p>
        </p:txBody>
      </p:sp>
    </p:spTree>
    <p:extLst>
      <p:ext uri="{BB962C8B-B14F-4D97-AF65-F5344CB8AC3E}">
        <p14:creationId xmlns:p14="http://schemas.microsoft.com/office/powerpoint/2010/main" val="3889094702"/>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r>
              <a:rPr lang="en-US" baseline="0" dirty="0"/>
              <a:t> everyone</a:t>
            </a:r>
          </a:p>
          <a:p>
            <a:r>
              <a:rPr lang="en-US" baseline="0" dirty="0"/>
              <a:t>Thanks for this opportunity </a:t>
            </a:r>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1</a:t>
            </a:fld>
            <a:endParaRPr lang="en-US"/>
          </a:p>
        </p:txBody>
      </p:sp>
    </p:spTree>
    <p:extLst>
      <p:ext uri="{BB962C8B-B14F-4D97-AF65-F5344CB8AC3E}">
        <p14:creationId xmlns:p14="http://schemas.microsoft.com/office/powerpoint/2010/main" val="1747953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8/23/24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10</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943671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8/23/24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11</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1204232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8/23/24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12</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31405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8/23/24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r>
              <a:rPr lang="en-AU" dirty="0"/>
              <a:t>Keegan’s pulsar</a:t>
            </a:r>
            <a:r>
              <a:rPr lang="en-AU" baseline="0" dirty="0"/>
              <a:t> - if you’d like a pulsar named after you, pl feel free to line up  (and</a:t>
            </a:r>
            <a:r>
              <a:rPr lang="is-IS" baseline="0" dirty="0"/>
              <a:t>….)</a:t>
            </a:r>
          </a:p>
          <a:p>
            <a:pPr lvl="0"/>
            <a:r>
              <a:rPr lang="en-AU" dirty="0"/>
              <a:t>Either</a:t>
            </a:r>
            <a:r>
              <a:rPr lang="en-AU" baseline="0" dirty="0"/>
              <a:t> an extreme </a:t>
            </a:r>
            <a:r>
              <a:rPr lang="en-AU" baseline="0" dirty="0" err="1"/>
              <a:t>nuller</a:t>
            </a:r>
            <a:r>
              <a:rPr lang="en-AU" baseline="0" dirty="0"/>
              <a:t>(?) or perhaps a state-switching pulsar</a:t>
            </a:r>
            <a:r>
              <a:rPr lang="is-IS" baseline="0" dirty="0"/>
              <a:t>…. </a:t>
            </a:r>
          </a:p>
          <a:p>
            <a:pPr lvl="0"/>
            <a:r>
              <a:rPr lang="is-IS" baseline="0" dirty="0"/>
              <a:t>NF ~ 75% (seen for about 5% of the pulsars that have been studied for....)</a:t>
            </a:r>
          </a:p>
          <a:p>
            <a:pPr lvl="0"/>
            <a:r>
              <a:rPr lang="en-US" baseline="0" dirty="0"/>
              <a:t>O</a:t>
            </a:r>
            <a:r>
              <a:rPr lang="is-IS" baseline="0" dirty="0"/>
              <a:t>r is there a persistent weak emission? </a:t>
            </a:r>
            <a:endParaRPr lang="en-AU" dirty="0"/>
          </a:p>
        </p:txBody>
      </p:sp>
    </p:spTree>
    <p:extLst>
      <p:ext uri="{BB962C8B-B14F-4D97-AF65-F5344CB8AC3E}">
        <p14:creationId xmlns:p14="http://schemas.microsoft.com/office/powerpoint/2010/main" val="847832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8/23/24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14</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r>
              <a:rPr lang="en-AU" dirty="0"/>
              <a:t>Keegan’s pulsar</a:t>
            </a:r>
            <a:r>
              <a:rPr lang="en-AU" baseline="0" dirty="0"/>
              <a:t> - if you’d like a pulsar named after you, </a:t>
            </a:r>
            <a:r>
              <a:rPr lang="en-AU" baseline="0" dirty="0" err="1"/>
              <a:t>pl</a:t>
            </a:r>
            <a:r>
              <a:rPr lang="en-AU" baseline="0" dirty="0"/>
              <a:t> feel free to line </a:t>
            </a:r>
            <a:r>
              <a:rPr lang="en-AU" baseline="0"/>
              <a:t>up  (and</a:t>
            </a:r>
            <a:r>
              <a:rPr lang="is-IS" baseline="0"/>
              <a:t>….)</a:t>
            </a:r>
            <a:endParaRPr lang="is-IS" baseline="0" dirty="0"/>
          </a:p>
          <a:p>
            <a:pPr lvl="0"/>
            <a:r>
              <a:rPr lang="en-AU" dirty="0"/>
              <a:t>Either</a:t>
            </a:r>
            <a:r>
              <a:rPr lang="en-AU" baseline="0" dirty="0"/>
              <a:t> an extreme </a:t>
            </a:r>
            <a:r>
              <a:rPr lang="en-AU" baseline="0" dirty="0" err="1"/>
              <a:t>nuller</a:t>
            </a:r>
            <a:r>
              <a:rPr lang="en-AU" baseline="0" dirty="0"/>
              <a:t>(?) or perhaps a state-switching pulsar</a:t>
            </a:r>
            <a:r>
              <a:rPr lang="is-IS" baseline="0" dirty="0"/>
              <a:t>…. </a:t>
            </a:r>
          </a:p>
          <a:p>
            <a:pPr lvl="0"/>
            <a:r>
              <a:rPr lang="is-IS" baseline="0" dirty="0"/>
              <a:t>NF ~ 75% (seen for about 5% of the pulsars that have been studied for....)</a:t>
            </a:r>
          </a:p>
          <a:p>
            <a:pPr lvl="0"/>
            <a:r>
              <a:rPr lang="en-US" baseline="0" dirty="0"/>
              <a:t>O</a:t>
            </a:r>
            <a:r>
              <a:rPr lang="is-IS" baseline="0" dirty="0"/>
              <a:t>r is there a persistent weak emission? </a:t>
            </a:r>
            <a:endParaRPr lang="en-AU" dirty="0"/>
          </a:p>
        </p:txBody>
      </p:sp>
    </p:spTree>
    <p:extLst>
      <p:ext uri="{BB962C8B-B14F-4D97-AF65-F5344CB8AC3E}">
        <p14:creationId xmlns:p14="http://schemas.microsoft.com/office/powerpoint/2010/main" val="630288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52726fa5be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52726fa5b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506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669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8/23/24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17</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r>
              <a:rPr lang="en-AU" baseline="0" dirty="0"/>
              <a:t>This is a number that will keep growing…. </a:t>
            </a:r>
          </a:p>
          <a:p>
            <a:pPr lvl="0"/>
            <a:r>
              <a:rPr lang="en-AU" baseline="0" dirty="0"/>
              <a:t>But at this point we are just past the double century mark</a:t>
            </a:r>
          </a:p>
          <a:p>
            <a:pPr lvl="0"/>
            <a:endParaRPr lang="en-AU" dirty="0"/>
          </a:p>
        </p:txBody>
      </p:sp>
    </p:spTree>
    <p:extLst>
      <p:ext uri="{BB962C8B-B14F-4D97-AF65-F5344CB8AC3E}">
        <p14:creationId xmlns:p14="http://schemas.microsoft.com/office/powerpoint/2010/main" val="1022003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3cd4c1d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3cd4c1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754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e73cd4c1d1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e73cd4c1d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SMART survey is an all-sky pulsar project</a:t>
            </a:r>
            <a:r>
              <a:rPr lang="en-AU" baseline="0" dirty="0"/>
              <a:t> that exploits several unique advantages of the MWA, like low frequencies, large field of view, compact </a:t>
            </a:r>
            <a:r>
              <a:rPr lang="en-AU" baseline="0" dirty="0" err="1"/>
              <a:t>configuraton</a:t>
            </a:r>
            <a:r>
              <a:rPr lang="en-AU" baseline="0" dirty="0"/>
              <a:t> after the upgrade, and most </a:t>
            </a:r>
            <a:r>
              <a:rPr lang="en-AU" baseline="0" dirty="0" err="1"/>
              <a:t>imprtantly</a:t>
            </a:r>
            <a:r>
              <a:rPr lang="en-AU" baseline="0" dirty="0"/>
              <a:t> a capability to record high time resolution voltage data from every single detector – we call it the voltage capture system or VCS. The </a:t>
            </a:r>
            <a:r>
              <a:rPr lang="en-AU" baseline="0" dirty="0" err="1"/>
              <a:t>compant</a:t>
            </a:r>
            <a:r>
              <a:rPr lang="en-AU" baseline="0" dirty="0"/>
              <a:t> </a:t>
            </a:r>
            <a:r>
              <a:rPr lang="en-AU" baseline="0" dirty="0" err="1"/>
              <a:t>config</a:t>
            </a:r>
            <a:r>
              <a:rPr lang="en-AU" baseline="0" dirty="0"/>
              <a:t> means orders of magnitude saving in beamforming cost which is incredibly important to make full scale searches tractable with interferometric like this. With the VCS </a:t>
            </a:r>
            <a:r>
              <a:rPr lang="en-AU" baseline="0" dirty="0" err="1"/>
              <a:t>slike</a:t>
            </a:r>
            <a:r>
              <a:rPr lang="en-AU" baseline="0" dirty="0"/>
              <a:t> system we essentially sample ~ 600 </a:t>
            </a:r>
            <a:r>
              <a:rPr lang="en-AU" baseline="0" dirty="0" err="1"/>
              <a:t>sq</a:t>
            </a:r>
            <a:r>
              <a:rPr lang="en-AU" baseline="0" dirty="0"/>
              <a:t> </a:t>
            </a:r>
            <a:r>
              <a:rPr lang="en-AU" baseline="0" dirty="0" err="1"/>
              <a:t>deg</a:t>
            </a:r>
            <a:r>
              <a:rPr lang="en-AU" baseline="0" dirty="0"/>
              <a:t> instantaneously in high time/</a:t>
            </a:r>
            <a:r>
              <a:rPr lang="en-AU" baseline="0" dirty="0" err="1"/>
              <a:t>freq</a:t>
            </a:r>
            <a:r>
              <a:rPr lang="en-AU" baseline="0" dirty="0"/>
              <a:t> resolution. Still we are talking about 1000s of tied-array / phased array beams per each observation, and that means over a half a million beams to cover the full southern sky. The combination brings astonishingly large survey speed (in terms of data collection) ~ 500 </a:t>
            </a:r>
            <a:r>
              <a:rPr lang="en-AU" baseline="0" dirty="0" err="1"/>
              <a:t>sq</a:t>
            </a:r>
            <a:r>
              <a:rPr lang="en-AU" baseline="0" dirty="0"/>
              <a:t> </a:t>
            </a:r>
            <a:r>
              <a:rPr lang="en-AU" baseline="0" dirty="0" err="1"/>
              <a:t>deg</a:t>
            </a:r>
            <a:r>
              <a:rPr lang="en-AU" baseline="0" dirty="0"/>
              <a:t> per hour, and hence Rapid, But that doesn’t undermine the fact that the processing cost are enormous at low frequencies and substantial processing needs for the full search processing. </a:t>
            </a:r>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2</a:t>
            </a:fld>
            <a:endParaRPr lang="en-US"/>
          </a:p>
        </p:txBody>
      </p:sp>
    </p:spTree>
    <p:extLst>
      <p:ext uri="{BB962C8B-B14F-4D97-AF65-F5344CB8AC3E}">
        <p14:creationId xmlns:p14="http://schemas.microsoft.com/office/powerpoint/2010/main" val="234780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20</a:t>
            </a:fld>
            <a:endParaRPr lang="en-US"/>
          </a:p>
        </p:txBody>
      </p:sp>
    </p:spTree>
    <p:extLst>
      <p:ext uri="{BB962C8B-B14F-4D97-AF65-F5344CB8AC3E}">
        <p14:creationId xmlns:p14="http://schemas.microsoft.com/office/powerpoint/2010/main" val="119395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need more</a:t>
            </a:r>
            <a:r>
              <a:rPr lang="en-US" baseline="0" dirty="0"/>
              <a:t> pulsars? A shot answer is the shear depth and breadth of science that we can do with these amazing objects – from understanding the supernovae and NS birth rates in the Galaxy to tracing complex   stellar evolutionary histories, and from mapping out the magneto-ionic plasma in the galaxy to probing performing exquisite tests of general relativity and theories of gravity using exotic systems like the double pulsar and such relativistic binaries, pulsars are phenomenally wonderful tools for advancing physics. In fact using an array of fast spinning and very stable millisecond  pulsars for the detection of very low frequency GWs is tipped as a key science for Phase 1 SKA, and there going to be multiple presentations focused in this topic. To put </a:t>
            </a:r>
            <a:r>
              <a:rPr lang="en-US" baseline="0"/>
              <a:t>it plainly</a:t>
            </a:r>
            <a:r>
              <a:rPr lang="en-US" baseline="0" dirty="0"/>
              <a:t>, pulsars are </a:t>
            </a:r>
            <a:r>
              <a:rPr lang="en-US" baseline="0"/>
              <a:t>excellent laboratories </a:t>
            </a:r>
            <a:r>
              <a:rPr lang="en-US" baseline="0" dirty="0"/>
              <a:t>for physics and they make excellent tools for physical laboratories. And it is a key science for SKA  </a:t>
            </a:r>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3</a:t>
            </a:fld>
            <a:endParaRPr lang="en-US"/>
          </a:p>
        </p:txBody>
      </p:sp>
    </p:spTree>
    <p:extLst>
      <p:ext uri="{BB962C8B-B14F-4D97-AF65-F5344CB8AC3E}">
        <p14:creationId xmlns:p14="http://schemas.microsoft.com/office/powerpoint/2010/main" val="3287023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Motivated by the success of LOFAR and GBT surveys </a:t>
            </a:r>
          </a:p>
          <a:p>
            <a:r>
              <a:rPr lang="en-AU" dirty="0"/>
              <a:t>But also nicely complements all other major surveys that are ongoing at the moment </a:t>
            </a:r>
          </a:p>
          <a:p>
            <a:endParaRPr lang="en-AU" dirty="0"/>
          </a:p>
        </p:txBody>
      </p:sp>
      <p:sp>
        <p:nvSpPr>
          <p:cNvPr id="4" name="Slide Number Placeholder 3"/>
          <p:cNvSpPr>
            <a:spLocks noGrp="1"/>
          </p:cNvSpPr>
          <p:nvPr>
            <p:ph type="sldNum" sz="quarter" idx="10"/>
          </p:nvPr>
        </p:nvSpPr>
        <p:spPr/>
        <p:txBody>
          <a:bodyPr/>
          <a:lstStyle/>
          <a:p>
            <a:fld id="{3FA75954-64D3-3547-9E41-BA5D253C709A}" type="slidenum">
              <a:rPr lang="en-US" smtClean="0"/>
              <a:t>4</a:t>
            </a:fld>
            <a:endParaRPr lang="en-US"/>
          </a:p>
        </p:txBody>
      </p:sp>
    </p:spTree>
    <p:extLst>
      <p:ext uri="{BB962C8B-B14F-4D97-AF65-F5344CB8AC3E}">
        <p14:creationId xmlns:p14="http://schemas.microsoft.com/office/powerpoint/2010/main" val="4141297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SMART survey also has a few additional roles or benefits that are worth mentioning. It’s an SKA precursor survey which means higher degree of</a:t>
            </a:r>
            <a:r>
              <a:rPr lang="is-IS" baseline="0" dirty="0"/>
              <a:t>…. </a:t>
            </a:r>
          </a:p>
          <a:p>
            <a:r>
              <a:rPr lang="en-US" baseline="0" dirty="0"/>
              <a:t>A</a:t>
            </a:r>
            <a:r>
              <a:rPr lang="is-IS" baseline="0" dirty="0"/>
              <a:t>nd unlike other past and ongoing surveys we are using the voltage capture mode i..e recording raw unprocessed data (as opposed to...) which means a whole range of processing avenues ....</a:t>
            </a:r>
          </a:p>
          <a:p>
            <a:r>
              <a:rPr lang="en-US" baseline="0" dirty="0"/>
              <a:t>A</a:t>
            </a:r>
            <a:r>
              <a:rPr lang="en-AU" baseline="0" dirty="0"/>
              <a:t>way from the plane where propagation effects are no longer limitation, the survey will be several times deeper than previous-generation low </a:t>
            </a:r>
            <a:r>
              <a:rPr lang="en-AU" baseline="0" dirty="0" err="1"/>
              <a:t>freq</a:t>
            </a:r>
            <a:r>
              <a:rPr lang="en-AU" baseline="0" dirty="0"/>
              <a:t> survey from the 1990s and and a few times more sensitive too</a:t>
            </a:r>
            <a:r>
              <a:rPr lang="is-IS" baseline="0" dirty="0"/>
              <a:t>….</a:t>
            </a:r>
            <a:endParaRPr lang="en-US" baseline="0" dirty="0"/>
          </a:p>
          <a:p>
            <a:r>
              <a:rPr lang="en-US" baseline="0" dirty="0"/>
              <a:t>It also nicely complements</a:t>
            </a:r>
            <a:r>
              <a:rPr lang="is-IS" baseline="0" dirty="0"/>
              <a:t>…. Importantly, it will also serve as an excellent reference for SKA – Low and will generate a full digital record of the southern sky at low frequencies. ... </a:t>
            </a:r>
            <a:r>
              <a:rPr lang="en-US" baseline="0" dirty="0"/>
              <a:t>T</a:t>
            </a:r>
            <a:r>
              <a:rPr lang="is-IS" baseline="0" dirty="0"/>
              <a:t>he main goals are.... </a:t>
            </a:r>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5</a:t>
            </a:fld>
            <a:endParaRPr lang="en-US"/>
          </a:p>
        </p:txBody>
      </p:sp>
    </p:spTree>
    <p:extLst>
      <p:ext uri="{BB962C8B-B14F-4D97-AF65-F5344CB8AC3E}">
        <p14:creationId xmlns:p14="http://schemas.microsoft.com/office/powerpoint/2010/main" val="394425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8/23/24</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6</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r>
              <a:rPr lang="en-AU" dirty="0"/>
              <a:t>Delving into a bit of technical aspects… </a:t>
            </a:r>
          </a:p>
          <a:p>
            <a:pPr lvl="0"/>
            <a:r>
              <a:rPr lang="en-AU" dirty="0"/>
              <a:t>Two important</a:t>
            </a:r>
            <a:r>
              <a:rPr lang="en-AU" baseline="0" dirty="0"/>
              <a:t> things to note here is the way we tessellate the sky – we essentially do a dense grid to Nyquist sample at a power level higher than half power point even at the high end of the frequency band 140-170 MHz</a:t>
            </a:r>
          </a:p>
          <a:p>
            <a:pPr lvl="0"/>
            <a:r>
              <a:rPr lang="en-AU" baseline="0" dirty="0"/>
              <a:t>Secondly, as you can see we have a significant overlap in the survey </a:t>
            </a:r>
            <a:r>
              <a:rPr lang="en-AU" baseline="0" dirty="0" err="1"/>
              <a:t>pointings</a:t>
            </a:r>
            <a:r>
              <a:rPr lang="en-AU" baseline="0" dirty="0"/>
              <a:t>, which means </a:t>
            </a:r>
            <a:r>
              <a:rPr lang="en-AU" baseline="0" dirty="0" err="1"/>
              <a:t>evey</a:t>
            </a:r>
            <a:r>
              <a:rPr lang="en-AU" baseline="0" dirty="0"/>
              <a:t> single pointing can play a dual role – both as a discovery observation and potentially for confirmation of pulsars that will be found in adjacent beams – effectively making it like a two –pass survey </a:t>
            </a:r>
          </a:p>
          <a:p>
            <a:pPr lvl="0"/>
            <a:endParaRPr lang="en-AU" dirty="0"/>
          </a:p>
        </p:txBody>
      </p:sp>
    </p:spTree>
    <p:extLst>
      <p:ext uri="{BB962C8B-B14F-4D97-AF65-F5344CB8AC3E}">
        <p14:creationId xmlns:p14="http://schemas.microsoft.com/office/powerpoint/2010/main" val="1409827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52726fa5be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52726fa5b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One of the big questions particularly when it comes to searching for pulsars at low frequencies is how far you can see and how deep… </a:t>
            </a:r>
          </a:p>
          <a:p>
            <a:pPr marL="0" lvl="0" indent="0" algn="l" rtl="0">
              <a:spcBef>
                <a:spcPts val="0"/>
              </a:spcBef>
              <a:spcAft>
                <a:spcPts val="0"/>
              </a:spcAft>
              <a:buNone/>
            </a:pPr>
            <a:r>
              <a:rPr lang="en-AU" dirty="0"/>
              <a:t>…</a:t>
            </a:r>
          </a:p>
          <a:p>
            <a:pPr marL="0" lvl="0" indent="0" algn="l" rtl="0">
              <a:spcBef>
                <a:spcPts val="0"/>
              </a:spcBef>
              <a:spcAft>
                <a:spcPts val="0"/>
              </a:spcAft>
              <a:buNone/>
            </a:pPr>
            <a:r>
              <a:rPr lang="en-AU" dirty="0"/>
              <a:t>The </a:t>
            </a:r>
            <a:r>
              <a:rPr lang="en-AU" dirty="0" err="1"/>
              <a:t>bottomline</a:t>
            </a:r>
            <a:r>
              <a:rPr lang="en-AU" dirty="0"/>
              <a:t> takeaway is that for long period pulsars we can down to ~2-3 </a:t>
            </a:r>
            <a:r>
              <a:rPr lang="en-AU" dirty="0" err="1"/>
              <a:t>mJy</a:t>
            </a:r>
            <a:r>
              <a:rPr lang="en-AU" dirty="0"/>
              <a:t> </a:t>
            </a:r>
          </a:p>
          <a:p>
            <a:pPr marL="0" lvl="0" indent="0" algn="l" rtl="0">
              <a:spcBef>
                <a:spcPts val="0"/>
              </a:spcBef>
              <a:spcAft>
                <a:spcPts val="0"/>
              </a:spcAft>
              <a:buNone/>
            </a:pPr>
            <a:r>
              <a:rPr lang="en-AU" dirty="0"/>
              <a:t>Acknowledge Jason’s comment to design the survey to make it as comparable in sensitivity… </a:t>
            </a:r>
          </a:p>
          <a:p>
            <a:pPr marL="0" lvl="0" indent="0" algn="l" rtl="0">
              <a:spcBef>
                <a:spcPts val="0"/>
              </a:spcBef>
              <a:spcAft>
                <a:spcPts val="0"/>
              </a:spcAft>
              <a:buNone/>
            </a:pPr>
            <a:endParaRPr lang="en-AU" dirty="0"/>
          </a:p>
          <a:p>
            <a:pPr marL="0" lvl="0" indent="0" algn="l" rtl="0">
              <a:spcBef>
                <a:spcPts val="0"/>
              </a:spcBef>
              <a:spcAft>
                <a:spcPts val="0"/>
              </a:spcAft>
              <a:buNone/>
            </a:pPr>
            <a:r>
              <a:rPr lang="en-AU" dirty="0"/>
              <a:t> include the sensitivity formula (from the Bhat et al. paper)? </a:t>
            </a:r>
            <a:endParaRPr dirty="0"/>
          </a:p>
        </p:txBody>
      </p:sp>
    </p:spTree>
    <p:extLst>
      <p:ext uri="{BB962C8B-B14F-4D97-AF65-F5344CB8AC3E}">
        <p14:creationId xmlns:p14="http://schemas.microsoft.com/office/powerpoint/2010/main" val="2414877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significant milestone! </a:t>
            </a:r>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8</a:t>
            </a:fld>
            <a:endParaRPr lang="en-US"/>
          </a:p>
        </p:txBody>
      </p:sp>
    </p:spTree>
    <p:extLst>
      <p:ext uri="{BB962C8B-B14F-4D97-AF65-F5344CB8AC3E}">
        <p14:creationId xmlns:p14="http://schemas.microsoft.com/office/powerpoint/2010/main" val="1945673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e73cd4c1d1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e73cd4c1d1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6800" y="670561"/>
            <a:ext cx="5262880" cy="2929890"/>
          </a:xfrm>
        </p:spPr>
        <p:txBody>
          <a:bodyPr anchor="b" anchorCtr="0"/>
          <a:lstStyle>
            <a:lvl1pPr algn="l">
              <a:defRPr b="0" i="0" baseline="0">
                <a:solidFill>
                  <a:srgbClr val="000000"/>
                </a:solidFill>
                <a:latin typeface="Arial"/>
                <a:cs typeface="Arial"/>
              </a:defRPr>
            </a:lvl1pPr>
          </a:lstStyle>
          <a:p>
            <a:r>
              <a:rPr lang="en-AU" dirty="0"/>
              <a:t>Click to edit title</a:t>
            </a:r>
            <a:endParaRPr lang="en-US" dirty="0"/>
          </a:p>
        </p:txBody>
      </p:sp>
      <p:sp>
        <p:nvSpPr>
          <p:cNvPr id="3" name="Subtitle 2"/>
          <p:cNvSpPr>
            <a:spLocks noGrp="1"/>
          </p:cNvSpPr>
          <p:nvPr>
            <p:ph type="subTitle" idx="1"/>
          </p:nvPr>
        </p:nvSpPr>
        <p:spPr>
          <a:xfrm>
            <a:off x="3606800" y="4145280"/>
            <a:ext cx="5262880" cy="1097280"/>
          </a:xfrm>
        </p:spPr>
        <p:txBody>
          <a:bodyPr anchor="t" anchorCtr="0">
            <a:normAutofit/>
          </a:bodyPr>
          <a:lstStyle>
            <a:lvl1pPr marL="0" indent="0" algn="l">
              <a:buNone/>
              <a:defRPr sz="2400" b="0" i="0" baseline="0">
                <a:solidFill>
                  <a:srgbClr val="000000"/>
                </a:solidFill>
                <a:latin typeface="Arial"/>
                <a:cs typeface="Arial"/>
              </a:defRPr>
            </a:lvl1pPr>
            <a:lvl2pPr marL="0" indent="0" algn="l">
              <a:buNone/>
              <a:defRPr sz="2200" b="0" i="0">
                <a:solidFill>
                  <a:srgbClr val="000000"/>
                </a:solidFill>
                <a:latin typeface="Arial"/>
                <a:cs typeface="Aria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a:t>
            </a:r>
          </a:p>
          <a:p>
            <a:pPr lvl="1"/>
            <a:r>
              <a:rPr lang="en-AU" dirty="0" err="1"/>
              <a:t>Subsubtitle</a:t>
            </a:r>
            <a:endParaRPr lang="en-US" dirty="0"/>
          </a:p>
        </p:txBody>
      </p:sp>
    </p:spTree>
    <p:extLst>
      <p:ext uri="{BB962C8B-B14F-4D97-AF65-F5344CB8AC3E}">
        <p14:creationId xmlns:p14="http://schemas.microsoft.com/office/powerpoint/2010/main" val="4070560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1123122" y="331304"/>
            <a:ext cx="7392300" cy="349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9" name="Google Shape;49;p8"/>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0" name="Google Shape;50;p8"/>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1" name="Google Shape;51;p8"/>
          <p:cNvSpPr txBox="1">
            <a:spLocks noGrp="1"/>
          </p:cNvSpPr>
          <p:nvPr>
            <p:ph type="dt" idx="10"/>
          </p:nvPr>
        </p:nvSpPr>
        <p:spPr>
          <a:xfrm>
            <a:off x="1123121" y="6626087"/>
            <a:ext cx="1563000" cy="23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 name="Google Shape;52;p8"/>
          <p:cNvSpPr txBox="1">
            <a:spLocks noGrp="1"/>
          </p:cNvSpPr>
          <p:nvPr>
            <p:ph type="ftr" idx="11"/>
          </p:nvPr>
        </p:nvSpPr>
        <p:spPr>
          <a:xfrm>
            <a:off x="3028950" y="6626087"/>
            <a:ext cx="3086100" cy="2320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 name="Google Shape;53;p8"/>
          <p:cNvSpPr txBox="1">
            <a:spLocks noGrp="1"/>
          </p:cNvSpPr>
          <p:nvPr>
            <p:ph type="sldNum" idx="12"/>
          </p:nvPr>
        </p:nvSpPr>
        <p:spPr>
          <a:xfrm>
            <a:off x="6457950" y="6626087"/>
            <a:ext cx="2057400" cy="2320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82324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6708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a:t>Free Range Science – Bendigo </a:t>
            </a:r>
            <a:endParaRPr lang="en-US" dirty="0"/>
          </a:p>
        </p:txBody>
      </p:sp>
      <p:sp>
        <p:nvSpPr>
          <p:cNvPr id="7" name="Slide Number Placeholder 5"/>
          <p:cNvSpPr txBox="1">
            <a:spLocks/>
          </p:cNvSpPr>
          <p:nvPr userDrawn="1"/>
        </p:nvSpPr>
        <p:spPr>
          <a:xfrm>
            <a:off x="8707120" y="6583680"/>
            <a:ext cx="447040" cy="26987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D1588C-AB24-5646-A060-72B6CDFB3A51}" type="slidenum">
              <a:rPr lang="en-US" smtClean="0"/>
              <a:pPr/>
              <a:t>‹#›</a:t>
            </a:fld>
            <a:endParaRPr lang="en-US" dirty="0"/>
          </a:p>
        </p:txBody>
      </p:sp>
      <p:sp>
        <p:nvSpPr>
          <p:cNvPr id="9" name="Slide Number Placeholder 8"/>
          <p:cNvSpPr>
            <a:spLocks noGrp="1"/>
          </p:cNvSpPr>
          <p:nvPr>
            <p:ph type="sldNum" sz="quarter" idx="13"/>
          </p:nvPr>
        </p:nvSpPr>
        <p:spPr/>
        <p:txBody>
          <a:bodyPr/>
          <a:lstStyle/>
          <a:p>
            <a:fld id="{93D1588C-AB24-5646-A060-72B6CDFB3A51}" type="slidenum">
              <a:rPr lang="en-US" smtClean="0"/>
              <a:pPr/>
              <a:t>‹#›</a:t>
            </a:fld>
            <a:endParaRPr lang="en-US" dirty="0"/>
          </a:p>
        </p:txBody>
      </p:sp>
      <p:sp>
        <p:nvSpPr>
          <p:cNvPr id="11" name="Text Placeholder 10"/>
          <p:cNvSpPr>
            <a:spLocks noGrp="1"/>
          </p:cNvSpPr>
          <p:nvPr>
            <p:ph type="body" sz="quarter" idx="14"/>
          </p:nvPr>
        </p:nvSpPr>
        <p:spPr>
          <a:xfrm>
            <a:off x="333375" y="1158875"/>
            <a:ext cx="8586788" cy="5211763"/>
          </a:xfrm>
        </p:spPr>
        <p:txBody>
          <a:body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322385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5184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a:t>Free Range Science – Bendigo </a:t>
            </a:r>
            <a:endParaRPr lang="en-US" dirty="0"/>
          </a:p>
        </p:txBody>
      </p:sp>
      <p:sp>
        <p:nvSpPr>
          <p:cNvPr id="4" name="Slide Number Placeholder 3"/>
          <p:cNvSpPr>
            <a:spLocks noGrp="1"/>
          </p:cNvSpPr>
          <p:nvPr>
            <p:ph type="sldNum" sz="quarter" idx="11"/>
          </p:nvPr>
        </p:nvSpPr>
        <p:spPr/>
        <p:txBody>
          <a:bodyPr/>
          <a:lstStyle/>
          <a:p>
            <a:fld id="{93D1588C-AB24-5646-A060-72B6CDFB3A51}" type="slidenum">
              <a:rPr lang="en-US" smtClean="0"/>
              <a:pPr/>
              <a:t>‹#›</a:t>
            </a:fld>
            <a:endParaRPr lang="en-US" dirty="0"/>
          </a:p>
        </p:txBody>
      </p:sp>
      <p:sp>
        <p:nvSpPr>
          <p:cNvPr id="5" name="Text Placeholder 2"/>
          <p:cNvSpPr>
            <a:spLocks noGrp="1"/>
          </p:cNvSpPr>
          <p:nvPr>
            <p:ph idx="1"/>
          </p:nvPr>
        </p:nvSpPr>
        <p:spPr>
          <a:xfrm>
            <a:off x="457200" y="1158240"/>
            <a:ext cx="4287520" cy="4967923"/>
          </a:xfrm>
          <a:prstGeom prst="rect">
            <a:avLst/>
          </a:prstGeom>
        </p:spPr>
        <p:txBody>
          <a:bodyPr vert="horz" lIns="91440" tIns="45720" rIns="91440" bIns="45720" rtlCol="0">
            <a:normAutofit/>
          </a:bodyPr>
          <a:lstStyle>
            <a:lvl1pPr>
              <a:defRPr>
                <a:solidFill>
                  <a:srgbClr val="CD0920"/>
                </a:solidFill>
              </a:defRPr>
            </a:lvl1p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Picture Placeholder 6"/>
          <p:cNvSpPr>
            <a:spLocks noGrp="1"/>
          </p:cNvSpPr>
          <p:nvPr>
            <p:ph type="pic" sz="quarter" idx="12"/>
          </p:nvPr>
        </p:nvSpPr>
        <p:spPr>
          <a:xfrm>
            <a:off x="4886325" y="1158875"/>
            <a:ext cx="3881438" cy="4967288"/>
          </a:xfrm>
        </p:spPr>
        <p:txBody>
          <a:bodyPr/>
          <a:lstStyle/>
          <a:p>
            <a:endParaRPr lang="en-US"/>
          </a:p>
        </p:txBody>
      </p:sp>
    </p:spTree>
    <p:extLst>
      <p:ext uri="{BB962C8B-B14F-4D97-AF65-F5344CB8AC3E}">
        <p14:creationId xmlns:p14="http://schemas.microsoft.com/office/powerpoint/2010/main" val="2052515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ption and Landscape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5184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a:t>Free Range Science – Bendigo </a:t>
            </a:r>
            <a:endParaRPr lang="en-US" dirty="0"/>
          </a:p>
        </p:txBody>
      </p:sp>
      <p:sp>
        <p:nvSpPr>
          <p:cNvPr id="4" name="Slide Number Placeholder 3"/>
          <p:cNvSpPr>
            <a:spLocks noGrp="1"/>
          </p:cNvSpPr>
          <p:nvPr>
            <p:ph type="sldNum" sz="quarter" idx="11"/>
          </p:nvPr>
        </p:nvSpPr>
        <p:spPr/>
        <p:txBody>
          <a:bodyPr/>
          <a:lstStyle/>
          <a:p>
            <a:fld id="{93D1588C-AB24-5646-A060-72B6CDFB3A51}" type="slidenum">
              <a:rPr lang="en-US" smtClean="0"/>
              <a:pPr/>
              <a:t>‹#›</a:t>
            </a:fld>
            <a:endParaRPr lang="en-US" dirty="0"/>
          </a:p>
        </p:txBody>
      </p:sp>
      <p:sp>
        <p:nvSpPr>
          <p:cNvPr id="6" name="Picture Placeholder 6"/>
          <p:cNvSpPr>
            <a:spLocks noGrp="1"/>
          </p:cNvSpPr>
          <p:nvPr>
            <p:ph type="pic" sz="quarter" idx="12"/>
          </p:nvPr>
        </p:nvSpPr>
        <p:spPr>
          <a:xfrm>
            <a:off x="325120" y="1158875"/>
            <a:ext cx="8442643" cy="4104005"/>
          </a:xfrm>
        </p:spPr>
        <p:txBody>
          <a:bodyPr/>
          <a:lstStyle/>
          <a:p>
            <a:endParaRPr lang="en-US" dirty="0"/>
          </a:p>
        </p:txBody>
      </p:sp>
      <p:sp>
        <p:nvSpPr>
          <p:cNvPr id="9" name="Text Placeholder 8"/>
          <p:cNvSpPr>
            <a:spLocks noGrp="1"/>
          </p:cNvSpPr>
          <p:nvPr>
            <p:ph type="body" sz="quarter" idx="13"/>
          </p:nvPr>
        </p:nvSpPr>
        <p:spPr>
          <a:xfrm>
            <a:off x="325438" y="5414963"/>
            <a:ext cx="8442325" cy="1077912"/>
          </a:xfrm>
        </p:spPr>
        <p:txBody>
          <a:bodyPr/>
          <a:lstStyle>
            <a:lvl1pPr algn="ctr">
              <a:defRPr sz="2400"/>
            </a:lvl1pPr>
            <a:lvl2pPr algn="ctr">
              <a:defRPr/>
            </a:lvl2pPr>
            <a:lvl3pPr marL="0" indent="0" algn="ctr">
              <a:buNone/>
              <a:defRPr sz="2400"/>
            </a:lvl3pPr>
            <a:lvl4pPr marL="0" indent="0" algn="ctr">
              <a:buNone/>
              <a:defRPr sz="2400"/>
            </a:lvl4pPr>
            <a:lvl5pPr marL="0" indent="0" algn="ctr">
              <a:buNone/>
              <a:defRPr sz="2400"/>
            </a:lvl5p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94131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6800" y="3850640"/>
            <a:ext cx="5262880" cy="833120"/>
          </a:xfrm>
        </p:spPr>
        <p:txBody>
          <a:bodyPr anchor="b" anchorCtr="0">
            <a:normAutofit/>
          </a:bodyPr>
          <a:lstStyle>
            <a:lvl1pPr algn="l">
              <a:defRPr sz="2800" b="0" i="0" baseline="0">
                <a:solidFill>
                  <a:srgbClr val="000000"/>
                </a:solidFill>
                <a:latin typeface="Arial"/>
                <a:cs typeface="Arial"/>
              </a:defRPr>
            </a:lvl1pPr>
          </a:lstStyle>
          <a:p>
            <a:r>
              <a:rPr lang="en-US" dirty="0"/>
              <a:t>Click to edit title</a:t>
            </a:r>
          </a:p>
        </p:txBody>
      </p:sp>
      <p:sp>
        <p:nvSpPr>
          <p:cNvPr id="3" name="Subtitle 2"/>
          <p:cNvSpPr>
            <a:spLocks noGrp="1"/>
          </p:cNvSpPr>
          <p:nvPr>
            <p:ph type="subTitle" idx="1" hasCustomPrompt="1"/>
          </p:nvPr>
        </p:nvSpPr>
        <p:spPr>
          <a:xfrm>
            <a:off x="3606800" y="4765040"/>
            <a:ext cx="5262880" cy="477520"/>
          </a:xfrm>
        </p:spPr>
        <p:txBody>
          <a:bodyPr anchor="t" anchorCtr="0">
            <a:normAutofit/>
          </a:bodyPr>
          <a:lstStyle>
            <a:lvl1pPr marL="0" indent="0" algn="l">
              <a:buNone/>
              <a:defRPr sz="2000" b="0" i="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subtitle</a:t>
            </a:r>
            <a:endParaRPr lang="en-US" dirty="0"/>
          </a:p>
        </p:txBody>
      </p:sp>
      <p:sp>
        <p:nvSpPr>
          <p:cNvPr id="5" name="Picture Placeholder 4"/>
          <p:cNvSpPr>
            <a:spLocks noGrp="1"/>
          </p:cNvSpPr>
          <p:nvPr>
            <p:ph type="pic" sz="quarter" idx="10"/>
          </p:nvPr>
        </p:nvSpPr>
        <p:spPr>
          <a:xfrm>
            <a:off x="3606799" y="599440"/>
            <a:ext cx="5262563" cy="3159760"/>
          </a:xfrm>
        </p:spPr>
        <p:txBody>
          <a:bodyPr/>
          <a:lstStyle/>
          <a:p>
            <a:endParaRPr lang="en-US"/>
          </a:p>
        </p:txBody>
      </p:sp>
    </p:spTree>
    <p:extLst>
      <p:ext uri="{BB962C8B-B14F-4D97-AF65-F5344CB8AC3E}">
        <p14:creationId xmlns:p14="http://schemas.microsoft.com/office/powerpoint/2010/main" val="296858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457200" y="6421438"/>
            <a:ext cx="2133600" cy="365125"/>
          </a:xfrm>
          <a:prstGeom prst="rect">
            <a:avLst/>
          </a:prstGeom>
        </p:spPr>
        <p:txBody>
          <a:bodyPr/>
          <a:lstStyle>
            <a:lvl1pPr>
              <a:defRPr/>
            </a:lvl1pPr>
          </a:lstStyle>
          <a:p>
            <a:pPr>
              <a:defRPr/>
            </a:pPr>
            <a:fld id="{E5E43949-A284-C845-8D25-1344035F1446}" type="datetimeFigureOut">
              <a:rPr lang="en-US"/>
              <a:pPr>
                <a:defRPr/>
              </a:pPr>
              <a:t>8/23/24</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5A4D5825-5AD5-3146-B1DD-784377387087}" type="slidenum">
              <a:rPr lang="en-US"/>
              <a:pPr>
                <a:defRPr/>
              </a:pPr>
              <a:t>‹#›</a:t>
            </a:fld>
            <a:endParaRPr lang="en-US"/>
          </a:p>
        </p:txBody>
      </p:sp>
    </p:spTree>
    <p:extLst>
      <p:ext uri="{BB962C8B-B14F-4D97-AF65-F5344CB8AC3E}">
        <p14:creationId xmlns:p14="http://schemas.microsoft.com/office/powerpoint/2010/main" val="101358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192200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148457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4438" y="140350"/>
            <a:ext cx="8413642" cy="650240"/>
          </a:xfrm>
        </p:spPr>
        <p:txBody>
          <a:bodyPr>
            <a:normAutofit/>
          </a:bodyPr>
          <a:lstStyle>
            <a:lvl1pPr>
              <a:defRPr sz="3200">
                <a:solidFill>
                  <a:srgbClr val="FFFF00"/>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6820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680" y="81280"/>
            <a:ext cx="7518400" cy="650240"/>
          </a:xfrm>
          <a:prstGeom prst="rect">
            <a:avLst/>
          </a:prstGeom>
        </p:spPr>
        <p:txBody>
          <a:bodyPr vert="horz" lIns="91440" tIns="45720" rIns="91440" bIns="45720" rtlCol="0" anchor="ctr">
            <a:normAutofit/>
          </a:bodyPr>
          <a:lstStyle/>
          <a:p>
            <a:r>
              <a:rPr lang="en-AU" dirty="0"/>
              <a:t>Click to edit</a:t>
            </a:r>
            <a:endParaRPr lang="en-US" dirty="0"/>
          </a:p>
        </p:txBody>
      </p:sp>
      <p:sp>
        <p:nvSpPr>
          <p:cNvPr id="3" name="Text Placeholder 2"/>
          <p:cNvSpPr>
            <a:spLocks noGrp="1"/>
          </p:cNvSpPr>
          <p:nvPr>
            <p:ph type="body" idx="1"/>
          </p:nvPr>
        </p:nvSpPr>
        <p:spPr>
          <a:xfrm>
            <a:off x="457200" y="1158240"/>
            <a:ext cx="8310880" cy="4967923"/>
          </a:xfrm>
          <a:prstGeom prst="rect">
            <a:avLst/>
          </a:prstGeom>
        </p:spPr>
        <p:txBody>
          <a:bodyPr vert="horz" lIns="91440" tIns="45720" rIns="91440" bIns="45720" rtlCol="0">
            <a:normAutofit/>
          </a:body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5" name="Footer Placeholder 4"/>
          <p:cNvSpPr>
            <a:spLocks noGrp="1"/>
          </p:cNvSpPr>
          <p:nvPr>
            <p:ph type="ftr" sz="quarter" idx="3"/>
          </p:nvPr>
        </p:nvSpPr>
        <p:spPr>
          <a:xfrm>
            <a:off x="3332480" y="6573520"/>
            <a:ext cx="5135880" cy="269875"/>
          </a:xfrm>
          <a:prstGeom prst="rect">
            <a:avLst/>
          </a:prstGeom>
        </p:spPr>
        <p:txBody>
          <a:bodyPr vert="horz" lIns="91440" tIns="45720" rIns="91440" bIns="45720" rtlCol="0" anchor="ctr"/>
          <a:lstStyle>
            <a:lvl1pPr algn="r">
              <a:defRPr sz="1200" b="0" i="0">
                <a:solidFill>
                  <a:srgbClr val="000000"/>
                </a:solidFill>
                <a:latin typeface="Helvetica Neue"/>
                <a:cs typeface="Helvetica Neue"/>
              </a:defRPr>
            </a:lvl1pPr>
          </a:lstStyle>
          <a:p>
            <a:r>
              <a:rPr lang="en-US"/>
              <a:t>Free Range Science – Bendigo </a:t>
            </a:r>
            <a:endParaRPr lang="en-US" dirty="0"/>
          </a:p>
        </p:txBody>
      </p:sp>
      <p:sp>
        <p:nvSpPr>
          <p:cNvPr id="6" name="Slide Number Placeholder 5"/>
          <p:cNvSpPr>
            <a:spLocks noGrp="1"/>
          </p:cNvSpPr>
          <p:nvPr>
            <p:ph type="sldNum" sz="quarter" idx="4"/>
          </p:nvPr>
        </p:nvSpPr>
        <p:spPr>
          <a:xfrm>
            <a:off x="8686800" y="6573520"/>
            <a:ext cx="447040" cy="269875"/>
          </a:xfrm>
          <a:prstGeom prst="rect">
            <a:avLst/>
          </a:prstGeom>
        </p:spPr>
        <p:txBody>
          <a:bodyPr vert="horz" lIns="91440" tIns="45720" rIns="91440" bIns="45720" rtlCol="0" anchor="ctr"/>
          <a:lstStyle>
            <a:lvl1pPr algn="ctr">
              <a:defRPr sz="1200" b="0" i="0">
                <a:solidFill>
                  <a:srgbClr val="000000"/>
                </a:solidFill>
                <a:latin typeface="Helvetica Neue"/>
                <a:cs typeface="Helvetica Neue"/>
              </a:defRPr>
            </a:lvl1pPr>
          </a:lstStyle>
          <a:p>
            <a:fld id="{93D1588C-AB24-5646-A060-72B6CDFB3A51}" type="slidenum">
              <a:rPr lang="en-US" smtClean="0"/>
              <a:pPr/>
              <a:t>‹#›</a:t>
            </a:fld>
            <a:endParaRPr lang="en-US" dirty="0"/>
          </a:p>
        </p:txBody>
      </p:sp>
    </p:spTree>
    <p:extLst>
      <p:ext uri="{BB962C8B-B14F-4D97-AF65-F5344CB8AC3E}">
        <p14:creationId xmlns:p14="http://schemas.microsoft.com/office/powerpoint/2010/main" val="243548676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2" r:id="rId3"/>
    <p:sldLayoutId id="2147483653" r:id="rId4"/>
    <p:sldLayoutId id="2147483651" r:id="rId5"/>
    <p:sldLayoutId id="2147483656" r:id="rId6"/>
    <p:sldLayoutId id="2147483657" r:id="rId7"/>
    <p:sldLayoutId id="2147483659" r:id="rId8"/>
    <p:sldLayoutId id="2147483660" r:id="rId9"/>
    <p:sldLayoutId id="2147483661" r:id="rId10"/>
  </p:sldLayoutIdLst>
  <p:hf sldNum="0" hdr="0" ftr="0" dt="0"/>
  <p:txStyles>
    <p:titleStyle>
      <a:lvl1pPr algn="l" defTabSz="457200" rtl="0" eaLnBrk="1" latinLnBrk="0" hangingPunct="1">
        <a:spcBef>
          <a:spcPct val="0"/>
        </a:spcBef>
        <a:buNone/>
        <a:defRPr sz="4400" b="0" i="0"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627865" y="163977"/>
            <a:ext cx="7950308" cy="1446699"/>
          </a:xfrm>
          <a:prstGeom prst="rect">
            <a:avLst/>
          </a:prstGeom>
          <a:solidFill>
            <a:schemeClr val="bg1"/>
          </a:solidFill>
        </p:spPr>
        <p:txBody>
          <a:bodyPr vert="horz" lIns="91440" tIns="45720" rIns="91440" bIns="45720" rtlCol="0" anchor="b" anchorCtr="0">
            <a:noAutofit/>
          </a:bodyPr>
          <a:lstStyle>
            <a:lvl1pPr algn="l" defTabSz="457200" rtl="0" eaLnBrk="1" latinLnBrk="0" hangingPunct="1">
              <a:spcBef>
                <a:spcPct val="0"/>
              </a:spcBef>
              <a:buNone/>
              <a:defRPr sz="2800" b="0" i="0" kern="1200" baseline="0">
                <a:solidFill>
                  <a:srgbClr val="000000"/>
                </a:solidFill>
                <a:latin typeface="Arial"/>
                <a:ea typeface="+mj-ea"/>
                <a:cs typeface="Arial"/>
              </a:defRPr>
            </a:lvl1pPr>
          </a:lstStyle>
          <a:p>
            <a:pPr algn="ctr"/>
            <a:r>
              <a:rPr lang="en-US" sz="4800" dirty="0">
                <a:solidFill>
                  <a:srgbClr val="0432FF"/>
                </a:solidFill>
                <a:latin typeface="American Typewriter" charset="0"/>
                <a:ea typeface="American Typewriter" charset="0"/>
                <a:cs typeface="American Typewriter" charset="0"/>
              </a:rPr>
              <a:t>The SMART pulsar survey and its role in the SKA era</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5" y="5867400"/>
            <a:ext cx="1104900" cy="990600"/>
          </a:xfrm>
          <a:prstGeom prst="rect">
            <a:avLst/>
          </a:prstGeom>
        </p:spPr>
      </p:pic>
      <p:sp>
        <p:nvSpPr>
          <p:cNvPr id="10" name="Subtitle 4"/>
          <p:cNvSpPr txBox="1">
            <a:spLocks/>
          </p:cNvSpPr>
          <p:nvPr/>
        </p:nvSpPr>
        <p:spPr>
          <a:xfrm>
            <a:off x="3633018" y="4234368"/>
            <a:ext cx="4444776" cy="1067489"/>
          </a:xfrm>
          <a:prstGeom prst="rect">
            <a:avLst/>
          </a:prstGeom>
        </p:spPr>
        <p:txBody>
          <a:bodyPr vert="horz" lIns="91440" tIns="45720" rIns="91440" bIns="45720" rtlCol="0" anchor="t" anchorCtr="0">
            <a:normAutofit/>
          </a:bodyPr>
          <a:lstStyle>
            <a:lvl1pPr marL="0" indent="0" algn="l" defTabSz="457200" rtl="0" eaLnBrk="1" latinLnBrk="0" hangingPunct="1">
              <a:spcBef>
                <a:spcPct val="20000"/>
              </a:spcBef>
              <a:buFont typeface="Arial"/>
              <a:buNone/>
              <a:defRPr sz="2000" b="0" i="0" kern="1200" baseline="0">
                <a:solidFill>
                  <a:srgbClr val="000000"/>
                </a:solidFill>
                <a:latin typeface="Arial"/>
                <a:ea typeface="+mn-ea"/>
                <a:cs typeface="Arial"/>
              </a:defRPr>
            </a:lvl1pPr>
            <a:lvl2pPr marL="457200" indent="0" algn="ctr" defTabSz="457200" rtl="0" eaLnBrk="1" latinLnBrk="0" hangingPunct="1">
              <a:spcBef>
                <a:spcPts val="0"/>
              </a:spcBef>
              <a:buFont typeface="Arial"/>
              <a:buNone/>
              <a:defRPr sz="2400" b="0" i="0" kern="1200">
                <a:solidFill>
                  <a:schemeClr val="tx1">
                    <a:tint val="75000"/>
                  </a:schemeClr>
                </a:solidFill>
                <a:latin typeface="Arial"/>
                <a:ea typeface="+mn-ea"/>
                <a:cs typeface="Arial"/>
              </a:defRPr>
            </a:lvl2pPr>
            <a:lvl3pPr marL="914400" indent="0" algn="ctr" defTabSz="457200" rtl="0" eaLnBrk="1" latinLnBrk="0" hangingPunct="1">
              <a:spcBef>
                <a:spcPts val="0"/>
              </a:spcBef>
              <a:buSzPct val="80000"/>
              <a:buFont typeface="Arial"/>
              <a:buNone/>
              <a:defRPr sz="2400" b="0" i="0" kern="1200">
                <a:solidFill>
                  <a:schemeClr val="tx1">
                    <a:tint val="75000"/>
                  </a:schemeClr>
                </a:solidFill>
                <a:latin typeface="Arial"/>
                <a:ea typeface="+mn-ea"/>
                <a:cs typeface="Arial"/>
              </a:defRPr>
            </a:lvl3pPr>
            <a:lvl4pPr marL="1371600" indent="0" algn="ctr" defTabSz="457200" rtl="0" eaLnBrk="1" latinLnBrk="0" hangingPunct="1">
              <a:spcBef>
                <a:spcPts val="0"/>
              </a:spcBef>
              <a:buSzPct val="80000"/>
              <a:buFont typeface="Arial"/>
              <a:buNone/>
              <a:defRPr sz="2200" b="0" i="0" kern="1200">
                <a:solidFill>
                  <a:schemeClr val="tx1">
                    <a:tint val="75000"/>
                  </a:schemeClr>
                </a:solidFill>
                <a:latin typeface="Arial"/>
                <a:ea typeface="+mn-ea"/>
                <a:cs typeface="Arial"/>
              </a:defRPr>
            </a:lvl4pPr>
            <a:lvl5pPr marL="1828800" indent="0" algn="ctr" defTabSz="457200" rtl="0" eaLnBrk="1" latinLnBrk="0" hangingPunct="1">
              <a:spcBef>
                <a:spcPts val="0"/>
              </a:spcBef>
              <a:buSzPct val="80000"/>
              <a:buFont typeface="Arial"/>
              <a:buNone/>
              <a:defRPr sz="20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Aft>
                <a:spcPts val="600"/>
              </a:spcAft>
            </a:pPr>
            <a:r>
              <a:rPr lang="en-US" sz="2800" b="1" dirty="0"/>
              <a:t>Ramesh Bhat</a:t>
            </a:r>
          </a:p>
          <a:p>
            <a:pPr>
              <a:spcAft>
                <a:spcPts val="600"/>
              </a:spcAft>
            </a:pPr>
            <a:r>
              <a:rPr lang="en-US" sz="2100" dirty="0"/>
              <a:t>and the SMART collaboration </a:t>
            </a:r>
          </a:p>
          <a:p>
            <a:pPr>
              <a:spcAft>
                <a:spcPts val="600"/>
              </a:spcAft>
            </a:pPr>
            <a:endParaRPr lang="en-US" sz="3200" dirty="0"/>
          </a:p>
          <a:p>
            <a:pPr>
              <a:spcAft>
                <a:spcPts val="600"/>
              </a:spcAft>
            </a:pPr>
            <a:endParaRPr lang="en-US" sz="2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243" y="1498515"/>
            <a:ext cx="2552607" cy="4368885"/>
          </a:xfrm>
          <a:prstGeom prst="rect">
            <a:avLst/>
          </a:prstGeom>
        </p:spPr>
      </p:pic>
      <p:sp>
        <p:nvSpPr>
          <p:cNvPr id="7" name="Text Box 5"/>
          <p:cNvSpPr txBox="1">
            <a:spLocks noChangeArrowheads="1"/>
          </p:cNvSpPr>
          <p:nvPr/>
        </p:nvSpPr>
        <p:spPr bwMode="auto">
          <a:xfrm>
            <a:off x="730554" y="6478588"/>
            <a:ext cx="6789550" cy="379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516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SimSun" panose="02010600030101010101" pitchFamily="2"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SimSun" panose="02010600030101010101" pitchFamily="2"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SimSun" panose="02010600030101010101" pitchFamily="2"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SimSun" panose="02010600030101010101" pitchFamily="2"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SimSun" panose="02010600030101010101" pitchFamily="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SimSun" panose="02010600030101010101" pitchFamily="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SimSun" panose="02010600030101010101" pitchFamily="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SimSun" panose="02010600030101010101" pitchFamily="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SimSun" panose="02010600030101010101" pitchFamily="2" charset="-122"/>
              </a:defRPr>
            </a:lvl9pPr>
          </a:lstStyle>
          <a:p>
            <a:pPr algn="r">
              <a:lnSpc>
                <a:spcPct val="92000"/>
              </a:lnSpc>
            </a:pPr>
            <a:r>
              <a:rPr lang="en-AU" altLang="en-US" dirty="0">
                <a:solidFill>
                  <a:srgbClr val="0432FF"/>
                </a:solidFill>
                <a:latin typeface="American Typewriter" charset="0"/>
                <a:ea typeface="American Typewriter" charset="0"/>
                <a:cs typeface="American Typewriter" charset="0"/>
              </a:rPr>
              <a:t>Swiss SKA Days, Geneva, 2 – 4 September 2024</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3860" y="5903025"/>
            <a:ext cx="1335143" cy="488384"/>
          </a:xfrm>
          <a:prstGeom prst="rect">
            <a:avLst/>
          </a:prstGeom>
        </p:spPr>
      </p:pic>
      <p:pic>
        <p:nvPicPr>
          <p:cNvPr id="2" name="Picture 1">
            <a:extLst>
              <a:ext uri="{FF2B5EF4-FFF2-40B4-BE49-F238E27FC236}">
                <a16:creationId xmlns:a16="http://schemas.microsoft.com/office/drawing/2014/main" id="{C23CF0C3-2114-C3B1-E3D7-82E1B7852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2868" y="2195423"/>
            <a:ext cx="5435930" cy="1454198"/>
          </a:xfrm>
          <a:prstGeom prst="rect">
            <a:avLst/>
          </a:prstGeom>
        </p:spPr>
      </p:pic>
    </p:spTree>
    <p:extLst>
      <p:ext uri="{BB962C8B-B14F-4D97-AF65-F5344CB8AC3E}">
        <p14:creationId xmlns:p14="http://schemas.microsoft.com/office/powerpoint/2010/main" val="1950305876"/>
      </p:ext>
    </p:extLst>
  </p:cSld>
  <p:clrMapOvr>
    <a:masterClrMapping/>
  </p:clrMapOvr>
  <mc:AlternateContent xmlns:mc="http://schemas.openxmlformats.org/markup-compatibility/2006" xmlns:p14="http://schemas.microsoft.com/office/powerpoint/2010/main">
    <mc:Choice Requires="p14">
      <p:transition spd="slow" p14:dur="2000" advTm="17423"/>
    </mc:Choice>
    <mc:Fallback xmlns="">
      <p:transition xmlns:p14="http://schemas.microsoft.com/office/powerpoint/2010/main" spd="slow" advTm="1742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10</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1109544" y="210347"/>
            <a:ext cx="8597900" cy="584775"/>
          </a:xfrm>
        </p:spPr>
        <p:txBody>
          <a:bodyPr wrap="square">
            <a:spAutoFit/>
          </a:bodyPr>
          <a:lstStyle/>
          <a:p>
            <a:pPr lvl="0"/>
            <a:r>
              <a:rPr lang="en-AU" sz="3200" dirty="0">
                <a:solidFill>
                  <a:srgbClr val="0432FF"/>
                </a:solidFill>
                <a:latin typeface="American Typewriter" charset="0"/>
                <a:ea typeface="American Typewriter" charset="0"/>
                <a:cs typeface="American Typewriter" charset="0"/>
              </a:rPr>
              <a:t>Beamforming + Imaging for Localisation</a:t>
            </a:r>
          </a:p>
        </p:txBody>
      </p:sp>
      <p:sp>
        <p:nvSpPr>
          <p:cNvPr id="4" name="TextBox 3"/>
          <p:cNvSpPr txBox="1"/>
          <p:nvPr/>
        </p:nvSpPr>
        <p:spPr>
          <a:xfrm>
            <a:off x="-129554" y="6295202"/>
            <a:ext cx="8986607" cy="307777"/>
          </a:xfrm>
          <a:prstGeom prst="rect">
            <a:avLst/>
          </a:prstGeom>
          <a:noFill/>
        </p:spPr>
        <p:txBody>
          <a:bodyPr wrap="square" rtlCol="0">
            <a:spAutoFit/>
          </a:bodyPr>
          <a:lstStyle/>
          <a:p>
            <a:pPr algn="r"/>
            <a:r>
              <a:rPr lang="en-US" sz="1400" dirty="0" err="1">
                <a:latin typeface="American Typewriter" charset="0"/>
                <a:ea typeface="American Typewriter" charset="0"/>
                <a:cs typeface="American Typewriter" charset="0"/>
              </a:rPr>
              <a:t>Swainston</a:t>
            </a:r>
            <a:r>
              <a:rPr lang="en-US" sz="1400" dirty="0">
                <a:latin typeface="American Typewriter" charset="0"/>
                <a:ea typeface="American Typewriter" charset="0"/>
                <a:cs typeface="American Typewriter" charset="0"/>
              </a:rPr>
              <a:t>, Bhat, et al. (2021), </a:t>
            </a:r>
            <a:r>
              <a:rPr lang="en-US" sz="1400" dirty="0" err="1">
                <a:latin typeface="American Typewriter" charset="0"/>
                <a:ea typeface="American Typewriter" charset="0"/>
                <a:cs typeface="American Typewriter" charset="0"/>
              </a:rPr>
              <a:t>ApJ</a:t>
            </a:r>
            <a:r>
              <a:rPr lang="en-US" sz="1400" dirty="0">
                <a:latin typeface="American Typewriter" charset="0"/>
                <a:ea typeface="American Typewriter" charset="0"/>
                <a:cs typeface="American Typewriter" charset="0"/>
              </a:rPr>
              <a:t>, </a:t>
            </a:r>
            <a:r>
              <a:rPr lang="en-US" sz="1400" b="1" dirty="0">
                <a:latin typeface="American Typewriter" charset="0"/>
                <a:ea typeface="American Typewriter" charset="0"/>
                <a:cs typeface="American Typewriter" charset="0"/>
              </a:rPr>
              <a:t>911</a:t>
            </a:r>
            <a:r>
              <a:rPr lang="en-US" sz="1400" dirty="0">
                <a:latin typeface="American Typewriter" charset="0"/>
                <a:ea typeface="American Typewriter" charset="0"/>
                <a:cs typeface="American Typewriter" charset="0"/>
              </a:rPr>
              <a:t>:L26; Bhat et al. (2023b), PASA, </a:t>
            </a:r>
            <a:r>
              <a:rPr lang="en-US" sz="1400" b="1" dirty="0">
                <a:latin typeface="American Typewriter" charset="0"/>
                <a:ea typeface="American Typewriter" charset="0"/>
                <a:cs typeface="American Typewriter" charset="0"/>
              </a:rPr>
              <a:t>40</a:t>
            </a:r>
            <a:r>
              <a:rPr lang="en-US" sz="1400" dirty="0">
                <a:latin typeface="American Typewriter" charset="0"/>
                <a:ea typeface="American Typewriter" charset="0"/>
                <a:cs typeface="American Typewriter" charset="0"/>
              </a:rPr>
              <a:t>, e020   </a:t>
            </a:r>
          </a:p>
        </p:txBody>
      </p:sp>
      <p:pic>
        <p:nvPicPr>
          <p:cNvPr id="1026" name="Picture 2" descr="https://lh6.googleusercontent.com/QVj0HHecdJtWl4VZsurBZmBhC1efNd7hhy9CFivQrTzEIHxmC2uRRxW8Kr0ZWIhy5xA42h4D_oHSFMB5iSFd6j1BMUaO5pHURa4fSnmniWICNv5L-xTw01cjePgxmfZ4ZMNpN3tw1xYoMUAAroy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2836"/>
            <a:ext cx="7996047" cy="26636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399808"/>
            <a:ext cx="3044064" cy="307777"/>
          </a:xfrm>
          <a:prstGeom prst="rect">
            <a:avLst/>
          </a:prstGeom>
          <a:noFill/>
        </p:spPr>
        <p:txBody>
          <a:bodyPr wrap="square" rtlCol="0">
            <a:spAutoFit/>
          </a:bodyPr>
          <a:lstStyle/>
          <a:p>
            <a:r>
              <a:rPr lang="en-US" sz="1400" b="1" dirty="0">
                <a:solidFill>
                  <a:srgbClr val="00B050"/>
                </a:solidFill>
                <a:latin typeface="American Typewriter" charset="0"/>
                <a:ea typeface="American Typewriter" charset="0"/>
                <a:cs typeface="American Typewriter" charset="0"/>
              </a:rPr>
              <a:t>Phase 2 compact </a:t>
            </a:r>
            <a:r>
              <a:rPr lang="en-US" sz="1400" b="1" dirty="0">
                <a:latin typeface="American Typewriter" charset="0"/>
                <a:ea typeface="American Typewriter" charset="0"/>
                <a:cs typeface="American Typewriter" charset="0"/>
              </a:rPr>
              <a:t>(</a:t>
            </a:r>
            <a:r>
              <a:rPr lang="en-US" sz="1400" b="1" dirty="0">
                <a:latin typeface="Bookman Old Style" charset="0"/>
                <a:ea typeface="Bookman Old Style" charset="0"/>
                <a:cs typeface="Bookman Old Style" charset="0"/>
              </a:rPr>
              <a:t>~</a:t>
            </a:r>
            <a:r>
              <a:rPr lang="en-US" sz="1400" b="1" dirty="0">
                <a:latin typeface="American Typewriter" charset="0"/>
                <a:ea typeface="American Typewriter" charset="0"/>
                <a:cs typeface="American Typewriter" charset="0"/>
              </a:rPr>
              <a:t>300 m)</a:t>
            </a:r>
          </a:p>
        </p:txBody>
      </p:sp>
      <p:sp>
        <p:nvSpPr>
          <p:cNvPr id="9" name="TextBox 8"/>
          <p:cNvSpPr txBox="1"/>
          <p:nvPr/>
        </p:nvSpPr>
        <p:spPr>
          <a:xfrm>
            <a:off x="3241851" y="1431895"/>
            <a:ext cx="2197289" cy="307777"/>
          </a:xfrm>
          <a:prstGeom prst="rect">
            <a:avLst/>
          </a:prstGeom>
          <a:noFill/>
        </p:spPr>
        <p:txBody>
          <a:bodyPr wrap="square" rtlCol="0">
            <a:spAutoFit/>
          </a:bodyPr>
          <a:lstStyle/>
          <a:p>
            <a:r>
              <a:rPr lang="en-US" sz="1400" b="1" dirty="0">
                <a:solidFill>
                  <a:srgbClr val="FF0000"/>
                </a:solidFill>
                <a:latin typeface="American Typewriter" charset="0"/>
                <a:ea typeface="American Typewriter" charset="0"/>
                <a:cs typeface="American Typewriter" charset="0"/>
              </a:rPr>
              <a:t>Phase 1</a:t>
            </a:r>
            <a:r>
              <a:rPr lang="en-US" sz="1400" b="1" dirty="0">
                <a:latin typeface="American Typewriter" charset="0"/>
                <a:ea typeface="American Typewriter" charset="0"/>
                <a:cs typeface="American Typewriter" charset="0"/>
              </a:rPr>
              <a:t> (</a:t>
            </a:r>
            <a:r>
              <a:rPr lang="en-US" sz="1400" b="1" dirty="0">
                <a:latin typeface="Bookman Old Style" charset="0"/>
                <a:ea typeface="Bookman Old Style" charset="0"/>
                <a:cs typeface="Bookman Old Style" charset="0"/>
              </a:rPr>
              <a:t>~</a:t>
            </a:r>
            <a:r>
              <a:rPr lang="en-US" sz="1400" b="1" dirty="0">
                <a:latin typeface="American Typewriter" charset="0"/>
                <a:ea typeface="American Typewriter" charset="0"/>
                <a:cs typeface="American Typewriter" charset="0"/>
              </a:rPr>
              <a:t>3 km)</a:t>
            </a:r>
          </a:p>
        </p:txBody>
      </p:sp>
      <p:sp>
        <p:nvSpPr>
          <p:cNvPr id="10" name="TextBox 9"/>
          <p:cNvSpPr txBox="1"/>
          <p:nvPr/>
        </p:nvSpPr>
        <p:spPr>
          <a:xfrm>
            <a:off x="5787981" y="1414057"/>
            <a:ext cx="3069072" cy="307777"/>
          </a:xfrm>
          <a:prstGeom prst="rect">
            <a:avLst/>
          </a:prstGeom>
          <a:noFill/>
        </p:spPr>
        <p:txBody>
          <a:bodyPr wrap="square" rtlCol="0">
            <a:spAutoFit/>
          </a:bodyPr>
          <a:lstStyle/>
          <a:p>
            <a:r>
              <a:rPr lang="en-US" sz="1400" b="1" dirty="0">
                <a:solidFill>
                  <a:srgbClr val="0432FF"/>
                </a:solidFill>
                <a:latin typeface="American Typewriter" charset="0"/>
                <a:ea typeface="American Typewriter" charset="0"/>
                <a:cs typeface="American Typewriter" charset="0"/>
              </a:rPr>
              <a:t>Phase 2 extended </a:t>
            </a:r>
            <a:r>
              <a:rPr lang="en-US" sz="1400" b="1" dirty="0">
                <a:latin typeface="American Typewriter" charset="0"/>
                <a:ea typeface="American Typewriter" charset="0"/>
                <a:cs typeface="American Typewriter" charset="0"/>
              </a:rPr>
              <a:t>(</a:t>
            </a:r>
            <a:r>
              <a:rPr lang="en-US" sz="1400" b="1" dirty="0">
                <a:latin typeface="Bookman Old Style" charset="0"/>
                <a:ea typeface="Bookman Old Style" charset="0"/>
                <a:cs typeface="Bookman Old Style" charset="0"/>
              </a:rPr>
              <a:t>~</a:t>
            </a:r>
            <a:r>
              <a:rPr lang="en-US" sz="1400" b="1" dirty="0">
                <a:latin typeface="American Typewriter" charset="0"/>
                <a:ea typeface="American Typewriter" charset="0"/>
                <a:cs typeface="American Typewriter" charset="0"/>
              </a:rPr>
              <a:t>6 km)</a:t>
            </a:r>
          </a:p>
        </p:txBody>
      </p:sp>
      <p:pic>
        <p:nvPicPr>
          <p:cNvPr id="5" name="Picture 2" descr="https://lh6.googleusercontent.com/5XTkpe5ggAnp2hiWZiJMmQAPzmyALW3XdFL7R89z_NI59ugVG2LdsOzQTMrZ27eBJJnNJAQX1c7KAgxLz6HKmLOHIaQbSEbtQTN8-EzZtknpvPfaK0nZWd64S8XI1eRbH6fKfYnMeLCUIs14wfMH">
            <a:extLst>
              <a:ext uri="{FF2B5EF4-FFF2-40B4-BE49-F238E27FC236}">
                <a16:creationId xmlns:a16="http://schemas.microsoft.com/office/drawing/2014/main" id="{9B58F08C-00BA-51FB-B83E-F1291EA9D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25" y="4407896"/>
            <a:ext cx="7996048" cy="19190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5825C79-D895-9FA3-87F5-1FAF936C8B51}"/>
              </a:ext>
            </a:extLst>
          </p:cNvPr>
          <p:cNvSpPr txBox="1"/>
          <p:nvPr/>
        </p:nvSpPr>
        <p:spPr>
          <a:xfrm>
            <a:off x="355065" y="4204040"/>
            <a:ext cx="1303638" cy="307777"/>
          </a:xfrm>
          <a:prstGeom prst="rect">
            <a:avLst/>
          </a:prstGeom>
          <a:noFill/>
        </p:spPr>
        <p:txBody>
          <a:bodyPr wrap="square" rtlCol="0">
            <a:spAutoFit/>
          </a:bodyPr>
          <a:lstStyle/>
          <a:p>
            <a:pPr algn="r"/>
            <a:r>
              <a:rPr lang="en-US" sz="1400" b="1" dirty="0">
                <a:solidFill>
                  <a:srgbClr val="FF0000"/>
                </a:solidFill>
                <a:latin typeface="American Typewriter" charset="0"/>
                <a:ea typeface="American Typewriter" charset="0"/>
                <a:cs typeface="American Typewriter" charset="0"/>
              </a:rPr>
              <a:t>MWA</a:t>
            </a:r>
          </a:p>
        </p:txBody>
      </p:sp>
      <p:sp>
        <p:nvSpPr>
          <p:cNvPr id="13" name="TextBox 12">
            <a:extLst>
              <a:ext uri="{FF2B5EF4-FFF2-40B4-BE49-F238E27FC236}">
                <a16:creationId xmlns:a16="http://schemas.microsoft.com/office/drawing/2014/main" id="{E65F9A50-91E9-1DFF-6FF9-1FD357D2FA27}"/>
              </a:ext>
            </a:extLst>
          </p:cNvPr>
          <p:cNvSpPr txBox="1"/>
          <p:nvPr/>
        </p:nvSpPr>
        <p:spPr>
          <a:xfrm>
            <a:off x="3241851" y="4208741"/>
            <a:ext cx="1839889" cy="307777"/>
          </a:xfrm>
          <a:prstGeom prst="rect">
            <a:avLst/>
          </a:prstGeom>
          <a:noFill/>
        </p:spPr>
        <p:txBody>
          <a:bodyPr wrap="square" rtlCol="0">
            <a:spAutoFit/>
          </a:bodyPr>
          <a:lstStyle/>
          <a:p>
            <a:pPr algn="r"/>
            <a:r>
              <a:rPr lang="en-US" sz="1400" b="1" dirty="0">
                <a:solidFill>
                  <a:srgbClr val="00B050"/>
                </a:solidFill>
                <a:latin typeface="American Typewriter" charset="0"/>
                <a:ea typeface="American Typewriter" charset="0"/>
                <a:cs typeface="American Typewriter" charset="0"/>
              </a:rPr>
              <a:t>GMRT Band 3</a:t>
            </a:r>
          </a:p>
        </p:txBody>
      </p:sp>
      <p:sp>
        <p:nvSpPr>
          <p:cNvPr id="14" name="TextBox 13">
            <a:extLst>
              <a:ext uri="{FF2B5EF4-FFF2-40B4-BE49-F238E27FC236}">
                <a16:creationId xmlns:a16="http://schemas.microsoft.com/office/drawing/2014/main" id="{2EC372D3-EB51-A371-05E6-CA99B045128C}"/>
              </a:ext>
            </a:extLst>
          </p:cNvPr>
          <p:cNvSpPr txBox="1"/>
          <p:nvPr/>
        </p:nvSpPr>
        <p:spPr>
          <a:xfrm>
            <a:off x="5846707" y="4161703"/>
            <a:ext cx="1896540" cy="307777"/>
          </a:xfrm>
          <a:prstGeom prst="rect">
            <a:avLst/>
          </a:prstGeom>
          <a:noFill/>
        </p:spPr>
        <p:txBody>
          <a:bodyPr wrap="square" rtlCol="0">
            <a:spAutoFit/>
          </a:bodyPr>
          <a:lstStyle/>
          <a:p>
            <a:pPr algn="r"/>
            <a:r>
              <a:rPr lang="en-US" sz="1400" b="1" dirty="0">
                <a:solidFill>
                  <a:srgbClr val="00B050"/>
                </a:solidFill>
                <a:latin typeface="American Typewriter" charset="0"/>
                <a:ea typeface="American Typewriter" charset="0"/>
                <a:cs typeface="American Typewriter" charset="0"/>
              </a:rPr>
              <a:t>GMRT Band 4</a:t>
            </a:r>
          </a:p>
        </p:txBody>
      </p:sp>
      <p:sp>
        <p:nvSpPr>
          <p:cNvPr id="15" name="Rectangle 14">
            <a:extLst>
              <a:ext uri="{FF2B5EF4-FFF2-40B4-BE49-F238E27FC236}">
                <a16:creationId xmlns:a16="http://schemas.microsoft.com/office/drawing/2014/main" id="{A1ACF41E-F852-3577-AA0D-094F91BC170A}"/>
              </a:ext>
            </a:extLst>
          </p:cNvPr>
          <p:cNvSpPr/>
          <p:nvPr/>
        </p:nvSpPr>
        <p:spPr>
          <a:xfrm>
            <a:off x="92885" y="3822444"/>
            <a:ext cx="8177239" cy="369332"/>
          </a:xfrm>
          <a:prstGeom prst="rect">
            <a:avLst/>
          </a:prstGeom>
          <a:solidFill>
            <a:schemeClr val="tx2">
              <a:lumMod val="20000"/>
              <a:lumOff val="80000"/>
            </a:schemeClr>
          </a:solidFill>
        </p:spPr>
        <p:txBody>
          <a:bodyPr wrap="none">
            <a:spAutoFit/>
          </a:bodyPr>
          <a:lstStyle/>
          <a:p>
            <a:r>
              <a:rPr lang="en-AU" b="1" dirty="0">
                <a:latin typeface="Apple Chancery" charset="0"/>
                <a:ea typeface="Apple Chancery" charset="0"/>
                <a:cs typeface="Apple Chancery" charset="0"/>
              </a:rPr>
              <a:t>Step #2: Further improvement (~arcsecond level) via </a:t>
            </a:r>
            <a:r>
              <a:rPr lang="en-AU" dirty="0" err="1">
                <a:solidFill>
                  <a:srgbClr val="00B050"/>
                </a:solidFill>
                <a:latin typeface="Apple Chancery" charset="0"/>
                <a:ea typeface="Apple Chancery" charset="0"/>
                <a:cs typeface="Apple Chancery" charset="0"/>
              </a:rPr>
              <a:t>uGMRT</a:t>
            </a:r>
            <a:r>
              <a:rPr lang="en-AU" b="1" dirty="0">
                <a:solidFill>
                  <a:srgbClr val="00B050"/>
                </a:solidFill>
                <a:latin typeface="Apple Chancery" charset="0"/>
                <a:ea typeface="Apple Chancery" charset="0"/>
                <a:cs typeface="Apple Chancery" charset="0"/>
              </a:rPr>
              <a:t> </a:t>
            </a:r>
            <a:r>
              <a:rPr lang="en-AU" b="1" dirty="0">
                <a:latin typeface="Apple Chancery" charset="0"/>
                <a:ea typeface="Apple Chancery" charset="0"/>
                <a:cs typeface="Apple Chancery" charset="0"/>
              </a:rPr>
              <a:t>imaging observations</a:t>
            </a:r>
            <a:endParaRPr lang="en-US" b="1" dirty="0">
              <a:latin typeface="Apple Chancery" charset="0"/>
              <a:ea typeface="Apple Chancery" charset="0"/>
              <a:cs typeface="Apple Chancery" charset="0"/>
            </a:endParaRPr>
          </a:p>
        </p:txBody>
      </p:sp>
      <p:sp>
        <p:nvSpPr>
          <p:cNvPr id="16" name="Rectangle 15">
            <a:extLst>
              <a:ext uri="{FF2B5EF4-FFF2-40B4-BE49-F238E27FC236}">
                <a16:creationId xmlns:a16="http://schemas.microsoft.com/office/drawing/2014/main" id="{92C4898D-20A4-3C81-CA8A-EF8B25EB17B9}"/>
              </a:ext>
            </a:extLst>
          </p:cNvPr>
          <p:cNvSpPr/>
          <p:nvPr/>
        </p:nvSpPr>
        <p:spPr>
          <a:xfrm>
            <a:off x="68898" y="943064"/>
            <a:ext cx="8093882" cy="369332"/>
          </a:xfrm>
          <a:prstGeom prst="rect">
            <a:avLst/>
          </a:prstGeom>
          <a:solidFill>
            <a:schemeClr val="tx2">
              <a:lumMod val="20000"/>
              <a:lumOff val="80000"/>
            </a:schemeClr>
          </a:solidFill>
        </p:spPr>
        <p:txBody>
          <a:bodyPr wrap="none">
            <a:spAutoFit/>
          </a:bodyPr>
          <a:lstStyle/>
          <a:p>
            <a:r>
              <a:rPr lang="en-AU" b="1" dirty="0">
                <a:latin typeface="Apple Chancery" charset="0"/>
                <a:ea typeface="Apple Chancery" charset="0"/>
                <a:cs typeface="Apple Chancery" charset="0"/>
              </a:rPr>
              <a:t>Step #1: from ~10’ to ~10” using a combination of </a:t>
            </a:r>
            <a:r>
              <a:rPr lang="en-AU" b="1" dirty="0">
                <a:solidFill>
                  <a:srgbClr val="0432FF"/>
                </a:solidFill>
                <a:latin typeface="Apple Chancery" charset="0"/>
                <a:ea typeface="Apple Chancery" charset="0"/>
                <a:cs typeface="Apple Chancery" charset="0"/>
              </a:rPr>
              <a:t>S</a:t>
            </a:r>
            <a:r>
              <a:rPr lang="en-AU" b="1" dirty="0">
                <a:solidFill>
                  <a:schemeClr val="accent6"/>
                </a:solidFill>
                <a:latin typeface="Apple Chancery" charset="0"/>
                <a:ea typeface="Apple Chancery" charset="0"/>
                <a:cs typeface="Apple Chancery" charset="0"/>
              </a:rPr>
              <a:t>M</a:t>
            </a:r>
            <a:r>
              <a:rPr lang="en-AU" b="1" dirty="0">
                <a:solidFill>
                  <a:srgbClr val="FF40FF"/>
                </a:solidFill>
                <a:latin typeface="Apple Chancery" charset="0"/>
                <a:ea typeface="Apple Chancery" charset="0"/>
                <a:cs typeface="Apple Chancery" charset="0"/>
              </a:rPr>
              <a:t>A</a:t>
            </a:r>
            <a:r>
              <a:rPr lang="en-AU" b="1" dirty="0">
                <a:solidFill>
                  <a:srgbClr val="00B050"/>
                </a:solidFill>
                <a:latin typeface="Apple Chancery" charset="0"/>
                <a:ea typeface="Apple Chancery" charset="0"/>
                <a:cs typeface="Apple Chancery" charset="0"/>
              </a:rPr>
              <a:t>R</a:t>
            </a:r>
            <a:r>
              <a:rPr lang="en-AU" b="1" dirty="0">
                <a:solidFill>
                  <a:srgbClr val="FF0000"/>
                </a:solidFill>
                <a:latin typeface="Apple Chancery" charset="0"/>
                <a:ea typeface="Apple Chancery" charset="0"/>
                <a:cs typeface="Apple Chancery" charset="0"/>
              </a:rPr>
              <a:t>T</a:t>
            </a:r>
            <a:r>
              <a:rPr lang="en-AU" b="1" dirty="0">
                <a:latin typeface="Apple Chancery" charset="0"/>
                <a:ea typeface="Apple Chancery" charset="0"/>
                <a:cs typeface="Apple Chancery" charset="0"/>
              </a:rPr>
              <a:t> and </a:t>
            </a:r>
            <a:r>
              <a:rPr lang="en-AU" b="1" dirty="0">
                <a:solidFill>
                  <a:srgbClr val="C00000"/>
                </a:solidFill>
                <a:latin typeface="Apple Chancery" charset="0"/>
                <a:ea typeface="Apple Chancery" charset="0"/>
                <a:cs typeface="Apple Chancery" charset="0"/>
              </a:rPr>
              <a:t>VCS</a:t>
            </a:r>
            <a:r>
              <a:rPr lang="en-AU" b="1" dirty="0">
                <a:latin typeface="Apple Chancery" charset="0"/>
                <a:ea typeface="Apple Chancery" charset="0"/>
                <a:cs typeface="Apple Chancery" charset="0"/>
              </a:rPr>
              <a:t> archival data</a:t>
            </a:r>
            <a:endParaRPr lang="en-US" b="1" dirty="0">
              <a:latin typeface="Apple Chancery" charset="0"/>
              <a:ea typeface="Apple Chancery" charset="0"/>
              <a:cs typeface="Apple Chancery" charset="0"/>
            </a:endParaRPr>
          </a:p>
        </p:txBody>
      </p:sp>
      <p:sp>
        <p:nvSpPr>
          <p:cNvPr id="17" name="TextBox 16">
            <a:extLst>
              <a:ext uri="{FF2B5EF4-FFF2-40B4-BE49-F238E27FC236}">
                <a16:creationId xmlns:a16="http://schemas.microsoft.com/office/drawing/2014/main" id="{4117CF8D-B4C5-1972-B68B-2DD0C3F6FF76}"/>
              </a:ext>
            </a:extLst>
          </p:cNvPr>
          <p:cNvSpPr txBox="1"/>
          <p:nvPr/>
        </p:nvSpPr>
        <p:spPr>
          <a:xfrm>
            <a:off x="7249691" y="2121176"/>
            <a:ext cx="2013062" cy="861774"/>
          </a:xfrm>
          <a:prstGeom prst="rect">
            <a:avLst/>
          </a:prstGeom>
          <a:solidFill>
            <a:schemeClr val="tx2">
              <a:lumMod val="20000"/>
              <a:lumOff val="80000"/>
            </a:schemeClr>
          </a:solidFill>
        </p:spPr>
        <p:txBody>
          <a:bodyPr wrap="square" rtlCol="0">
            <a:spAutoFit/>
          </a:bodyPr>
          <a:lstStyle/>
          <a:p>
            <a:r>
              <a:rPr lang="en-US" sz="1400" b="1" dirty="0">
                <a:latin typeface="American Typewriter" charset="0"/>
                <a:ea typeface="American Typewriter" charset="0"/>
                <a:cs typeface="American Typewriter" charset="0"/>
              </a:rPr>
              <a:t>SMART Pulsar #1:</a:t>
            </a:r>
          </a:p>
          <a:p>
            <a:r>
              <a:rPr lang="en-US" sz="1200" dirty="0">
                <a:latin typeface="American Typewriter" charset="0"/>
                <a:ea typeface="American Typewriter" charset="0"/>
                <a:cs typeface="American Typewriter" charset="0"/>
              </a:rPr>
              <a:t>PSR J0036-1033</a:t>
            </a:r>
          </a:p>
          <a:p>
            <a:r>
              <a:rPr lang="en-US" sz="1200" dirty="0">
                <a:latin typeface="American Typewriter" charset="0"/>
                <a:ea typeface="American Typewriter" charset="0"/>
                <a:cs typeface="American Typewriter" charset="0"/>
              </a:rPr>
              <a:t>P = 0.900009 seconds </a:t>
            </a:r>
          </a:p>
          <a:p>
            <a:r>
              <a:rPr lang="en-US" sz="1200" dirty="0">
                <a:latin typeface="American Typewriter" charset="0"/>
                <a:ea typeface="American Typewriter" charset="0"/>
                <a:cs typeface="American Typewriter" charset="0"/>
              </a:rPr>
              <a:t>DM = 23.123 pc cm</a:t>
            </a:r>
            <a:r>
              <a:rPr lang="en-US" sz="1200" baseline="30000" dirty="0">
                <a:latin typeface="American Typewriter" charset="0"/>
                <a:ea typeface="American Typewriter" charset="0"/>
                <a:cs typeface="American Typewriter" charset="0"/>
              </a:rPr>
              <a:t>-3</a:t>
            </a:r>
          </a:p>
        </p:txBody>
      </p:sp>
    </p:spTree>
    <p:extLst>
      <p:ext uri="{BB962C8B-B14F-4D97-AF65-F5344CB8AC3E}">
        <p14:creationId xmlns:p14="http://schemas.microsoft.com/office/powerpoint/2010/main" val="1201379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11</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58681"/>
            <a:ext cx="8597900" cy="646331"/>
          </a:xfrm>
        </p:spPr>
        <p:txBody>
          <a:bodyPr wrap="square">
            <a:spAutoFit/>
          </a:bodyPr>
          <a:lstStyle/>
          <a:p>
            <a:pPr lvl="0" algn="ctr"/>
            <a:r>
              <a:rPr lang="en-AU" sz="3600" dirty="0">
                <a:solidFill>
                  <a:srgbClr val="0432FF"/>
                </a:solidFill>
                <a:latin typeface="American Typewriter" charset="0"/>
                <a:ea typeface="American Typewriter" charset="0"/>
                <a:cs typeface="American Typewriter" charset="0"/>
              </a:rPr>
              <a:t>SMART + VCS data for Timing</a:t>
            </a:r>
          </a:p>
        </p:txBody>
      </p:sp>
      <p:pic>
        <p:nvPicPr>
          <p:cNvPr id="3074" name="Picture 2" descr="https://lh5.googleusercontent.com/_-RAYPCD6UxAF65xmU9cW5jvbNy6JIdM4sWG119CBJHAzUte7fQLnbzJogH0n5rjjSEOtLtgEPEe66nrhtUgn0rk9qPwMwngp0XzlK1vO-XoHHIkEH3TN9FKY7lgIUT8B8CsbhQalqOHz_IHl7h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7930"/>
            <a:ext cx="5571124" cy="29074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92693" y="977811"/>
            <a:ext cx="5677408" cy="307777"/>
          </a:xfrm>
          <a:prstGeom prst="rect">
            <a:avLst/>
          </a:prstGeom>
          <a:noFill/>
        </p:spPr>
        <p:txBody>
          <a:bodyPr wrap="square" rtlCol="0">
            <a:spAutoFit/>
          </a:bodyPr>
          <a:lstStyle/>
          <a:p>
            <a:pPr algn="r"/>
            <a:r>
              <a:rPr lang="en-US" sz="1400" dirty="0" err="1">
                <a:latin typeface="American Typewriter" charset="0"/>
                <a:ea typeface="American Typewriter" charset="0"/>
                <a:cs typeface="American Typewriter" charset="0"/>
              </a:rPr>
              <a:t>Swainston</a:t>
            </a:r>
            <a:r>
              <a:rPr lang="en-US" sz="1400" dirty="0">
                <a:latin typeface="American Typewriter" charset="0"/>
                <a:ea typeface="American Typewriter" charset="0"/>
                <a:cs typeface="American Typewriter" charset="0"/>
              </a:rPr>
              <a:t>, et al. (2021), </a:t>
            </a:r>
            <a:r>
              <a:rPr lang="en-US" sz="1400" dirty="0" err="1">
                <a:latin typeface="American Typewriter" charset="0"/>
                <a:ea typeface="American Typewriter" charset="0"/>
                <a:cs typeface="American Typewriter" charset="0"/>
              </a:rPr>
              <a:t>ApJ</a:t>
            </a:r>
            <a:r>
              <a:rPr lang="en-US" sz="1400" dirty="0">
                <a:latin typeface="American Typewriter" charset="0"/>
                <a:ea typeface="American Typewriter" charset="0"/>
                <a:cs typeface="American Typewriter" charset="0"/>
              </a:rPr>
              <a:t>, 911:L26 </a:t>
            </a:r>
          </a:p>
        </p:txBody>
      </p:sp>
      <p:sp>
        <p:nvSpPr>
          <p:cNvPr id="11" name="TextBox 10"/>
          <p:cNvSpPr txBox="1"/>
          <p:nvPr/>
        </p:nvSpPr>
        <p:spPr>
          <a:xfrm>
            <a:off x="5603434" y="1304846"/>
            <a:ext cx="3139044" cy="2031325"/>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1400" dirty="0">
                <a:latin typeface="American Typewriter" charset="0"/>
                <a:ea typeface="American Typewriter" charset="0"/>
                <a:cs typeface="American Typewriter" charset="0"/>
              </a:rPr>
              <a:t>Combination of MWA data (SMART + archival VCS) for full coherent timing solution</a:t>
            </a:r>
          </a:p>
          <a:p>
            <a:pPr marL="285750" indent="-285750">
              <a:buFont typeface="Arial" panose="020B0604020202020204" pitchFamily="34" charset="0"/>
              <a:buChar char="•"/>
            </a:pPr>
            <a:r>
              <a:rPr lang="en-US" sz="1400" dirty="0">
                <a:latin typeface="American Typewriter" charset="0"/>
                <a:ea typeface="American Typewriter" charset="0"/>
                <a:cs typeface="American Typewriter" charset="0"/>
              </a:rPr>
              <a:t> </a:t>
            </a:r>
          </a:p>
          <a:p>
            <a:pPr marL="285750" indent="-285750">
              <a:buFont typeface="Arial" panose="020B0604020202020204" pitchFamily="34" charset="0"/>
              <a:buChar char="•"/>
            </a:pPr>
            <a:r>
              <a:rPr lang="en-US" sz="1400" dirty="0" err="1">
                <a:solidFill>
                  <a:srgbClr val="FF0000"/>
                </a:solidFill>
                <a:latin typeface="American Typewriter" charset="0"/>
                <a:ea typeface="American Typewriter" charset="0"/>
                <a:cs typeface="American Typewriter" charset="0"/>
              </a:rPr>
              <a:t>P_dot</a:t>
            </a:r>
            <a:r>
              <a:rPr lang="en-US" sz="1400" dirty="0">
                <a:solidFill>
                  <a:srgbClr val="FF0000"/>
                </a:solidFill>
                <a:latin typeface="American Typewriter" charset="0"/>
                <a:ea typeface="American Typewriter" charset="0"/>
                <a:cs typeface="American Typewriter" charset="0"/>
              </a:rPr>
              <a:t> improvement</a:t>
            </a:r>
            <a:r>
              <a:rPr lang="en-US" sz="1400" dirty="0">
                <a:latin typeface="American Typewriter" charset="0"/>
                <a:ea typeface="American Typewriter" charset="0"/>
                <a:cs typeface="American Typewriter" charset="0"/>
              </a:rPr>
              <a:t> from 7σ (150 days) to </a:t>
            </a:r>
            <a:r>
              <a:rPr lang="en-US" sz="1400" dirty="0">
                <a:solidFill>
                  <a:srgbClr val="0432FF"/>
                </a:solidFill>
                <a:latin typeface="American Typewriter" charset="0"/>
                <a:ea typeface="American Typewriter" charset="0"/>
                <a:cs typeface="American Typewriter" charset="0"/>
              </a:rPr>
              <a:t>780σ (5.5 year)</a:t>
            </a:r>
          </a:p>
          <a:p>
            <a:pPr marL="285750" indent="-285750">
              <a:buFont typeface="Arial" panose="020B0604020202020204" pitchFamily="34" charset="0"/>
              <a:buChar char="•"/>
            </a:pPr>
            <a:endParaRPr lang="en-US" sz="1400" dirty="0">
              <a:solidFill>
                <a:srgbClr val="7030A0"/>
              </a:solidFill>
              <a:latin typeface="American Typewriter" charset="0"/>
              <a:ea typeface="American Typewriter" charset="0"/>
              <a:cs typeface="American Typewriter" charset="0"/>
            </a:endParaRPr>
          </a:p>
          <a:p>
            <a:pPr marL="285750" indent="-285750">
              <a:buFont typeface="Arial" panose="020B0604020202020204" pitchFamily="34" charset="0"/>
              <a:buChar char="•"/>
            </a:pPr>
            <a:r>
              <a:rPr lang="en-US" sz="1400" dirty="0">
                <a:latin typeface="American Typewriter" charset="0"/>
                <a:ea typeface="American Typewriter" charset="0"/>
                <a:cs typeface="American Typewriter" charset="0"/>
              </a:rPr>
              <a:t>Use of the GMRT position for faster convergence of timing  </a:t>
            </a:r>
          </a:p>
        </p:txBody>
      </p:sp>
      <p:pic>
        <p:nvPicPr>
          <p:cNvPr id="8" name="Picture 7" descr="A graph of a number of data&#10;&#10;Description automatically generated with medium confidence">
            <a:extLst>
              <a:ext uri="{FF2B5EF4-FFF2-40B4-BE49-F238E27FC236}">
                <a16:creationId xmlns:a16="http://schemas.microsoft.com/office/drawing/2014/main" id="{6BCB455E-A327-3B3E-1BFE-7299C9AD01DE}"/>
              </a:ext>
            </a:extLst>
          </p:cNvPr>
          <p:cNvPicPr>
            <a:picLocks noChangeAspect="1"/>
          </p:cNvPicPr>
          <p:nvPr/>
        </p:nvPicPr>
        <p:blipFill>
          <a:blip r:embed="rId4"/>
          <a:stretch>
            <a:fillRect/>
          </a:stretch>
        </p:blipFill>
        <p:spPr>
          <a:xfrm>
            <a:off x="4907652" y="3950569"/>
            <a:ext cx="3876575" cy="2907431"/>
          </a:xfrm>
          <a:prstGeom prst="rect">
            <a:avLst/>
          </a:prstGeom>
        </p:spPr>
      </p:pic>
      <p:sp>
        <p:nvSpPr>
          <p:cNvPr id="9" name="TextBox 8">
            <a:extLst>
              <a:ext uri="{FF2B5EF4-FFF2-40B4-BE49-F238E27FC236}">
                <a16:creationId xmlns:a16="http://schemas.microsoft.com/office/drawing/2014/main" id="{F5BF9BBC-7E71-8244-FBE4-F725F35D74DF}"/>
              </a:ext>
            </a:extLst>
          </p:cNvPr>
          <p:cNvSpPr txBox="1"/>
          <p:nvPr/>
        </p:nvSpPr>
        <p:spPr>
          <a:xfrm>
            <a:off x="3106819" y="3710275"/>
            <a:ext cx="5677408" cy="307777"/>
          </a:xfrm>
          <a:prstGeom prst="rect">
            <a:avLst/>
          </a:prstGeom>
          <a:noFill/>
        </p:spPr>
        <p:txBody>
          <a:bodyPr wrap="square" rtlCol="0">
            <a:spAutoFit/>
          </a:bodyPr>
          <a:lstStyle/>
          <a:p>
            <a:pPr algn="r"/>
            <a:r>
              <a:rPr lang="en-US" sz="1400" dirty="0">
                <a:latin typeface="American Typewriter" charset="0"/>
                <a:ea typeface="American Typewriter" charset="0"/>
                <a:cs typeface="American Typewriter" charset="0"/>
              </a:rPr>
              <a:t>Bhat, et al. (2023), PASA, 40:e020 </a:t>
            </a:r>
          </a:p>
        </p:txBody>
      </p:sp>
      <p:sp>
        <p:nvSpPr>
          <p:cNvPr id="10" name="TextBox 9">
            <a:extLst>
              <a:ext uri="{FF2B5EF4-FFF2-40B4-BE49-F238E27FC236}">
                <a16:creationId xmlns:a16="http://schemas.microsoft.com/office/drawing/2014/main" id="{9D1691DF-7897-5C38-F612-8064694DE9BA}"/>
              </a:ext>
            </a:extLst>
          </p:cNvPr>
          <p:cNvSpPr txBox="1"/>
          <p:nvPr/>
        </p:nvSpPr>
        <p:spPr>
          <a:xfrm>
            <a:off x="359773" y="4370732"/>
            <a:ext cx="3139044" cy="1815882"/>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1400" dirty="0">
                <a:latin typeface="American Typewriter" charset="0"/>
                <a:ea typeface="American Typewriter" charset="0"/>
                <a:cs typeface="American Typewriter" charset="0"/>
              </a:rPr>
              <a:t>Similar strategy but this is an “intermittent” pulsar (nulling fraction </a:t>
            </a:r>
            <a:r>
              <a:rPr lang="en-US" sz="1400" dirty="0">
                <a:latin typeface="Bookman Old Style" panose="02050604050505020204" pitchFamily="18" charset="0"/>
                <a:ea typeface="American Typewriter" charset="0"/>
                <a:cs typeface="American Typewriter" charset="0"/>
              </a:rPr>
              <a:t>~70-</a:t>
            </a:r>
            <a:r>
              <a:rPr lang="en-US" sz="1400" dirty="0">
                <a:latin typeface="American Typewriter" charset="0"/>
                <a:ea typeface="American Typewriter" charset="0"/>
                <a:cs typeface="American Typewriter" charset="0"/>
              </a:rPr>
              <a:t>80%)</a:t>
            </a:r>
          </a:p>
          <a:p>
            <a:pPr marL="285750" indent="-285750">
              <a:buFont typeface="Arial" panose="020B0604020202020204" pitchFamily="34" charset="0"/>
              <a:buChar char="•"/>
            </a:pPr>
            <a:endParaRPr lang="en-US" sz="1400" dirty="0">
              <a:solidFill>
                <a:srgbClr val="7030A0"/>
              </a:solidFill>
              <a:latin typeface="American Typewriter" charset="0"/>
              <a:ea typeface="American Typewriter" charset="0"/>
              <a:cs typeface="American Typewriter" charset="0"/>
            </a:endParaRPr>
          </a:p>
          <a:p>
            <a:pPr marL="285750" indent="-285750">
              <a:buFont typeface="Arial" panose="020B0604020202020204" pitchFamily="34" charset="0"/>
              <a:buChar char="•"/>
            </a:pPr>
            <a:r>
              <a:rPr lang="en-US" sz="1400" dirty="0">
                <a:latin typeface="American Typewriter" charset="0"/>
                <a:ea typeface="American Typewriter" charset="0"/>
                <a:cs typeface="American Typewriter" charset="0"/>
              </a:rPr>
              <a:t>Multiple observations over  </a:t>
            </a:r>
            <a:r>
              <a:rPr lang="en-US" sz="1400" dirty="0">
                <a:latin typeface="Bookman Old Style" panose="02050604050505020204" pitchFamily="18" charset="0"/>
                <a:ea typeface="American Typewriter" charset="0"/>
                <a:cs typeface="American Typewriter" charset="0"/>
              </a:rPr>
              <a:t>a ~</a:t>
            </a:r>
            <a:r>
              <a:rPr lang="en-US" sz="1400" dirty="0">
                <a:latin typeface="American Typewriter" charset="0"/>
                <a:ea typeface="American Typewriter" charset="0"/>
                <a:cs typeface="American Typewriter" charset="0"/>
              </a:rPr>
              <a:t>1.7 year time span, with a </a:t>
            </a:r>
            <a:r>
              <a:rPr lang="en-US" sz="1400" dirty="0" err="1">
                <a:solidFill>
                  <a:srgbClr val="FF0000"/>
                </a:solidFill>
                <a:latin typeface="American Typewriter" charset="0"/>
                <a:ea typeface="American Typewriter" charset="0"/>
                <a:cs typeface="American Typewriter" charset="0"/>
              </a:rPr>
              <a:t>P_dot</a:t>
            </a:r>
            <a:r>
              <a:rPr lang="en-US" sz="1400" dirty="0">
                <a:solidFill>
                  <a:srgbClr val="FF0000"/>
                </a:solidFill>
                <a:latin typeface="American Typewriter" charset="0"/>
                <a:ea typeface="American Typewriter" charset="0"/>
                <a:cs typeface="American Typewriter" charset="0"/>
              </a:rPr>
              <a:t> </a:t>
            </a:r>
            <a:r>
              <a:rPr lang="en-US" sz="1400" dirty="0">
                <a:latin typeface="American Typewriter" charset="0"/>
                <a:ea typeface="American Typewriter" charset="0"/>
                <a:cs typeface="American Typewriter" charset="0"/>
              </a:rPr>
              <a:t>determination at </a:t>
            </a:r>
            <a:r>
              <a:rPr lang="en-US" sz="1400" dirty="0">
                <a:solidFill>
                  <a:srgbClr val="0432FF"/>
                </a:solidFill>
                <a:latin typeface="American Typewriter" charset="0"/>
                <a:ea typeface="American Typewriter" charset="0"/>
                <a:cs typeface="American Typewriter" charset="0"/>
              </a:rPr>
              <a:t>28σ  significance. </a:t>
            </a:r>
          </a:p>
        </p:txBody>
      </p:sp>
    </p:spTree>
    <p:extLst>
      <p:ext uri="{BB962C8B-B14F-4D97-AF65-F5344CB8AC3E}">
        <p14:creationId xmlns:p14="http://schemas.microsoft.com/office/powerpoint/2010/main" val="771949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12</a:t>
            </a:fld>
            <a:endParaRPr lang="en-AU" sz="1270" b="1">
              <a:latin typeface="Arial" pitchFamily="34"/>
              <a:ea typeface="Arial Unicode MS" pitchFamily="2"/>
              <a:cs typeface="Tahoma" pitchFamily="2"/>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97" y="1098527"/>
            <a:ext cx="7675283" cy="2378779"/>
          </a:xfrm>
          <a:prstGeom prst="rect">
            <a:avLst/>
          </a:prstGeom>
        </p:spPr>
      </p:pic>
      <p:sp>
        <p:nvSpPr>
          <p:cNvPr id="4" name="TextBox 3"/>
          <p:cNvSpPr txBox="1"/>
          <p:nvPr/>
        </p:nvSpPr>
        <p:spPr>
          <a:xfrm>
            <a:off x="934427" y="6498728"/>
            <a:ext cx="7275145" cy="307777"/>
          </a:xfrm>
          <a:prstGeom prst="rect">
            <a:avLst/>
          </a:prstGeom>
          <a:solidFill>
            <a:schemeClr val="bg1"/>
          </a:solidFill>
        </p:spPr>
        <p:txBody>
          <a:bodyPr wrap="square" rtlCol="0">
            <a:spAutoFit/>
          </a:bodyPr>
          <a:lstStyle/>
          <a:p>
            <a:pPr algn="r"/>
            <a:r>
              <a:rPr lang="en-US" sz="1400" dirty="0" err="1">
                <a:latin typeface="American Typewriter" panose="02090604020004020304" pitchFamily="18" charset="77"/>
                <a:ea typeface="Arial" charset="0"/>
                <a:cs typeface="Arial" charset="0"/>
              </a:rPr>
              <a:t>Swainston</a:t>
            </a:r>
            <a:r>
              <a:rPr lang="en-US" sz="1400" dirty="0">
                <a:latin typeface="American Typewriter" panose="02090604020004020304" pitchFamily="18" charset="77"/>
                <a:ea typeface="Arial" charset="0"/>
                <a:cs typeface="Arial" charset="0"/>
              </a:rPr>
              <a:t>, et al. (2021), </a:t>
            </a:r>
            <a:r>
              <a:rPr lang="en-US" sz="1400" dirty="0" err="1">
                <a:latin typeface="American Typewriter" panose="02090604020004020304" pitchFamily="18" charset="77"/>
                <a:ea typeface="Arial" charset="0"/>
                <a:cs typeface="Arial" charset="0"/>
              </a:rPr>
              <a:t>ApJ</a:t>
            </a:r>
            <a:r>
              <a:rPr lang="en-US" sz="1400" dirty="0">
                <a:latin typeface="American Typewriter" panose="02090604020004020304" pitchFamily="18" charset="77"/>
                <a:ea typeface="Arial" charset="0"/>
                <a:cs typeface="Arial" charset="0"/>
              </a:rPr>
              <a:t>, </a:t>
            </a:r>
            <a:r>
              <a:rPr lang="en-US" sz="1400" b="1" dirty="0">
                <a:latin typeface="American Typewriter" panose="02090604020004020304" pitchFamily="18" charset="77"/>
                <a:ea typeface="Arial" charset="0"/>
                <a:cs typeface="Arial" charset="0"/>
              </a:rPr>
              <a:t>911</a:t>
            </a:r>
            <a:r>
              <a:rPr lang="en-US" sz="1400" dirty="0">
                <a:latin typeface="American Typewriter" panose="02090604020004020304" pitchFamily="18" charset="77"/>
                <a:ea typeface="Arial" charset="0"/>
                <a:cs typeface="Arial" charset="0"/>
              </a:rPr>
              <a:t>:L26, Bhat et al. 2023b, PASA, 40, e021 </a:t>
            </a:r>
          </a:p>
        </p:txBody>
      </p:sp>
      <p:sp>
        <p:nvSpPr>
          <p:cNvPr id="9" name="TextBox 8"/>
          <p:cNvSpPr txBox="1"/>
          <p:nvPr/>
        </p:nvSpPr>
        <p:spPr>
          <a:xfrm>
            <a:off x="1021974" y="880756"/>
            <a:ext cx="1675529" cy="276999"/>
          </a:xfrm>
          <a:prstGeom prst="rect">
            <a:avLst/>
          </a:prstGeom>
          <a:noFill/>
        </p:spPr>
        <p:txBody>
          <a:bodyPr wrap="square" rtlCol="0">
            <a:spAutoFit/>
          </a:bodyPr>
          <a:lstStyle/>
          <a:p>
            <a:pPr algn="r"/>
            <a:r>
              <a:rPr lang="en-US" sz="1200" b="1" dirty="0">
                <a:latin typeface="American Typewriter" charset="0"/>
                <a:ea typeface="American Typewriter" charset="0"/>
                <a:cs typeface="American Typewriter" charset="0"/>
              </a:rPr>
              <a:t>MWA (SMART)</a:t>
            </a:r>
          </a:p>
        </p:txBody>
      </p:sp>
      <p:sp>
        <p:nvSpPr>
          <p:cNvPr id="10" name="TextBox 9"/>
          <p:cNvSpPr txBox="1"/>
          <p:nvPr/>
        </p:nvSpPr>
        <p:spPr>
          <a:xfrm>
            <a:off x="2368217" y="860089"/>
            <a:ext cx="1923293" cy="276999"/>
          </a:xfrm>
          <a:prstGeom prst="rect">
            <a:avLst/>
          </a:prstGeom>
          <a:noFill/>
        </p:spPr>
        <p:txBody>
          <a:bodyPr wrap="square" rtlCol="0">
            <a:spAutoFit/>
          </a:bodyPr>
          <a:lstStyle/>
          <a:p>
            <a:pPr algn="r"/>
            <a:r>
              <a:rPr lang="en-US" sz="1200" b="1" dirty="0">
                <a:latin typeface="American Typewriter" charset="0"/>
                <a:ea typeface="American Typewriter" charset="0"/>
                <a:cs typeface="American Typewriter" charset="0"/>
              </a:rPr>
              <a:t>GMRT Band 3</a:t>
            </a:r>
          </a:p>
        </p:txBody>
      </p:sp>
      <p:sp>
        <p:nvSpPr>
          <p:cNvPr id="11" name="TextBox 10"/>
          <p:cNvSpPr txBox="1"/>
          <p:nvPr/>
        </p:nvSpPr>
        <p:spPr>
          <a:xfrm>
            <a:off x="4706202" y="869415"/>
            <a:ext cx="1594009" cy="276999"/>
          </a:xfrm>
          <a:prstGeom prst="rect">
            <a:avLst/>
          </a:prstGeom>
          <a:noFill/>
        </p:spPr>
        <p:txBody>
          <a:bodyPr wrap="square" rtlCol="0">
            <a:spAutoFit/>
          </a:bodyPr>
          <a:lstStyle/>
          <a:p>
            <a:pPr algn="r"/>
            <a:r>
              <a:rPr lang="en-US" sz="1200" b="1" dirty="0">
                <a:latin typeface="American Typewriter" charset="0"/>
                <a:ea typeface="American Typewriter" charset="0"/>
                <a:cs typeface="American Typewriter" charset="0"/>
              </a:rPr>
              <a:t>GMRT Band 4</a:t>
            </a:r>
          </a:p>
        </p:txBody>
      </p:sp>
      <p:sp>
        <p:nvSpPr>
          <p:cNvPr id="12" name="TextBox 11"/>
          <p:cNvSpPr txBox="1"/>
          <p:nvPr/>
        </p:nvSpPr>
        <p:spPr>
          <a:xfrm>
            <a:off x="6446497" y="896073"/>
            <a:ext cx="1763075" cy="276999"/>
          </a:xfrm>
          <a:prstGeom prst="rect">
            <a:avLst/>
          </a:prstGeom>
          <a:noFill/>
        </p:spPr>
        <p:txBody>
          <a:bodyPr wrap="square" rtlCol="0">
            <a:spAutoFit/>
          </a:bodyPr>
          <a:lstStyle/>
          <a:p>
            <a:pPr algn="r"/>
            <a:r>
              <a:rPr lang="en-US" sz="1200" b="1" dirty="0">
                <a:latin typeface="American Typewriter" charset="0"/>
                <a:ea typeface="American Typewriter" charset="0"/>
                <a:cs typeface="American Typewriter" charset="0"/>
              </a:rPr>
              <a:t>Parkes UWL</a:t>
            </a:r>
          </a:p>
        </p:txBody>
      </p:sp>
      <p:sp>
        <p:nvSpPr>
          <p:cNvPr id="33" name="Down Arrow 32"/>
          <p:cNvSpPr/>
          <p:nvPr/>
        </p:nvSpPr>
        <p:spPr>
          <a:xfrm rot="10800000">
            <a:off x="1233606" y="4553822"/>
            <a:ext cx="391993" cy="2748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rot="10800000">
            <a:off x="7697906" y="4647140"/>
            <a:ext cx="391993" cy="2748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Down Arrow 34"/>
          <p:cNvSpPr/>
          <p:nvPr/>
        </p:nvSpPr>
        <p:spPr>
          <a:xfrm rot="10800000">
            <a:off x="4510206" y="4594131"/>
            <a:ext cx="391993" cy="2748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3DA86EB0-5DBA-4DF5-A89C-FEEF721B66CE}"/>
              </a:ext>
            </a:extLst>
          </p:cNvPr>
          <p:cNvSpPr txBox="1">
            <a:spLocks/>
          </p:cNvSpPr>
          <p:nvPr/>
        </p:nvSpPr>
        <p:spPr>
          <a:xfrm>
            <a:off x="462402" y="141047"/>
            <a:ext cx="84876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charset="0"/>
                <a:ea typeface="American Typewriter" charset="0"/>
                <a:cs typeface="American Typewriter" charset="0"/>
              </a:rPr>
              <a:t>GMRT &amp; Parkes follow-up </a:t>
            </a:r>
            <a:endParaRPr lang="en-AU" sz="1800" dirty="0">
              <a:solidFill>
                <a:srgbClr val="0432FF"/>
              </a:solidFill>
              <a:latin typeface="American Typewriter" charset="0"/>
              <a:ea typeface="American Typewriter" charset="0"/>
              <a:cs typeface="American Typewriter" charset="0"/>
            </a:endParaRPr>
          </a:p>
        </p:txBody>
      </p:sp>
      <p:pic>
        <p:nvPicPr>
          <p:cNvPr id="5" name="Picture 4" descr="A picture containing screenshot, text, line, rectangle&#10;&#10;Description automatically generated">
            <a:extLst>
              <a:ext uri="{FF2B5EF4-FFF2-40B4-BE49-F238E27FC236}">
                <a16:creationId xmlns:a16="http://schemas.microsoft.com/office/drawing/2014/main" id="{E2E2D5F2-B8D1-4B4D-4F61-F5D78A44FDF0}"/>
              </a:ext>
            </a:extLst>
          </p:cNvPr>
          <p:cNvPicPr>
            <a:picLocks noChangeAspect="1"/>
          </p:cNvPicPr>
          <p:nvPr/>
        </p:nvPicPr>
        <p:blipFill>
          <a:blip r:embed="rId4"/>
          <a:stretch>
            <a:fillRect/>
          </a:stretch>
        </p:blipFill>
        <p:spPr>
          <a:xfrm>
            <a:off x="632597" y="3505182"/>
            <a:ext cx="7772400" cy="2993546"/>
          </a:xfrm>
          <a:prstGeom prst="rect">
            <a:avLst/>
          </a:prstGeom>
        </p:spPr>
      </p:pic>
      <p:cxnSp>
        <p:nvCxnSpPr>
          <p:cNvPr id="13" name="Straight Connector 12">
            <a:extLst>
              <a:ext uri="{FF2B5EF4-FFF2-40B4-BE49-F238E27FC236}">
                <a16:creationId xmlns:a16="http://schemas.microsoft.com/office/drawing/2014/main" id="{E48295EE-436D-8965-AC79-CDEC8EED9E4A}"/>
              </a:ext>
            </a:extLst>
          </p:cNvPr>
          <p:cNvCxnSpPr/>
          <p:nvPr/>
        </p:nvCxnSpPr>
        <p:spPr>
          <a:xfrm>
            <a:off x="462402" y="3506490"/>
            <a:ext cx="8175989" cy="27876"/>
          </a:xfrm>
          <a:prstGeom prst="line">
            <a:avLst/>
          </a:prstGeom>
          <a:ln>
            <a:solidFill>
              <a:srgbClr val="0432FF"/>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9BAFB0A-246D-CC50-F89C-2AD02732526B}"/>
              </a:ext>
            </a:extLst>
          </p:cNvPr>
          <p:cNvSpPr txBox="1"/>
          <p:nvPr/>
        </p:nvSpPr>
        <p:spPr>
          <a:xfrm rot="16200000">
            <a:off x="-646223" y="4295000"/>
            <a:ext cx="2256312" cy="369332"/>
          </a:xfrm>
          <a:prstGeom prst="rect">
            <a:avLst/>
          </a:prstGeom>
          <a:noFill/>
        </p:spPr>
        <p:txBody>
          <a:bodyPr wrap="square" rtlCol="0">
            <a:spAutoFit/>
          </a:bodyPr>
          <a:lstStyle/>
          <a:p>
            <a:r>
              <a:rPr lang="en-US" b="1" dirty="0"/>
              <a:t>PSR J0026-1955</a:t>
            </a:r>
          </a:p>
        </p:txBody>
      </p:sp>
      <p:sp>
        <p:nvSpPr>
          <p:cNvPr id="6" name="TextBox 5">
            <a:extLst>
              <a:ext uri="{FF2B5EF4-FFF2-40B4-BE49-F238E27FC236}">
                <a16:creationId xmlns:a16="http://schemas.microsoft.com/office/drawing/2014/main" id="{33886525-53BD-7C25-29B9-37D474FC816B}"/>
              </a:ext>
            </a:extLst>
          </p:cNvPr>
          <p:cNvSpPr txBox="1"/>
          <p:nvPr/>
        </p:nvSpPr>
        <p:spPr>
          <a:xfrm rot="16200000">
            <a:off x="-612221" y="1546056"/>
            <a:ext cx="2256312" cy="369332"/>
          </a:xfrm>
          <a:prstGeom prst="rect">
            <a:avLst/>
          </a:prstGeom>
          <a:noFill/>
        </p:spPr>
        <p:txBody>
          <a:bodyPr wrap="square" rtlCol="0">
            <a:spAutoFit/>
          </a:bodyPr>
          <a:lstStyle/>
          <a:p>
            <a:r>
              <a:rPr lang="en-US" b="1" dirty="0"/>
              <a:t>PSR J0036-1033</a:t>
            </a:r>
          </a:p>
        </p:txBody>
      </p:sp>
    </p:spTree>
    <p:extLst>
      <p:ext uri="{BB962C8B-B14F-4D97-AF65-F5344CB8AC3E}">
        <p14:creationId xmlns:p14="http://schemas.microsoft.com/office/powerpoint/2010/main" val="98395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13</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744728" y="-126672"/>
            <a:ext cx="7119302" cy="1077218"/>
          </a:xfrm>
        </p:spPr>
        <p:txBody>
          <a:bodyPr wrap="square">
            <a:spAutoFit/>
          </a:bodyPr>
          <a:lstStyle/>
          <a:p>
            <a:pPr algn="ctr"/>
            <a:r>
              <a:rPr lang="en-AU" sz="3200" dirty="0">
                <a:solidFill>
                  <a:srgbClr val="0432FF"/>
                </a:solidFill>
                <a:latin typeface="American Typewriter" charset="0"/>
                <a:ea typeface="American Typewriter" charset="0"/>
                <a:cs typeface="American Typewriter" charset="0"/>
              </a:rPr>
              <a:t>PSR J0026-1955: evolutionary sub-pulse drifting and nulling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00" y="2054950"/>
            <a:ext cx="6187919" cy="3816199"/>
          </a:xfrm>
          <a:prstGeom prst="rect">
            <a:avLst/>
          </a:prstGeom>
        </p:spPr>
      </p:pic>
      <p:sp>
        <p:nvSpPr>
          <p:cNvPr id="10" name="TextBox 9"/>
          <p:cNvSpPr txBox="1"/>
          <p:nvPr/>
        </p:nvSpPr>
        <p:spPr>
          <a:xfrm>
            <a:off x="972065" y="6076850"/>
            <a:ext cx="5677408" cy="523220"/>
          </a:xfrm>
          <a:prstGeom prst="rect">
            <a:avLst/>
          </a:prstGeom>
          <a:noFill/>
        </p:spPr>
        <p:txBody>
          <a:bodyPr wrap="square" rtlCol="0">
            <a:spAutoFit/>
          </a:bodyPr>
          <a:lstStyle/>
          <a:p>
            <a:r>
              <a:rPr lang="en-US" sz="1400" dirty="0" err="1">
                <a:latin typeface="American Typewriter" charset="0"/>
                <a:ea typeface="American Typewriter" charset="0"/>
                <a:cs typeface="American Typewriter" charset="0"/>
              </a:rPr>
              <a:t>McSweeney</a:t>
            </a:r>
            <a:r>
              <a:rPr lang="en-US" sz="1400" dirty="0">
                <a:latin typeface="American Typewriter" charset="0"/>
                <a:ea typeface="American Typewriter" charset="0"/>
                <a:cs typeface="American Typewriter" charset="0"/>
              </a:rPr>
              <a:t> et al. (2022), </a:t>
            </a:r>
            <a:r>
              <a:rPr lang="en-US" sz="1400" dirty="0" err="1">
                <a:latin typeface="American Typewriter" charset="0"/>
                <a:ea typeface="American Typewriter" charset="0"/>
                <a:cs typeface="American Typewriter" charset="0"/>
              </a:rPr>
              <a:t>ApJ</a:t>
            </a:r>
            <a:r>
              <a:rPr lang="en-US" sz="1400" dirty="0">
                <a:latin typeface="American Typewriter" charset="0"/>
                <a:ea typeface="American Typewriter" charset="0"/>
                <a:cs typeface="American Typewriter" charset="0"/>
              </a:rPr>
              <a:t>, </a:t>
            </a:r>
            <a:r>
              <a:rPr lang="en-AU" sz="1400" b="1" i="1" dirty="0">
                <a:latin typeface="American Typewriter" charset="0"/>
                <a:ea typeface="American Typewriter" charset="0"/>
                <a:cs typeface="American Typewriter" charset="0"/>
              </a:rPr>
              <a:t>933</a:t>
            </a:r>
            <a:r>
              <a:rPr lang="en-AU" sz="1400" i="1" dirty="0">
                <a:latin typeface="American Typewriter" charset="0"/>
                <a:ea typeface="American Typewriter" charset="0"/>
                <a:cs typeface="American Typewriter" charset="0"/>
              </a:rPr>
              <a:t>, 210</a:t>
            </a:r>
          </a:p>
          <a:p>
            <a:r>
              <a:rPr lang="en-AU" sz="1400" dirty="0">
                <a:latin typeface="American Typewriter" charset="0"/>
                <a:ea typeface="American Typewriter" charset="0"/>
                <a:cs typeface="American Typewriter" charset="0"/>
              </a:rPr>
              <a:t>MWA Discovery and Follow-up </a:t>
            </a:r>
            <a:endParaRPr lang="en-US" sz="1400" dirty="0">
              <a:latin typeface="American Typewriter" charset="0"/>
              <a:ea typeface="American Typewriter" charset="0"/>
              <a:cs typeface="American Typewriter" charset="0"/>
            </a:endParaRPr>
          </a:p>
        </p:txBody>
      </p:sp>
      <p:sp>
        <p:nvSpPr>
          <p:cNvPr id="8" name="TextBox 7"/>
          <p:cNvSpPr txBox="1"/>
          <p:nvPr/>
        </p:nvSpPr>
        <p:spPr>
          <a:xfrm>
            <a:off x="380794" y="1471231"/>
            <a:ext cx="5238975" cy="523220"/>
          </a:xfrm>
          <a:prstGeom prst="rect">
            <a:avLst/>
          </a:prstGeom>
          <a:solidFill>
            <a:schemeClr val="tx2">
              <a:lumMod val="20000"/>
              <a:lumOff val="80000"/>
            </a:schemeClr>
          </a:solidFill>
        </p:spPr>
        <p:txBody>
          <a:bodyPr wrap="square" rtlCol="0">
            <a:spAutoFit/>
          </a:bodyPr>
          <a:lstStyle/>
          <a:p>
            <a:r>
              <a:rPr lang="en-AU" sz="1400" dirty="0">
                <a:latin typeface="American Typewriter" panose="02090604020004020304" pitchFamily="18" charset="77"/>
                <a:ea typeface="American Typewriter" charset="0"/>
                <a:cs typeface="American Typewriter" charset="0"/>
              </a:rPr>
              <a:t>A pulsar with unusual sub-pulse drifting (evolutionary and stable drift modes) and a very large nulling fraction (70%)</a:t>
            </a:r>
            <a:endParaRPr lang="en-US" sz="1400" i="1" dirty="0">
              <a:latin typeface="American Typewriter" panose="02090604020004020304" pitchFamily="18" charset="77"/>
              <a:ea typeface="American Typewriter" charset="0"/>
              <a:cs typeface="American Typewriter" charset="0"/>
            </a:endParaRPr>
          </a:p>
        </p:txBody>
      </p:sp>
      <p:pic>
        <p:nvPicPr>
          <p:cNvPr id="3" name="Picture 2">
            <a:extLst>
              <a:ext uri="{FF2B5EF4-FFF2-40B4-BE49-F238E27FC236}">
                <a16:creationId xmlns:a16="http://schemas.microsoft.com/office/drawing/2014/main" id="{DD8752FD-341E-3190-E041-92D959B3E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3719" y="1714678"/>
            <a:ext cx="2799087" cy="5143322"/>
          </a:xfrm>
          <a:prstGeom prst="rect">
            <a:avLst/>
          </a:prstGeom>
        </p:spPr>
      </p:pic>
      <p:sp>
        <p:nvSpPr>
          <p:cNvPr id="12" name="TextBox 11"/>
          <p:cNvSpPr txBox="1"/>
          <p:nvPr/>
        </p:nvSpPr>
        <p:spPr>
          <a:xfrm>
            <a:off x="5041502" y="917233"/>
            <a:ext cx="3193191" cy="523220"/>
          </a:xfrm>
          <a:prstGeom prst="rect">
            <a:avLst/>
          </a:prstGeom>
          <a:solidFill>
            <a:schemeClr val="bg1"/>
          </a:solidFill>
        </p:spPr>
        <p:txBody>
          <a:bodyPr wrap="square" rtlCol="0">
            <a:spAutoFit/>
          </a:bodyPr>
          <a:lstStyle/>
          <a:p>
            <a:r>
              <a:rPr lang="en-AU" sz="1400" dirty="0">
                <a:latin typeface="American Typewriter" panose="02090604020004020304" pitchFamily="18" charset="77"/>
                <a:ea typeface="Apple Chancery" charset="0"/>
                <a:cs typeface="Apple Chancery" charset="0"/>
              </a:rPr>
              <a:t>GMRT Follow-up</a:t>
            </a:r>
          </a:p>
          <a:p>
            <a:r>
              <a:rPr lang="en-AU" sz="1400" dirty="0" err="1">
                <a:latin typeface="American Typewriter" panose="02090604020004020304" pitchFamily="18" charset="77"/>
                <a:ea typeface="Apple Chancery" charset="0"/>
                <a:cs typeface="Apple Chancery" charset="0"/>
              </a:rPr>
              <a:t>Janagal</a:t>
            </a:r>
            <a:r>
              <a:rPr lang="en-AU" sz="1400" dirty="0">
                <a:latin typeface="American Typewriter" panose="02090604020004020304" pitchFamily="18" charset="77"/>
                <a:ea typeface="Apple Chancery" charset="0"/>
                <a:cs typeface="Apple Chancery" charset="0"/>
              </a:rPr>
              <a:t> et al. MNRAS, </a:t>
            </a:r>
            <a:r>
              <a:rPr lang="en-AU" sz="1400" b="1" dirty="0">
                <a:latin typeface="American Typewriter" panose="02090604020004020304" pitchFamily="18" charset="77"/>
                <a:ea typeface="Apple Chancery" charset="0"/>
                <a:cs typeface="Apple Chancery" charset="0"/>
              </a:rPr>
              <a:t>524</a:t>
            </a:r>
            <a:r>
              <a:rPr lang="en-AU" sz="1400" dirty="0">
                <a:latin typeface="American Typewriter" panose="02090604020004020304" pitchFamily="18" charset="77"/>
                <a:ea typeface="Apple Chancery" charset="0"/>
                <a:cs typeface="Apple Chancery" charset="0"/>
              </a:rPr>
              <a:t>, 2684</a:t>
            </a:r>
            <a:endParaRPr lang="en-US" sz="1400" i="1" dirty="0">
              <a:latin typeface="American Typewriter" panose="02090604020004020304" pitchFamily="18" charset="77"/>
              <a:ea typeface="Apple Chancery" charset="0"/>
              <a:cs typeface="Apple Chancery" charset="0"/>
            </a:endParaRPr>
          </a:p>
        </p:txBody>
      </p:sp>
      <p:pic>
        <p:nvPicPr>
          <p:cNvPr id="4" name="Google Shape;110;g1b2ae1d7b44_0_0">
            <a:extLst>
              <a:ext uri="{FF2B5EF4-FFF2-40B4-BE49-F238E27FC236}">
                <a16:creationId xmlns:a16="http://schemas.microsoft.com/office/drawing/2014/main" id="{25B4FE38-AB96-3014-2254-7A590AA0318E}"/>
              </a:ext>
            </a:extLst>
          </p:cNvPr>
          <p:cNvPicPr preferRelativeResize="0"/>
          <p:nvPr/>
        </p:nvPicPr>
        <p:blipFill rotWithShape="1">
          <a:blip r:embed="rId5">
            <a:alphaModFix/>
          </a:blip>
          <a:srcRect/>
          <a:stretch/>
        </p:blipFill>
        <p:spPr>
          <a:xfrm>
            <a:off x="8234693" y="370397"/>
            <a:ext cx="875759" cy="866823"/>
          </a:xfrm>
          <a:prstGeom prst="rect">
            <a:avLst/>
          </a:prstGeom>
          <a:noFill/>
          <a:ln>
            <a:noFill/>
          </a:ln>
        </p:spPr>
      </p:pic>
      <p:sp>
        <p:nvSpPr>
          <p:cNvPr id="11" name="Google Shape;112;g1b2ae1d7b44_0_0">
            <a:extLst>
              <a:ext uri="{FF2B5EF4-FFF2-40B4-BE49-F238E27FC236}">
                <a16:creationId xmlns:a16="http://schemas.microsoft.com/office/drawing/2014/main" id="{282D6A64-9907-5BCC-AD77-921583E440CF}"/>
              </a:ext>
            </a:extLst>
          </p:cNvPr>
          <p:cNvSpPr txBox="1"/>
          <p:nvPr/>
        </p:nvSpPr>
        <p:spPr>
          <a:xfrm>
            <a:off x="8063258" y="1191458"/>
            <a:ext cx="1235121" cy="509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400"/>
              <a:buFont typeface="Cutive"/>
              <a:buNone/>
            </a:pPr>
            <a:r>
              <a:rPr lang="en" sz="1000" b="0" i="0" u="none" dirty="0" err="1">
                <a:solidFill>
                  <a:schemeClr val="dk1"/>
                </a:solidFill>
                <a:latin typeface="Arial" panose="020B0604020202020204" pitchFamily="34" charset="0"/>
                <a:ea typeface="American Typewriter" charset="0"/>
                <a:cs typeface="Arial" panose="020B0604020202020204" pitchFamily="34" charset="0"/>
                <a:sym typeface="Cutive"/>
              </a:rPr>
              <a:t>Parul</a:t>
            </a:r>
            <a:r>
              <a:rPr lang="en" sz="1000" b="0" i="0" u="none" dirty="0">
                <a:solidFill>
                  <a:schemeClr val="dk1"/>
                </a:solidFill>
                <a:latin typeface="Arial" panose="020B0604020202020204" pitchFamily="34" charset="0"/>
                <a:ea typeface="American Typewriter" charset="0"/>
                <a:cs typeface="Arial" panose="020B0604020202020204" pitchFamily="34" charset="0"/>
                <a:sym typeface="Cutive"/>
              </a:rPr>
              <a:t> </a:t>
            </a:r>
            <a:r>
              <a:rPr lang="en" sz="1000" b="0" i="0" u="none" dirty="0" err="1">
                <a:solidFill>
                  <a:schemeClr val="dk1"/>
                </a:solidFill>
                <a:latin typeface="Arial" panose="020B0604020202020204" pitchFamily="34" charset="0"/>
                <a:ea typeface="American Typewriter" charset="0"/>
                <a:cs typeface="Arial" panose="020B0604020202020204" pitchFamily="34" charset="0"/>
                <a:sym typeface="Cutive"/>
              </a:rPr>
              <a:t>Janagal</a:t>
            </a:r>
            <a:endParaRPr sz="1000" b="0" i="0" u="none" dirty="0">
              <a:solidFill>
                <a:schemeClr val="dk1"/>
              </a:solidFill>
              <a:latin typeface="Arial" panose="020B0604020202020204" pitchFamily="34" charset="0"/>
              <a:ea typeface="American Typewriter" charset="0"/>
              <a:cs typeface="Arial" panose="020B0604020202020204" pitchFamily="34" charset="0"/>
              <a:sym typeface="Cutive"/>
            </a:endParaRPr>
          </a:p>
          <a:p>
            <a:pPr marL="0" marR="0" lvl="0" indent="0" algn="ctr" rtl="0">
              <a:spcBef>
                <a:spcPts val="0"/>
              </a:spcBef>
              <a:spcAft>
                <a:spcPts val="0"/>
              </a:spcAft>
              <a:buClr>
                <a:schemeClr val="dk1"/>
              </a:buClr>
              <a:buSzPts val="1400"/>
              <a:buFont typeface="Cutive"/>
              <a:buNone/>
            </a:pPr>
            <a:r>
              <a:rPr lang="en" sz="900" b="0" i="0" u="none" dirty="0">
                <a:solidFill>
                  <a:schemeClr val="dk1"/>
                </a:solidFill>
                <a:latin typeface="Arial" panose="020B0604020202020204" pitchFamily="34" charset="0"/>
                <a:ea typeface="American Typewriter" charset="0"/>
                <a:cs typeface="Arial" panose="020B0604020202020204" pitchFamily="34" charset="0"/>
                <a:sym typeface="Cutive"/>
              </a:rPr>
              <a:t>PhD candidate  </a:t>
            </a:r>
            <a:r>
              <a:rPr lang="en-AU" sz="1000" b="0" i="0" u="none" dirty="0">
                <a:solidFill>
                  <a:schemeClr val="dk1"/>
                </a:solidFill>
                <a:latin typeface="Arial" panose="020B0604020202020204" pitchFamily="34" charset="0"/>
                <a:ea typeface="American Typewriter" charset="0"/>
                <a:cs typeface="Arial" panose="020B0604020202020204" pitchFamily="34" charset="0"/>
                <a:sym typeface="Cutive"/>
              </a:rPr>
              <a:t> (IIT, Indore)</a:t>
            </a:r>
            <a:endParaRPr sz="1000" b="0" i="0" u="none" dirty="0">
              <a:solidFill>
                <a:schemeClr val="dk1"/>
              </a:solidFill>
              <a:latin typeface="Arial" panose="020B0604020202020204" pitchFamily="34" charset="0"/>
              <a:ea typeface="American Typewriter" charset="0"/>
              <a:cs typeface="Arial" panose="020B0604020202020204" pitchFamily="34" charset="0"/>
              <a:sym typeface="Cutive"/>
            </a:endParaRPr>
          </a:p>
        </p:txBody>
      </p:sp>
      <p:pic>
        <p:nvPicPr>
          <p:cNvPr id="13" name="Picture 12">
            <a:extLst>
              <a:ext uri="{FF2B5EF4-FFF2-40B4-BE49-F238E27FC236}">
                <a16:creationId xmlns:a16="http://schemas.microsoft.com/office/drawing/2014/main" id="{F5752CB1-006A-1152-8D0B-E5E46120B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194" y="5767436"/>
            <a:ext cx="861886" cy="861886"/>
          </a:xfrm>
          <a:prstGeom prst="rect">
            <a:avLst/>
          </a:prstGeom>
        </p:spPr>
      </p:pic>
      <p:sp>
        <p:nvSpPr>
          <p:cNvPr id="14" name="Google Shape;112;g1b2ae1d7b44_0_0">
            <a:extLst>
              <a:ext uri="{FF2B5EF4-FFF2-40B4-BE49-F238E27FC236}">
                <a16:creationId xmlns:a16="http://schemas.microsoft.com/office/drawing/2014/main" id="{2A711D6D-9117-AC27-3B2C-798CD74910D4}"/>
              </a:ext>
            </a:extLst>
          </p:cNvPr>
          <p:cNvSpPr txBox="1"/>
          <p:nvPr/>
        </p:nvSpPr>
        <p:spPr>
          <a:xfrm>
            <a:off x="-195048" y="6658574"/>
            <a:ext cx="1394455" cy="209693"/>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400"/>
              <a:buFont typeface="Cutive"/>
              <a:buNone/>
            </a:pPr>
            <a:r>
              <a:rPr lang="en" sz="1000" b="0" i="0" u="none" dirty="0">
                <a:solidFill>
                  <a:schemeClr val="dk1"/>
                </a:solidFill>
                <a:latin typeface="Arial" panose="020B0604020202020204" pitchFamily="34" charset="0"/>
                <a:ea typeface="American Typewriter" charset="0"/>
                <a:cs typeface="Arial" panose="020B0604020202020204" pitchFamily="34" charset="0"/>
                <a:sym typeface="Cutive"/>
              </a:rPr>
              <a:t>Sam McSweeney</a:t>
            </a:r>
            <a:endParaRPr sz="1000" b="0" i="0" u="none" dirty="0">
              <a:solidFill>
                <a:schemeClr val="dk1"/>
              </a:solidFill>
              <a:latin typeface="Arial" panose="020B0604020202020204" pitchFamily="34" charset="0"/>
              <a:ea typeface="American Typewriter" charset="0"/>
              <a:cs typeface="Arial" panose="020B0604020202020204" pitchFamily="34" charset="0"/>
              <a:sym typeface="Cutive"/>
            </a:endParaRPr>
          </a:p>
        </p:txBody>
      </p:sp>
    </p:spTree>
    <p:extLst>
      <p:ext uri="{BB962C8B-B14F-4D97-AF65-F5344CB8AC3E}">
        <p14:creationId xmlns:p14="http://schemas.microsoft.com/office/powerpoint/2010/main" val="3174383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hat and glasses&#10;&#10;Description automatically generated">
            <a:extLst>
              <a:ext uri="{FF2B5EF4-FFF2-40B4-BE49-F238E27FC236}">
                <a16:creationId xmlns:a16="http://schemas.microsoft.com/office/drawing/2014/main" id="{CBF0991C-CBB5-9A25-28BC-47C20EA1410C}"/>
              </a:ext>
            </a:extLst>
          </p:cNvPr>
          <p:cNvPicPr>
            <a:picLocks noChangeAspect="1"/>
          </p:cNvPicPr>
          <p:nvPr/>
        </p:nvPicPr>
        <p:blipFill>
          <a:blip r:embed="rId3"/>
          <a:stretch>
            <a:fillRect/>
          </a:stretch>
        </p:blipFill>
        <p:spPr>
          <a:xfrm>
            <a:off x="7894596" y="2424900"/>
            <a:ext cx="1052743" cy="1292476"/>
          </a:xfrm>
          <a:prstGeom prst="rect">
            <a:avLst/>
          </a:prstGeom>
        </p:spPr>
      </p:pic>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14</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656400" y="245203"/>
            <a:ext cx="8487600" cy="1077218"/>
          </a:xfrm>
        </p:spPr>
        <p:txBody>
          <a:bodyPr wrap="square">
            <a:spAutoFit/>
          </a:bodyPr>
          <a:lstStyle/>
          <a:p>
            <a:pPr algn="ctr"/>
            <a:r>
              <a:rPr lang="en-AU" sz="3200" dirty="0">
                <a:solidFill>
                  <a:srgbClr val="0432FF"/>
                </a:solidFill>
                <a:latin typeface="American Typewriter" charset="0"/>
                <a:ea typeface="American Typewriter" charset="0"/>
                <a:cs typeface="American Typewriter" charset="0"/>
              </a:rPr>
              <a:t>PSR J0452-3418: regular sub-pulse drifting + quasi-periodic nulling </a:t>
            </a:r>
          </a:p>
        </p:txBody>
      </p:sp>
      <p:pic>
        <p:nvPicPr>
          <p:cNvPr id="5" name="Picture 4" descr="A close-up of a graph&#10;&#10;Description automatically generated">
            <a:extLst>
              <a:ext uri="{FF2B5EF4-FFF2-40B4-BE49-F238E27FC236}">
                <a16:creationId xmlns:a16="http://schemas.microsoft.com/office/drawing/2014/main" id="{7D69EF6C-0AB4-BE53-A9A0-EAA6F4B30FAB}"/>
              </a:ext>
            </a:extLst>
          </p:cNvPr>
          <p:cNvPicPr>
            <a:picLocks noChangeAspect="1"/>
          </p:cNvPicPr>
          <p:nvPr/>
        </p:nvPicPr>
        <p:blipFill>
          <a:blip r:embed="rId4"/>
          <a:stretch>
            <a:fillRect/>
          </a:stretch>
        </p:blipFill>
        <p:spPr>
          <a:xfrm>
            <a:off x="89713" y="1308003"/>
            <a:ext cx="6971356" cy="3054756"/>
          </a:xfrm>
          <a:prstGeom prst="rect">
            <a:avLst/>
          </a:prstGeom>
        </p:spPr>
      </p:pic>
      <p:pic>
        <p:nvPicPr>
          <p:cNvPr id="11" name="Picture 10" descr="A red and blue graph&#10;&#10;Description automatically generated with medium confidence">
            <a:extLst>
              <a:ext uri="{FF2B5EF4-FFF2-40B4-BE49-F238E27FC236}">
                <a16:creationId xmlns:a16="http://schemas.microsoft.com/office/drawing/2014/main" id="{80256D4E-50F5-6C00-5B3B-A12D9D9E7728}"/>
              </a:ext>
            </a:extLst>
          </p:cNvPr>
          <p:cNvPicPr>
            <a:picLocks noChangeAspect="1"/>
          </p:cNvPicPr>
          <p:nvPr/>
        </p:nvPicPr>
        <p:blipFill>
          <a:blip r:embed="rId5"/>
          <a:stretch>
            <a:fillRect/>
          </a:stretch>
        </p:blipFill>
        <p:spPr>
          <a:xfrm>
            <a:off x="5421855" y="4211039"/>
            <a:ext cx="3318604" cy="2654883"/>
          </a:xfrm>
          <a:prstGeom prst="rect">
            <a:avLst/>
          </a:prstGeom>
        </p:spPr>
      </p:pic>
      <p:sp>
        <p:nvSpPr>
          <p:cNvPr id="13" name="TextBox 12">
            <a:extLst>
              <a:ext uri="{FF2B5EF4-FFF2-40B4-BE49-F238E27FC236}">
                <a16:creationId xmlns:a16="http://schemas.microsoft.com/office/drawing/2014/main" id="{E8674D48-0032-11E7-1EF2-E5C217F9F78E}"/>
              </a:ext>
            </a:extLst>
          </p:cNvPr>
          <p:cNvSpPr txBox="1"/>
          <p:nvPr/>
        </p:nvSpPr>
        <p:spPr>
          <a:xfrm>
            <a:off x="7081157" y="3884610"/>
            <a:ext cx="2237592" cy="307777"/>
          </a:xfrm>
          <a:prstGeom prst="rect">
            <a:avLst/>
          </a:prstGeom>
          <a:noFill/>
        </p:spPr>
        <p:txBody>
          <a:bodyPr wrap="square" rtlCol="0">
            <a:spAutoFit/>
          </a:bodyPr>
          <a:lstStyle/>
          <a:p>
            <a:r>
              <a:rPr lang="en-AU" sz="1400" dirty="0">
                <a:latin typeface="American Typewriter" charset="0"/>
                <a:ea typeface="American Typewriter" charset="0"/>
                <a:cs typeface="American Typewriter" charset="0"/>
              </a:rPr>
              <a:t>Grover et al. in prep. </a:t>
            </a:r>
            <a:endParaRPr lang="en-US" sz="1400" dirty="0">
              <a:latin typeface="American Typewriter" charset="0"/>
              <a:ea typeface="American Typewriter" charset="0"/>
              <a:cs typeface="American Typewriter" charset="0"/>
            </a:endParaRPr>
          </a:p>
        </p:txBody>
      </p:sp>
      <p:sp>
        <p:nvSpPr>
          <p:cNvPr id="15" name="TextBox 14">
            <a:extLst>
              <a:ext uri="{FF2B5EF4-FFF2-40B4-BE49-F238E27FC236}">
                <a16:creationId xmlns:a16="http://schemas.microsoft.com/office/drawing/2014/main" id="{021D1674-91F3-8A27-D93E-CA937E429216}"/>
              </a:ext>
            </a:extLst>
          </p:cNvPr>
          <p:cNvSpPr txBox="1"/>
          <p:nvPr/>
        </p:nvSpPr>
        <p:spPr>
          <a:xfrm>
            <a:off x="160963" y="4661315"/>
            <a:ext cx="4970435" cy="338554"/>
          </a:xfrm>
          <a:prstGeom prst="rect">
            <a:avLst/>
          </a:prstGeom>
          <a:solidFill>
            <a:schemeClr val="tx2">
              <a:lumMod val="20000"/>
              <a:lumOff val="80000"/>
            </a:schemeClr>
          </a:solidFill>
          <a:ln w="31750">
            <a:solidFill>
              <a:srgbClr val="FF0000"/>
            </a:solidFill>
          </a:ln>
        </p:spPr>
        <p:txBody>
          <a:bodyPr wrap="square" rtlCol="0">
            <a:spAutoFit/>
          </a:bodyPr>
          <a:lstStyle/>
          <a:p>
            <a:r>
              <a:rPr lang="en-AU" sz="1600" dirty="0">
                <a:solidFill>
                  <a:srgbClr val="0432FF"/>
                </a:solidFill>
                <a:latin typeface="American Typewriter" panose="02090604020004020304" pitchFamily="18" charset="77"/>
                <a:ea typeface="Apple Chancery" charset="0"/>
                <a:cs typeface="Apple Chancery" charset="0"/>
              </a:rPr>
              <a:t>Pulsar </a:t>
            </a:r>
            <a:r>
              <a:rPr lang="en-AU" sz="1600" b="1" dirty="0">
                <a:latin typeface="American Typewriter" panose="02090604020004020304" pitchFamily="18" charset="77"/>
                <a:ea typeface="Apple Chancery" charset="0"/>
                <a:cs typeface="Apple Chancery" charset="0"/>
              </a:rPr>
              <a:t>#5</a:t>
            </a:r>
            <a:r>
              <a:rPr lang="en-AU" sz="1600" dirty="0">
                <a:solidFill>
                  <a:srgbClr val="0432FF"/>
                </a:solidFill>
                <a:latin typeface="American Typewriter" panose="02090604020004020304" pitchFamily="18" charset="77"/>
                <a:ea typeface="Apple Chancery" charset="0"/>
                <a:cs typeface="Apple Chancery" charset="0"/>
              </a:rPr>
              <a:t> from the first-pass SMART processing </a:t>
            </a:r>
            <a:endParaRPr lang="en-US" sz="1600" i="1" dirty="0">
              <a:solidFill>
                <a:srgbClr val="0432FF"/>
              </a:solidFill>
              <a:latin typeface="American Typewriter" panose="02090604020004020304" pitchFamily="18" charset="77"/>
              <a:ea typeface="Apple Chancery" charset="0"/>
              <a:cs typeface="Apple Chancery" charset="0"/>
            </a:endParaRPr>
          </a:p>
        </p:txBody>
      </p:sp>
      <p:sp>
        <p:nvSpPr>
          <p:cNvPr id="16" name="TextBox 15">
            <a:extLst>
              <a:ext uri="{FF2B5EF4-FFF2-40B4-BE49-F238E27FC236}">
                <a16:creationId xmlns:a16="http://schemas.microsoft.com/office/drawing/2014/main" id="{D0B2BC30-D966-A799-EBFA-C37E0B4F362D}"/>
              </a:ext>
            </a:extLst>
          </p:cNvPr>
          <p:cNvSpPr txBox="1"/>
          <p:nvPr/>
        </p:nvSpPr>
        <p:spPr>
          <a:xfrm>
            <a:off x="160963" y="5124131"/>
            <a:ext cx="4970435" cy="1569660"/>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1600" dirty="0">
                <a:latin typeface="Bookman Old Style" panose="02050604050505020204" pitchFamily="18" charset="0"/>
              </a:rPr>
              <a:t>Period (P</a:t>
            </a:r>
            <a:r>
              <a:rPr lang="en-US" sz="1600" baseline="-25000" dirty="0">
                <a:latin typeface="Bookman Old Style" panose="02050604050505020204" pitchFamily="18" charset="0"/>
              </a:rPr>
              <a:t>1</a:t>
            </a:r>
            <a:r>
              <a:rPr lang="en-US" sz="1600" dirty="0">
                <a:latin typeface="Bookman Old Style" panose="02050604050505020204" pitchFamily="18" charset="0"/>
              </a:rPr>
              <a:t>) =  1.67 seconds</a:t>
            </a:r>
          </a:p>
          <a:p>
            <a:pPr marL="285750" indent="-285750">
              <a:buFont typeface="Arial" panose="020B0604020202020204" pitchFamily="34" charset="0"/>
              <a:buChar char="•"/>
            </a:pPr>
            <a:r>
              <a:rPr lang="en-US" sz="1600" dirty="0">
                <a:latin typeface="Bookman Old Style" panose="02050604050505020204" pitchFamily="18" charset="0"/>
              </a:rPr>
              <a:t>DM = 19.78 pc cm</a:t>
            </a:r>
            <a:r>
              <a:rPr lang="en-US" sz="1600" baseline="30000" dirty="0">
                <a:latin typeface="Bookman Old Style" panose="02050604050505020204" pitchFamily="18" charset="0"/>
              </a:rPr>
              <a:t>-3</a:t>
            </a:r>
          </a:p>
          <a:p>
            <a:pPr marL="285750" indent="-285750">
              <a:buFont typeface="Arial" panose="020B0604020202020204" pitchFamily="34" charset="0"/>
              <a:buChar char="•"/>
            </a:pPr>
            <a:r>
              <a:rPr lang="en-US" sz="1600" dirty="0">
                <a:latin typeface="Bookman Old Style" panose="02050604050505020204" pitchFamily="18" charset="0"/>
              </a:rPr>
              <a:t>Sub-pulse drifting periodicity,  P</a:t>
            </a:r>
            <a:r>
              <a:rPr lang="en-US" sz="1600" baseline="-25000" dirty="0">
                <a:latin typeface="Bookman Old Style" panose="02050604050505020204" pitchFamily="18" charset="0"/>
              </a:rPr>
              <a:t>3</a:t>
            </a:r>
            <a:r>
              <a:rPr lang="en-US" sz="1600" dirty="0">
                <a:latin typeface="Bookman Old Style" panose="02050604050505020204" pitchFamily="18" charset="0"/>
              </a:rPr>
              <a:t> ~ 5 P</a:t>
            </a:r>
            <a:r>
              <a:rPr lang="en-US" sz="1600" baseline="-25000" dirty="0">
                <a:latin typeface="Bookman Old Style" panose="02050604050505020204" pitchFamily="18" charset="0"/>
              </a:rPr>
              <a:t>1</a:t>
            </a:r>
          </a:p>
          <a:p>
            <a:pPr marL="285750" indent="-285750">
              <a:buFont typeface="Arial" panose="020B0604020202020204" pitchFamily="34" charset="0"/>
              <a:buChar char="•"/>
            </a:pPr>
            <a:r>
              <a:rPr lang="en-US" sz="1600" dirty="0">
                <a:latin typeface="Bookman Old Style" panose="02050604050505020204" pitchFamily="18" charset="0"/>
              </a:rPr>
              <a:t>Quasi-periodic nulling on time scale ~ 45 P</a:t>
            </a:r>
            <a:r>
              <a:rPr lang="en-US" sz="1600" baseline="-25000" dirty="0">
                <a:latin typeface="Bookman Old Style" panose="02050604050505020204" pitchFamily="18" charset="0"/>
              </a:rPr>
              <a:t>1</a:t>
            </a:r>
          </a:p>
          <a:p>
            <a:pPr marL="285750" indent="-285750">
              <a:buFont typeface="Arial" panose="020B0604020202020204" pitchFamily="34" charset="0"/>
              <a:buChar char="•"/>
            </a:pPr>
            <a:r>
              <a:rPr lang="en-US" sz="1600" dirty="0">
                <a:latin typeface="Bookman Old Style" panose="02050604050505020204" pitchFamily="18" charset="0"/>
              </a:rPr>
              <a:t>Localization (~arcsecond) via </a:t>
            </a:r>
            <a:r>
              <a:rPr lang="en-US" sz="1600" dirty="0" err="1">
                <a:latin typeface="Bookman Old Style" panose="02050604050505020204" pitchFamily="18" charset="0"/>
              </a:rPr>
              <a:t>uGMRT</a:t>
            </a:r>
            <a:r>
              <a:rPr lang="en-US" sz="1600" dirty="0">
                <a:latin typeface="Bookman Old Style" panose="02050604050505020204" pitchFamily="18" charset="0"/>
              </a:rPr>
              <a:t> (Band 3) high-resolution imaging</a:t>
            </a:r>
          </a:p>
        </p:txBody>
      </p:sp>
      <p:sp>
        <p:nvSpPr>
          <p:cNvPr id="6" name="Google Shape;112;g1b2ae1d7b44_0_0">
            <a:extLst>
              <a:ext uri="{FF2B5EF4-FFF2-40B4-BE49-F238E27FC236}">
                <a16:creationId xmlns:a16="http://schemas.microsoft.com/office/drawing/2014/main" id="{E8391814-AD15-AF47-77FD-F56307A5ACFA}"/>
              </a:ext>
            </a:extLst>
          </p:cNvPr>
          <p:cNvSpPr txBox="1"/>
          <p:nvPr/>
        </p:nvSpPr>
        <p:spPr>
          <a:xfrm>
            <a:off x="7819166" y="3437613"/>
            <a:ext cx="1235121" cy="509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400"/>
              <a:buFont typeface="Cutive"/>
              <a:buNone/>
            </a:pPr>
            <a:r>
              <a:rPr lang="en-AU" sz="1000" b="0" i="0" u="none" dirty="0" err="1">
                <a:solidFill>
                  <a:schemeClr val="dk1"/>
                </a:solidFill>
                <a:latin typeface="Arial" panose="020B0604020202020204" pitchFamily="34" charset="0"/>
                <a:ea typeface="American Typewriter" charset="0"/>
                <a:cs typeface="Arial" panose="020B0604020202020204" pitchFamily="34" charset="0"/>
                <a:sym typeface="Cutive"/>
              </a:rPr>
              <a:t>Garvit</a:t>
            </a:r>
            <a:r>
              <a:rPr lang="en-AU" sz="1000" b="0" i="0" u="none" dirty="0">
                <a:solidFill>
                  <a:schemeClr val="dk1"/>
                </a:solidFill>
                <a:latin typeface="Arial" panose="020B0604020202020204" pitchFamily="34" charset="0"/>
                <a:ea typeface="American Typewriter" charset="0"/>
                <a:cs typeface="Arial" panose="020B0604020202020204" pitchFamily="34" charset="0"/>
                <a:sym typeface="Cutive"/>
              </a:rPr>
              <a:t> </a:t>
            </a:r>
            <a:r>
              <a:rPr lang="en-AU" sz="1000" dirty="0">
                <a:solidFill>
                  <a:schemeClr val="dk1"/>
                </a:solidFill>
                <a:latin typeface="Arial" panose="020B0604020202020204" pitchFamily="34" charset="0"/>
                <a:ea typeface="American Typewriter" charset="0"/>
                <a:cs typeface="Arial" panose="020B0604020202020204" pitchFamily="34" charset="0"/>
                <a:sym typeface="Cutive"/>
              </a:rPr>
              <a:t>G</a:t>
            </a:r>
            <a:r>
              <a:rPr lang="en-AU" sz="1000" b="0" i="0" u="none" dirty="0">
                <a:solidFill>
                  <a:schemeClr val="dk1"/>
                </a:solidFill>
                <a:latin typeface="Arial" panose="020B0604020202020204" pitchFamily="34" charset="0"/>
                <a:ea typeface="American Typewriter" charset="0"/>
                <a:cs typeface="Arial" panose="020B0604020202020204" pitchFamily="34" charset="0"/>
                <a:sym typeface="Cutive"/>
              </a:rPr>
              <a:t>rover</a:t>
            </a:r>
            <a:endParaRPr sz="1000" b="0" i="0" u="none" dirty="0">
              <a:solidFill>
                <a:schemeClr val="dk1"/>
              </a:solidFill>
              <a:latin typeface="Arial" panose="020B0604020202020204" pitchFamily="34" charset="0"/>
              <a:ea typeface="American Typewriter" charset="0"/>
              <a:cs typeface="Arial" panose="020B0604020202020204" pitchFamily="34" charset="0"/>
              <a:sym typeface="Cutive"/>
            </a:endParaRPr>
          </a:p>
          <a:p>
            <a:pPr marL="0" marR="0" lvl="0" indent="0" algn="ctr" rtl="0">
              <a:spcBef>
                <a:spcPts val="0"/>
              </a:spcBef>
              <a:spcAft>
                <a:spcPts val="0"/>
              </a:spcAft>
              <a:buClr>
                <a:schemeClr val="dk1"/>
              </a:buClr>
              <a:buSzPts val="1400"/>
              <a:buFont typeface="Cutive"/>
              <a:buNone/>
            </a:pPr>
            <a:r>
              <a:rPr lang="en" sz="900" b="0" i="0" u="none" dirty="0">
                <a:solidFill>
                  <a:schemeClr val="dk1"/>
                </a:solidFill>
                <a:latin typeface="Arial" panose="020B0604020202020204" pitchFamily="34" charset="0"/>
                <a:ea typeface="American Typewriter" charset="0"/>
                <a:cs typeface="Arial" panose="020B0604020202020204" pitchFamily="34" charset="0"/>
                <a:sym typeface="Cutive"/>
              </a:rPr>
              <a:t>PhD candidate  </a:t>
            </a:r>
            <a:r>
              <a:rPr lang="en-AU" sz="1000" b="0" i="0" u="none" dirty="0">
                <a:solidFill>
                  <a:schemeClr val="dk1"/>
                </a:solidFill>
                <a:latin typeface="Arial" panose="020B0604020202020204" pitchFamily="34" charset="0"/>
                <a:ea typeface="American Typewriter" charset="0"/>
                <a:cs typeface="Arial" panose="020B0604020202020204" pitchFamily="34" charset="0"/>
                <a:sym typeface="Cutive"/>
              </a:rPr>
              <a:t> (Curtin)</a:t>
            </a:r>
            <a:endParaRPr sz="1000" b="0" i="0" u="none" dirty="0">
              <a:solidFill>
                <a:schemeClr val="dk1"/>
              </a:solidFill>
              <a:latin typeface="Arial" panose="020B0604020202020204" pitchFamily="34" charset="0"/>
              <a:ea typeface="American Typewriter" charset="0"/>
              <a:cs typeface="Arial" panose="020B0604020202020204" pitchFamily="34" charset="0"/>
              <a:sym typeface="Cutive"/>
            </a:endParaRPr>
          </a:p>
        </p:txBody>
      </p:sp>
    </p:spTree>
    <p:extLst>
      <p:ext uri="{BB962C8B-B14F-4D97-AF65-F5344CB8AC3E}">
        <p14:creationId xmlns:p14="http://schemas.microsoft.com/office/powerpoint/2010/main" val="296537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4" name="Picture 3" descr="A hexagon with a line in the center&#10;&#10;Description automatically generated">
            <a:extLst>
              <a:ext uri="{FF2B5EF4-FFF2-40B4-BE49-F238E27FC236}">
                <a16:creationId xmlns:a16="http://schemas.microsoft.com/office/drawing/2014/main" id="{8CC957B6-FC4E-B08F-5D6B-5208EAC6564F}"/>
              </a:ext>
            </a:extLst>
          </p:cNvPr>
          <p:cNvPicPr>
            <a:picLocks noChangeAspect="1"/>
          </p:cNvPicPr>
          <p:nvPr/>
        </p:nvPicPr>
        <p:blipFill>
          <a:blip r:embed="rId3"/>
          <a:stretch>
            <a:fillRect/>
          </a:stretch>
        </p:blipFill>
        <p:spPr>
          <a:xfrm>
            <a:off x="74123" y="4854174"/>
            <a:ext cx="3264195" cy="1963335"/>
          </a:xfrm>
          <a:prstGeom prst="rect">
            <a:avLst/>
          </a:prstGeom>
        </p:spPr>
      </p:pic>
      <p:sp>
        <p:nvSpPr>
          <p:cNvPr id="5" name="Title 1">
            <a:extLst>
              <a:ext uri="{FF2B5EF4-FFF2-40B4-BE49-F238E27FC236}">
                <a16:creationId xmlns:a16="http://schemas.microsoft.com/office/drawing/2014/main" id="{3DA86EB0-5DBA-4DF5-A89C-FEEF721B66CE}"/>
              </a:ext>
            </a:extLst>
          </p:cNvPr>
          <p:cNvSpPr txBox="1">
            <a:spLocks/>
          </p:cNvSpPr>
          <p:nvPr/>
        </p:nvSpPr>
        <p:spPr>
          <a:xfrm>
            <a:off x="74123" y="242271"/>
            <a:ext cx="9034251" cy="646331"/>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3600" dirty="0">
                <a:solidFill>
                  <a:srgbClr val="0432FF"/>
                </a:solidFill>
                <a:latin typeface="American Typewriter" charset="0"/>
                <a:ea typeface="American Typewriter" charset="0"/>
                <a:cs typeface="American Typewriter" charset="0"/>
              </a:rPr>
              <a:t>Commencing the “second pass”</a:t>
            </a:r>
          </a:p>
        </p:txBody>
      </p:sp>
      <p:sp>
        <p:nvSpPr>
          <p:cNvPr id="2" name="TextBox 1">
            <a:extLst>
              <a:ext uri="{FF2B5EF4-FFF2-40B4-BE49-F238E27FC236}">
                <a16:creationId xmlns:a16="http://schemas.microsoft.com/office/drawing/2014/main" id="{6FE76D37-5C23-F586-777E-E57F51D662A6}"/>
              </a:ext>
            </a:extLst>
          </p:cNvPr>
          <p:cNvSpPr txBox="1"/>
          <p:nvPr/>
        </p:nvSpPr>
        <p:spPr>
          <a:xfrm>
            <a:off x="6126148" y="6586496"/>
            <a:ext cx="5413179" cy="338554"/>
          </a:xfrm>
          <a:prstGeom prst="rect">
            <a:avLst/>
          </a:prstGeom>
          <a:noFill/>
        </p:spPr>
        <p:txBody>
          <a:bodyPr wrap="square" rtlCol="0">
            <a:spAutoFit/>
          </a:bodyPr>
          <a:lstStyle/>
          <a:p>
            <a:r>
              <a:rPr lang="en-US" sz="1600" dirty="0">
                <a:latin typeface="American Typewriter" panose="02090604020004020304" pitchFamily="18" charset="77"/>
              </a:rPr>
              <a:t>Slide from Chia Min Tan</a:t>
            </a:r>
          </a:p>
        </p:txBody>
      </p:sp>
      <p:pic>
        <p:nvPicPr>
          <p:cNvPr id="36" name="Picture 35" descr="A person smiling for the camera&#10;&#10;Description automatically generated">
            <a:extLst>
              <a:ext uri="{FF2B5EF4-FFF2-40B4-BE49-F238E27FC236}">
                <a16:creationId xmlns:a16="http://schemas.microsoft.com/office/drawing/2014/main" id="{A203C98C-1C58-036C-AA77-2A3B2CB1BEC4}"/>
              </a:ext>
            </a:extLst>
          </p:cNvPr>
          <p:cNvPicPr>
            <a:picLocks noChangeAspect="1"/>
          </p:cNvPicPr>
          <p:nvPr/>
        </p:nvPicPr>
        <p:blipFill>
          <a:blip r:embed="rId4"/>
          <a:stretch>
            <a:fillRect/>
          </a:stretch>
        </p:blipFill>
        <p:spPr>
          <a:xfrm>
            <a:off x="8257010" y="437160"/>
            <a:ext cx="791988" cy="950386"/>
          </a:xfrm>
          <a:prstGeom prst="rect">
            <a:avLst/>
          </a:prstGeom>
        </p:spPr>
      </p:pic>
      <p:sp>
        <p:nvSpPr>
          <p:cNvPr id="37" name="TextBox 36">
            <a:extLst>
              <a:ext uri="{FF2B5EF4-FFF2-40B4-BE49-F238E27FC236}">
                <a16:creationId xmlns:a16="http://schemas.microsoft.com/office/drawing/2014/main" id="{6DEB854D-3B96-8F4E-96C1-7AFECFC6C4DE}"/>
              </a:ext>
            </a:extLst>
          </p:cNvPr>
          <p:cNvSpPr txBox="1"/>
          <p:nvPr/>
        </p:nvSpPr>
        <p:spPr>
          <a:xfrm>
            <a:off x="967262" y="987264"/>
            <a:ext cx="6707645" cy="357234"/>
          </a:xfrm>
          <a:prstGeom prst="rect">
            <a:avLst/>
          </a:prstGeom>
          <a:solidFill>
            <a:schemeClr val="tx2">
              <a:lumMod val="20000"/>
              <a:lumOff val="80000"/>
            </a:schemeClr>
          </a:solidFill>
          <a:ln w="25400">
            <a:solidFill>
              <a:srgbClr val="FF0000"/>
            </a:solidFill>
          </a:ln>
        </p:spPr>
        <p:txBody>
          <a:bodyPr wrap="square" lIns="90000" tIns="45000" rIns="90000" bIns="45000" anchorCtr="0" compatLnSpc="0">
            <a:spAutoFit/>
          </a:bodyPr>
          <a:lstStyle/>
          <a:p>
            <a:pPr marL="0" marR="0" lvl="0" indent="0" algn="ctr" hangingPunct="0">
              <a:lnSpc>
                <a:spcPct val="100000"/>
              </a:lnSpc>
              <a:spcBef>
                <a:spcPts val="0"/>
              </a:spcBef>
              <a:spcAft>
                <a:spcPts val="0"/>
              </a:spcAft>
              <a:buSzPct val="45000"/>
              <a:tabLst/>
            </a:pPr>
            <a:r>
              <a:rPr lang="en-AU" b="0" u="none" strike="noStrike" kern="1200" cap="none" dirty="0">
                <a:ln>
                  <a:noFill/>
                </a:ln>
                <a:latin typeface="American Typewriter" charset="0"/>
                <a:ea typeface="American Typewriter" charset="0"/>
                <a:cs typeface="American Typewriter" charset="0"/>
              </a:rPr>
              <a:t>More optimal (and efficient) ways of tessellating the sky</a:t>
            </a:r>
            <a:endParaRPr lang="en-AU" b="0" i="0" u="none" strike="noStrike" kern="1200" cap="none" dirty="0">
              <a:ln>
                <a:noFill/>
              </a:ln>
              <a:latin typeface="American Typewriter" charset="0"/>
              <a:ea typeface="American Typewriter" charset="0"/>
              <a:cs typeface="American Typewriter" charset="0"/>
            </a:endParaRPr>
          </a:p>
        </p:txBody>
      </p:sp>
      <p:sp>
        <p:nvSpPr>
          <p:cNvPr id="38" name="Google Shape;263;p33">
            <a:extLst>
              <a:ext uri="{FF2B5EF4-FFF2-40B4-BE49-F238E27FC236}">
                <a16:creationId xmlns:a16="http://schemas.microsoft.com/office/drawing/2014/main" id="{BA330243-3771-1E2C-8F22-D89EA5F68506}"/>
              </a:ext>
            </a:extLst>
          </p:cNvPr>
          <p:cNvSpPr txBox="1">
            <a:spLocks/>
          </p:cNvSpPr>
          <p:nvPr/>
        </p:nvSpPr>
        <p:spPr>
          <a:xfrm>
            <a:off x="6075128" y="4651227"/>
            <a:ext cx="2638285" cy="1686296"/>
          </a:xfrm>
          <a:prstGeom prst="rect">
            <a:avLst/>
          </a:prstGeom>
          <a:solidFill>
            <a:schemeClr val="tx2">
              <a:lumMod val="20000"/>
              <a:lumOff val="80000"/>
            </a:schemeClr>
          </a:solidFill>
          <a:ln w="19050">
            <a:solidFill>
              <a:srgbClr val="FF0000"/>
            </a:solidFill>
          </a:ln>
        </p:spPr>
        <p:txBody>
          <a:bodyPr spcFirstLastPara="1" vert="horz" wrap="square" lIns="91425" tIns="91425" rIns="91425" bIns="91425" rtlCol="0" anchor="t" anchorCtr="0">
            <a:noAutofit/>
          </a:bodyPr>
          <a:lst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GB" sz="1200" b="0" dirty="0">
                <a:solidFill>
                  <a:schemeClr val="tx1"/>
                </a:solidFill>
                <a:latin typeface="American Typewriter" panose="02090604020004020304" pitchFamily="18" charset="77"/>
              </a:rPr>
              <a:t>Layers of hexagonal rings around the start and end times of SMART drift scans</a:t>
            </a:r>
          </a:p>
          <a:p>
            <a:pPr marL="285750" indent="-285750">
              <a:buFont typeface="Arial" panose="020B0604020202020204" pitchFamily="34" charset="0"/>
              <a:buChar char="•"/>
            </a:pPr>
            <a:endParaRPr lang="en-GB" sz="1200" b="0" dirty="0">
              <a:solidFill>
                <a:schemeClr val="tx1"/>
              </a:solidFill>
              <a:latin typeface="American Typewriter" panose="02090604020004020304" pitchFamily="18" charset="77"/>
            </a:endParaRPr>
          </a:p>
          <a:p>
            <a:pPr marL="285750" indent="-285750">
              <a:buFont typeface="Arial" panose="020B0604020202020204" pitchFamily="34" charset="0"/>
              <a:buChar char="•"/>
            </a:pPr>
            <a:r>
              <a:rPr lang="en-GB" sz="1200" b="0" dirty="0">
                <a:solidFill>
                  <a:schemeClr val="tx1"/>
                </a:solidFill>
                <a:latin typeface="American Typewriter" panose="02090604020004020304" pitchFamily="18" charset="77"/>
              </a:rPr>
              <a:t>Working with the FWHM of the MWA tied-array beam (more realistic beam size)  </a:t>
            </a:r>
          </a:p>
        </p:txBody>
      </p:sp>
      <p:pic>
        <p:nvPicPr>
          <p:cNvPr id="6" name="Google Shape;400;p43">
            <a:extLst>
              <a:ext uri="{FF2B5EF4-FFF2-40B4-BE49-F238E27FC236}">
                <a16:creationId xmlns:a16="http://schemas.microsoft.com/office/drawing/2014/main" id="{E21738F7-25F8-CCB9-E5BE-1CD5C7A9E3AB}"/>
              </a:ext>
            </a:extLst>
          </p:cNvPr>
          <p:cNvPicPr preferRelativeResize="0"/>
          <p:nvPr/>
        </p:nvPicPr>
        <p:blipFill>
          <a:blip r:embed="rId5">
            <a:alphaModFix/>
          </a:blip>
          <a:stretch>
            <a:fillRect/>
          </a:stretch>
        </p:blipFill>
        <p:spPr>
          <a:xfrm>
            <a:off x="319658" y="1801140"/>
            <a:ext cx="5806490" cy="2850087"/>
          </a:xfrm>
          <a:prstGeom prst="rect">
            <a:avLst/>
          </a:prstGeom>
          <a:noFill/>
          <a:ln>
            <a:noFill/>
          </a:ln>
        </p:spPr>
      </p:pic>
      <p:cxnSp>
        <p:nvCxnSpPr>
          <p:cNvPr id="9" name="Straight Arrow Connector 8">
            <a:extLst>
              <a:ext uri="{FF2B5EF4-FFF2-40B4-BE49-F238E27FC236}">
                <a16:creationId xmlns:a16="http://schemas.microsoft.com/office/drawing/2014/main" id="{552C8C01-BD18-A126-8B58-BB38FE707C0E}"/>
              </a:ext>
            </a:extLst>
          </p:cNvPr>
          <p:cNvCxnSpPr/>
          <p:nvPr/>
        </p:nvCxnSpPr>
        <p:spPr>
          <a:xfrm flipH="1">
            <a:off x="688622" y="3759200"/>
            <a:ext cx="4323645" cy="10332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2D783BC-A81C-A5CA-8932-9CD55D409AE4}"/>
              </a:ext>
            </a:extLst>
          </p:cNvPr>
          <p:cNvCxnSpPr/>
          <p:nvPr/>
        </p:nvCxnSpPr>
        <p:spPr>
          <a:xfrm flipH="1">
            <a:off x="2810933" y="3872089"/>
            <a:ext cx="2788356" cy="27144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7123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2" name="Title 1">
            <a:extLst>
              <a:ext uri="{FF2B5EF4-FFF2-40B4-BE49-F238E27FC236}">
                <a16:creationId xmlns:a16="http://schemas.microsoft.com/office/drawing/2014/main" id="{44C13D01-6BE3-E99E-B196-BDEFE7269E0C}"/>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New pulsar candidate J0125</a:t>
            </a:r>
          </a:p>
        </p:txBody>
      </p:sp>
      <p:pic>
        <p:nvPicPr>
          <p:cNvPr id="4" name="Picture 3" descr="A close-up of a graph&#10;&#10;Description automatically generated">
            <a:extLst>
              <a:ext uri="{FF2B5EF4-FFF2-40B4-BE49-F238E27FC236}">
                <a16:creationId xmlns:a16="http://schemas.microsoft.com/office/drawing/2014/main" id="{00098445-A415-09BB-51E2-7F036A21CA47}"/>
              </a:ext>
            </a:extLst>
          </p:cNvPr>
          <p:cNvPicPr>
            <a:picLocks noChangeAspect="1"/>
          </p:cNvPicPr>
          <p:nvPr/>
        </p:nvPicPr>
        <p:blipFill>
          <a:blip r:embed="rId3"/>
          <a:stretch>
            <a:fillRect/>
          </a:stretch>
        </p:blipFill>
        <p:spPr>
          <a:xfrm>
            <a:off x="1258481" y="1091622"/>
            <a:ext cx="7151872" cy="5346640"/>
          </a:xfrm>
          <a:prstGeom prst="rect">
            <a:avLst/>
          </a:prstGeom>
        </p:spPr>
      </p:pic>
    </p:spTree>
    <p:extLst>
      <p:ext uri="{BB962C8B-B14F-4D97-AF65-F5344CB8AC3E}">
        <p14:creationId xmlns:p14="http://schemas.microsoft.com/office/powerpoint/2010/main" val="1952316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4" y="1606911"/>
            <a:ext cx="7886700" cy="3822730"/>
          </a:xfrm>
          <a:prstGeom prst="rect">
            <a:avLst/>
          </a:prstGeom>
        </p:spPr>
      </p:pic>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17</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1728788" y="128195"/>
            <a:ext cx="8204200" cy="707886"/>
          </a:xfrm>
        </p:spPr>
        <p:txBody>
          <a:bodyPr wrap="square">
            <a:spAutoFit/>
          </a:bodyPr>
          <a:lstStyle/>
          <a:p>
            <a:pPr lvl="0"/>
            <a:r>
              <a:rPr lang="en-AU" sz="4000" dirty="0">
                <a:solidFill>
                  <a:srgbClr val="0432FF"/>
                </a:solidFill>
                <a:latin typeface="American Typewriter" charset="0"/>
                <a:ea typeface="American Typewriter" charset="0"/>
                <a:cs typeface="American Typewriter" charset="0"/>
              </a:rPr>
              <a:t>MWA Pulsar Detections</a:t>
            </a:r>
          </a:p>
        </p:txBody>
      </p:sp>
      <p:sp>
        <p:nvSpPr>
          <p:cNvPr id="12" name="TextBox 11"/>
          <p:cNvSpPr txBox="1"/>
          <p:nvPr/>
        </p:nvSpPr>
        <p:spPr>
          <a:xfrm>
            <a:off x="685800" y="1004150"/>
            <a:ext cx="8286750" cy="584775"/>
          </a:xfrm>
          <a:prstGeom prst="rect">
            <a:avLst/>
          </a:prstGeom>
          <a:noFill/>
        </p:spPr>
        <p:txBody>
          <a:bodyPr wrap="square" rtlCol="0">
            <a:spAutoFit/>
          </a:bodyPr>
          <a:lstStyle/>
          <a:p>
            <a:pPr marL="285750" indent="-285750">
              <a:buFont typeface="Arial" charset="0"/>
              <a:buChar char="•"/>
            </a:pPr>
            <a:r>
              <a:rPr lang="en-US" sz="1600" b="1" dirty="0">
                <a:solidFill>
                  <a:srgbClr val="FF0000"/>
                </a:solidFill>
                <a:latin typeface="American Typewriter" charset="0"/>
                <a:ea typeface="American Typewriter" charset="0"/>
                <a:cs typeface="American Typewriter" charset="0"/>
              </a:rPr>
              <a:t>200+</a:t>
            </a:r>
            <a:r>
              <a:rPr lang="en-US" sz="1600" dirty="0">
                <a:solidFill>
                  <a:srgbClr val="FF0000"/>
                </a:solidFill>
                <a:latin typeface="American Typewriter" charset="0"/>
                <a:ea typeface="American Typewriter" charset="0"/>
                <a:cs typeface="American Typewriter" charset="0"/>
              </a:rPr>
              <a:t> from the processing so far</a:t>
            </a:r>
          </a:p>
          <a:p>
            <a:pPr marL="285750" indent="-285750">
              <a:buFont typeface="Arial" charset="0"/>
              <a:buChar char="•"/>
            </a:pPr>
            <a:r>
              <a:rPr lang="en-US" sz="1600" b="1" dirty="0">
                <a:solidFill>
                  <a:srgbClr val="00B050"/>
                </a:solidFill>
                <a:latin typeface="American Typewriter" charset="0"/>
                <a:ea typeface="American Typewriter" charset="0"/>
                <a:cs typeface="American Typewriter" charset="0"/>
              </a:rPr>
              <a:t>142</a:t>
            </a:r>
            <a:r>
              <a:rPr lang="en-US" sz="1600" dirty="0">
                <a:solidFill>
                  <a:srgbClr val="00B050"/>
                </a:solidFill>
                <a:latin typeface="American Typewriter" charset="0"/>
                <a:ea typeface="American Typewriter" charset="0"/>
                <a:cs typeface="American Typewriter" charset="0"/>
              </a:rPr>
              <a:t> from SMART observations </a:t>
            </a:r>
            <a:endParaRPr lang="en-US" sz="1600" dirty="0">
              <a:latin typeface="American Typewriter" charset="0"/>
              <a:ea typeface="American Typewriter" charset="0"/>
              <a:cs typeface="American Typewriter" charset="0"/>
            </a:endParaRPr>
          </a:p>
        </p:txBody>
      </p:sp>
      <p:sp>
        <p:nvSpPr>
          <p:cNvPr id="14" name="TextBox 13"/>
          <p:cNvSpPr txBox="1"/>
          <p:nvPr/>
        </p:nvSpPr>
        <p:spPr>
          <a:xfrm>
            <a:off x="0" y="5346528"/>
            <a:ext cx="9067794" cy="1530675"/>
          </a:xfrm>
          <a:prstGeom prst="rect">
            <a:avLst/>
          </a:prstGeom>
          <a:solidFill>
            <a:schemeClr val="bg1"/>
          </a:solidFill>
        </p:spPr>
        <p:txBody>
          <a:bodyPr wrap="square" rtlCol="0">
            <a:spAutoFit/>
          </a:bodyPr>
          <a:lstStyle/>
          <a:p>
            <a:pPr marL="285750" indent="-285750">
              <a:lnSpc>
                <a:spcPct val="150000"/>
              </a:lnSpc>
              <a:buFont typeface="Arial" charset="0"/>
              <a:buChar char="•"/>
            </a:pPr>
            <a:r>
              <a:rPr lang="en-US" sz="1600" b="1" dirty="0">
                <a:solidFill>
                  <a:srgbClr val="0432FF"/>
                </a:solidFill>
                <a:latin typeface="American Typewriter" charset="0"/>
                <a:ea typeface="American Typewriter" charset="0"/>
                <a:cs typeface="American Typewriter" charset="0"/>
              </a:rPr>
              <a:t>Science prospects: </a:t>
            </a:r>
            <a:r>
              <a:rPr lang="en-US" sz="1600" dirty="0">
                <a:solidFill>
                  <a:srgbClr val="00B050"/>
                </a:solidFill>
                <a:latin typeface="American Typewriter" charset="0"/>
                <a:ea typeface="American Typewriter" charset="0"/>
                <a:cs typeface="American Typewriter" charset="0"/>
              </a:rPr>
              <a:t>low-frequency properties of a large sample for spectral analysis, pulsar population studies, survey forecasts (SKA-Low), and emission physics.</a:t>
            </a:r>
          </a:p>
          <a:p>
            <a:pPr marL="285750" indent="-285750">
              <a:lnSpc>
                <a:spcPct val="150000"/>
              </a:lnSpc>
              <a:buFont typeface="Arial" charset="0"/>
              <a:buChar char="•"/>
            </a:pPr>
            <a:r>
              <a:rPr lang="en-US" sz="1600" b="1" dirty="0">
                <a:solidFill>
                  <a:srgbClr val="0432FF"/>
                </a:solidFill>
                <a:latin typeface="American Typewriter" charset="0"/>
                <a:ea typeface="American Typewriter" charset="0"/>
                <a:cs typeface="American Typewriter" charset="0"/>
              </a:rPr>
              <a:t>Data release: </a:t>
            </a:r>
            <a:r>
              <a:rPr lang="en-US" sz="1600" dirty="0">
                <a:solidFill>
                  <a:srgbClr val="FF0000"/>
                </a:solidFill>
                <a:latin typeface="American Typewriter" charset="0"/>
                <a:ea typeface="American Typewriter" charset="0"/>
                <a:cs typeface="American Typewriter" charset="0"/>
              </a:rPr>
              <a:t>multiple data products (e.g. beamformed data, timer archives, profiles) will be made available for public access via  Data Central services</a:t>
            </a:r>
          </a:p>
        </p:txBody>
      </p:sp>
      <p:sp>
        <p:nvSpPr>
          <p:cNvPr id="8" name="TextBox 7"/>
          <p:cNvSpPr txBox="1"/>
          <p:nvPr/>
        </p:nvSpPr>
        <p:spPr>
          <a:xfrm>
            <a:off x="4761666" y="1004149"/>
            <a:ext cx="4797288" cy="584775"/>
          </a:xfrm>
          <a:prstGeom prst="rect">
            <a:avLst/>
          </a:prstGeom>
          <a:noFill/>
        </p:spPr>
        <p:txBody>
          <a:bodyPr wrap="square" rtlCol="0">
            <a:spAutoFit/>
          </a:bodyPr>
          <a:lstStyle/>
          <a:p>
            <a:pPr marL="285750" indent="-285750">
              <a:buFont typeface="Arial" charset="0"/>
              <a:buChar char="•"/>
            </a:pPr>
            <a:r>
              <a:rPr lang="en-US" sz="1600" i="1" dirty="0">
                <a:latin typeface="American Typewriter" charset="0"/>
                <a:ea typeface="American Typewriter" charset="0"/>
                <a:cs typeface="American Typewriter" charset="0"/>
              </a:rPr>
              <a:t>most detected with </a:t>
            </a:r>
            <a:r>
              <a:rPr lang="en-US" sz="1600" i="1" dirty="0">
                <a:solidFill>
                  <a:srgbClr val="FF0000"/>
                </a:solidFill>
                <a:latin typeface="American Typewriter" charset="0"/>
                <a:ea typeface="American Typewriter" charset="0"/>
                <a:cs typeface="American Typewriter" charset="0"/>
              </a:rPr>
              <a:t>a higher sensitivity</a:t>
            </a:r>
            <a:r>
              <a:rPr lang="en-US" sz="1600" i="1" dirty="0">
                <a:latin typeface="American Typewriter" charset="0"/>
                <a:ea typeface="American Typewriter" charset="0"/>
                <a:cs typeface="American Typewriter" charset="0"/>
              </a:rPr>
              <a:t>,</a:t>
            </a:r>
          </a:p>
          <a:p>
            <a:pPr marL="285750" indent="-285750">
              <a:buFont typeface="Arial" charset="0"/>
              <a:buChar char="•"/>
            </a:pPr>
            <a:r>
              <a:rPr lang="en-US" sz="1600" i="1" dirty="0">
                <a:latin typeface="American Typewriter" charset="0"/>
                <a:ea typeface="American Typewriter" charset="0"/>
                <a:cs typeface="American Typewriter" charset="0"/>
              </a:rPr>
              <a:t>good subset of them in </a:t>
            </a:r>
            <a:r>
              <a:rPr lang="en-US" sz="1600" i="1" dirty="0">
                <a:solidFill>
                  <a:srgbClr val="FF0000"/>
                </a:solidFill>
                <a:latin typeface="American Typewriter" charset="0"/>
                <a:ea typeface="American Typewriter" charset="0"/>
                <a:cs typeface="American Typewriter" charset="0"/>
              </a:rPr>
              <a:t>full polarimetry </a:t>
            </a:r>
          </a:p>
        </p:txBody>
      </p:sp>
      <p:sp>
        <p:nvSpPr>
          <p:cNvPr id="10" name="TextBox 9"/>
          <p:cNvSpPr txBox="1"/>
          <p:nvPr/>
        </p:nvSpPr>
        <p:spPr>
          <a:xfrm>
            <a:off x="55074" y="1637741"/>
            <a:ext cx="2570922" cy="1015663"/>
          </a:xfrm>
          <a:prstGeom prst="rect">
            <a:avLst/>
          </a:prstGeom>
          <a:noFill/>
        </p:spPr>
        <p:txBody>
          <a:bodyPr wrap="square" rtlCol="0">
            <a:spAutoFit/>
          </a:bodyPr>
          <a:lstStyle/>
          <a:p>
            <a:pPr marL="171450" indent="-171450">
              <a:buFont typeface="Arial" charset="0"/>
              <a:buChar char="•"/>
            </a:pPr>
            <a:r>
              <a:rPr lang="en-US" sz="1000" b="1" dirty="0">
                <a:solidFill>
                  <a:srgbClr val="0432FF"/>
                </a:solidFill>
                <a:latin typeface="American Typewriter" charset="0"/>
                <a:ea typeface="American Typewriter" charset="0"/>
                <a:cs typeface="American Typewriter" charset="0"/>
              </a:rPr>
              <a:t>Known pulsars (ATNF catalogue)</a:t>
            </a:r>
          </a:p>
          <a:p>
            <a:pPr marL="171450" indent="-171450">
              <a:buFont typeface="Arial" charset="0"/>
              <a:buChar char="•"/>
            </a:pPr>
            <a:r>
              <a:rPr lang="en-US" sz="1000" b="1" dirty="0">
                <a:solidFill>
                  <a:srgbClr val="FF0000"/>
                </a:solidFill>
                <a:latin typeface="American Typewriter" charset="0"/>
                <a:ea typeface="American Typewriter" charset="0"/>
                <a:cs typeface="American Typewriter" charset="0"/>
              </a:rPr>
              <a:t>MWA (low-frequency) detections</a:t>
            </a:r>
          </a:p>
          <a:p>
            <a:pPr marL="171450" indent="-171450">
              <a:buFont typeface="Arial" charset="0"/>
              <a:buChar char="•"/>
            </a:pPr>
            <a:r>
              <a:rPr lang="en-US" sz="1000" b="1" dirty="0">
                <a:solidFill>
                  <a:srgbClr val="FFC000"/>
                </a:solidFill>
                <a:latin typeface="American Typewriter" charset="0"/>
                <a:ea typeface="American Typewriter" charset="0"/>
                <a:cs typeface="American Typewriter" charset="0"/>
              </a:rPr>
              <a:t>MWA (low-frequency) detections</a:t>
            </a:r>
          </a:p>
          <a:p>
            <a:pPr marL="171450" indent="-171450">
              <a:buFont typeface="Arial" charset="0"/>
              <a:buChar char="•"/>
            </a:pPr>
            <a:r>
              <a:rPr lang="en-US" sz="1000" b="1" dirty="0">
                <a:solidFill>
                  <a:srgbClr val="00B050"/>
                </a:solidFill>
                <a:latin typeface="American Typewriter" charset="0"/>
                <a:ea typeface="American Typewriter" charset="0"/>
                <a:cs typeface="American Typewriter" charset="0"/>
              </a:rPr>
              <a:t>SMART discoveries </a:t>
            </a:r>
          </a:p>
          <a:p>
            <a:pPr marL="171450" indent="-171450">
              <a:buFont typeface="Arial" charset="0"/>
              <a:buChar char="•"/>
            </a:pPr>
            <a:endParaRPr lang="en-US" sz="1000" b="1" dirty="0">
              <a:solidFill>
                <a:srgbClr val="FFC000"/>
              </a:solidFill>
              <a:latin typeface="American Typewriter" charset="0"/>
              <a:ea typeface="American Typewriter" charset="0"/>
              <a:cs typeface="American Typewriter" charset="0"/>
            </a:endParaRPr>
          </a:p>
          <a:p>
            <a:pPr marL="171450" indent="-171450">
              <a:buFont typeface="Arial" charset="0"/>
              <a:buChar char="•"/>
            </a:pPr>
            <a:endParaRPr lang="en-US" sz="1000" b="1" dirty="0">
              <a:solidFill>
                <a:srgbClr val="FF0000"/>
              </a:solidFill>
              <a:latin typeface="American Typewriter" charset="0"/>
              <a:ea typeface="American Typewriter" charset="0"/>
              <a:cs typeface="American Typewriter" charset="0"/>
            </a:endParaRPr>
          </a:p>
        </p:txBody>
      </p:sp>
      <p:sp>
        <p:nvSpPr>
          <p:cNvPr id="11" name="TextBox 10"/>
          <p:cNvSpPr txBox="1"/>
          <p:nvPr/>
        </p:nvSpPr>
        <p:spPr>
          <a:xfrm>
            <a:off x="5771408" y="5038750"/>
            <a:ext cx="3296386" cy="307777"/>
          </a:xfrm>
          <a:prstGeom prst="rect">
            <a:avLst/>
          </a:prstGeom>
          <a:noFill/>
        </p:spPr>
        <p:txBody>
          <a:bodyPr wrap="square" rtlCol="0">
            <a:spAutoFit/>
          </a:bodyPr>
          <a:lstStyle/>
          <a:p>
            <a:pPr algn="r"/>
            <a:r>
              <a:rPr lang="en-US" sz="1400" dirty="0">
                <a:solidFill>
                  <a:srgbClr val="0432FF"/>
                </a:solidFill>
                <a:latin typeface="American Typewriter" charset="0"/>
                <a:ea typeface="American Typewriter" charset="0"/>
                <a:cs typeface="American Typewriter" charset="0"/>
              </a:rPr>
              <a:t>Bhat  et al. (2023b),PASA, </a:t>
            </a:r>
            <a:r>
              <a:rPr lang="en-US" sz="1400" b="1" dirty="0">
                <a:solidFill>
                  <a:srgbClr val="0432FF"/>
                </a:solidFill>
                <a:latin typeface="American Typewriter" charset="0"/>
                <a:ea typeface="American Typewriter" charset="0"/>
                <a:cs typeface="American Typewriter" charset="0"/>
              </a:rPr>
              <a:t>40</a:t>
            </a:r>
            <a:r>
              <a:rPr lang="en-US" sz="1400" dirty="0">
                <a:solidFill>
                  <a:srgbClr val="0432FF"/>
                </a:solidFill>
                <a:latin typeface="American Typewriter" charset="0"/>
                <a:ea typeface="American Typewriter" charset="0"/>
                <a:cs typeface="American Typewriter" charset="0"/>
              </a:rPr>
              <a:t>, e020</a:t>
            </a:r>
          </a:p>
        </p:txBody>
      </p:sp>
    </p:spTree>
    <p:extLst>
      <p:ext uri="{BB962C8B-B14F-4D97-AF65-F5344CB8AC3E}">
        <p14:creationId xmlns:p14="http://schemas.microsoft.com/office/powerpoint/2010/main" val="1262970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10" name="Google Shape;410;p44"/>
          <p:cNvPicPr preferRelativeResize="0"/>
          <p:nvPr/>
        </p:nvPicPr>
        <p:blipFill>
          <a:blip r:embed="rId3">
            <a:alphaModFix/>
          </a:blip>
          <a:stretch>
            <a:fillRect/>
          </a:stretch>
        </p:blipFill>
        <p:spPr>
          <a:xfrm>
            <a:off x="114043" y="857110"/>
            <a:ext cx="3415577" cy="4261774"/>
          </a:xfrm>
          <a:prstGeom prst="rect">
            <a:avLst/>
          </a:prstGeom>
          <a:noFill/>
          <a:ln>
            <a:noFill/>
          </a:ln>
        </p:spPr>
      </p:pic>
      <p:pic>
        <p:nvPicPr>
          <p:cNvPr id="411" name="Google Shape;411;p44"/>
          <p:cNvPicPr preferRelativeResize="0"/>
          <p:nvPr/>
        </p:nvPicPr>
        <p:blipFill>
          <a:blip r:embed="rId4">
            <a:alphaModFix/>
          </a:blip>
          <a:stretch>
            <a:fillRect/>
          </a:stretch>
        </p:blipFill>
        <p:spPr>
          <a:xfrm>
            <a:off x="5530397" y="857110"/>
            <a:ext cx="3415569" cy="4261756"/>
          </a:xfrm>
          <a:prstGeom prst="rect">
            <a:avLst/>
          </a:prstGeom>
          <a:noFill/>
          <a:ln>
            <a:noFill/>
          </a:ln>
        </p:spPr>
      </p:pic>
      <p:sp>
        <p:nvSpPr>
          <p:cNvPr id="2" name="Title 1">
            <a:extLst>
              <a:ext uri="{FF2B5EF4-FFF2-40B4-BE49-F238E27FC236}">
                <a16:creationId xmlns:a16="http://schemas.microsoft.com/office/drawing/2014/main" id="{44C13D01-6BE3-E99E-B196-BDEFE7269E0C}"/>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MWA Pulsar Census</a:t>
            </a:r>
          </a:p>
        </p:txBody>
      </p:sp>
      <p:pic>
        <p:nvPicPr>
          <p:cNvPr id="3" name="Picture 2">
            <a:extLst>
              <a:ext uri="{FF2B5EF4-FFF2-40B4-BE49-F238E27FC236}">
                <a16:creationId xmlns:a16="http://schemas.microsoft.com/office/drawing/2014/main" id="{CC0D7065-0EC2-38DA-F5AB-17CA49DB6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818" y="4240971"/>
            <a:ext cx="5146482" cy="2494530"/>
          </a:xfrm>
          <a:prstGeom prst="rect">
            <a:avLst/>
          </a:prstGeom>
        </p:spPr>
      </p:pic>
    </p:spTree>
    <p:extLst>
      <p:ext uri="{BB962C8B-B14F-4D97-AF65-F5344CB8AC3E}">
        <p14:creationId xmlns:p14="http://schemas.microsoft.com/office/powerpoint/2010/main" val="2251353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7" name="Google Shape;417;p45"/>
          <p:cNvPicPr preferRelativeResize="0"/>
          <p:nvPr/>
        </p:nvPicPr>
        <p:blipFill>
          <a:blip r:embed="rId3">
            <a:alphaModFix amt="26000"/>
          </a:blip>
          <a:stretch>
            <a:fillRect/>
          </a:stretch>
        </p:blipFill>
        <p:spPr>
          <a:xfrm>
            <a:off x="1197776" y="1548776"/>
            <a:ext cx="3415577" cy="4261774"/>
          </a:xfrm>
          <a:prstGeom prst="rect">
            <a:avLst/>
          </a:prstGeom>
          <a:noFill/>
          <a:ln>
            <a:noFill/>
          </a:ln>
        </p:spPr>
      </p:pic>
      <p:pic>
        <p:nvPicPr>
          <p:cNvPr id="418" name="Google Shape;418;p45"/>
          <p:cNvPicPr preferRelativeResize="0"/>
          <p:nvPr/>
        </p:nvPicPr>
        <p:blipFill>
          <a:blip r:embed="rId4">
            <a:alphaModFix amt="26000"/>
          </a:blip>
          <a:stretch>
            <a:fillRect/>
          </a:stretch>
        </p:blipFill>
        <p:spPr>
          <a:xfrm>
            <a:off x="4530656" y="1548776"/>
            <a:ext cx="3415569" cy="4261756"/>
          </a:xfrm>
          <a:prstGeom prst="rect">
            <a:avLst/>
          </a:prstGeom>
          <a:noFill/>
          <a:ln>
            <a:noFill/>
          </a:ln>
        </p:spPr>
      </p:pic>
      <p:sp>
        <p:nvSpPr>
          <p:cNvPr id="419" name="Google Shape;419;p45"/>
          <p:cNvSpPr txBox="1"/>
          <p:nvPr/>
        </p:nvSpPr>
        <p:spPr>
          <a:xfrm>
            <a:off x="1437150" y="2998051"/>
            <a:ext cx="6269700" cy="1692741"/>
          </a:xfrm>
          <a:prstGeom prst="rect">
            <a:avLst/>
          </a:prstGeom>
          <a:solidFill>
            <a:srgbClr val="EEEEEE"/>
          </a:solid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algn="ctr">
              <a:spcAft>
                <a:spcPts val="1200"/>
              </a:spcAft>
            </a:pPr>
            <a:r>
              <a:rPr lang="en-GB" sz="1600" b="1" dirty="0">
                <a:solidFill>
                  <a:srgbClr val="000000"/>
                </a:solidFill>
              </a:rPr>
              <a:t>A voltage legacy data set of the metre-wavelength radio sky</a:t>
            </a:r>
            <a:br>
              <a:rPr lang="en-GB" sz="1600" b="1" dirty="0">
                <a:solidFill>
                  <a:srgbClr val="000000"/>
                </a:solidFill>
              </a:rPr>
            </a:br>
            <a:r>
              <a:rPr lang="en-GB" dirty="0">
                <a:solidFill>
                  <a:srgbClr val="000000"/>
                </a:solidFill>
              </a:rPr>
              <a:t>with </a:t>
            </a:r>
            <a:r>
              <a:rPr lang="en-GB" i="1" dirty="0">
                <a:solidFill>
                  <a:srgbClr val="000000"/>
                </a:solidFill>
              </a:rPr>
              <a:t>flexible reprocessing options</a:t>
            </a:r>
            <a:r>
              <a:rPr lang="en-GB" dirty="0">
                <a:solidFill>
                  <a:srgbClr val="000000"/>
                </a:solidFill>
              </a:rPr>
              <a:t> for future algorithms or phenomena, and </a:t>
            </a:r>
            <a:br>
              <a:rPr lang="en-GB" dirty="0">
                <a:solidFill>
                  <a:srgbClr val="000000"/>
                </a:solidFill>
              </a:rPr>
            </a:br>
            <a:r>
              <a:rPr lang="en-GB" dirty="0">
                <a:solidFill>
                  <a:srgbClr val="000000"/>
                </a:solidFill>
              </a:rPr>
              <a:t>an </a:t>
            </a:r>
            <a:r>
              <a:rPr lang="en-GB" i="1" dirty="0">
                <a:solidFill>
                  <a:srgbClr val="000000"/>
                </a:solidFill>
              </a:rPr>
              <a:t>important reference for SKA-Low</a:t>
            </a:r>
            <a:r>
              <a:rPr lang="en-GB" dirty="0">
                <a:solidFill>
                  <a:srgbClr val="000000"/>
                </a:solidFill>
              </a:rPr>
              <a:t> pulsar survey planning and verification</a:t>
            </a:r>
            <a:endParaRPr dirty="0"/>
          </a:p>
        </p:txBody>
      </p:sp>
      <p:sp>
        <p:nvSpPr>
          <p:cNvPr id="2" name="Title 1">
            <a:extLst>
              <a:ext uri="{FF2B5EF4-FFF2-40B4-BE49-F238E27FC236}">
                <a16:creationId xmlns:a16="http://schemas.microsoft.com/office/drawing/2014/main" id="{17E9A9C8-F219-E38F-2C3E-65566E0C1009}"/>
              </a:ext>
            </a:extLst>
          </p:cNvPr>
          <p:cNvSpPr txBox="1">
            <a:spLocks/>
          </p:cNvSpPr>
          <p:nvPr/>
        </p:nvSpPr>
        <p:spPr>
          <a:xfrm>
            <a:off x="546100" y="116253"/>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MWA Pulsar Census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5247640" y="4380904"/>
            <a:ext cx="3847431" cy="2108269"/>
          </a:xfrm>
          <a:prstGeom prst="rect">
            <a:avLst/>
          </a:prstGeom>
          <a:solidFill>
            <a:schemeClr val="accent1">
              <a:lumMod val="20000"/>
              <a:lumOff val="80000"/>
            </a:schemeClr>
          </a:solidFill>
          <a:ln w="25400">
            <a:solidFill>
              <a:srgbClr val="FF0000"/>
            </a:solidFill>
          </a:ln>
        </p:spPr>
        <p:txBody>
          <a:bodyPr wrap="square" rtlCol="0">
            <a:spAutoFit/>
          </a:bodyPr>
          <a:lstStyle/>
          <a:p>
            <a:pPr marL="171450" indent="-171450">
              <a:spcBef>
                <a:spcPts val="600"/>
              </a:spcBef>
              <a:buFont typeface="Arial" panose="020B0604020202020204" pitchFamily="34" charset="0"/>
              <a:buChar char="•"/>
            </a:pPr>
            <a:r>
              <a:rPr lang="en-US" sz="1200" dirty="0">
                <a:latin typeface="American Typewriter" charset="0"/>
                <a:ea typeface="American Typewriter" charset="0"/>
                <a:cs typeface="American Typewriter" charset="0"/>
              </a:rPr>
              <a:t>Frequency band: </a:t>
            </a:r>
            <a:r>
              <a:rPr lang="en-US" sz="1200" dirty="0">
                <a:solidFill>
                  <a:srgbClr val="0432FF"/>
                </a:solidFill>
                <a:latin typeface="American Typewriter" charset="0"/>
                <a:ea typeface="American Typewriter" charset="0"/>
                <a:cs typeface="American Typewriter" charset="0"/>
              </a:rPr>
              <a:t>140-170 MHz </a:t>
            </a:r>
          </a:p>
          <a:p>
            <a:pPr marL="171450" indent="-171450">
              <a:spcBef>
                <a:spcPts val="600"/>
              </a:spcBef>
              <a:buFont typeface="Arial" panose="020B0604020202020204" pitchFamily="34" charset="0"/>
              <a:buChar char="•"/>
            </a:pPr>
            <a:r>
              <a:rPr lang="en-US" sz="1200" dirty="0">
                <a:solidFill>
                  <a:srgbClr val="0432FF"/>
                </a:solidFill>
                <a:latin typeface="American Typewriter" charset="0"/>
                <a:ea typeface="American Typewriter" charset="0"/>
                <a:cs typeface="American Typewriter" charset="0"/>
              </a:rPr>
              <a:t>Recording at 100-μs and 10-kHz resolutions </a:t>
            </a:r>
            <a:endParaRPr lang="en-US" sz="1200" dirty="0">
              <a:latin typeface="American Typewriter" charset="0"/>
              <a:ea typeface="American Typewriter" charset="0"/>
              <a:cs typeface="American Typewriter" charset="0"/>
            </a:endParaRPr>
          </a:p>
          <a:p>
            <a:pPr marL="171450" indent="-171450">
              <a:spcBef>
                <a:spcPts val="600"/>
              </a:spcBef>
              <a:buFont typeface="Arial" panose="020B0604020202020204" pitchFamily="34" charset="0"/>
              <a:buChar char="•"/>
            </a:pPr>
            <a:r>
              <a:rPr lang="en-US" sz="1200" b="1" dirty="0">
                <a:latin typeface="American Typewriter" charset="0"/>
                <a:ea typeface="American Typewriter" charset="0"/>
                <a:cs typeface="American Typewriter" charset="0"/>
              </a:rPr>
              <a:t>Long dwell times </a:t>
            </a:r>
            <a:r>
              <a:rPr lang="en-US" sz="1200" dirty="0">
                <a:latin typeface="American Typewriter" charset="0"/>
                <a:ea typeface="American Typewriter" charset="0"/>
                <a:cs typeface="American Typewriter" charset="0"/>
              </a:rPr>
              <a:t>(4800 second per pointing)</a:t>
            </a:r>
          </a:p>
          <a:p>
            <a:pPr marL="171450" indent="-171450">
              <a:spcBef>
                <a:spcPts val="600"/>
              </a:spcBef>
              <a:buFont typeface="Arial" panose="020B0604020202020204" pitchFamily="34" charset="0"/>
              <a:buChar char="•"/>
            </a:pPr>
            <a:r>
              <a:rPr lang="en-US" sz="1200" i="1" dirty="0">
                <a:latin typeface="American Typewriter" charset="0"/>
                <a:ea typeface="American Typewriter" charset="0"/>
                <a:cs typeface="American Typewriter" charset="0"/>
              </a:rPr>
              <a:t>Tied-array</a:t>
            </a:r>
            <a:r>
              <a:rPr lang="en-US" sz="1200" dirty="0">
                <a:latin typeface="American Typewriter" charset="0"/>
                <a:ea typeface="American Typewriter" charset="0"/>
                <a:cs typeface="American Typewriter" charset="0"/>
              </a:rPr>
              <a:t>  beam size </a:t>
            </a:r>
            <a:r>
              <a:rPr lang="en-US" sz="1200" dirty="0">
                <a:solidFill>
                  <a:srgbClr val="FF0000"/>
                </a:solidFill>
                <a:latin typeface="Bookman Old Style" charset="0"/>
                <a:ea typeface="Bookman Old Style" charset="0"/>
                <a:cs typeface="Bookman Old Style" charset="0"/>
              </a:rPr>
              <a:t>~</a:t>
            </a:r>
            <a:r>
              <a:rPr lang="en-US" sz="1200" dirty="0">
                <a:solidFill>
                  <a:srgbClr val="FF0000"/>
                </a:solidFill>
                <a:latin typeface="American Typewriter" charset="0"/>
                <a:ea typeface="American Typewriter" charset="0"/>
                <a:cs typeface="American Typewriter" charset="0"/>
              </a:rPr>
              <a:t>23 arcminutes</a:t>
            </a:r>
          </a:p>
          <a:p>
            <a:pPr marL="171450" indent="-171450">
              <a:spcBef>
                <a:spcPts val="600"/>
              </a:spcBef>
              <a:buFont typeface="Arial" panose="020B0604020202020204" pitchFamily="34" charset="0"/>
              <a:buChar char="•"/>
            </a:pPr>
            <a:r>
              <a:rPr lang="en-US" sz="1200" dirty="0">
                <a:solidFill>
                  <a:srgbClr val="FF0000"/>
                </a:solidFill>
                <a:latin typeface="American Typewriter" charset="0"/>
                <a:ea typeface="American Typewriter" charset="0"/>
                <a:cs typeface="American Typewriter" charset="0"/>
              </a:rPr>
              <a:t>6000-8000 beams per each observation </a:t>
            </a:r>
          </a:p>
          <a:p>
            <a:pPr marL="171450" indent="-171450">
              <a:spcBef>
                <a:spcPts val="600"/>
              </a:spcBef>
              <a:buFont typeface="Arial" panose="020B0604020202020204" pitchFamily="34" charset="0"/>
              <a:buChar char="•"/>
            </a:pPr>
            <a:r>
              <a:rPr lang="en-US" sz="1200" b="1" dirty="0">
                <a:latin typeface="American Typewriter" charset="0"/>
                <a:ea typeface="American Typewriter" charset="0"/>
                <a:cs typeface="American Typewriter" charset="0"/>
              </a:rPr>
              <a:t>100 hours </a:t>
            </a:r>
            <a:r>
              <a:rPr lang="en-US" sz="1200" dirty="0">
                <a:latin typeface="American Typewriter" charset="0"/>
                <a:ea typeface="American Typewriter" charset="0"/>
                <a:cs typeface="American Typewriter" charset="0"/>
              </a:rPr>
              <a:t>to cover the full sky south of +30</a:t>
            </a:r>
            <a:r>
              <a:rPr lang="en-US" sz="1200" baseline="30000" dirty="0">
                <a:latin typeface="American Typewriter" charset="0"/>
                <a:ea typeface="American Typewriter" charset="0"/>
                <a:cs typeface="American Typewriter" charset="0"/>
              </a:rPr>
              <a:t>o</a:t>
            </a:r>
          </a:p>
          <a:p>
            <a:pPr marL="171450" indent="-171450">
              <a:spcBef>
                <a:spcPts val="600"/>
              </a:spcBef>
              <a:buFont typeface="Arial" panose="020B0604020202020204" pitchFamily="34" charset="0"/>
              <a:buChar char="•"/>
            </a:pPr>
            <a:r>
              <a:rPr lang="en-US" sz="1200" dirty="0">
                <a:solidFill>
                  <a:srgbClr val="FF0000"/>
                </a:solidFill>
                <a:latin typeface="American Typewriter" charset="0"/>
                <a:ea typeface="American Typewriter" charset="0"/>
                <a:cs typeface="American Typewriter" charset="0"/>
              </a:rPr>
              <a:t>600,000 tied-array beams </a:t>
            </a:r>
            <a:r>
              <a:rPr lang="en-US" sz="1200" dirty="0">
                <a:latin typeface="American Typewriter" charset="0"/>
                <a:ea typeface="American Typewriter" charset="0"/>
                <a:cs typeface="American Typewriter" charset="0"/>
              </a:rPr>
              <a:t>for the full survey</a:t>
            </a:r>
          </a:p>
          <a:p>
            <a:pPr marL="171450" indent="-171450">
              <a:spcBef>
                <a:spcPts val="600"/>
              </a:spcBef>
              <a:buFont typeface="Arial" panose="020B0604020202020204" pitchFamily="34" charset="0"/>
              <a:buChar char="•"/>
            </a:pPr>
            <a:r>
              <a:rPr lang="en-US" sz="1200" b="1" dirty="0">
                <a:latin typeface="American Typewriter" charset="0"/>
                <a:ea typeface="American Typewriter" charset="0"/>
                <a:cs typeface="American Typewriter" charset="0"/>
              </a:rPr>
              <a:t>Large Data rate</a:t>
            </a:r>
            <a:r>
              <a:rPr lang="en-US" sz="1200" dirty="0">
                <a:latin typeface="American Typewriter" charset="0"/>
                <a:ea typeface="American Typewriter" charset="0"/>
                <a:cs typeface="American Typewriter" charset="0"/>
              </a:rPr>
              <a:t>: 42 – 84 TB per observation </a:t>
            </a:r>
          </a:p>
        </p:txBody>
      </p:sp>
      <p:sp>
        <p:nvSpPr>
          <p:cNvPr id="4" name="Slide Number Placeholder 3"/>
          <p:cNvSpPr>
            <a:spLocks noGrp="1"/>
          </p:cNvSpPr>
          <p:nvPr>
            <p:ph type="sldNum" sz="quarter" idx="4294967295"/>
          </p:nvPr>
        </p:nvSpPr>
        <p:spPr>
          <a:xfrm>
            <a:off x="8686800" y="6573520"/>
            <a:ext cx="447040" cy="269875"/>
          </a:xfrm>
          <a:prstGeom prst="rect">
            <a:avLst/>
          </a:prstGeom>
        </p:spPr>
        <p:txBody>
          <a:bodyPr/>
          <a:lstStyle/>
          <a:p>
            <a:fld id="{4559B5CD-97EE-454D-9E9F-7CF7580FE560}" type="slidenum">
              <a:rPr lang="en-AU" smtClean="0"/>
              <a:t>2</a:t>
            </a:fld>
            <a:endParaRPr lang="en-AU" dirty="0"/>
          </a:p>
        </p:txBody>
      </p:sp>
      <p:sp>
        <p:nvSpPr>
          <p:cNvPr id="24" name="TextBox 23"/>
          <p:cNvSpPr txBox="1"/>
          <p:nvPr/>
        </p:nvSpPr>
        <p:spPr>
          <a:xfrm>
            <a:off x="261257" y="2313944"/>
            <a:ext cx="3491345" cy="2185214"/>
          </a:xfrm>
          <a:prstGeom prst="rect">
            <a:avLst/>
          </a:prstGeom>
          <a:solidFill>
            <a:schemeClr val="bg1"/>
          </a:solidFill>
        </p:spPr>
        <p:txBody>
          <a:bodyPr wrap="square" rtlCol="0">
            <a:spAutoFit/>
          </a:bodyPr>
          <a:lstStyle/>
          <a:p>
            <a:pPr marL="285750" indent="-285750">
              <a:spcBef>
                <a:spcPts val="600"/>
              </a:spcBef>
              <a:buFont typeface="Arial" charset="0"/>
              <a:buChar char="•"/>
            </a:pPr>
            <a:r>
              <a:rPr lang="en-US" sz="1400" dirty="0">
                <a:solidFill>
                  <a:srgbClr val="00B050"/>
                </a:solidFill>
                <a:latin typeface="American Typewriter" charset="0"/>
                <a:ea typeface="American Typewriter" charset="0"/>
                <a:cs typeface="American Typewriter" charset="0"/>
              </a:rPr>
              <a:t>Large </a:t>
            </a:r>
            <a:r>
              <a:rPr lang="en-US" sz="1400" dirty="0" err="1">
                <a:solidFill>
                  <a:srgbClr val="00B050"/>
                </a:solidFill>
                <a:latin typeface="American Typewriter" charset="0"/>
                <a:ea typeface="American Typewriter" charset="0"/>
                <a:cs typeface="American Typewriter" charset="0"/>
              </a:rPr>
              <a:t>FoV</a:t>
            </a:r>
            <a:r>
              <a:rPr lang="en-US" sz="1400" dirty="0">
                <a:solidFill>
                  <a:srgbClr val="00B050"/>
                </a:solidFill>
                <a:latin typeface="American Typewriter" charset="0"/>
                <a:ea typeface="American Typewriter" charset="0"/>
                <a:cs typeface="American Typewriter" charset="0"/>
              </a:rPr>
              <a:t> (</a:t>
            </a:r>
            <a:r>
              <a:rPr lang="en-US" sz="1400" dirty="0">
                <a:solidFill>
                  <a:srgbClr val="00B050"/>
                </a:solidFill>
                <a:latin typeface="Bookman Old Style" charset="0"/>
                <a:ea typeface="Bookman Old Style" charset="0"/>
                <a:cs typeface="Bookman Old Style" charset="0"/>
              </a:rPr>
              <a:t>~</a:t>
            </a:r>
            <a:r>
              <a:rPr lang="en-US" sz="1400" dirty="0">
                <a:solidFill>
                  <a:srgbClr val="00B050"/>
                </a:solidFill>
                <a:latin typeface="American Typewriter" charset="0"/>
                <a:ea typeface="American Typewriter" charset="0"/>
                <a:cs typeface="American Typewriter" charset="0"/>
              </a:rPr>
              <a:t>610 deg</a:t>
            </a:r>
            <a:r>
              <a:rPr lang="en-US" sz="1400" baseline="30000" dirty="0">
                <a:solidFill>
                  <a:srgbClr val="00B050"/>
                </a:solidFill>
                <a:latin typeface="American Typewriter" charset="0"/>
                <a:ea typeface="American Typewriter" charset="0"/>
                <a:cs typeface="American Typewriter" charset="0"/>
              </a:rPr>
              <a:t>2 </a:t>
            </a:r>
            <a:r>
              <a:rPr lang="en-US" sz="1400" dirty="0">
                <a:solidFill>
                  <a:srgbClr val="00B050"/>
                </a:solidFill>
                <a:latin typeface="American Typewriter" charset="0"/>
                <a:ea typeface="American Typewriter" charset="0"/>
                <a:cs typeface="American Typewriter" charset="0"/>
              </a:rPr>
              <a:t> at 150 MHz) </a:t>
            </a:r>
            <a:r>
              <a:rPr lang="en-US" sz="1400" dirty="0">
                <a:latin typeface="American Typewriter" charset="0"/>
                <a:ea typeface="American Typewriter" charset="0"/>
                <a:cs typeface="American Typewriter" charset="0"/>
              </a:rPr>
              <a:t>and </a:t>
            </a:r>
            <a:r>
              <a:rPr lang="en-US" sz="1400" dirty="0">
                <a:solidFill>
                  <a:srgbClr val="0432FF"/>
                </a:solidFill>
                <a:latin typeface="American Typewriter" charset="0"/>
                <a:ea typeface="American Typewriter" charset="0"/>
                <a:cs typeface="American Typewriter" charset="0"/>
              </a:rPr>
              <a:t> the VCS for data recording</a:t>
            </a:r>
            <a:r>
              <a:rPr lang="en-US" sz="1400" dirty="0">
                <a:latin typeface="American Typewriter" charset="0"/>
                <a:ea typeface="American Typewriter" charset="0"/>
                <a:cs typeface="American Typewriter" charset="0"/>
              </a:rPr>
              <a:t> </a:t>
            </a:r>
            <a:r>
              <a:rPr lang="en-US" sz="1400" dirty="0">
                <a:latin typeface="American Typewriter" charset="0"/>
                <a:ea typeface="American Typewriter" charset="0"/>
                <a:cs typeface="American Typewriter" charset="0"/>
                <a:sym typeface="Wingdings" pitchFamily="2" charset="2"/>
              </a:rPr>
              <a:t> a survey speed of </a:t>
            </a:r>
            <a:r>
              <a:rPr lang="en-US" sz="1400" dirty="0">
                <a:latin typeface="Bookman Old Style" panose="02050604050505020204" pitchFamily="18" charset="0"/>
                <a:ea typeface="American Typewriter" charset="0"/>
                <a:cs typeface="American Typewriter" charset="0"/>
                <a:sym typeface="Wingdings" pitchFamily="2" charset="2"/>
              </a:rPr>
              <a:t>~</a:t>
            </a:r>
            <a:r>
              <a:rPr lang="en-US" sz="1400" dirty="0">
                <a:latin typeface="American Typewriter" charset="0"/>
                <a:ea typeface="American Typewriter" charset="0"/>
                <a:cs typeface="American Typewriter" charset="0"/>
                <a:sym typeface="Wingdings" pitchFamily="2" charset="2"/>
              </a:rPr>
              <a:t>450 deg</a:t>
            </a:r>
            <a:r>
              <a:rPr lang="en-US" sz="1400" baseline="30000" dirty="0">
                <a:latin typeface="American Typewriter" charset="0"/>
                <a:ea typeface="American Typewriter" charset="0"/>
                <a:cs typeface="American Typewriter" charset="0"/>
                <a:sym typeface="Wingdings" pitchFamily="2" charset="2"/>
              </a:rPr>
              <a:t>2</a:t>
            </a:r>
            <a:r>
              <a:rPr lang="en-US" sz="1400" dirty="0">
                <a:latin typeface="American Typewriter" charset="0"/>
                <a:ea typeface="American Typewriter" charset="0"/>
                <a:cs typeface="American Typewriter" charset="0"/>
                <a:sym typeface="Wingdings" pitchFamily="2" charset="2"/>
              </a:rPr>
              <a:t> hour</a:t>
            </a:r>
            <a:r>
              <a:rPr lang="en-US" sz="1400" baseline="30000" dirty="0">
                <a:latin typeface="American Typewriter" charset="0"/>
                <a:ea typeface="American Typewriter" charset="0"/>
                <a:cs typeface="American Typewriter" charset="0"/>
                <a:sym typeface="Wingdings" pitchFamily="2" charset="2"/>
              </a:rPr>
              <a:t>-1</a:t>
            </a:r>
            <a:endParaRPr lang="en-US" sz="1400" baseline="30000" dirty="0">
              <a:latin typeface="American Typewriter" charset="0"/>
              <a:ea typeface="American Typewriter" charset="0"/>
              <a:cs typeface="American Typewriter" charset="0"/>
            </a:endParaRPr>
          </a:p>
          <a:p>
            <a:pPr marL="285750" indent="-285750">
              <a:spcBef>
                <a:spcPts val="600"/>
              </a:spcBef>
              <a:buFont typeface="Arial" charset="0"/>
              <a:buChar char="•"/>
            </a:pPr>
            <a:r>
              <a:rPr lang="en-US" sz="1400" dirty="0">
                <a:solidFill>
                  <a:srgbClr val="FF0000"/>
                </a:solidFill>
                <a:latin typeface="American Typewriter" charset="0"/>
                <a:ea typeface="American Typewriter" charset="0"/>
                <a:cs typeface="American Typewriter" charset="0"/>
              </a:rPr>
              <a:t>Compact configuration (128 tiles within </a:t>
            </a:r>
            <a:r>
              <a:rPr lang="en-US" sz="1400" dirty="0">
                <a:solidFill>
                  <a:srgbClr val="FF0000"/>
                </a:solidFill>
                <a:latin typeface="Bookman Old Style" panose="02050604050505020204" pitchFamily="18" charset="0"/>
                <a:ea typeface="American Typewriter" charset="0"/>
                <a:cs typeface="American Typewriter" charset="0"/>
              </a:rPr>
              <a:t>~</a:t>
            </a:r>
            <a:r>
              <a:rPr lang="en-US" sz="1400" dirty="0">
                <a:solidFill>
                  <a:srgbClr val="FF0000"/>
                </a:solidFill>
                <a:latin typeface="American Typewriter" charset="0"/>
                <a:ea typeface="American Typewriter" charset="0"/>
                <a:cs typeface="American Typewriter" charset="0"/>
              </a:rPr>
              <a:t>300 </a:t>
            </a:r>
            <a:r>
              <a:rPr lang="en-US" sz="1400" dirty="0" err="1">
                <a:solidFill>
                  <a:srgbClr val="FF0000"/>
                </a:solidFill>
                <a:latin typeface="American Typewriter" charset="0"/>
                <a:ea typeface="American Typewriter" charset="0"/>
                <a:cs typeface="American Typewriter" charset="0"/>
              </a:rPr>
              <a:t>metres</a:t>
            </a:r>
            <a:r>
              <a:rPr lang="en-US" sz="1400" dirty="0">
                <a:solidFill>
                  <a:srgbClr val="FF0000"/>
                </a:solidFill>
                <a:latin typeface="American Typewriter" charset="0"/>
                <a:ea typeface="American Typewriter" charset="0"/>
                <a:cs typeface="American Typewriter" charset="0"/>
              </a:rPr>
              <a:t>) </a:t>
            </a:r>
            <a:r>
              <a:rPr lang="en-US" sz="1400" dirty="0">
                <a:latin typeface="American Typewriter" charset="0"/>
                <a:ea typeface="American Typewriter" charset="0"/>
                <a:cs typeface="American Typewriter" charset="0"/>
                <a:sym typeface="Wingdings" pitchFamily="2" charset="2"/>
              </a:rPr>
              <a:t> </a:t>
            </a:r>
            <a:r>
              <a:rPr lang="en-US" sz="1400" dirty="0">
                <a:latin typeface="American Typewriter" charset="0"/>
                <a:ea typeface="American Typewriter" charset="0"/>
                <a:cs typeface="American Typewriter" charset="0"/>
              </a:rPr>
              <a:t>  </a:t>
            </a:r>
            <a:r>
              <a:rPr lang="en-US" sz="1400" dirty="0">
                <a:latin typeface="Bookman Old Style" panose="02050604050505020204" pitchFamily="18" charset="0"/>
                <a:ea typeface="American Typewriter" charset="0"/>
                <a:cs typeface="American Typewriter" charset="0"/>
              </a:rPr>
              <a:t>~ </a:t>
            </a:r>
            <a:r>
              <a:rPr lang="en-US" sz="1400" dirty="0">
                <a:latin typeface="American Typewriter" charset="0"/>
                <a:ea typeface="American Typewriter" charset="0"/>
                <a:cs typeface="American Typewriter" charset="0"/>
              </a:rPr>
              <a:t>2 – 3 orders of magnitude saving in the  beamforming cost </a:t>
            </a:r>
          </a:p>
          <a:p>
            <a:pPr marL="285750" indent="-285750">
              <a:spcBef>
                <a:spcPts val="600"/>
              </a:spcBef>
              <a:buFont typeface="Arial" charset="0"/>
              <a:buChar char="•"/>
            </a:pPr>
            <a:r>
              <a:rPr lang="en-US" sz="1400" dirty="0">
                <a:latin typeface="American Typewriter" charset="0"/>
                <a:ea typeface="American Typewriter" charset="0"/>
                <a:cs typeface="American Typewriter" charset="0"/>
              </a:rPr>
              <a:t>First southern-sky pulsar survey</a:t>
            </a:r>
            <a:r>
              <a:rPr lang="en-US" sz="1400" dirty="0">
                <a:solidFill>
                  <a:srgbClr val="FF40FF"/>
                </a:solidFill>
                <a:latin typeface="American Typewriter" charset="0"/>
                <a:ea typeface="American Typewriter" charset="0"/>
                <a:cs typeface="American Typewriter" charset="0"/>
              </a:rPr>
              <a:t> in the frequency band of SKA-Low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621" y="1827939"/>
            <a:ext cx="4677450" cy="2444523"/>
          </a:xfrm>
          <a:prstGeom prst="rect">
            <a:avLst/>
          </a:prstGeom>
        </p:spPr>
      </p:pic>
      <p:sp>
        <p:nvSpPr>
          <p:cNvPr id="9" name="TextBox 8">
            <a:extLst>
              <a:ext uri="{FF2B5EF4-FFF2-40B4-BE49-F238E27FC236}">
                <a16:creationId xmlns:a16="http://schemas.microsoft.com/office/drawing/2014/main" id="{F8530A06-A340-4AF9-BAF7-B7A39E3F6AE5}"/>
              </a:ext>
            </a:extLst>
          </p:cNvPr>
          <p:cNvSpPr txBox="1"/>
          <p:nvPr/>
        </p:nvSpPr>
        <p:spPr>
          <a:xfrm>
            <a:off x="674782" y="1140356"/>
            <a:ext cx="8235538" cy="623589"/>
          </a:xfrm>
          <a:prstGeom prst="rect">
            <a:avLst/>
          </a:prstGeom>
          <a:solidFill>
            <a:schemeClr val="tx2">
              <a:lumMod val="20000"/>
              <a:lumOff val="80000"/>
            </a:schemeClr>
          </a:solidFill>
          <a:ln w="25400">
            <a:solidFill>
              <a:srgbClr val="FF0000"/>
            </a:solidFill>
          </a:ln>
        </p:spPr>
        <p:txBody>
          <a:bodyPr wrap="square" lIns="90000" tIns="45000" rIns="90000" bIns="45000" anchorCtr="0" compatLnSpc="0">
            <a:spAutoFit/>
          </a:bodyPr>
          <a:lstStyle/>
          <a:p>
            <a:pPr marL="0" marR="0" lvl="0" indent="0" algn="ctr" hangingPunct="0">
              <a:lnSpc>
                <a:spcPct val="100000"/>
              </a:lnSpc>
              <a:spcBef>
                <a:spcPts val="0"/>
              </a:spcBef>
              <a:spcAft>
                <a:spcPts val="0"/>
              </a:spcAft>
              <a:buSzPct val="45000"/>
              <a:tabLst/>
            </a:pPr>
            <a:r>
              <a:rPr lang="en-AU" b="0" u="none" strike="noStrike" kern="1200" cap="none" dirty="0">
                <a:ln>
                  <a:noFill/>
                </a:ln>
                <a:latin typeface="American Typewriter" charset="0"/>
                <a:ea typeface="American Typewriter" charset="0"/>
                <a:cs typeface="American Typewriter" charset="0"/>
              </a:rPr>
              <a:t>Exploits the MWA’s large Field of View, th</a:t>
            </a:r>
            <a:r>
              <a:rPr lang="en-AU" dirty="0">
                <a:latin typeface="American Typewriter" charset="0"/>
                <a:ea typeface="American Typewriter" charset="0"/>
                <a:cs typeface="American Typewriter" charset="0"/>
              </a:rPr>
              <a:t>e voltage capture system (VCS) capability, and the compact configuration of the Phase 2 array </a:t>
            </a:r>
            <a:endParaRPr lang="en-AU" b="0" i="0" u="none" strike="noStrike" kern="1200" cap="none" dirty="0">
              <a:ln>
                <a:noFill/>
              </a:ln>
              <a:latin typeface="American Typewriter" charset="0"/>
              <a:ea typeface="American Typewriter" charset="0"/>
              <a:cs typeface="American Typewriter" charset="0"/>
            </a:endParaRPr>
          </a:p>
        </p:txBody>
      </p:sp>
      <p:sp>
        <p:nvSpPr>
          <p:cNvPr id="3" name="Google Shape;126;p19">
            <a:extLst>
              <a:ext uri="{FF2B5EF4-FFF2-40B4-BE49-F238E27FC236}">
                <a16:creationId xmlns:a16="http://schemas.microsoft.com/office/drawing/2014/main" id="{4BF1FDA3-DEAD-FF28-765D-DCBC6F7625CD}"/>
              </a:ext>
            </a:extLst>
          </p:cNvPr>
          <p:cNvSpPr txBox="1">
            <a:spLocks noGrp="1"/>
          </p:cNvSpPr>
          <p:nvPr>
            <p:ph type="title"/>
          </p:nvPr>
        </p:nvSpPr>
        <p:spPr>
          <a:xfrm>
            <a:off x="999215" y="27995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120" dirty="0">
                <a:latin typeface="Merriweather"/>
                <a:ea typeface="Merriweather"/>
                <a:cs typeface="Merriweather"/>
                <a:sym typeface="Merriweather"/>
              </a:rPr>
              <a:t>The </a:t>
            </a:r>
            <a:r>
              <a:rPr lang="en-GB" sz="2120" b="1" dirty="0">
                <a:solidFill>
                  <a:srgbClr val="00B0F0"/>
                </a:solidFill>
                <a:latin typeface="Merriweather"/>
                <a:ea typeface="Merriweather"/>
                <a:cs typeface="Merriweather"/>
                <a:sym typeface="Merriweather"/>
              </a:rPr>
              <a:t>S</a:t>
            </a:r>
            <a:r>
              <a:rPr lang="en-GB" sz="2120" dirty="0">
                <a:latin typeface="Merriweather"/>
                <a:ea typeface="Merriweather"/>
                <a:cs typeface="Merriweather"/>
                <a:sym typeface="Merriweather"/>
              </a:rPr>
              <a:t>outhern-sky </a:t>
            </a:r>
            <a:r>
              <a:rPr lang="en-GB" sz="2120" b="1" dirty="0">
                <a:solidFill>
                  <a:schemeClr val="accent6"/>
                </a:solidFill>
                <a:latin typeface="Merriweather"/>
                <a:ea typeface="Merriweather"/>
                <a:cs typeface="Merriweather"/>
                <a:sym typeface="Merriweather"/>
              </a:rPr>
              <a:t>M</a:t>
            </a:r>
            <a:r>
              <a:rPr lang="en-GB" sz="2120" dirty="0">
                <a:latin typeface="Merriweather"/>
                <a:ea typeface="Merriweather"/>
                <a:cs typeface="Merriweather"/>
                <a:sym typeface="Merriweather"/>
              </a:rPr>
              <a:t>W</a:t>
            </a:r>
            <a:r>
              <a:rPr lang="en-GB" sz="2120" b="1" dirty="0">
                <a:solidFill>
                  <a:srgbClr val="FF40FF"/>
                </a:solidFill>
                <a:latin typeface="Merriweather"/>
                <a:ea typeface="Merriweather"/>
                <a:cs typeface="Merriweather"/>
                <a:sym typeface="Merriweather"/>
              </a:rPr>
              <a:t>A</a:t>
            </a:r>
            <a:r>
              <a:rPr lang="en-GB" sz="2120" dirty="0">
                <a:latin typeface="Merriweather"/>
                <a:ea typeface="Merriweather"/>
                <a:cs typeface="Merriweather"/>
                <a:sym typeface="Merriweather"/>
              </a:rPr>
              <a:t> </a:t>
            </a:r>
            <a:r>
              <a:rPr lang="en-GB" sz="2120" b="1" dirty="0">
                <a:solidFill>
                  <a:srgbClr val="00B050"/>
                </a:solidFill>
                <a:latin typeface="Merriweather"/>
                <a:ea typeface="Merriweather"/>
                <a:cs typeface="Merriweather"/>
                <a:sym typeface="Merriweather"/>
              </a:rPr>
              <a:t>R</a:t>
            </a:r>
            <a:r>
              <a:rPr lang="en-GB" sz="2120" dirty="0">
                <a:latin typeface="Merriweather"/>
                <a:ea typeface="Merriweather"/>
                <a:cs typeface="Merriweather"/>
                <a:sym typeface="Merriweather"/>
              </a:rPr>
              <a:t>apid </a:t>
            </a:r>
            <a:r>
              <a:rPr lang="en-GB" sz="2120" b="1" dirty="0">
                <a:solidFill>
                  <a:schemeClr val="accent2"/>
                </a:solidFill>
                <a:latin typeface="Merriweather"/>
                <a:ea typeface="Merriweather"/>
                <a:cs typeface="Merriweather"/>
                <a:sym typeface="Merriweather"/>
              </a:rPr>
              <a:t>T</a:t>
            </a:r>
            <a:r>
              <a:rPr lang="en-GB" sz="2120" dirty="0">
                <a:latin typeface="Merriweather"/>
                <a:ea typeface="Merriweather"/>
                <a:cs typeface="Merriweather"/>
                <a:sym typeface="Merriweather"/>
              </a:rPr>
              <a:t>wo-metre (</a:t>
            </a:r>
            <a:r>
              <a:rPr lang="en-GB" sz="2120" b="1" dirty="0">
                <a:solidFill>
                  <a:srgbClr val="6FA8DC"/>
                </a:solidFill>
                <a:latin typeface="Merriweather"/>
                <a:ea typeface="Merriweather"/>
                <a:cs typeface="Merriweather"/>
                <a:sym typeface="Merriweather"/>
              </a:rPr>
              <a:t>S</a:t>
            </a:r>
            <a:r>
              <a:rPr lang="en-GB" sz="2120" b="1" dirty="0">
                <a:solidFill>
                  <a:srgbClr val="F6B26B"/>
                </a:solidFill>
                <a:latin typeface="Merriweather"/>
                <a:ea typeface="Merriweather"/>
                <a:cs typeface="Merriweather"/>
                <a:sym typeface="Merriweather"/>
              </a:rPr>
              <a:t>M</a:t>
            </a:r>
            <a:r>
              <a:rPr lang="en-GB" sz="2120" b="1" dirty="0">
                <a:solidFill>
                  <a:srgbClr val="FF40FF"/>
                </a:solidFill>
                <a:latin typeface="Merriweather"/>
                <a:ea typeface="Merriweather"/>
                <a:cs typeface="Merriweather"/>
                <a:sym typeface="Merriweather"/>
              </a:rPr>
              <a:t>A</a:t>
            </a:r>
            <a:r>
              <a:rPr lang="en-GB" sz="2120" b="1" dirty="0">
                <a:solidFill>
                  <a:srgbClr val="93C47D"/>
                </a:solidFill>
                <a:latin typeface="Merriweather"/>
                <a:ea typeface="Merriweather"/>
                <a:cs typeface="Merriweather"/>
                <a:sym typeface="Merriweather"/>
              </a:rPr>
              <a:t>R</a:t>
            </a:r>
            <a:r>
              <a:rPr lang="en-GB" sz="2120" b="1" dirty="0">
                <a:solidFill>
                  <a:srgbClr val="E06666"/>
                </a:solidFill>
                <a:latin typeface="Merriweather"/>
                <a:ea typeface="Merriweather"/>
                <a:cs typeface="Merriweather"/>
                <a:sym typeface="Merriweather"/>
              </a:rPr>
              <a:t>T</a:t>
            </a:r>
            <a:r>
              <a:rPr lang="en-GB" sz="2120" dirty="0">
                <a:latin typeface="Merriweather"/>
                <a:ea typeface="Merriweather"/>
                <a:cs typeface="Merriweather"/>
                <a:sym typeface="Merriweather"/>
              </a:rPr>
              <a:t>) Survey</a:t>
            </a:r>
            <a:endParaRPr sz="2120" dirty="0">
              <a:latin typeface="Merriweather"/>
              <a:ea typeface="Merriweather"/>
              <a:cs typeface="Merriweather"/>
              <a:sym typeface="Merriweather"/>
            </a:endParaRPr>
          </a:p>
        </p:txBody>
      </p:sp>
      <p:pic>
        <p:nvPicPr>
          <p:cNvPr id="5" name="Picture 4">
            <a:extLst>
              <a:ext uri="{FF2B5EF4-FFF2-40B4-BE49-F238E27FC236}">
                <a16:creationId xmlns:a16="http://schemas.microsoft.com/office/drawing/2014/main" id="{533F3854-2C5E-FA58-C491-B5FD7AD3C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0" y="5074398"/>
            <a:ext cx="5159942" cy="1380367"/>
          </a:xfrm>
          <a:prstGeom prst="rect">
            <a:avLst/>
          </a:prstGeom>
        </p:spPr>
      </p:pic>
    </p:spTree>
    <p:extLst>
      <p:ext uri="{BB962C8B-B14F-4D97-AF65-F5344CB8AC3E}">
        <p14:creationId xmlns:p14="http://schemas.microsoft.com/office/powerpoint/2010/main" val="3534974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953" y="146756"/>
            <a:ext cx="6963072" cy="650240"/>
          </a:xfrm>
        </p:spPr>
        <p:txBody>
          <a:bodyPr>
            <a:noAutofit/>
          </a:bodyPr>
          <a:lstStyle/>
          <a:p>
            <a:r>
              <a:rPr lang="en-US" sz="4800" dirty="0">
                <a:solidFill>
                  <a:srgbClr val="0432FF"/>
                </a:solidFill>
                <a:latin typeface="American Typewriter" charset="0"/>
                <a:ea typeface="American Typewriter" charset="0"/>
                <a:cs typeface="American Typewriter" charset="0"/>
              </a:rPr>
              <a:t>Summary</a:t>
            </a:r>
          </a:p>
        </p:txBody>
      </p:sp>
      <p:sp>
        <p:nvSpPr>
          <p:cNvPr id="3" name="Text Placeholder 2"/>
          <p:cNvSpPr>
            <a:spLocks noGrp="1"/>
          </p:cNvSpPr>
          <p:nvPr>
            <p:ph type="body" sz="quarter" idx="14"/>
          </p:nvPr>
        </p:nvSpPr>
        <p:spPr>
          <a:xfrm>
            <a:off x="-1" y="888172"/>
            <a:ext cx="9244361" cy="4285993"/>
          </a:xfrm>
        </p:spPr>
        <p:txBody>
          <a:bodyPr>
            <a:noAutofit/>
          </a:bodyPr>
          <a:lstStyle/>
          <a:p>
            <a:pPr marL="342900" lvl="1" indent="-342900">
              <a:spcAft>
                <a:spcPts val="1800"/>
              </a:spcAft>
              <a:buFont typeface="Wingdings" charset="2"/>
              <a:buChar char=""/>
            </a:pPr>
            <a:r>
              <a:rPr lang="en-AU" sz="1800" dirty="0">
                <a:solidFill>
                  <a:srgbClr val="0432FF"/>
                </a:solidFill>
                <a:latin typeface="American Typewriter" charset="0"/>
                <a:ea typeface="American Typewriter" charset="0"/>
                <a:cs typeface="American Typewriter" charset="0"/>
              </a:rPr>
              <a:t>The SMART survey </a:t>
            </a:r>
            <a:r>
              <a:rPr lang="en-AU" sz="1800" dirty="0">
                <a:latin typeface="American Typewriter" charset="0"/>
                <a:ea typeface="American Typewriter" charset="0"/>
                <a:cs typeface="American Typewriter" charset="0"/>
              </a:rPr>
              <a:t>exploits the MWA’s large field of view (</a:t>
            </a:r>
            <a:r>
              <a:rPr lang="en-AU" sz="1800" dirty="0">
                <a:latin typeface="Bookman Old Style" panose="02050604050505020204" pitchFamily="18" charset="0"/>
                <a:ea typeface="American Typewriter" charset="0"/>
                <a:cs typeface="American Typewriter" charset="0"/>
              </a:rPr>
              <a:t>~</a:t>
            </a:r>
            <a:r>
              <a:rPr lang="en-AU" sz="1800" dirty="0">
                <a:latin typeface="American Typewriter" charset="0"/>
                <a:ea typeface="American Typewriter" charset="0"/>
                <a:cs typeface="American Typewriter" charset="0"/>
              </a:rPr>
              <a:t>610 deg</a:t>
            </a:r>
            <a:r>
              <a:rPr lang="en-AU" sz="1800" baseline="30000" dirty="0">
                <a:latin typeface="American Typewriter" charset="0"/>
                <a:ea typeface="American Typewriter" charset="0"/>
                <a:cs typeface="American Typewriter" charset="0"/>
              </a:rPr>
              <a:t>2</a:t>
            </a:r>
            <a:r>
              <a:rPr lang="en-AU" sz="1800" dirty="0">
                <a:latin typeface="American Typewriter" charset="0"/>
                <a:ea typeface="American Typewriter" charset="0"/>
                <a:cs typeface="American Typewriter" charset="0"/>
              </a:rPr>
              <a:t>) and the  voltage capture system (VCS) capability for data recording  </a:t>
            </a:r>
          </a:p>
          <a:p>
            <a:pPr marL="342900" lvl="1" indent="-342900">
              <a:spcAft>
                <a:spcPts val="1800"/>
              </a:spcAft>
              <a:buFont typeface="Wingdings" charset="2"/>
              <a:buChar char=""/>
            </a:pPr>
            <a:r>
              <a:rPr lang="en-AU" sz="1800" dirty="0">
                <a:solidFill>
                  <a:srgbClr val="00B050"/>
                </a:solidFill>
                <a:latin typeface="American Typewriter" charset="0"/>
                <a:ea typeface="American Typewriter" charset="0"/>
                <a:cs typeface="American Typewriter" charset="0"/>
              </a:rPr>
              <a:t>SMART complements</a:t>
            </a:r>
            <a:r>
              <a:rPr lang="en-AU" sz="1800" dirty="0">
                <a:latin typeface="American Typewriter" charset="0"/>
                <a:ea typeface="American Typewriter" charset="0"/>
                <a:cs typeface="American Typewriter" charset="0"/>
              </a:rPr>
              <a:t> past/ongoing surveys in sky coverage &amp; frequency band</a:t>
            </a:r>
          </a:p>
          <a:p>
            <a:pPr marL="342900" lvl="1" indent="-342900">
              <a:spcAft>
                <a:spcPts val="1800"/>
              </a:spcAft>
              <a:buFont typeface="Wingdings" charset="2"/>
              <a:buChar char=""/>
            </a:pPr>
            <a:r>
              <a:rPr lang="en-AU" sz="1800" dirty="0">
                <a:latin typeface="American Typewriter" charset="0"/>
                <a:ea typeface="American Typewriter" charset="0"/>
                <a:cs typeface="American Typewriter" charset="0"/>
              </a:rPr>
              <a:t>Data collection </a:t>
            </a:r>
            <a:r>
              <a:rPr lang="en-AU" sz="1800" dirty="0">
                <a:solidFill>
                  <a:srgbClr val="FF40FF"/>
                </a:solidFill>
                <a:latin typeface="American Typewriter" charset="0"/>
                <a:ea typeface="American Typewriter" charset="0"/>
                <a:cs typeface="American Typewriter" charset="0"/>
              </a:rPr>
              <a:t>100% completed </a:t>
            </a:r>
            <a:r>
              <a:rPr lang="en-AU" sz="1800" dirty="0">
                <a:latin typeface="American Typewriter" charset="0"/>
                <a:ea typeface="American Typewriter" charset="0"/>
                <a:cs typeface="American Typewriter" charset="0"/>
              </a:rPr>
              <a:t>(2018-2023); total data volume </a:t>
            </a:r>
            <a:r>
              <a:rPr lang="en-AU" sz="1800" dirty="0">
                <a:solidFill>
                  <a:srgbClr val="FF40FF"/>
                </a:solidFill>
                <a:latin typeface="Bookman Old Style" panose="02050604050505020204" pitchFamily="18" charset="0"/>
                <a:ea typeface="American Typewriter" charset="0"/>
                <a:cs typeface="American Typewriter" charset="0"/>
              </a:rPr>
              <a:t>~</a:t>
            </a:r>
            <a:r>
              <a:rPr lang="en-AU" sz="1800" dirty="0">
                <a:solidFill>
                  <a:srgbClr val="FF40FF"/>
                </a:solidFill>
                <a:latin typeface="American Typewriter" charset="0"/>
                <a:ea typeface="American Typewriter" charset="0"/>
                <a:cs typeface="American Typewriter" charset="0"/>
              </a:rPr>
              <a:t>4 Petabytes</a:t>
            </a:r>
          </a:p>
          <a:p>
            <a:pPr marL="342900" lvl="1" indent="-342900">
              <a:spcAft>
                <a:spcPts val="1800"/>
              </a:spcAft>
              <a:buFont typeface="Wingdings" charset="2"/>
              <a:buChar char=""/>
            </a:pPr>
            <a:r>
              <a:rPr lang="en-AU" sz="1800" dirty="0">
                <a:latin typeface="Bookman Old Style" panose="02050604050505020204" pitchFamily="18" charset="0"/>
                <a:ea typeface="American Typewriter" charset="0"/>
                <a:cs typeface="American Typewriter" charset="0"/>
              </a:rPr>
              <a:t>~</a:t>
            </a:r>
            <a:r>
              <a:rPr lang="en-AU" sz="1800" dirty="0">
                <a:latin typeface="American Typewriter" charset="0"/>
                <a:ea typeface="American Typewriter" charset="0"/>
                <a:cs typeface="American Typewriter" charset="0"/>
              </a:rPr>
              <a:t>10% processed for a “first-pass” search, </a:t>
            </a:r>
            <a:r>
              <a:rPr lang="en-AU" sz="1800" dirty="0">
                <a:latin typeface="Bookman Old Style" panose="02050604050505020204" pitchFamily="18" charset="0"/>
                <a:ea typeface="American Typewriter" charset="0"/>
                <a:cs typeface="American Typewriter" charset="0"/>
              </a:rPr>
              <a:t>~</a:t>
            </a:r>
            <a:r>
              <a:rPr lang="en-AU" sz="1800" dirty="0">
                <a:latin typeface="American Typewriter" charset="0"/>
                <a:ea typeface="American Typewriter" charset="0"/>
                <a:cs typeface="American Typewriter" charset="0"/>
              </a:rPr>
              <a:t>10% of which scrutinised for cands;  </a:t>
            </a:r>
            <a:r>
              <a:rPr lang="en-AU" sz="1800" dirty="0">
                <a:solidFill>
                  <a:srgbClr val="00B050"/>
                </a:solidFill>
                <a:latin typeface="American Typewriter" charset="0"/>
                <a:ea typeface="American Typewriter" charset="0"/>
                <a:cs typeface="American Typewriter" charset="0"/>
              </a:rPr>
              <a:t>5 new pulsars, </a:t>
            </a:r>
            <a:r>
              <a:rPr lang="en-AU" sz="1800" dirty="0">
                <a:solidFill>
                  <a:srgbClr val="FF0000"/>
                </a:solidFill>
                <a:latin typeface="American Typewriter" charset="0"/>
                <a:ea typeface="American Typewriter" charset="0"/>
                <a:cs typeface="American Typewriter" charset="0"/>
              </a:rPr>
              <a:t>Redetections of 230+ pulsars </a:t>
            </a:r>
            <a:r>
              <a:rPr lang="en-AU" sz="1800" dirty="0">
                <a:latin typeface="American Typewriter" charset="0"/>
                <a:ea typeface="American Typewriter" charset="0"/>
                <a:cs typeface="American Typewriter" charset="0"/>
              </a:rPr>
              <a:t>(Bhat et al. 2023a,b; McSweeney et al. 2022; </a:t>
            </a:r>
            <a:r>
              <a:rPr lang="en-AU" sz="1800" dirty="0" err="1">
                <a:latin typeface="American Typewriter" charset="0"/>
                <a:ea typeface="American Typewriter" charset="0"/>
                <a:cs typeface="American Typewriter" charset="0"/>
              </a:rPr>
              <a:t>Swainston</a:t>
            </a:r>
            <a:r>
              <a:rPr lang="en-AU" sz="1800" dirty="0">
                <a:latin typeface="American Typewriter" charset="0"/>
                <a:ea typeface="American Typewriter" charset="0"/>
                <a:cs typeface="American Typewriter" charset="0"/>
              </a:rPr>
              <a:t> et al. 2021; Lee et al. in prep.; Bhat et al. in prep.)</a:t>
            </a:r>
            <a:endParaRPr lang="en-AU" sz="1800" b="1" dirty="0">
              <a:latin typeface="American Typewriter" charset="0"/>
              <a:ea typeface="American Typewriter" charset="0"/>
              <a:cs typeface="American Typewriter" charset="0"/>
            </a:endParaRPr>
          </a:p>
          <a:p>
            <a:pPr marL="342900" lvl="1" indent="-342900">
              <a:spcAft>
                <a:spcPts val="1800"/>
              </a:spcAft>
              <a:buFont typeface="Wingdings" charset="2"/>
              <a:buChar char=""/>
            </a:pPr>
            <a:r>
              <a:rPr lang="en-AU" sz="1800" dirty="0">
                <a:solidFill>
                  <a:srgbClr val="FF40FF"/>
                </a:solidFill>
                <a:latin typeface="American Typewriter" charset="0"/>
                <a:ea typeface="American Typewriter" charset="0"/>
                <a:cs typeface="American Typewriter" charset="0"/>
              </a:rPr>
              <a:t>Second pass processing </a:t>
            </a:r>
            <a:r>
              <a:rPr lang="en-AU" sz="1800" dirty="0">
                <a:latin typeface="American Typewriter" charset="0"/>
                <a:ea typeface="American Typewriter" charset="0"/>
                <a:cs typeface="American Typewriter" charset="0"/>
              </a:rPr>
              <a:t>(dwell time </a:t>
            </a:r>
            <a:r>
              <a:rPr lang="en-AU" sz="1800" dirty="0">
                <a:latin typeface="Bookman Old Style" panose="02050604050505020204" pitchFamily="18" charset="0"/>
                <a:ea typeface="American Typewriter" charset="0"/>
                <a:cs typeface="American Typewriter" charset="0"/>
              </a:rPr>
              <a:t>~</a:t>
            </a:r>
            <a:r>
              <a:rPr lang="en-AU" sz="1800" dirty="0">
                <a:latin typeface="American Typewriter" charset="0"/>
                <a:ea typeface="American Typewriter" charset="0"/>
                <a:cs typeface="American Typewriter" charset="0"/>
              </a:rPr>
              <a:t>80 minutes) has commenced; </a:t>
            </a:r>
            <a:r>
              <a:rPr lang="en-AU" sz="1800" dirty="0">
                <a:solidFill>
                  <a:srgbClr val="0432FF"/>
                </a:solidFill>
                <a:latin typeface="American Typewriter" charset="0"/>
                <a:ea typeface="American Typewriter" charset="0"/>
                <a:cs typeface="American Typewriter" charset="0"/>
              </a:rPr>
              <a:t>periodicity (FFT + FFA),</a:t>
            </a:r>
            <a:r>
              <a:rPr lang="en-AU" sz="1800" dirty="0">
                <a:latin typeface="American Typewriter" charset="0"/>
                <a:ea typeface="American Typewriter" charset="0"/>
                <a:cs typeface="American Typewriter" charset="0"/>
              </a:rPr>
              <a:t> single-pulse, </a:t>
            </a:r>
            <a:r>
              <a:rPr lang="en-AU" sz="1800" dirty="0">
                <a:solidFill>
                  <a:srgbClr val="0432FF"/>
                </a:solidFill>
                <a:latin typeface="American Typewriter" charset="0"/>
                <a:ea typeface="American Typewriter" charset="0"/>
                <a:cs typeface="American Typewriter" charset="0"/>
              </a:rPr>
              <a:t>CDMT + acceleration </a:t>
            </a:r>
            <a:r>
              <a:rPr lang="en-AU" sz="1800" dirty="0">
                <a:latin typeface="American Typewriter" charset="0"/>
                <a:ea typeface="American Typewriter" charset="0"/>
                <a:cs typeface="American Typewriter" charset="0"/>
              </a:rPr>
              <a:t>searches planned</a:t>
            </a:r>
          </a:p>
          <a:p>
            <a:pPr marL="342900" lvl="1" indent="-342900">
              <a:spcAft>
                <a:spcPts val="1800"/>
              </a:spcAft>
              <a:buFont typeface="Wingdings" charset="2"/>
              <a:buChar char=""/>
            </a:pPr>
            <a:r>
              <a:rPr lang="en-AU" sz="1800" dirty="0">
                <a:solidFill>
                  <a:srgbClr val="00B050"/>
                </a:solidFill>
                <a:latin typeface="American Typewriter" charset="0"/>
                <a:ea typeface="American Typewriter" charset="0"/>
                <a:cs typeface="American Typewriter" charset="0"/>
              </a:rPr>
              <a:t>Legacy (voltage) data set </a:t>
            </a:r>
            <a:r>
              <a:rPr lang="en-AU" sz="1800" dirty="0">
                <a:latin typeface="American Typewriter" charset="0"/>
                <a:ea typeface="American Typewriter" charset="0"/>
                <a:cs typeface="American Typewriter" charset="0"/>
              </a:rPr>
              <a:t>for the low-frequency (southern) sky,  </a:t>
            </a:r>
            <a:r>
              <a:rPr lang="en-AU" sz="1800" dirty="0">
                <a:solidFill>
                  <a:srgbClr val="0432FF"/>
                </a:solidFill>
                <a:latin typeface="American Typewriter" charset="0"/>
                <a:ea typeface="American Typewriter" charset="0"/>
                <a:cs typeface="American Typewriter" charset="0"/>
              </a:rPr>
              <a:t>an important reference survey for SKA-Low survey </a:t>
            </a:r>
            <a:r>
              <a:rPr lang="en-AU" sz="1800" dirty="0">
                <a:latin typeface="American Typewriter" charset="0"/>
                <a:ea typeface="American Typewriter" charset="0"/>
                <a:cs typeface="American Typewriter" charset="0"/>
              </a:rPr>
              <a:t>planning and verification.</a:t>
            </a:r>
          </a:p>
        </p:txBody>
      </p:sp>
      <p:pic>
        <p:nvPicPr>
          <p:cNvPr id="6" name="Picture 5" descr="A picture containing sky, cloud, outdoor, panorama&#10;&#10;Description automatically generated">
            <a:extLst>
              <a:ext uri="{FF2B5EF4-FFF2-40B4-BE49-F238E27FC236}">
                <a16:creationId xmlns:a16="http://schemas.microsoft.com/office/drawing/2014/main" id="{1170FB85-1230-8606-9D3B-72A5EB0E97A9}"/>
              </a:ext>
            </a:extLst>
          </p:cNvPr>
          <p:cNvPicPr>
            <a:picLocks noChangeAspect="1"/>
          </p:cNvPicPr>
          <p:nvPr/>
        </p:nvPicPr>
        <p:blipFill>
          <a:blip r:embed="rId3"/>
          <a:stretch>
            <a:fillRect/>
          </a:stretch>
        </p:blipFill>
        <p:spPr>
          <a:xfrm>
            <a:off x="54019" y="5181087"/>
            <a:ext cx="9136320" cy="1598856"/>
          </a:xfrm>
          <a:prstGeom prst="rect">
            <a:avLst/>
          </a:prstGeom>
        </p:spPr>
      </p:pic>
    </p:spTree>
    <p:extLst>
      <p:ext uri="{BB962C8B-B14F-4D97-AF65-F5344CB8AC3E}">
        <p14:creationId xmlns:p14="http://schemas.microsoft.com/office/powerpoint/2010/main" val="1932492897"/>
      </p:ext>
    </p:extLst>
  </p:cSld>
  <p:clrMapOvr>
    <a:masterClrMapping/>
  </p:clrMapOvr>
  <mc:AlternateContent xmlns:mc="http://schemas.openxmlformats.org/markup-compatibility/2006" xmlns:p14="http://schemas.microsoft.com/office/powerpoint/2010/main">
    <mc:Choice Requires="p14">
      <p:transition spd="slow" p14:dur="2000" advTm="91096"/>
    </mc:Choice>
    <mc:Fallback xmlns="">
      <p:transition spd="slow" advTm="9109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Pulsars Have a Variety of Applications"/>
          <p:cNvSpPr txBox="1"/>
          <p:nvPr/>
        </p:nvSpPr>
        <p:spPr>
          <a:xfrm>
            <a:off x="1832466" y="153572"/>
            <a:ext cx="6923314" cy="56457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5000"/>
            </a:lvl1pPr>
          </a:lstStyle>
          <a:p>
            <a:r>
              <a:rPr lang="en-AU" sz="3200" b="1" dirty="0">
                <a:solidFill>
                  <a:srgbClr val="0432FF"/>
                </a:solidFill>
                <a:latin typeface="Arial" charset="0"/>
                <a:ea typeface="Arial" charset="0"/>
                <a:cs typeface="Arial" charset="0"/>
              </a:rPr>
              <a:t>Why search for more pulsars? </a:t>
            </a:r>
            <a:endParaRPr sz="3200" b="1" dirty="0">
              <a:solidFill>
                <a:srgbClr val="0432FF"/>
              </a:solidFill>
              <a:latin typeface="Arial" charset="0"/>
              <a:ea typeface="Arial" charset="0"/>
              <a:cs typeface="Arial" charset="0"/>
            </a:endParaRPr>
          </a:p>
        </p:txBody>
      </p:sp>
      <p:sp>
        <p:nvSpPr>
          <p:cNvPr id="140" name="Populations…"/>
          <p:cNvSpPr txBox="1"/>
          <p:nvPr/>
        </p:nvSpPr>
        <p:spPr>
          <a:xfrm>
            <a:off x="119341" y="1149111"/>
            <a:ext cx="4062652" cy="530433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b="1">
                <a:latin typeface="Helvetica"/>
                <a:ea typeface="Helvetica"/>
                <a:cs typeface="Helvetica"/>
                <a:sym typeface="Helvetica"/>
              </a:defRPr>
            </a:pPr>
            <a:r>
              <a:rPr sz="2000" dirty="0">
                <a:solidFill>
                  <a:srgbClr val="FF0000"/>
                </a:solidFill>
                <a:latin typeface="Arial" charset="0"/>
                <a:ea typeface="Arial" charset="0"/>
                <a:cs typeface="Arial" charset="0"/>
              </a:rPr>
              <a:t>Populations</a:t>
            </a:r>
          </a:p>
          <a:p>
            <a:pPr marL="607197" indent="-160729">
              <a:buSzPct val="100000"/>
              <a:buChar char="•"/>
            </a:pPr>
            <a:r>
              <a:rPr sz="2000" dirty="0">
                <a:latin typeface="Arial" charset="0"/>
                <a:ea typeface="Arial" charset="0"/>
                <a:cs typeface="Arial" charset="0"/>
              </a:rPr>
              <a:t>Neutron Stars</a:t>
            </a:r>
          </a:p>
          <a:p>
            <a:pPr marL="607197" indent="-160729">
              <a:buSzPct val="100000"/>
              <a:buChar char="•"/>
            </a:pPr>
            <a:r>
              <a:rPr sz="2000" dirty="0">
                <a:latin typeface="Arial" charset="0"/>
                <a:ea typeface="Arial" charset="0"/>
                <a:cs typeface="Arial" charset="0"/>
              </a:rPr>
              <a:t>Supernovae / Massive Stars</a:t>
            </a:r>
          </a:p>
          <a:p>
            <a:pPr marL="607197" indent="-160729">
              <a:buSzPct val="100000"/>
              <a:buChar char="•"/>
            </a:pPr>
            <a:r>
              <a:rPr sz="2000" dirty="0">
                <a:latin typeface="Arial" charset="0"/>
                <a:ea typeface="Arial" charset="0"/>
                <a:cs typeface="Arial" charset="0"/>
              </a:rPr>
              <a:t>Binaries</a:t>
            </a:r>
          </a:p>
          <a:p>
            <a:pPr marL="607197" indent="-160729">
              <a:buSzPct val="100000"/>
              <a:buChar char="•"/>
            </a:pPr>
            <a:r>
              <a:rPr sz="2000" dirty="0">
                <a:latin typeface="Arial" charset="0"/>
                <a:ea typeface="Arial" charset="0"/>
                <a:cs typeface="Arial" charset="0"/>
              </a:rPr>
              <a:t>Millisecond Pulsars (MSPs)</a:t>
            </a:r>
          </a:p>
          <a:p>
            <a:pPr algn="l">
              <a:defRPr b="1">
                <a:latin typeface="Helvetica"/>
                <a:ea typeface="Helvetica"/>
                <a:cs typeface="Helvetica"/>
                <a:sym typeface="Helvetica"/>
              </a:defRPr>
            </a:pPr>
            <a:r>
              <a:rPr sz="2000" dirty="0">
                <a:solidFill>
                  <a:srgbClr val="FF0000"/>
                </a:solidFill>
                <a:latin typeface="Arial" charset="0"/>
                <a:ea typeface="Arial" charset="0"/>
                <a:cs typeface="Arial" charset="0"/>
              </a:rPr>
              <a:t>Exotic Systems</a:t>
            </a:r>
          </a:p>
          <a:p>
            <a:pPr marL="607197" indent="-160729">
              <a:buSzPct val="100000"/>
              <a:buChar char="•"/>
            </a:pPr>
            <a:r>
              <a:rPr sz="2000" dirty="0">
                <a:latin typeface="Arial" charset="0"/>
                <a:ea typeface="Arial" charset="0"/>
                <a:cs typeface="Arial" charset="0"/>
              </a:rPr>
              <a:t>Triple Systems</a:t>
            </a:r>
          </a:p>
          <a:p>
            <a:pPr marL="607197" indent="-160729">
              <a:buSzPct val="100000"/>
              <a:buChar char="•"/>
            </a:pPr>
            <a:r>
              <a:rPr sz="2000" dirty="0">
                <a:latin typeface="Arial" charset="0"/>
                <a:ea typeface="Arial" charset="0"/>
                <a:cs typeface="Arial" charset="0"/>
              </a:rPr>
              <a:t>Double Pulsar</a:t>
            </a:r>
          </a:p>
          <a:p>
            <a:pPr marL="607197" indent="-160729">
              <a:buSzPct val="100000"/>
              <a:buChar char="•"/>
            </a:pPr>
            <a:r>
              <a:rPr sz="2000" dirty="0">
                <a:latin typeface="Arial" charset="0"/>
                <a:ea typeface="Arial" charset="0"/>
                <a:cs typeface="Arial" charset="0"/>
              </a:rPr>
              <a:t>Pulsar-BH</a:t>
            </a:r>
          </a:p>
          <a:p>
            <a:pPr marL="607197" indent="-160729">
              <a:buSzPct val="100000"/>
              <a:buChar char="•"/>
            </a:pPr>
            <a:r>
              <a:rPr sz="2000" dirty="0">
                <a:latin typeface="Arial" charset="0"/>
                <a:ea typeface="Arial" charset="0"/>
                <a:cs typeface="Arial" charset="0"/>
              </a:rPr>
              <a:t>Double Neutron Stars (DNSs)</a:t>
            </a:r>
          </a:p>
          <a:p>
            <a:pPr algn="l">
              <a:defRPr b="1">
                <a:latin typeface="Helvetica"/>
                <a:ea typeface="Helvetica"/>
                <a:cs typeface="Helvetica"/>
                <a:sym typeface="Helvetica"/>
              </a:defRPr>
            </a:pPr>
            <a:r>
              <a:rPr sz="2000" dirty="0">
                <a:solidFill>
                  <a:srgbClr val="FF0000"/>
                </a:solidFill>
                <a:latin typeface="Arial" charset="0"/>
                <a:ea typeface="Arial" charset="0"/>
                <a:cs typeface="Arial" charset="0"/>
              </a:rPr>
              <a:t>Clocks</a:t>
            </a:r>
          </a:p>
          <a:p>
            <a:pPr marL="607197" indent="-160729">
              <a:buSzPct val="100000"/>
              <a:buChar char="•"/>
            </a:pPr>
            <a:r>
              <a:rPr sz="2000" dirty="0">
                <a:latin typeface="Arial" charset="0"/>
                <a:ea typeface="Arial" charset="0"/>
                <a:cs typeface="Arial" charset="0"/>
              </a:rPr>
              <a:t>Time Standard</a:t>
            </a:r>
            <a:endParaRPr lang="en-AU" sz="2000" dirty="0">
              <a:latin typeface="Arial" charset="0"/>
              <a:ea typeface="Arial" charset="0"/>
              <a:cs typeface="Arial" charset="0"/>
            </a:endParaRPr>
          </a:p>
          <a:p>
            <a:pPr>
              <a:defRPr b="1">
                <a:latin typeface="Helvetica"/>
                <a:ea typeface="Helvetica"/>
                <a:cs typeface="Helvetica"/>
                <a:sym typeface="Helvetica"/>
              </a:defRPr>
            </a:pPr>
            <a:r>
              <a:rPr lang="en-AU" sz="2000" dirty="0">
                <a:solidFill>
                  <a:srgbClr val="FF0000"/>
                </a:solidFill>
                <a:latin typeface="Arial" charset="0"/>
                <a:ea typeface="Arial" charset="0"/>
                <a:cs typeface="Arial" charset="0"/>
              </a:rPr>
              <a:t>Interstellar Medium</a:t>
            </a:r>
          </a:p>
          <a:p>
            <a:pPr marL="607197" indent="-160729">
              <a:buSzPct val="100000"/>
              <a:buChar char="•"/>
            </a:pPr>
            <a:r>
              <a:rPr lang="en-AU" sz="2000" dirty="0">
                <a:latin typeface="Arial" charset="0"/>
                <a:ea typeface="Arial" charset="0"/>
                <a:cs typeface="Arial" charset="0"/>
              </a:rPr>
              <a:t>Dispersion</a:t>
            </a:r>
          </a:p>
          <a:p>
            <a:pPr marL="607197" indent="-160729">
              <a:buSzPct val="100000"/>
              <a:buChar char="•"/>
            </a:pPr>
            <a:r>
              <a:rPr lang="en-AU" sz="2000" dirty="0">
                <a:latin typeface="Arial" charset="0"/>
                <a:ea typeface="Arial" charset="0"/>
                <a:cs typeface="Arial" charset="0"/>
              </a:rPr>
              <a:t>Scattering/Scintillation</a:t>
            </a:r>
          </a:p>
          <a:p>
            <a:pPr marL="607197" indent="-160729">
              <a:buSzPct val="100000"/>
              <a:buChar char="•"/>
            </a:pPr>
            <a:r>
              <a:rPr lang="en-AU" sz="2000" dirty="0">
                <a:latin typeface="Arial" charset="0"/>
                <a:ea typeface="Arial" charset="0"/>
                <a:cs typeface="Arial" charset="0"/>
              </a:rPr>
              <a:t>Faraday rotation</a:t>
            </a:r>
          </a:p>
          <a:p>
            <a:pPr marL="607197" indent="-160729">
              <a:buSzPct val="100000"/>
              <a:buChar char="•"/>
            </a:pPr>
            <a:endParaRPr lang="en-AU" sz="2000" dirty="0">
              <a:latin typeface="American Typewriter" charset="0"/>
              <a:ea typeface="American Typewriter" charset="0"/>
              <a:cs typeface="American Typewriter" charset="0"/>
            </a:endParaRPr>
          </a:p>
        </p:txBody>
      </p:sp>
      <p:sp>
        <p:nvSpPr>
          <p:cNvPr id="141" name="Study of Medium…"/>
          <p:cNvSpPr txBox="1"/>
          <p:nvPr/>
        </p:nvSpPr>
        <p:spPr>
          <a:xfrm>
            <a:off x="5294123" y="2887627"/>
            <a:ext cx="3054491" cy="334469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l">
              <a:defRPr b="1">
                <a:latin typeface="Helvetica"/>
                <a:ea typeface="Helvetica"/>
                <a:cs typeface="Helvetica"/>
                <a:sym typeface="Helvetica"/>
              </a:defRPr>
            </a:pPr>
            <a:endParaRPr sz="1266" dirty="0"/>
          </a:p>
          <a:p>
            <a:pPr algn="l"/>
            <a:endParaRPr sz="2000" dirty="0">
              <a:latin typeface="American Typewriter" charset="0"/>
              <a:ea typeface="American Typewriter" charset="0"/>
              <a:cs typeface="American Typewriter" charset="0"/>
            </a:endParaRPr>
          </a:p>
          <a:p>
            <a:pPr algn="l">
              <a:defRPr b="1">
                <a:latin typeface="Helvetica"/>
                <a:ea typeface="Helvetica"/>
                <a:cs typeface="Helvetica"/>
                <a:sym typeface="Helvetica"/>
              </a:defRPr>
            </a:pPr>
            <a:r>
              <a:rPr sz="2000" dirty="0">
                <a:solidFill>
                  <a:srgbClr val="FF0000"/>
                </a:solidFill>
                <a:latin typeface="Arial" charset="0"/>
                <a:ea typeface="Arial" charset="0"/>
                <a:cs typeface="Arial" charset="0"/>
              </a:rPr>
              <a:t>Extreme Environments</a:t>
            </a:r>
          </a:p>
          <a:p>
            <a:pPr marL="607197" indent="-160729">
              <a:buSzPct val="100000"/>
              <a:buChar char="•"/>
            </a:pPr>
            <a:r>
              <a:rPr sz="2000" dirty="0">
                <a:latin typeface="Arial" charset="0"/>
                <a:ea typeface="Arial" charset="0"/>
                <a:cs typeface="Arial" charset="0"/>
              </a:rPr>
              <a:t>Large B-field</a:t>
            </a:r>
          </a:p>
          <a:p>
            <a:pPr marL="607197" indent="-160729">
              <a:buSzPct val="100000"/>
              <a:buChar char="•"/>
            </a:pPr>
            <a:r>
              <a:rPr sz="2000" dirty="0">
                <a:latin typeface="Arial" charset="0"/>
                <a:ea typeface="Arial" charset="0"/>
                <a:cs typeface="Arial" charset="0"/>
              </a:rPr>
              <a:t>Neutron Star Interior</a:t>
            </a:r>
          </a:p>
          <a:p>
            <a:pPr marL="607197" indent="-160729">
              <a:buSzPct val="100000"/>
              <a:buChar char="•"/>
            </a:pPr>
            <a:r>
              <a:rPr sz="2000" dirty="0">
                <a:latin typeface="Arial" charset="0"/>
                <a:ea typeface="Arial" charset="0"/>
                <a:cs typeface="Arial" charset="0"/>
              </a:rPr>
              <a:t>Tight Binary systems</a:t>
            </a:r>
          </a:p>
          <a:p>
            <a:pPr marL="607197" indent="-160729">
              <a:buSzPct val="100000"/>
              <a:buChar char="•"/>
            </a:pPr>
            <a:r>
              <a:rPr sz="2000" dirty="0">
                <a:latin typeface="Arial" charset="0"/>
                <a:ea typeface="Arial" charset="0"/>
                <a:cs typeface="Arial" charset="0"/>
              </a:rPr>
              <a:t>Fast Spinning</a:t>
            </a:r>
          </a:p>
          <a:p>
            <a:pPr algn="l">
              <a:defRPr b="1">
                <a:latin typeface="Helvetica"/>
                <a:ea typeface="Helvetica"/>
                <a:cs typeface="Helvetica"/>
                <a:sym typeface="Helvetica"/>
              </a:defRPr>
            </a:pPr>
            <a:r>
              <a:rPr sz="2000" dirty="0">
                <a:solidFill>
                  <a:srgbClr val="FF0000"/>
                </a:solidFill>
                <a:latin typeface="Arial" charset="0"/>
                <a:ea typeface="Arial" charset="0"/>
                <a:cs typeface="Arial" charset="0"/>
              </a:rPr>
              <a:t>Theories of Gravity</a:t>
            </a:r>
          </a:p>
          <a:p>
            <a:pPr marL="607197" indent="-160729">
              <a:buSzPct val="100000"/>
              <a:buChar char="•"/>
            </a:pPr>
            <a:r>
              <a:rPr sz="2000" dirty="0">
                <a:latin typeface="Arial" charset="0"/>
                <a:ea typeface="Arial" charset="0"/>
                <a:cs typeface="Arial" charset="0"/>
              </a:rPr>
              <a:t>Tests of GR</a:t>
            </a:r>
          </a:p>
          <a:p>
            <a:pPr marL="607197" indent="-160729">
              <a:buSzPct val="100000"/>
              <a:buChar char="•"/>
            </a:pPr>
            <a:r>
              <a:rPr sz="2000" dirty="0">
                <a:latin typeface="Arial" charset="0"/>
                <a:ea typeface="Arial" charset="0"/>
                <a:cs typeface="Arial" charset="0"/>
              </a:rPr>
              <a:t>Tests of Alternatives</a:t>
            </a:r>
          </a:p>
          <a:p>
            <a:pPr marL="607197" indent="-160729">
              <a:buSzPct val="100000"/>
              <a:buChar char="•"/>
            </a:pPr>
            <a:r>
              <a:rPr sz="2000" dirty="0">
                <a:latin typeface="Arial" charset="0"/>
                <a:ea typeface="Arial" charset="0"/>
                <a:cs typeface="Arial" charset="0"/>
              </a:rPr>
              <a:t>Gravitational Waves</a:t>
            </a:r>
          </a:p>
        </p:txBody>
      </p:sp>
      <p:sp>
        <p:nvSpPr>
          <p:cNvPr id="8" name="TextBox 7"/>
          <p:cNvSpPr txBox="1"/>
          <p:nvPr/>
        </p:nvSpPr>
        <p:spPr>
          <a:xfrm>
            <a:off x="0" y="6243071"/>
            <a:ext cx="9144000" cy="400110"/>
          </a:xfrm>
          <a:prstGeom prst="rect">
            <a:avLst/>
          </a:prstGeom>
          <a:solidFill>
            <a:schemeClr val="tx2">
              <a:lumMod val="20000"/>
              <a:lumOff val="80000"/>
            </a:schemeClr>
          </a:solidFill>
        </p:spPr>
        <p:txBody>
          <a:bodyPr wrap="square" rtlCol="0">
            <a:spAutoFit/>
          </a:bodyPr>
          <a:lstStyle/>
          <a:p>
            <a:pPr algn="ctr"/>
            <a:r>
              <a:rPr lang="en-US" sz="2000" dirty="0">
                <a:latin typeface="Arial" charset="0"/>
                <a:ea typeface="Arial" charset="0"/>
                <a:cs typeface="Arial" charset="0"/>
              </a:rPr>
              <a:t>Pulsars are laboratories of physics, and tools for physical laboratories </a:t>
            </a:r>
          </a:p>
        </p:txBody>
      </p:sp>
      <p:pic>
        <p:nvPicPr>
          <p:cNvPr id="2" name="Picture 3">
            <a:extLst>
              <a:ext uri="{FF2B5EF4-FFF2-40B4-BE49-F238E27FC236}">
                <a16:creationId xmlns:a16="http://schemas.microsoft.com/office/drawing/2014/main" id="{32400C9F-6595-D3DA-6710-C6E7FEDCD3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4123" y="907883"/>
            <a:ext cx="3333625" cy="249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47313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ulsars Have a Variety of Applications"/>
          <p:cNvSpPr txBox="1">
            <a:spLocks noGrp="1"/>
          </p:cNvSpPr>
          <p:nvPr>
            <p:ph type="title"/>
          </p:nvPr>
        </p:nvSpPr>
        <p:spPr>
          <a:xfrm>
            <a:off x="1237613" y="221108"/>
            <a:ext cx="8945479" cy="50302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5000"/>
            </a:lvl1pPr>
          </a:lstStyle>
          <a:p>
            <a:r>
              <a:rPr lang="en-AU" sz="2800" dirty="0">
                <a:solidFill>
                  <a:srgbClr val="0432FF"/>
                </a:solidFill>
                <a:latin typeface="American Typewriter" charset="0"/>
                <a:ea typeface="American Typewriter" charset="0"/>
                <a:cs typeface="American Typewriter" charset="0"/>
              </a:rPr>
              <a:t>SMART complements all other major surveys </a:t>
            </a:r>
            <a:endParaRPr sz="2800" dirty="0">
              <a:solidFill>
                <a:srgbClr val="0432FF"/>
              </a:solidFill>
              <a:latin typeface="American Typewriter" charset="0"/>
              <a:ea typeface="American Typewriter" charset="0"/>
              <a:cs typeface="American Typewriter"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578" y="3269963"/>
            <a:ext cx="1850639" cy="13899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264" y="1400703"/>
            <a:ext cx="1288032" cy="1449036"/>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92" y="1390034"/>
            <a:ext cx="2063743" cy="135596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9668" y="1454987"/>
            <a:ext cx="1722784" cy="1291008"/>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2264" y="3278002"/>
            <a:ext cx="2227405" cy="142554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92" y="3267727"/>
            <a:ext cx="2067444" cy="1378295"/>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646023"/>
            <a:ext cx="9144000" cy="2211977"/>
          </a:xfrm>
          <a:prstGeom prst="rect">
            <a:avLst/>
          </a:prstGeom>
        </p:spPr>
      </p:pic>
      <p:sp>
        <p:nvSpPr>
          <p:cNvPr id="3" name="TextBox 2"/>
          <p:cNvSpPr txBox="1"/>
          <p:nvPr/>
        </p:nvSpPr>
        <p:spPr>
          <a:xfrm>
            <a:off x="55536" y="943275"/>
            <a:ext cx="2212184" cy="338554"/>
          </a:xfrm>
          <a:prstGeom prst="rect">
            <a:avLst/>
          </a:prstGeom>
          <a:noFill/>
        </p:spPr>
        <p:txBody>
          <a:bodyPr wrap="square" rtlCol="0">
            <a:spAutoFit/>
          </a:bodyPr>
          <a:lstStyle/>
          <a:p>
            <a:r>
              <a:rPr lang="en-US" sz="1600" b="1" dirty="0">
                <a:solidFill>
                  <a:srgbClr val="0432FF"/>
                </a:solidFill>
                <a:latin typeface="American Typewriter" charset="0"/>
                <a:ea typeface="American Typewriter" charset="0"/>
                <a:cs typeface="American Typewriter" charset="0"/>
              </a:rPr>
              <a:t>LOFAR</a:t>
            </a:r>
            <a:r>
              <a:rPr lang="en-US" sz="1600" b="1" dirty="0">
                <a:latin typeface="American Typewriter" charset="0"/>
                <a:ea typeface="American Typewriter" charset="0"/>
                <a:cs typeface="American Typewriter" charset="0"/>
              </a:rPr>
              <a:t> (LOTAAS)</a:t>
            </a:r>
          </a:p>
        </p:txBody>
      </p:sp>
      <p:sp>
        <p:nvSpPr>
          <p:cNvPr id="11" name="TextBox 10"/>
          <p:cNvSpPr txBox="1"/>
          <p:nvPr/>
        </p:nvSpPr>
        <p:spPr>
          <a:xfrm>
            <a:off x="3465908" y="943275"/>
            <a:ext cx="2212184" cy="338554"/>
          </a:xfrm>
          <a:prstGeom prst="rect">
            <a:avLst/>
          </a:prstGeom>
          <a:noFill/>
        </p:spPr>
        <p:txBody>
          <a:bodyPr wrap="square" rtlCol="0">
            <a:spAutoFit/>
          </a:bodyPr>
          <a:lstStyle/>
          <a:p>
            <a:r>
              <a:rPr lang="en-US" sz="1600" b="1" dirty="0">
                <a:solidFill>
                  <a:srgbClr val="FF0000"/>
                </a:solidFill>
                <a:latin typeface="American Typewriter" charset="0"/>
                <a:ea typeface="American Typewriter" charset="0"/>
                <a:cs typeface="American Typewriter" charset="0"/>
              </a:rPr>
              <a:t>GBT</a:t>
            </a:r>
            <a:r>
              <a:rPr lang="en-US" sz="1600" b="1" dirty="0">
                <a:latin typeface="American Typewriter" charset="0"/>
                <a:ea typeface="American Typewriter" charset="0"/>
                <a:cs typeface="American Typewriter" charset="0"/>
              </a:rPr>
              <a:t> (GBNCC)</a:t>
            </a:r>
          </a:p>
        </p:txBody>
      </p:sp>
      <p:sp>
        <p:nvSpPr>
          <p:cNvPr id="13" name="TextBox 12"/>
          <p:cNvSpPr txBox="1"/>
          <p:nvPr/>
        </p:nvSpPr>
        <p:spPr>
          <a:xfrm>
            <a:off x="7015066" y="936865"/>
            <a:ext cx="2340970" cy="338554"/>
          </a:xfrm>
          <a:prstGeom prst="rect">
            <a:avLst/>
          </a:prstGeom>
          <a:noFill/>
        </p:spPr>
        <p:txBody>
          <a:bodyPr wrap="square" rtlCol="0">
            <a:spAutoFit/>
          </a:bodyPr>
          <a:lstStyle/>
          <a:p>
            <a:r>
              <a:rPr lang="en-US" sz="1600" b="1" dirty="0" err="1">
                <a:solidFill>
                  <a:srgbClr val="00B050"/>
                </a:solidFill>
                <a:latin typeface="American Typewriter" charset="0"/>
                <a:ea typeface="American Typewriter" charset="0"/>
                <a:cs typeface="American Typewriter" charset="0"/>
              </a:rPr>
              <a:t>Murriyang</a:t>
            </a:r>
            <a:r>
              <a:rPr lang="en-US" sz="1600" b="1" dirty="0">
                <a:latin typeface="American Typewriter" charset="0"/>
                <a:ea typeface="American Typewriter" charset="0"/>
                <a:cs typeface="American Typewriter" charset="0"/>
              </a:rPr>
              <a:t> (HTRU)</a:t>
            </a:r>
          </a:p>
        </p:txBody>
      </p:sp>
      <p:sp>
        <p:nvSpPr>
          <p:cNvPr id="14" name="TextBox 13"/>
          <p:cNvSpPr txBox="1"/>
          <p:nvPr/>
        </p:nvSpPr>
        <p:spPr>
          <a:xfrm>
            <a:off x="-30469" y="2737130"/>
            <a:ext cx="2212184" cy="338554"/>
          </a:xfrm>
          <a:prstGeom prst="rect">
            <a:avLst/>
          </a:prstGeom>
          <a:noFill/>
        </p:spPr>
        <p:txBody>
          <a:bodyPr wrap="square" rtlCol="0">
            <a:spAutoFit/>
          </a:bodyPr>
          <a:lstStyle/>
          <a:p>
            <a:r>
              <a:rPr lang="en-US" sz="1600" b="1" dirty="0">
                <a:solidFill>
                  <a:srgbClr val="0432FF"/>
                </a:solidFill>
                <a:latin typeface="American Typewriter" charset="0"/>
                <a:ea typeface="American Typewriter" charset="0"/>
                <a:cs typeface="American Typewriter" charset="0"/>
              </a:rPr>
              <a:t>MWA</a:t>
            </a:r>
            <a:r>
              <a:rPr lang="en-US" sz="1600" b="1" dirty="0">
                <a:latin typeface="American Typewriter" charset="0"/>
                <a:ea typeface="American Typewriter" charset="0"/>
                <a:cs typeface="American Typewriter" charset="0"/>
              </a:rPr>
              <a:t> (SMART)</a:t>
            </a:r>
          </a:p>
        </p:txBody>
      </p:sp>
      <p:sp>
        <p:nvSpPr>
          <p:cNvPr id="21" name="TextBox 20"/>
          <p:cNvSpPr txBox="1"/>
          <p:nvPr/>
        </p:nvSpPr>
        <p:spPr>
          <a:xfrm>
            <a:off x="6968878" y="2737130"/>
            <a:ext cx="2212184" cy="338554"/>
          </a:xfrm>
          <a:prstGeom prst="rect">
            <a:avLst/>
          </a:prstGeom>
          <a:noFill/>
        </p:spPr>
        <p:txBody>
          <a:bodyPr wrap="square" rtlCol="0">
            <a:spAutoFit/>
          </a:bodyPr>
          <a:lstStyle/>
          <a:p>
            <a:r>
              <a:rPr lang="en-US" sz="1600" b="1" dirty="0">
                <a:solidFill>
                  <a:srgbClr val="00B050"/>
                </a:solidFill>
                <a:latin typeface="American Typewriter" charset="0"/>
                <a:ea typeface="American Typewriter" charset="0"/>
                <a:cs typeface="American Typewriter" charset="0"/>
              </a:rPr>
              <a:t>FAST </a:t>
            </a:r>
            <a:r>
              <a:rPr lang="en-US" sz="1600" b="1" dirty="0">
                <a:latin typeface="American Typewriter" charset="0"/>
                <a:ea typeface="American Typewriter" charset="0"/>
                <a:cs typeface="American Typewriter" charset="0"/>
              </a:rPr>
              <a:t>(GPPS)</a:t>
            </a:r>
          </a:p>
        </p:txBody>
      </p:sp>
      <p:sp>
        <p:nvSpPr>
          <p:cNvPr id="22" name="TextBox 21"/>
          <p:cNvSpPr txBox="1"/>
          <p:nvPr/>
        </p:nvSpPr>
        <p:spPr>
          <a:xfrm>
            <a:off x="3449547" y="2794649"/>
            <a:ext cx="2212184" cy="338554"/>
          </a:xfrm>
          <a:prstGeom prst="rect">
            <a:avLst/>
          </a:prstGeom>
          <a:noFill/>
        </p:spPr>
        <p:txBody>
          <a:bodyPr wrap="square" rtlCol="0">
            <a:spAutoFit/>
          </a:bodyPr>
          <a:lstStyle/>
          <a:p>
            <a:r>
              <a:rPr lang="en-US" sz="1600" b="1" dirty="0">
                <a:solidFill>
                  <a:srgbClr val="FF0000"/>
                </a:solidFill>
                <a:latin typeface="American Typewriter" charset="0"/>
                <a:ea typeface="American Typewriter" charset="0"/>
                <a:cs typeface="American Typewriter" charset="0"/>
              </a:rPr>
              <a:t>GMRT</a:t>
            </a:r>
            <a:r>
              <a:rPr lang="en-US" sz="1600" b="1" dirty="0">
                <a:latin typeface="American Typewriter" charset="0"/>
                <a:ea typeface="American Typewriter" charset="0"/>
                <a:cs typeface="American Typewriter" charset="0"/>
              </a:rPr>
              <a:t> (GHRSS)</a:t>
            </a:r>
          </a:p>
        </p:txBody>
      </p:sp>
      <p:sp>
        <p:nvSpPr>
          <p:cNvPr id="5" name="TextBox 4"/>
          <p:cNvSpPr txBox="1"/>
          <p:nvPr/>
        </p:nvSpPr>
        <p:spPr>
          <a:xfrm>
            <a:off x="25435" y="1138343"/>
            <a:ext cx="2133600" cy="307777"/>
          </a:xfrm>
          <a:prstGeom prst="rect">
            <a:avLst/>
          </a:prstGeom>
          <a:noFill/>
        </p:spPr>
        <p:txBody>
          <a:bodyPr wrap="square" rtlCol="0">
            <a:spAutoFit/>
          </a:bodyPr>
          <a:lstStyle/>
          <a:p>
            <a:r>
              <a:rPr lang="en-US" sz="1400" dirty="0" err="1">
                <a:latin typeface="American Typewriter" charset="0"/>
                <a:ea typeface="American Typewriter" charset="0"/>
                <a:cs typeface="American Typewriter" charset="0"/>
              </a:rPr>
              <a:t>Sanidas</a:t>
            </a:r>
            <a:r>
              <a:rPr lang="en-US" sz="1400" dirty="0">
                <a:latin typeface="American Typewriter" charset="0"/>
                <a:ea typeface="American Typewriter" charset="0"/>
                <a:cs typeface="American Typewriter" charset="0"/>
              </a:rPr>
              <a:t> et al. (2019) </a:t>
            </a:r>
          </a:p>
        </p:txBody>
      </p:sp>
      <p:sp>
        <p:nvSpPr>
          <p:cNvPr id="23" name="TextBox 22"/>
          <p:cNvSpPr txBox="1"/>
          <p:nvPr/>
        </p:nvSpPr>
        <p:spPr>
          <a:xfrm>
            <a:off x="-30470" y="2979314"/>
            <a:ext cx="2773669" cy="307777"/>
          </a:xfrm>
          <a:prstGeom prst="rect">
            <a:avLst/>
          </a:prstGeom>
          <a:noFill/>
        </p:spPr>
        <p:txBody>
          <a:bodyPr wrap="square" rtlCol="0">
            <a:spAutoFit/>
          </a:bodyPr>
          <a:lstStyle/>
          <a:p>
            <a:r>
              <a:rPr lang="en-US" sz="1400" dirty="0">
                <a:latin typeface="American Typewriter" charset="0"/>
                <a:ea typeface="American Typewriter" charset="0"/>
                <a:cs typeface="American Typewriter" charset="0"/>
              </a:rPr>
              <a:t>Bhat et al. (2023)</a:t>
            </a:r>
          </a:p>
        </p:txBody>
      </p:sp>
      <p:sp>
        <p:nvSpPr>
          <p:cNvPr id="24" name="TextBox 23"/>
          <p:cNvSpPr txBox="1"/>
          <p:nvPr/>
        </p:nvSpPr>
        <p:spPr>
          <a:xfrm>
            <a:off x="3496009" y="1138900"/>
            <a:ext cx="2773669" cy="307777"/>
          </a:xfrm>
          <a:prstGeom prst="rect">
            <a:avLst/>
          </a:prstGeom>
          <a:noFill/>
        </p:spPr>
        <p:txBody>
          <a:bodyPr wrap="square" rtlCol="0">
            <a:spAutoFit/>
          </a:bodyPr>
          <a:lstStyle/>
          <a:p>
            <a:r>
              <a:rPr lang="en-US" sz="1400" dirty="0">
                <a:latin typeface="American Typewriter" charset="0"/>
                <a:ea typeface="American Typewriter" charset="0"/>
                <a:cs typeface="American Typewriter" charset="0"/>
              </a:rPr>
              <a:t>Stovall et al. (2014)</a:t>
            </a:r>
          </a:p>
        </p:txBody>
      </p:sp>
      <p:sp>
        <p:nvSpPr>
          <p:cNvPr id="25" name="TextBox 24"/>
          <p:cNvSpPr txBox="1"/>
          <p:nvPr/>
        </p:nvSpPr>
        <p:spPr>
          <a:xfrm>
            <a:off x="3496009" y="3022281"/>
            <a:ext cx="2773669" cy="307777"/>
          </a:xfrm>
          <a:prstGeom prst="rect">
            <a:avLst/>
          </a:prstGeom>
          <a:noFill/>
        </p:spPr>
        <p:txBody>
          <a:bodyPr wrap="square" rtlCol="0">
            <a:spAutoFit/>
          </a:bodyPr>
          <a:lstStyle/>
          <a:p>
            <a:r>
              <a:rPr lang="en-US" sz="1400" dirty="0">
                <a:latin typeface="American Typewriter" charset="0"/>
                <a:ea typeface="American Typewriter" charset="0"/>
                <a:cs typeface="American Typewriter" charset="0"/>
              </a:rPr>
              <a:t>Bhattacharyya et al. (2016)</a:t>
            </a:r>
          </a:p>
        </p:txBody>
      </p:sp>
      <p:sp>
        <p:nvSpPr>
          <p:cNvPr id="26" name="TextBox 25"/>
          <p:cNvSpPr txBox="1"/>
          <p:nvPr/>
        </p:nvSpPr>
        <p:spPr>
          <a:xfrm>
            <a:off x="7001425" y="2979314"/>
            <a:ext cx="2773669" cy="307777"/>
          </a:xfrm>
          <a:prstGeom prst="rect">
            <a:avLst/>
          </a:prstGeom>
          <a:noFill/>
        </p:spPr>
        <p:txBody>
          <a:bodyPr wrap="square" rtlCol="0">
            <a:spAutoFit/>
          </a:bodyPr>
          <a:lstStyle/>
          <a:p>
            <a:r>
              <a:rPr lang="en-US" sz="1400" dirty="0">
                <a:latin typeface="American Typewriter" charset="0"/>
                <a:ea typeface="American Typewriter" charset="0"/>
                <a:cs typeface="American Typewriter" charset="0"/>
              </a:rPr>
              <a:t>Han et al. (2021)</a:t>
            </a:r>
          </a:p>
        </p:txBody>
      </p:sp>
      <p:sp>
        <p:nvSpPr>
          <p:cNvPr id="27" name="TextBox 26"/>
          <p:cNvSpPr txBox="1"/>
          <p:nvPr/>
        </p:nvSpPr>
        <p:spPr>
          <a:xfrm>
            <a:off x="7058641" y="1157417"/>
            <a:ext cx="2773669" cy="307777"/>
          </a:xfrm>
          <a:prstGeom prst="rect">
            <a:avLst/>
          </a:prstGeom>
          <a:noFill/>
        </p:spPr>
        <p:txBody>
          <a:bodyPr wrap="square" rtlCol="0">
            <a:spAutoFit/>
          </a:bodyPr>
          <a:lstStyle/>
          <a:p>
            <a:r>
              <a:rPr lang="en-US" sz="1400" dirty="0">
                <a:latin typeface="American Typewriter" charset="0"/>
                <a:ea typeface="American Typewriter" charset="0"/>
                <a:cs typeface="American Typewriter" charset="0"/>
              </a:rPr>
              <a:t>Keith et al. (2010)</a:t>
            </a:r>
          </a:p>
        </p:txBody>
      </p:sp>
      <p:sp>
        <p:nvSpPr>
          <p:cNvPr id="8" name="Rectangle 7"/>
          <p:cNvSpPr/>
          <p:nvPr/>
        </p:nvSpPr>
        <p:spPr>
          <a:xfrm>
            <a:off x="2014330" y="6294783"/>
            <a:ext cx="728869" cy="563217"/>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014330" y="5817704"/>
            <a:ext cx="728869" cy="47707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FF26815-1304-9FFC-4765-F34C51967B43}"/>
              </a:ext>
            </a:extLst>
          </p:cNvPr>
          <p:cNvSpPr/>
          <p:nvPr/>
        </p:nvSpPr>
        <p:spPr>
          <a:xfrm>
            <a:off x="3350072" y="5262906"/>
            <a:ext cx="728869" cy="556591"/>
          </a:xfrm>
          <a:prstGeom prst="rect">
            <a:avLst/>
          </a:prstGeom>
          <a:noFill/>
          <a:ln w="22225">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014330" y="5261113"/>
            <a:ext cx="728869" cy="556591"/>
          </a:xfrm>
          <a:prstGeom prst="rect">
            <a:avLst/>
          </a:prstGeom>
          <a:noFill/>
          <a:ln w="22225">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3FB208-1FE4-7E64-53A1-0B23CD936DB4}"/>
              </a:ext>
            </a:extLst>
          </p:cNvPr>
          <p:cNvSpPr/>
          <p:nvPr/>
        </p:nvSpPr>
        <p:spPr>
          <a:xfrm>
            <a:off x="7563828" y="5272806"/>
            <a:ext cx="728869" cy="556591"/>
          </a:xfrm>
          <a:prstGeom prst="rect">
            <a:avLst/>
          </a:prstGeom>
          <a:noFill/>
          <a:ln w="22225">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D951BCF-4657-225A-555F-1041AAF4F802}"/>
              </a:ext>
            </a:extLst>
          </p:cNvPr>
          <p:cNvSpPr/>
          <p:nvPr/>
        </p:nvSpPr>
        <p:spPr>
          <a:xfrm>
            <a:off x="8633361" y="5270831"/>
            <a:ext cx="476753" cy="556591"/>
          </a:xfrm>
          <a:prstGeom prst="rect">
            <a:avLst/>
          </a:prstGeom>
          <a:noFill/>
          <a:ln w="22225">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443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5080000" y="4593464"/>
            <a:ext cx="3830320" cy="1754326"/>
          </a:xfrm>
          <a:prstGeom prst="rect">
            <a:avLst/>
          </a:prstGeom>
          <a:solidFill>
            <a:schemeClr val="accent1">
              <a:lumMod val="20000"/>
              <a:lumOff val="80000"/>
            </a:schemeClr>
          </a:solidFill>
          <a:ln w="25400">
            <a:solidFill>
              <a:srgbClr val="FF0000"/>
            </a:solidFill>
          </a:ln>
        </p:spPr>
        <p:txBody>
          <a:bodyPr wrap="square" rtlCol="0">
            <a:spAutoFit/>
          </a:bodyPr>
          <a:lstStyle/>
          <a:p>
            <a:pPr marL="249750" indent="-285750">
              <a:spcBef>
                <a:spcPts val="600"/>
              </a:spcBef>
              <a:buFont typeface="Arial" charset="0"/>
              <a:buChar char="•"/>
            </a:pPr>
            <a:r>
              <a:rPr lang="en-US" sz="1400" i="1" dirty="0">
                <a:latin typeface="Bookman Old Style" charset="0"/>
                <a:ea typeface="Bookman Old Style" charset="0"/>
                <a:cs typeface="Bookman Old Style" charset="0"/>
              </a:rPr>
              <a:t>Search for pulsars (and fast transients)  in </a:t>
            </a:r>
            <a:r>
              <a:rPr lang="en-US" sz="1400" i="1" dirty="0">
                <a:solidFill>
                  <a:srgbClr val="0432FF"/>
                </a:solidFill>
                <a:latin typeface="Bookman Old Style" charset="0"/>
                <a:ea typeface="Bookman Old Style" charset="0"/>
                <a:cs typeface="Bookman Old Style" charset="0"/>
              </a:rPr>
              <a:t>the new parameter space </a:t>
            </a:r>
            <a:r>
              <a:rPr lang="en-US" sz="1400" i="1" dirty="0">
                <a:latin typeface="Bookman Old Style" charset="0"/>
                <a:ea typeface="Bookman Old Style" charset="0"/>
                <a:cs typeface="Bookman Old Style" charset="0"/>
              </a:rPr>
              <a:t>opened up by the MWA</a:t>
            </a:r>
          </a:p>
          <a:p>
            <a:pPr marL="249750" indent="-285750">
              <a:spcBef>
                <a:spcPts val="600"/>
              </a:spcBef>
              <a:buFont typeface="Arial" charset="0"/>
              <a:buChar char="•"/>
            </a:pPr>
            <a:r>
              <a:rPr lang="en-US" sz="1400" i="1" dirty="0">
                <a:solidFill>
                  <a:srgbClr val="0432FF"/>
                </a:solidFill>
                <a:latin typeface="Bookman Old Style" charset="0"/>
                <a:ea typeface="Bookman Old Style" charset="0"/>
                <a:cs typeface="Bookman Old Style" charset="0"/>
              </a:rPr>
              <a:t>Map out the pulsar population </a:t>
            </a:r>
            <a:r>
              <a:rPr lang="en-US" sz="1400" i="1" dirty="0">
                <a:latin typeface="Bookman Old Style" charset="0"/>
                <a:ea typeface="Bookman Old Style" charset="0"/>
                <a:cs typeface="Bookman Old Style" charset="0"/>
              </a:rPr>
              <a:t>in the southern sky at the low frequencies</a:t>
            </a:r>
          </a:p>
          <a:p>
            <a:pPr marL="249750" indent="-285750">
              <a:spcBef>
                <a:spcPts val="600"/>
              </a:spcBef>
              <a:buFont typeface="Arial" charset="0"/>
              <a:buChar char="•"/>
            </a:pPr>
            <a:r>
              <a:rPr lang="en-US" sz="1400" i="1" dirty="0">
                <a:latin typeface="Bookman Old Style" charset="0"/>
                <a:ea typeface="Bookman Old Style" charset="0"/>
                <a:cs typeface="Bookman Old Style" charset="0"/>
              </a:rPr>
              <a:t>Inform pulsar survey and science </a:t>
            </a:r>
            <a:r>
              <a:rPr lang="en-US" sz="1400" i="1" dirty="0">
                <a:solidFill>
                  <a:srgbClr val="0432FF"/>
                </a:solidFill>
                <a:latin typeface="Bookman Old Style" charset="0"/>
                <a:ea typeface="Bookman Old Style" charset="0"/>
                <a:cs typeface="Bookman Old Style" charset="0"/>
              </a:rPr>
              <a:t>prep for the SKA-Low  </a:t>
            </a:r>
            <a:endParaRPr lang="en-US" sz="1400" dirty="0">
              <a:solidFill>
                <a:srgbClr val="0432FF"/>
              </a:solidFill>
              <a:latin typeface="American Typewriter" charset="0"/>
              <a:ea typeface="American Typewriter" charset="0"/>
              <a:cs typeface="American Typewriter" charset="0"/>
            </a:endParaRPr>
          </a:p>
        </p:txBody>
      </p:sp>
      <p:sp>
        <p:nvSpPr>
          <p:cNvPr id="4" name="Slide Number Placeholder 3"/>
          <p:cNvSpPr>
            <a:spLocks noGrp="1"/>
          </p:cNvSpPr>
          <p:nvPr>
            <p:ph type="sldNum" sz="quarter" idx="4294967295"/>
          </p:nvPr>
        </p:nvSpPr>
        <p:spPr>
          <a:xfrm>
            <a:off x="8686800" y="6573520"/>
            <a:ext cx="447040" cy="269875"/>
          </a:xfrm>
          <a:prstGeom prst="rect">
            <a:avLst/>
          </a:prstGeom>
        </p:spPr>
        <p:txBody>
          <a:bodyPr/>
          <a:lstStyle/>
          <a:p>
            <a:fld id="{4559B5CD-97EE-454D-9E9F-7CF7580FE560}" type="slidenum">
              <a:rPr lang="en-AU" smtClean="0"/>
              <a:t>5</a:t>
            </a:fld>
            <a:endParaRPr lang="en-AU" dirty="0"/>
          </a:p>
        </p:txBody>
      </p:sp>
      <p:sp>
        <p:nvSpPr>
          <p:cNvPr id="10" name="Title 1"/>
          <p:cNvSpPr>
            <a:spLocks noGrp="1"/>
          </p:cNvSpPr>
          <p:nvPr>
            <p:ph type="title" idx="4294967295"/>
          </p:nvPr>
        </p:nvSpPr>
        <p:spPr>
          <a:xfrm>
            <a:off x="460064" y="6540"/>
            <a:ext cx="9239871" cy="896906"/>
          </a:xfrm>
        </p:spPr>
        <p:txBody>
          <a:bodyPr>
            <a:noAutofit/>
          </a:bodyPr>
          <a:lstStyle/>
          <a:p>
            <a:pPr algn="ctr" eaLnBrk="1" hangingPunct="1"/>
            <a:r>
              <a:rPr lang="en-US" sz="3200" dirty="0">
                <a:solidFill>
                  <a:srgbClr val="0000FF"/>
                </a:solidFill>
                <a:latin typeface="American Typewriter" charset="0"/>
                <a:ea typeface="American Typewriter" charset="0"/>
                <a:cs typeface="American Typewriter" charset="0"/>
              </a:rPr>
              <a:t>SMART is a survey with SKA precursor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810" y="2036736"/>
            <a:ext cx="4468261" cy="2335197"/>
          </a:xfrm>
          <a:prstGeom prst="rect">
            <a:avLst/>
          </a:prstGeom>
        </p:spPr>
      </p:pic>
      <p:sp>
        <p:nvSpPr>
          <p:cNvPr id="9" name="TextBox 8">
            <a:extLst>
              <a:ext uri="{FF2B5EF4-FFF2-40B4-BE49-F238E27FC236}">
                <a16:creationId xmlns:a16="http://schemas.microsoft.com/office/drawing/2014/main" id="{F8530A06-A340-4AF9-BAF7-B7A39E3F6AE5}"/>
              </a:ext>
            </a:extLst>
          </p:cNvPr>
          <p:cNvSpPr txBox="1"/>
          <p:nvPr/>
        </p:nvSpPr>
        <p:spPr>
          <a:xfrm>
            <a:off x="958827" y="1085983"/>
            <a:ext cx="7852663" cy="623589"/>
          </a:xfrm>
          <a:prstGeom prst="rect">
            <a:avLst/>
          </a:prstGeom>
          <a:solidFill>
            <a:schemeClr val="tx2">
              <a:lumMod val="20000"/>
              <a:lumOff val="80000"/>
            </a:schemeClr>
          </a:solidFill>
          <a:ln>
            <a:noFill/>
          </a:ln>
        </p:spPr>
        <p:txBody>
          <a:bodyPr wrap="square" lIns="90000" tIns="45000" rIns="90000" bIns="45000" anchorCtr="0" compatLnSpc="0">
            <a:spAutoFit/>
          </a:bodyPr>
          <a:lstStyle/>
          <a:p>
            <a:pPr marL="0" marR="0" lvl="0" indent="0" algn="ctr" hangingPunct="0">
              <a:lnSpc>
                <a:spcPct val="100000"/>
              </a:lnSpc>
              <a:spcBef>
                <a:spcPts val="0"/>
              </a:spcBef>
              <a:spcAft>
                <a:spcPts val="0"/>
              </a:spcAft>
              <a:buSzPct val="45000"/>
              <a:tabLst/>
            </a:pPr>
            <a:r>
              <a:rPr lang="en-AU" i="0" dirty="0">
                <a:latin typeface="American Typewriter" charset="0"/>
                <a:ea typeface="American Typewriter" charset="0"/>
                <a:cs typeface="American Typewriter" charset="0"/>
              </a:rPr>
              <a:t>SMART is unique on several counts: e.g. novelty in data recording, and as a reference for surveys planned with SKA-Low </a:t>
            </a:r>
            <a:endParaRPr lang="en-AU" b="0" i="0" u="none" strike="noStrike" kern="1200" cap="none" dirty="0">
              <a:ln>
                <a:noFill/>
              </a:ln>
              <a:latin typeface="American Typewriter" charset="0"/>
              <a:ea typeface="American Typewriter" charset="0"/>
              <a:cs typeface="American Typewriter" charset="0"/>
            </a:endParaRPr>
          </a:p>
        </p:txBody>
      </p:sp>
      <p:sp>
        <p:nvSpPr>
          <p:cNvPr id="11" name="Text Placeholder 2"/>
          <p:cNvSpPr txBox="1">
            <a:spLocks/>
          </p:cNvSpPr>
          <p:nvPr/>
        </p:nvSpPr>
        <p:spPr>
          <a:xfrm>
            <a:off x="378304" y="1854199"/>
            <a:ext cx="4248506" cy="4629728"/>
          </a:xfrm>
          <a:prstGeom prst="rect">
            <a:avLst/>
          </a:prstGeom>
        </p:spPr>
        <p:txBody>
          <a:bodyPr>
            <a:noAutofit/>
          </a:bodyPr>
          <a:lst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spcAft>
                <a:spcPts val="1800"/>
              </a:spcAft>
              <a:buFont typeface="Wingdings" charset="2"/>
              <a:buChar char=""/>
            </a:pPr>
            <a:r>
              <a:rPr lang="is-IS" sz="1400" b="1" dirty="0">
                <a:solidFill>
                  <a:srgbClr val="FF0000"/>
                </a:solidFill>
                <a:latin typeface="American Typewriter" charset="0"/>
                <a:ea typeface="American Typewriter" charset="0"/>
                <a:cs typeface="American Typewriter" charset="0"/>
              </a:rPr>
              <a:t>SKA precursor pulsar survey</a:t>
            </a:r>
            <a:r>
              <a:rPr lang="is-IS" sz="1400" dirty="0">
                <a:latin typeface="American Typewriter" charset="0"/>
                <a:ea typeface="American Typewriter" charset="0"/>
                <a:cs typeface="American Typewriter" charset="0"/>
              </a:rPr>
              <a:t>: synergistic overalp with calbration and beamforming methodologies likely relevent for SKA-Low</a:t>
            </a:r>
          </a:p>
          <a:p>
            <a:pPr marL="342900" lvl="1" indent="-342900">
              <a:spcAft>
                <a:spcPts val="1800"/>
              </a:spcAft>
              <a:buFont typeface="Wingdings" charset="2"/>
              <a:buChar char=""/>
            </a:pPr>
            <a:r>
              <a:rPr lang="en-US" sz="1400" b="1" dirty="0">
                <a:solidFill>
                  <a:srgbClr val="FF40FF"/>
                </a:solidFill>
                <a:latin typeface="American Typewriter" charset="0"/>
                <a:ea typeface="American Typewriter" charset="0"/>
                <a:cs typeface="American Typewriter" charset="0"/>
              </a:rPr>
              <a:t>R</a:t>
            </a:r>
            <a:r>
              <a:rPr lang="is-IS" sz="1400" b="1" dirty="0">
                <a:solidFill>
                  <a:srgbClr val="FF40FF"/>
                </a:solidFill>
                <a:latin typeface="American Typewriter" charset="0"/>
                <a:ea typeface="American Typewriter" charset="0"/>
                <a:cs typeface="American Typewriter" charset="0"/>
              </a:rPr>
              <a:t>eference survey for SKA-Low</a:t>
            </a:r>
            <a:r>
              <a:rPr lang="is-IS" sz="1400" dirty="0">
                <a:latin typeface="American Typewriter" charset="0"/>
                <a:ea typeface="American Typewriter" charset="0"/>
                <a:cs typeface="American Typewriter" charset="0"/>
              </a:rPr>
              <a:t>, providing complete digital record of the southern sky </a:t>
            </a:r>
          </a:p>
          <a:p>
            <a:pPr marL="342900" lvl="1" indent="-342900">
              <a:spcAft>
                <a:spcPts val="1800"/>
              </a:spcAft>
              <a:buFont typeface="Wingdings" charset="2"/>
              <a:buChar char=""/>
            </a:pPr>
            <a:r>
              <a:rPr lang="en-US" sz="1400" b="1" dirty="0">
                <a:solidFill>
                  <a:srgbClr val="00B050"/>
                </a:solidFill>
                <a:latin typeface="American Typewriter" charset="0"/>
                <a:ea typeface="American Typewriter" charset="0"/>
                <a:cs typeface="American Typewriter" charset="0"/>
              </a:rPr>
              <a:t>V</a:t>
            </a:r>
            <a:r>
              <a:rPr lang="is-IS" sz="1400" b="1" dirty="0">
                <a:solidFill>
                  <a:srgbClr val="00B050"/>
                </a:solidFill>
                <a:latin typeface="American Typewriter" charset="0"/>
                <a:ea typeface="American Typewriter" charset="0"/>
                <a:cs typeface="American Typewriter" charset="0"/>
              </a:rPr>
              <a:t>oltage-capture mode for data recording</a:t>
            </a:r>
            <a:r>
              <a:rPr lang="is-IS" sz="1400" dirty="0">
                <a:solidFill>
                  <a:srgbClr val="00B050"/>
                </a:solidFill>
                <a:latin typeface="American Typewriter" charset="0"/>
                <a:ea typeface="American Typewriter" charset="0"/>
                <a:cs typeface="American Typewriter" charset="0"/>
              </a:rPr>
              <a:t> </a:t>
            </a:r>
            <a:r>
              <a:rPr lang="is-IS" sz="1400" dirty="0">
                <a:latin typeface="American Typewriter" charset="0"/>
                <a:ea typeface="American Typewriter" charset="0"/>
                <a:cs typeface="American Typewriter" charset="0"/>
              </a:rPr>
              <a:t>(as opposed to filterbank data format of all other surveys) </a:t>
            </a:r>
            <a:r>
              <a:rPr lang="is-IS" sz="1400" dirty="0">
                <a:latin typeface="American Typewriter" charset="0"/>
                <a:ea typeface="American Typewriter" charset="0"/>
                <a:cs typeface="American Typewriter" charset="0"/>
                <a:sym typeface="Wingdings" pitchFamily="2" charset="2"/>
              </a:rPr>
              <a:t> </a:t>
            </a:r>
            <a:r>
              <a:rPr lang="is-IS" sz="1400" dirty="0">
                <a:latin typeface="American Typewriter" charset="0"/>
                <a:ea typeface="American Typewriter" charset="0"/>
                <a:cs typeface="American Typewriter" charset="0"/>
              </a:rPr>
              <a:t>a multitude of processing (and reprocessing) avenues for follow-ups and confirmation (inc timing/localisation)</a:t>
            </a:r>
          </a:p>
          <a:p>
            <a:pPr marL="342900" lvl="1" indent="-342900">
              <a:spcAft>
                <a:spcPts val="1800"/>
              </a:spcAft>
              <a:buFont typeface="Wingdings" charset="2"/>
              <a:buChar char=""/>
            </a:pPr>
            <a:r>
              <a:rPr lang="is-IS" sz="1400" dirty="0">
                <a:solidFill>
                  <a:srgbClr val="FF0000"/>
                </a:solidFill>
                <a:latin typeface="American Typewriter" charset="0"/>
                <a:ea typeface="American Typewriter" charset="0"/>
                <a:cs typeface="American Typewriter" charset="0"/>
              </a:rPr>
              <a:t>3-5 times deeper than previous-generation low-frequency pulsar survey </a:t>
            </a:r>
            <a:r>
              <a:rPr lang="is-IS" sz="1400" dirty="0">
                <a:latin typeface="American Typewriter" charset="0"/>
                <a:ea typeface="American Typewriter" charset="0"/>
                <a:cs typeface="American Typewriter" charset="0"/>
              </a:rPr>
              <a:t>(Parkes 70cm from 1990s), and 2-3 times more sensitive compared to  high-latitude  Parkes HTRU </a:t>
            </a:r>
          </a:p>
          <a:p>
            <a:pPr marL="342900" lvl="1" indent="-342900">
              <a:spcAft>
                <a:spcPts val="1800"/>
              </a:spcAft>
              <a:buFont typeface="Wingdings" charset="2"/>
              <a:buChar char=""/>
            </a:pPr>
            <a:r>
              <a:rPr lang="is-IS" sz="1400" dirty="0">
                <a:solidFill>
                  <a:srgbClr val="FF0000"/>
                </a:solidFill>
                <a:latin typeface="American Typewriter" charset="0"/>
                <a:ea typeface="American Typewriter" charset="0"/>
                <a:cs typeface="American Typewriter" charset="0"/>
              </a:rPr>
              <a:t> </a:t>
            </a:r>
            <a:r>
              <a:rPr lang="is-IS" sz="1400" dirty="0">
                <a:solidFill>
                  <a:srgbClr val="0432FF"/>
                </a:solidFill>
                <a:latin typeface="American Typewriter" charset="0"/>
                <a:ea typeface="American Typewriter" charset="0"/>
                <a:cs typeface="American Typewriter" charset="0"/>
              </a:rPr>
              <a:t>Complementarity with ongoing surveys </a:t>
            </a:r>
            <a:r>
              <a:rPr lang="is-IS" sz="1400" dirty="0">
                <a:latin typeface="American Typewriter" charset="0"/>
                <a:ea typeface="American Typewriter" charset="0"/>
                <a:cs typeface="American Typewriter" charset="0"/>
              </a:rPr>
              <a:t>(e.g. LOFAR, GBT, GMRT, FAST) in terms of sky and/or frequency coverages </a:t>
            </a:r>
          </a:p>
        </p:txBody>
      </p:sp>
    </p:spTree>
    <p:extLst>
      <p:ext uri="{BB962C8B-B14F-4D97-AF65-F5344CB8AC3E}">
        <p14:creationId xmlns:p14="http://schemas.microsoft.com/office/powerpoint/2010/main" val="575102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6</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631776" y="127666"/>
            <a:ext cx="8597900" cy="707886"/>
          </a:xfrm>
        </p:spPr>
        <p:txBody>
          <a:bodyPr wrap="square">
            <a:spAutoFit/>
          </a:bodyPr>
          <a:lstStyle/>
          <a:p>
            <a:pPr lvl="0" algn="ctr"/>
            <a:r>
              <a:rPr lang="en-AU" sz="4000" dirty="0">
                <a:solidFill>
                  <a:srgbClr val="0432FF"/>
                </a:solidFill>
                <a:latin typeface="American Typewriter" charset="0"/>
                <a:ea typeface="American Typewriter" charset="0"/>
                <a:cs typeface="American Typewriter" charset="0"/>
              </a:rPr>
              <a:t>Survey strategy &amp; beamforming</a:t>
            </a:r>
          </a:p>
        </p:txBody>
      </p:sp>
      <p:sp>
        <p:nvSpPr>
          <p:cNvPr id="6" name="TextBox 5"/>
          <p:cNvSpPr txBox="1"/>
          <p:nvPr/>
        </p:nvSpPr>
        <p:spPr>
          <a:xfrm>
            <a:off x="5459013" y="2593227"/>
            <a:ext cx="2770587" cy="1169551"/>
          </a:xfrm>
          <a:prstGeom prst="rect">
            <a:avLst/>
          </a:prstGeom>
          <a:solidFill>
            <a:schemeClr val="tx2">
              <a:lumMod val="20000"/>
              <a:lumOff val="80000"/>
            </a:schemeClr>
          </a:solidFill>
        </p:spPr>
        <p:txBody>
          <a:bodyPr wrap="square" rtlCol="0">
            <a:spAutoFit/>
          </a:bodyPr>
          <a:lstStyle/>
          <a:p>
            <a:pPr marL="285750" indent="-285750">
              <a:buFont typeface="Arial" charset="0"/>
              <a:buChar char="•"/>
            </a:pPr>
            <a:r>
              <a:rPr lang="en-US" sz="1400" b="1" dirty="0">
                <a:latin typeface="American Typewriter" panose="02090604020004020304" pitchFamily="18" charset="77"/>
                <a:ea typeface="American Typewriter" charset="0"/>
                <a:cs typeface="American Typewriter" charset="0"/>
              </a:rPr>
              <a:t>Each SMART observation </a:t>
            </a:r>
            <a:r>
              <a:rPr lang="en-US" sz="1400" dirty="0">
                <a:latin typeface="American Typewriter" panose="02090604020004020304" pitchFamily="18" charset="77"/>
                <a:ea typeface="American Typewriter" charset="0"/>
                <a:cs typeface="American Typewriter" charset="0"/>
              </a:rPr>
              <a:t>(</a:t>
            </a:r>
            <a:r>
              <a:rPr lang="en-US" sz="1400" dirty="0">
                <a:latin typeface="Bookman Old Style" panose="02050604050505020204" pitchFamily="18" charset="0"/>
                <a:ea typeface="Bookman Old Style" charset="0"/>
                <a:cs typeface="Bookman Old Style" charset="0"/>
              </a:rPr>
              <a:t>~</a:t>
            </a:r>
            <a:r>
              <a:rPr lang="en-US" sz="1400" dirty="0">
                <a:latin typeface="American Typewriter" panose="02090604020004020304" pitchFamily="18" charset="77"/>
                <a:ea typeface="American Typewriter" charset="0"/>
                <a:cs typeface="American Typewriter" charset="0"/>
              </a:rPr>
              <a:t> 610 deg</a:t>
            </a:r>
            <a:r>
              <a:rPr lang="en-US" sz="1400" baseline="30000" dirty="0">
                <a:latin typeface="American Typewriter" panose="02090604020004020304" pitchFamily="18" charset="77"/>
                <a:ea typeface="American Typewriter" charset="0"/>
                <a:cs typeface="American Typewriter" charset="0"/>
              </a:rPr>
              <a:t>2</a:t>
            </a:r>
            <a:r>
              <a:rPr lang="en-US" sz="1400" dirty="0">
                <a:latin typeface="American Typewriter" panose="02090604020004020304" pitchFamily="18" charset="77"/>
                <a:ea typeface="American Typewriter" charset="0"/>
                <a:cs typeface="American Typewriter" charset="0"/>
              </a:rPr>
              <a:t>) is processed to form </a:t>
            </a:r>
            <a:r>
              <a:rPr lang="en-US" sz="1400" dirty="0">
                <a:latin typeface="Bookman Old Style" panose="02050604050505020204" pitchFamily="18" charset="0"/>
                <a:ea typeface="Bookman Old Style" charset="0"/>
                <a:cs typeface="Bookman Old Style" charset="0"/>
              </a:rPr>
              <a:t>~ </a:t>
            </a:r>
            <a:r>
              <a:rPr lang="en-US" sz="1400" dirty="0">
                <a:latin typeface="American Typewriter" panose="02090604020004020304" pitchFamily="18" charset="77"/>
                <a:ea typeface="American Typewriter" charset="0"/>
                <a:cs typeface="American Typewriter" charset="0"/>
              </a:rPr>
              <a:t>6000 to </a:t>
            </a:r>
            <a:r>
              <a:rPr lang="en-US" sz="1400" dirty="0">
                <a:latin typeface="Bookman Old Style" panose="02050604050505020204" pitchFamily="18" charset="0"/>
                <a:ea typeface="Bookman Old Style" charset="0"/>
                <a:cs typeface="Bookman Old Style" charset="0"/>
              </a:rPr>
              <a:t>~ </a:t>
            </a:r>
            <a:r>
              <a:rPr lang="en-US" sz="1400" dirty="0">
                <a:latin typeface="American Typewriter" panose="02090604020004020304" pitchFamily="18" charset="77"/>
                <a:ea typeface="American Typewriter" charset="0"/>
                <a:cs typeface="American Typewriter" charset="0"/>
              </a:rPr>
              <a:t>8000 tied-array (phased-array) beams </a:t>
            </a:r>
          </a:p>
        </p:txBody>
      </p:sp>
      <p:sp>
        <p:nvSpPr>
          <p:cNvPr id="9" name="TextBox 8"/>
          <p:cNvSpPr txBox="1"/>
          <p:nvPr/>
        </p:nvSpPr>
        <p:spPr>
          <a:xfrm>
            <a:off x="5459013" y="4130937"/>
            <a:ext cx="2770587" cy="738664"/>
          </a:xfrm>
          <a:prstGeom prst="rect">
            <a:avLst/>
          </a:prstGeom>
          <a:solidFill>
            <a:schemeClr val="tx2">
              <a:lumMod val="20000"/>
              <a:lumOff val="80000"/>
            </a:schemeClr>
          </a:solidFill>
        </p:spPr>
        <p:txBody>
          <a:bodyPr wrap="square" rtlCol="0">
            <a:spAutoFit/>
          </a:bodyPr>
          <a:lstStyle/>
          <a:p>
            <a:pPr marL="285750" indent="-285750">
              <a:buFont typeface="Arial" charset="0"/>
              <a:buChar char="•"/>
            </a:pPr>
            <a:r>
              <a:rPr lang="en-US" sz="1400" b="1" dirty="0">
                <a:solidFill>
                  <a:srgbClr val="0432FF"/>
                </a:solidFill>
                <a:latin typeface="American Typewriter" charset="0"/>
                <a:ea typeface="American Typewriter" charset="0"/>
                <a:cs typeface="American Typewriter" charset="0"/>
              </a:rPr>
              <a:t>Multi-pixel beamformer</a:t>
            </a:r>
            <a:r>
              <a:rPr lang="en-US" sz="1400" dirty="0">
                <a:solidFill>
                  <a:srgbClr val="0432FF"/>
                </a:solidFill>
                <a:latin typeface="American Typewriter" charset="0"/>
                <a:ea typeface="American Typewriter" charset="0"/>
                <a:cs typeface="American Typewriter" charset="0"/>
              </a:rPr>
              <a:t> </a:t>
            </a:r>
            <a:r>
              <a:rPr lang="en-US" sz="1400" dirty="0">
                <a:latin typeface="American Typewriter" charset="0"/>
                <a:ea typeface="American Typewriter" charset="0"/>
                <a:cs typeface="American Typewriter" charset="0"/>
              </a:rPr>
              <a:t>the front-end workhorse  for SMART search pipeline</a:t>
            </a:r>
          </a:p>
        </p:txBody>
      </p:sp>
      <p:pic>
        <p:nvPicPr>
          <p:cNvPr id="5" name="Picture 4" descr="A picture containing text, diagram, screenshot, line&#10;&#10;Description automatically generated">
            <a:extLst>
              <a:ext uri="{FF2B5EF4-FFF2-40B4-BE49-F238E27FC236}">
                <a16:creationId xmlns:a16="http://schemas.microsoft.com/office/drawing/2014/main" id="{AAD3E79D-1BE7-E5D2-F4EF-A381ECC1FC11}"/>
              </a:ext>
            </a:extLst>
          </p:cNvPr>
          <p:cNvPicPr>
            <a:picLocks noChangeAspect="1"/>
          </p:cNvPicPr>
          <p:nvPr/>
        </p:nvPicPr>
        <p:blipFill>
          <a:blip r:embed="rId3"/>
          <a:stretch>
            <a:fillRect/>
          </a:stretch>
        </p:blipFill>
        <p:spPr>
          <a:xfrm>
            <a:off x="381062" y="820249"/>
            <a:ext cx="4851422" cy="6026992"/>
          </a:xfrm>
          <a:prstGeom prst="rect">
            <a:avLst/>
          </a:prstGeom>
        </p:spPr>
      </p:pic>
      <p:sp>
        <p:nvSpPr>
          <p:cNvPr id="8" name="TextBox 7">
            <a:extLst>
              <a:ext uri="{FF2B5EF4-FFF2-40B4-BE49-F238E27FC236}">
                <a16:creationId xmlns:a16="http://schemas.microsoft.com/office/drawing/2014/main" id="{6D5668A7-471D-D7FC-CC1A-65C1F86843F4}"/>
              </a:ext>
            </a:extLst>
          </p:cNvPr>
          <p:cNvSpPr txBox="1"/>
          <p:nvPr/>
        </p:nvSpPr>
        <p:spPr>
          <a:xfrm>
            <a:off x="5232484" y="6168276"/>
            <a:ext cx="3551743" cy="338554"/>
          </a:xfrm>
          <a:prstGeom prst="rect">
            <a:avLst/>
          </a:prstGeom>
          <a:noFill/>
        </p:spPr>
        <p:txBody>
          <a:bodyPr wrap="square" rtlCol="0">
            <a:spAutoFit/>
          </a:bodyPr>
          <a:lstStyle/>
          <a:p>
            <a:r>
              <a:rPr lang="en-US" sz="1600" dirty="0">
                <a:latin typeface="American Typewriter" panose="02090604020004020304" pitchFamily="18" charset="77"/>
              </a:rPr>
              <a:t>Bhat et al. (2023), PASA, 40, e020</a:t>
            </a:r>
          </a:p>
        </p:txBody>
      </p:sp>
    </p:spTree>
    <p:extLst>
      <p:ext uri="{BB962C8B-B14F-4D97-AF65-F5344CB8AC3E}">
        <p14:creationId xmlns:p14="http://schemas.microsoft.com/office/powerpoint/2010/main" val="1151605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205093" y="1130384"/>
            <a:ext cx="5368798" cy="4188308"/>
          </a:xfrm>
          <a:prstGeom prst="rect">
            <a:avLst/>
          </a:prstGeom>
          <a:noFill/>
          <a:ln>
            <a:noFill/>
          </a:ln>
        </p:spPr>
      </p:pic>
      <p:sp>
        <p:nvSpPr>
          <p:cNvPr id="4" name="TextBox 3">
            <a:extLst>
              <a:ext uri="{FF2B5EF4-FFF2-40B4-BE49-F238E27FC236}">
                <a16:creationId xmlns:a16="http://schemas.microsoft.com/office/drawing/2014/main" id="{F33CF30C-4EEF-6F0F-B175-27A1197E59FC}"/>
              </a:ext>
            </a:extLst>
          </p:cNvPr>
          <p:cNvSpPr txBox="1"/>
          <p:nvPr/>
        </p:nvSpPr>
        <p:spPr>
          <a:xfrm>
            <a:off x="5909859" y="1418865"/>
            <a:ext cx="3029048" cy="3323987"/>
          </a:xfrm>
          <a:prstGeom prst="rect">
            <a:avLst/>
          </a:prstGeom>
          <a:noFill/>
          <a:ln w="19050">
            <a:solidFill>
              <a:srgbClr val="0432FF"/>
            </a:solidFill>
          </a:ln>
        </p:spPr>
        <p:txBody>
          <a:bodyPr wrap="square" rtlCol="0">
            <a:spAutoFit/>
          </a:bodyPr>
          <a:lstStyle/>
          <a:p>
            <a:pPr marL="285750" indent="-285750">
              <a:buFont typeface="Arial" panose="020B0604020202020204" pitchFamily="34" charset="0"/>
              <a:buChar char="•"/>
            </a:pPr>
            <a:r>
              <a:rPr lang="en-US" sz="1400" dirty="0">
                <a:latin typeface="American Typewriter" panose="02090604020004020304" pitchFamily="18" charset="77"/>
              </a:rPr>
              <a:t>For full observation (dwell time = 80 mins, i.e. for the second pass processing) </a:t>
            </a:r>
          </a:p>
          <a:p>
            <a:pPr marL="285750" indent="-285750">
              <a:buFont typeface="Arial" panose="020B0604020202020204" pitchFamily="34" charset="0"/>
              <a:buChar char="•"/>
            </a:pPr>
            <a:endParaRPr lang="en-US" sz="1400" dirty="0">
              <a:latin typeface="American Typewriter" panose="02090604020004020304" pitchFamily="18" charset="77"/>
            </a:endParaRPr>
          </a:p>
          <a:p>
            <a:pPr marL="285750" indent="-285750">
              <a:buFont typeface="Arial" panose="020B0604020202020204" pitchFamily="34" charset="0"/>
              <a:buChar char="•"/>
            </a:pPr>
            <a:r>
              <a:rPr lang="en-US" sz="1400" dirty="0">
                <a:latin typeface="American Typewriter" panose="02090604020004020304" pitchFamily="18" charset="77"/>
              </a:rPr>
              <a:t>Approx.  2 x less sensitive compared to LOTAAS (the LOFAR survey) </a:t>
            </a:r>
          </a:p>
          <a:p>
            <a:pPr marL="285750" indent="-285750">
              <a:buFont typeface="Arial" panose="020B0604020202020204" pitchFamily="34" charset="0"/>
              <a:buChar char="•"/>
            </a:pPr>
            <a:endParaRPr lang="en-US" sz="1400" dirty="0">
              <a:latin typeface="American Typewriter" panose="02090604020004020304" pitchFamily="18" charset="77"/>
            </a:endParaRPr>
          </a:p>
          <a:p>
            <a:pPr marL="285750" indent="-285750">
              <a:buFont typeface="Arial" panose="020B0604020202020204" pitchFamily="34" charset="0"/>
              <a:buChar char="•"/>
            </a:pPr>
            <a:r>
              <a:rPr lang="en-US" sz="1400" dirty="0">
                <a:latin typeface="American Typewriter" panose="02090604020004020304" pitchFamily="18" charset="77"/>
              </a:rPr>
              <a:t>Scattering is primarily an issue in the Galactic plane and near Galactic Centre </a:t>
            </a:r>
          </a:p>
          <a:p>
            <a:pPr marL="285750" indent="-285750">
              <a:buFont typeface="Arial" panose="020B0604020202020204" pitchFamily="34" charset="0"/>
              <a:buChar char="•"/>
            </a:pPr>
            <a:endParaRPr lang="en-US" sz="1400" dirty="0">
              <a:latin typeface="American Typewriter" panose="02090604020004020304" pitchFamily="18" charset="77"/>
            </a:endParaRPr>
          </a:p>
          <a:p>
            <a:pPr marL="285750" indent="-285750">
              <a:buFont typeface="Arial" panose="020B0604020202020204" pitchFamily="34" charset="0"/>
              <a:buChar char="•"/>
            </a:pPr>
            <a:r>
              <a:rPr lang="en-US" sz="1400" dirty="0">
                <a:latin typeface="American Typewriter" panose="02090604020004020304" pitchFamily="18" charset="77"/>
              </a:rPr>
              <a:t>Sensitive down to DM </a:t>
            </a:r>
            <a:r>
              <a:rPr lang="en-US" sz="1400" dirty="0">
                <a:latin typeface="Bookman Old Style" panose="02050604050505020204" pitchFamily="18" charset="0"/>
              </a:rPr>
              <a:t>~ </a:t>
            </a:r>
            <a:r>
              <a:rPr lang="en-US" sz="1400" dirty="0">
                <a:latin typeface="American Typewriter" panose="02090604020004020304" pitchFamily="18" charset="77"/>
              </a:rPr>
              <a:t>50 for MSPs and DM </a:t>
            </a:r>
            <a:r>
              <a:rPr lang="en-US" sz="1400" dirty="0">
                <a:latin typeface="Bookman Old Style" panose="02050604050505020204" pitchFamily="18" charset="0"/>
              </a:rPr>
              <a:t>~</a:t>
            </a:r>
            <a:r>
              <a:rPr lang="en-US" sz="1400" dirty="0">
                <a:latin typeface="American Typewriter" panose="02090604020004020304" pitchFamily="18" charset="77"/>
              </a:rPr>
              <a:t>200 for long-period pulsars  </a:t>
            </a:r>
          </a:p>
        </p:txBody>
      </p:sp>
      <p:sp>
        <p:nvSpPr>
          <p:cNvPr id="6" name="TextBox 5">
            <a:extLst>
              <a:ext uri="{FF2B5EF4-FFF2-40B4-BE49-F238E27FC236}">
                <a16:creationId xmlns:a16="http://schemas.microsoft.com/office/drawing/2014/main" id="{C0E9E333-9824-74FB-8EBE-D0B181C10AFF}"/>
              </a:ext>
            </a:extLst>
          </p:cNvPr>
          <p:cNvSpPr txBox="1"/>
          <p:nvPr/>
        </p:nvSpPr>
        <p:spPr>
          <a:xfrm>
            <a:off x="205093" y="5516140"/>
            <a:ext cx="6036718" cy="1027204"/>
          </a:xfrm>
          <a:prstGeom prst="rect">
            <a:avLst/>
          </a:prstGeom>
          <a:solidFill>
            <a:schemeClr val="tx2">
              <a:lumMod val="20000"/>
              <a:lumOff val="80000"/>
            </a:schemeClr>
          </a:solidFill>
        </p:spPr>
        <p:txBody>
          <a:bodyPr wrap="square" rtlCol="0">
            <a:spAutoFit/>
          </a:bodyPr>
          <a:lstStyle/>
          <a:p>
            <a:pPr>
              <a:lnSpc>
                <a:spcPct val="150000"/>
              </a:lnSpc>
            </a:pPr>
            <a:r>
              <a:rPr lang="en-AU" sz="1400" b="1" dirty="0">
                <a:latin typeface="American Typewriter" charset="0"/>
                <a:ea typeface="American Typewriter" charset="0"/>
                <a:cs typeface="American Typewriter" charset="0"/>
              </a:rPr>
              <a:t>Limiting search sensitivity:</a:t>
            </a:r>
            <a:r>
              <a:rPr lang="en-AU" sz="1400" b="1" dirty="0">
                <a:solidFill>
                  <a:srgbClr val="0432FF"/>
                </a:solidFill>
                <a:latin typeface="American Typewriter" charset="0"/>
                <a:ea typeface="American Typewriter" charset="0"/>
                <a:cs typeface="American Typewriter" charset="0"/>
              </a:rPr>
              <a:t> </a:t>
            </a:r>
          </a:p>
          <a:p>
            <a:pPr marL="285750" indent="-285750">
              <a:lnSpc>
                <a:spcPct val="150000"/>
              </a:lnSpc>
              <a:buFont typeface="Arial" panose="020B0604020202020204" pitchFamily="34" charset="0"/>
              <a:buChar char="•"/>
            </a:pPr>
            <a:r>
              <a:rPr lang="en-AU" sz="1400" b="1" dirty="0">
                <a:solidFill>
                  <a:srgbClr val="0432FF"/>
                </a:solidFill>
                <a:latin typeface="American Typewriter" charset="0"/>
                <a:ea typeface="American Typewriter" charset="0"/>
                <a:cs typeface="American Typewriter" charset="0"/>
              </a:rPr>
              <a:t>		</a:t>
            </a:r>
            <a:r>
              <a:rPr lang="en-AU" sz="1400" dirty="0">
                <a:solidFill>
                  <a:srgbClr val="0432FF"/>
                </a:solidFill>
                <a:latin typeface="Bookman Old Style" panose="02050604050505020204" pitchFamily="18" charset="0"/>
                <a:ea typeface="American Typewriter" charset="0"/>
                <a:cs typeface="American Typewriter" charset="0"/>
              </a:rPr>
              <a:t>~</a:t>
            </a:r>
            <a:r>
              <a:rPr lang="en-AU" sz="1400" dirty="0">
                <a:solidFill>
                  <a:srgbClr val="0432FF"/>
                </a:solidFill>
                <a:latin typeface="American Typewriter" charset="0"/>
                <a:ea typeface="American Typewriter" charset="0"/>
                <a:cs typeface="American Typewriter" charset="0"/>
              </a:rPr>
              <a:t>2-3 </a:t>
            </a:r>
            <a:r>
              <a:rPr lang="en-AU" sz="1400" dirty="0" err="1">
                <a:solidFill>
                  <a:srgbClr val="0432FF"/>
                </a:solidFill>
                <a:latin typeface="American Typewriter" charset="0"/>
                <a:ea typeface="American Typewriter" charset="0"/>
                <a:cs typeface="American Typewriter" charset="0"/>
              </a:rPr>
              <a:t>mJy</a:t>
            </a:r>
            <a:r>
              <a:rPr lang="en-AU" sz="1400" dirty="0">
                <a:solidFill>
                  <a:srgbClr val="0432FF"/>
                </a:solidFill>
                <a:latin typeface="American Typewriter" charset="0"/>
                <a:ea typeface="American Typewriter" charset="0"/>
                <a:cs typeface="American Typewriter" charset="0"/>
              </a:rPr>
              <a:t> for long-period pulsars (P </a:t>
            </a:r>
            <a:r>
              <a:rPr lang="en-AU" sz="1400" dirty="0">
                <a:solidFill>
                  <a:srgbClr val="0432FF"/>
                </a:solidFill>
                <a:latin typeface="Bookman Old Style" panose="02050604050505020204" pitchFamily="18" charset="0"/>
                <a:ea typeface="American Typewriter" charset="0"/>
                <a:cs typeface="American Typewriter" charset="0"/>
              </a:rPr>
              <a:t>~</a:t>
            </a:r>
            <a:r>
              <a:rPr lang="en-AU" sz="1400" dirty="0">
                <a:solidFill>
                  <a:srgbClr val="0432FF"/>
                </a:solidFill>
                <a:latin typeface="American Typewriter" charset="0"/>
                <a:ea typeface="American Typewriter" charset="0"/>
                <a:cs typeface="American Typewriter" charset="0"/>
              </a:rPr>
              <a:t> 1 second or longer)</a:t>
            </a:r>
          </a:p>
          <a:p>
            <a:pPr marL="285750" indent="-285750">
              <a:lnSpc>
                <a:spcPct val="150000"/>
              </a:lnSpc>
              <a:buFont typeface="Arial" panose="020B0604020202020204" pitchFamily="34" charset="0"/>
              <a:buChar char="•"/>
            </a:pPr>
            <a:r>
              <a:rPr lang="en-AU" sz="1400" dirty="0">
                <a:solidFill>
                  <a:srgbClr val="0432FF"/>
                </a:solidFill>
                <a:latin typeface="American Typewriter" charset="0"/>
                <a:ea typeface="American Typewriter" charset="0"/>
                <a:cs typeface="American Typewriter" charset="0"/>
              </a:rPr>
              <a:t>		</a:t>
            </a:r>
            <a:r>
              <a:rPr lang="en-AU" sz="1400" dirty="0">
                <a:solidFill>
                  <a:srgbClr val="0432FF"/>
                </a:solidFill>
                <a:latin typeface="Bookman Old Style" panose="02050604050505020204" pitchFamily="18" charset="0"/>
                <a:ea typeface="American Typewriter" charset="0"/>
                <a:cs typeface="American Typewriter" charset="0"/>
              </a:rPr>
              <a:t>~</a:t>
            </a:r>
            <a:r>
              <a:rPr lang="en-AU" sz="1400" dirty="0">
                <a:solidFill>
                  <a:srgbClr val="0432FF"/>
                </a:solidFill>
                <a:latin typeface="American Typewriter" charset="0"/>
                <a:ea typeface="American Typewriter" charset="0"/>
                <a:cs typeface="American Typewriter" charset="0"/>
              </a:rPr>
              <a:t>5-10 </a:t>
            </a:r>
            <a:r>
              <a:rPr lang="en-AU" sz="1400" dirty="0" err="1">
                <a:solidFill>
                  <a:srgbClr val="0432FF"/>
                </a:solidFill>
                <a:latin typeface="American Typewriter" charset="0"/>
                <a:ea typeface="American Typewriter" charset="0"/>
                <a:cs typeface="American Typewriter" charset="0"/>
              </a:rPr>
              <a:t>mJy</a:t>
            </a:r>
            <a:r>
              <a:rPr lang="en-AU" sz="1400" dirty="0">
                <a:solidFill>
                  <a:srgbClr val="0432FF"/>
                </a:solidFill>
                <a:latin typeface="American Typewriter" charset="0"/>
                <a:ea typeface="American Typewriter" charset="0"/>
                <a:cs typeface="American Typewriter" charset="0"/>
              </a:rPr>
              <a:t> for short-period (MSPs) pulsars (P </a:t>
            </a:r>
            <a:r>
              <a:rPr lang="en-AU" sz="1400" dirty="0">
                <a:solidFill>
                  <a:srgbClr val="0432FF"/>
                </a:solidFill>
                <a:latin typeface="Bookman Old Style" panose="02050604050505020204" pitchFamily="18" charset="0"/>
                <a:ea typeface="American Typewriter" charset="0"/>
                <a:cs typeface="American Typewriter" charset="0"/>
              </a:rPr>
              <a:t>~</a:t>
            </a:r>
            <a:r>
              <a:rPr lang="en-AU" sz="1400" dirty="0">
                <a:solidFill>
                  <a:srgbClr val="0432FF"/>
                </a:solidFill>
                <a:latin typeface="American Typewriter" charset="0"/>
                <a:ea typeface="American Typewriter" charset="0"/>
                <a:cs typeface="American Typewriter" charset="0"/>
              </a:rPr>
              <a:t> 1- 10 </a:t>
            </a:r>
            <a:r>
              <a:rPr lang="en-AU" sz="1400" dirty="0" err="1">
                <a:solidFill>
                  <a:srgbClr val="0432FF"/>
                </a:solidFill>
                <a:latin typeface="American Typewriter" charset="0"/>
                <a:ea typeface="American Typewriter" charset="0"/>
                <a:cs typeface="American Typewriter" charset="0"/>
              </a:rPr>
              <a:t>ms</a:t>
            </a:r>
            <a:r>
              <a:rPr lang="en-AU" sz="1400" dirty="0">
                <a:solidFill>
                  <a:srgbClr val="0432FF"/>
                </a:solidFill>
                <a:latin typeface="American Typewriter" charset="0"/>
                <a:ea typeface="American Typewriter" charset="0"/>
                <a:cs typeface="American Typewriter" charset="0"/>
              </a:rPr>
              <a:t>) </a:t>
            </a:r>
            <a:endParaRPr lang="en-US" sz="1400" dirty="0">
              <a:latin typeface="American Typewriter" charset="0"/>
              <a:ea typeface="American Typewriter" charset="0"/>
              <a:cs typeface="American Typewriter" charset="0"/>
            </a:endParaRPr>
          </a:p>
        </p:txBody>
      </p:sp>
      <p:sp>
        <p:nvSpPr>
          <p:cNvPr id="7" name="Title 1">
            <a:extLst>
              <a:ext uri="{FF2B5EF4-FFF2-40B4-BE49-F238E27FC236}">
                <a16:creationId xmlns:a16="http://schemas.microsoft.com/office/drawing/2014/main" id="{A31F7393-01DD-4AED-B983-3B7821CE0C38}"/>
              </a:ext>
            </a:extLst>
          </p:cNvPr>
          <p:cNvSpPr txBox="1">
            <a:spLocks/>
          </p:cNvSpPr>
          <p:nvPr/>
        </p:nvSpPr>
        <p:spPr>
          <a:xfrm>
            <a:off x="459085" y="119275"/>
            <a:ext cx="9034251" cy="646331"/>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3600" dirty="0">
                <a:solidFill>
                  <a:srgbClr val="0432FF"/>
                </a:solidFill>
                <a:latin typeface="American Typewriter" charset="0"/>
                <a:ea typeface="American Typewriter" charset="0"/>
                <a:cs typeface="American Typewriter" charset="0"/>
              </a:rPr>
              <a:t>SMART Search sensitivity</a:t>
            </a:r>
          </a:p>
        </p:txBody>
      </p:sp>
    </p:spTree>
    <p:extLst>
      <p:ext uri="{BB962C8B-B14F-4D97-AF65-F5344CB8AC3E}">
        <p14:creationId xmlns:p14="http://schemas.microsoft.com/office/powerpoint/2010/main" val="878239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631" y="1470531"/>
            <a:ext cx="7165689" cy="3732697"/>
          </a:xfrm>
          <a:prstGeom prst="rect">
            <a:avLst/>
          </a:prstGeom>
        </p:spPr>
      </p:pic>
      <p:sp>
        <p:nvSpPr>
          <p:cNvPr id="4" name="Slide Number Placeholder 3"/>
          <p:cNvSpPr>
            <a:spLocks noGrp="1"/>
          </p:cNvSpPr>
          <p:nvPr>
            <p:ph type="sldNum" sz="quarter" idx="12"/>
          </p:nvPr>
        </p:nvSpPr>
        <p:spPr/>
        <p:txBody>
          <a:bodyPr/>
          <a:lstStyle/>
          <a:p>
            <a:fld id="{4559B5CD-97EE-454D-9E9F-7CF7580FE560}" type="slidenum">
              <a:rPr lang="en-AU" smtClean="0"/>
              <a:t>8</a:t>
            </a:fld>
            <a:endParaRPr lang="en-AU" dirty="0"/>
          </a:p>
        </p:txBody>
      </p:sp>
      <p:sp>
        <p:nvSpPr>
          <p:cNvPr id="10" name="Title 1"/>
          <p:cNvSpPr>
            <a:spLocks noGrp="1"/>
          </p:cNvSpPr>
          <p:nvPr>
            <p:ph type="title" idx="4294967295"/>
          </p:nvPr>
        </p:nvSpPr>
        <p:spPr>
          <a:xfrm>
            <a:off x="605727" y="82750"/>
            <a:ext cx="8632058" cy="743074"/>
          </a:xfrm>
        </p:spPr>
        <p:txBody>
          <a:bodyPr>
            <a:noAutofit/>
          </a:bodyPr>
          <a:lstStyle/>
          <a:p>
            <a:pPr algn="ctr" eaLnBrk="1" hangingPunct="1"/>
            <a:r>
              <a:rPr lang="en-US" sz="3600" dirty="0">
                <a:solidFill>
                  <a:srgbClr val="0000FF"/>
                </a:solidFill>
                <a:latin typeface="American Typewriter" charset="0"/>
                <a:ea typeface="American Typewriter" charset="0"/>
                <a:cs typeface="American Typewriter" charset="0"/>
              </a:rPr>
              <a:t>Data Collection &amp; Processing</a:t>
            </a:r>
          </a:p>
        </p:txBody>
      </p:sp>
      <p:sp>
        <p:nvSpPr>
          <p:cNvPr id="14" name="TextBox 13"/>
          <p:cNvSpPr txBox="1"/>
          <p:nvPr/>
        </p:nvSpPr>
        <p:spPr>
          <a:xfrm>
            <a:off x="0" y="2350186"/>
            <a:ext cx="1540663" cy="461665"/>
          </a:xfrm>
          <a:prstGeom prst="rect">
            <a:avLst/>
          </a:prstGeom>
          <a:noFill/>
        </p:spPr>
        <p:txBody>
          <a:bodyPr wrap="square" rtlCol="0">
            <a:spAutoFit/>
          </a:bodyPr>
          <a:lstStyle/>
          <a:p>
            <a:r>
              <a:rPr lang="en-US" sz="2400" dirty="0">
                <a:solidFill>
                  <a:srgbClr val="0432FF"/>
                </a:solidFill>
                <a:latin typeface="Arial" charset="0"/>
                <a:ea typeface="Arial" charset="0"/>
                <a:cs typeface="Arial" charset="0"/>
              </a:rPr>
              <a:t>2018B</a:t>
            </a:r>
          </a:p>
        </p:txBody>
      </p:sp>
      <p:sp>
        <p:nvSpPr>
          <p:cNvPr id="15" name="TextBox 14"/>
          <p:cNvSpPr txBox="1"/>
          <p:nvPr/>
        </p:nvSpPr>
        <p:spPr>
          <a:xfrm>
            <a:off x="0" y="2762246"/>
            <a:ext cx="1540663" cy="461665"/>
          </a:xfrm>
          <a:prstGeom prst="rect">
            <a:avLst/>
          </a:prstGeom>
          <a:noFill/>
        </p:spPr>
        <p:txBody>
          <a:bodyPr wrap="square" rtlCol="0">
            <a:spAutoFit/>
          </a:bodyPr>
          <a:lstStyle/>
          <a:p>
            <a:r>
              <a:rPr lang="en-US" sz="2400" dirty="0">
                <a:solidFill>
                  <a:srgbClr val="FF0000"/>
                </a:solidFill>
                <a:latin typeface="Arial" charset="0"/>
                <a:ea typeface="Arial" charset="0"/>
                <a:cs typeface="Arial" charset="0"/>
              </a:rPr>
              <a:t>2019B</a:t>
            </a:r>
          </a:p>
        </p:txBody>
      </p:sp>
      <p:sp>
        <p:nvSpPr>
          <p:cNvPr id="16" name="TextBox 15"/>
          <p:cNvSpPr txBox="1"/>
          <p:nvPr/>
        </p:nvSpPr>
        <p:spPr>
          <a:xfrm>
            <a:off x="0" y="3186747"/>
            <a:ext cx="1540663" cy="461665"/>
          </a:xfrm>
          <a:prstGeom prst="rect">
            <a:avLst/>
          </a:prstGeom>
          <a:noFill/>
        </p:spPr>
        <p:txBody>
          <a:bodyPr wrap="square" rtlCol="0">
            <a:spAutoFit/>
          </a:bodyPr>
          <a:lstStyle/>
          <a:p>
            <a:r>
              <a:rPr lang="en-US" sz="2400" dirty="0">
                <a:solidFill>
                  <a:srgbClr val="00B050"/>
                </a:solidFill>
                <a:latin typeface="Arial" charset="0"/>
                <a:ea typeface="Arial" charset="0"/>
                <a:cs typeface="Arial" charset="0"/>
              </a:rPr>
              <a:t>2020A</a:t>
            </a:r>
          </a:p>
        </p:txBody>
      </p:sp>
      <p:sp>
        <p:nvSpPr>
          <p:cNvPr id="17" name="TextBox 16">
            <a:extLst>
              <a:ext uri="{FF2B5EF4-FFF2-40B4-BE49-F238E27FC236}">
                <a16:creationId xmlns:a16="http://schemas.microsoft.com/office/drawing/2014/main" id="{F8530A06-A340-4AF9-BAF7-B7A39E3F6AE5}"/>
              </a:ext>
            </a:extLst>
          </p:cNvPr>
          <p:cNvSpPr txBox="1"/>
          <p:nvPr/>
        </p:nvSpPr>
        <p:spPr>
          <a:xfrm>
            <a:off x="54741" y="1029233"/>
            <a:ext cx="8632057" cy="373905"/>
          </a:xfrm>
          <a:prstGeom prst="rect">
            <a:avLst/>
          </a:prstGeom>
          <a:solidFill>
            <a:schemeClr val="tx2">
              <a:lumMod val="20000"/>
              <a:lumOff val="80000"/>
            </a:schemeClr>
          </a:solidFill>
          <a:ln>
            <a:noFill/>
          </a:ln>
        </p:spPr>
        <p:txBody>
          <a:bodyPr wrap="square" lIns="90000" tIns="45000" rIns="90000" bIns="45000" anchorCtr="0" compatLnSpc="0">
            <a:spAutoFit/>
          </a:bodyPr>
          <a:lstStyle/>
          <a:p>
            <a:pPr marL="0" marR="0" lvl="0" indent="0" hangingPunct="0">
              <a:lnSpc>
                <a:spcPct val="100000"/>
              </a:lnSpc>
              <a:spcBef>
                <a:spcPts val="0"/>
              </a:spcBef>
              <a:spcAft>
                <a:spcPts val="0"/>
              </a:spcAft>
              <a:buSzPct val="45000"/>
              <a:tabLst/>
            </a:pPr>
            <a:r>
              <a:rPr lang="en-AU" b="1" u="none" strike="noStrike" kern="1200" cap="none" dirty="0">
                <a:ln>
                  <a:noFill/>
                </a:ln>
                <a:latin typeface="American Typewriter" charset="0"/>
                <a:ea typeface="American Typewriter" charset="0"/>
                <a:cs typeface="American Typewriter" charset="0"/>
              </a:rPr>
              <a:t>As of July 2023: </a:t>
            </a:r>
            <a:r>
              <a:rPr lang="en-AU" b="1" u="none" strike="noStrike" kern="1200" cap="none" dirty="0">
                <a:ln>
                  <a:noFill/>
                </a:ln>
                <a:solidFill>
                  <a:srgbClr val="0432FF"/>
                </a:solidFill>
                <a:latin typeface="American Typewriter" charset="0"/>
                <a:ea typeface="American Typewriter" charset="0"/>
                <a:cs typeface="American Typewriter" charset="0"/>
              </a:rPr>
              <a:t>100%</a:t>
            </a:r>
            <a:r>
              <a:rPr lang="en-AU" b="0" u="none" strike="noStrike" kern="1200" cap="none" dirty="0">
                <a:ln>
                  <a:noFill/>
                </a:ln>
                <a:latin typeface="American Typewriter" charset="0"/>
                <a:ea typeface="American Typewriter" charset="0"/>
                <a:cs typeface="American Typewriter" charset="0"/>
              </a:rPr>
              <a:t> sky coverage from </a:t>
            </a:r>
            <a:r>
              <a:rPr lang="en-AU" b="1" u="none" strike="noStrike" kern="1200" cap="none" dirty="0">
                <a:ln>
                  <a:noFill/>
                </a:ln>
                <a:solidFill>
                  <a:srgbClr val="FF0000"/>
                </a:solidFill>
                <a:latin typeface="Bookman Old Style" charset="0"/>
                <a:ea typeface="Bookman Old Style" charset="0"/>
                <a:cs typeface="Bookman Old Style" charset="0"/>
              </a:rPr>
              <a:t>~4.</a:t>
            </a:r>
            <a:r>
              <a:rPr lang="en-AU" b="1" u="none" strike="noStrike" kern="1200" cap="none" dirty="0">
                <a:ln>
                  <a:noFill/>
                </a:ln>
                <a:solidFill>
                  <a:srgbClr val="FF0000"/>
                </a:solidFill>
                <a:latin typeface="American Typewriter" charset="0"/>
                <a:ea typeface="American Typewriter" charset="0"/>
                <a:cs typeface="American Typewriter" charset="0"/>
              </a:rPr>
              <a:t>5 </a:t>
            </a:r>
            <a:r>
              <a:rPr lang="en-AU" b="0" u="none" strike="noStrike" kern="1200" cap="none" dirty="0">
                <a:ln>
                  <a:noFill/>
                </a:ln>
                <a:latin typeface="American Typewriter" charset="0"/>
                <a:ea typeface="American Typewriter" charset="0"/>
                <a:cs typeface="American Typewriter" charset="0"/>
              </a:rPr>
              <a:t>semesters of observations </a:t>
            </a:r>
            <a:endParaRPr lang="en-AU" b="0" i="0" u="none" strike="noStrike" kern="1200" cap="none" dirty="0">
              <a:ln>
                <a:noFill/>
              </a:ln>
              <a:latin typeface="American Typewriter" charset="0"/>
              <a:ea typeface="American Typewriter" charset="0"/>
              <a:cs typeface="American Typewriter" charset="0"/>
            </a:endParaRPr>
          </a:p>
        </p:txBody>
      </p:sp>
      <p:sp>
        <p:nvSpPr>
          <p:cNvPr id="11" name="TextBox 10">
            <a:extLst>
              <a:ext uri="{FF2B5EF4-FFF2-40B4-BE49-F238E27FC236}">
                <a16:creationId xmlns:a16="http://schemas.microsoft.com/office/drawing/2014/main" id="{F8530A06-A340-4AF9-BAF7-B7A39E3F6AE5}"/>
              </a:ext>
            </a:extLst>
          </p:cNvPr>
          <p:cNvSpPr txBox="1"/>
          <p:nvPr/>
        </p:nvSpPr>
        <p:spPr>
          <a:xfrm>
            <a:off x="1" y="5303200"/>
            <a:ext cx="9237784" cy="1207723"/>
          </a:xfrm>
          <a:prstGeom prst="rect">
            <a:avLst/>
          </a:prstGeom>
          <a:solidFill>
            <a:schemeClr val="bg1"/>
          </a:solidFill>
          <a:ln>
            <a:noFill/>
          </a:ln>
        </p:spPr>
        <p:txBody>
          <a:bodyPr wrap="square" lIns="90000" tIns="45000" rIns="90000" bIns="45000" anchorCtr="0" compatLnSpc="0">
            <a:spAutoFit/>
          </a:bodyPr>
          <a:lstStyle/>
          <a:p>
            <a:pPr marL="285750" lvl="0" indent="-285750" hangingPunct="0">
              <a:buSzPct val="45000"/>
              <a:buFont typeface="Wingdings" charset="2"/>
              <a:buChar char="q"/>
            </a:pPr>
            <a:r>
              <a:rPr lang="en-AU" b="1" dirty="0">
                <a:solidFill>
                  <a:srgbClr val="0432FF"/>
                </a:solidFill>
                <a:latin typeface="American Typewriter" charset="0"/>
                <a:ea typeface="American Typewriter" charset="0"/>
                <a:cs typeface="American Typewriter" charset="0"/>
              </a:rPr>
              <a:t>Data collection</a:t>
            </a:r>
            <a:r>
              <a:rPr lang="en-AU" dirty="0">
                <a:solidFill>
                  <a:srgbClr val="0432FF"/>
                </a:solidFill>
                <a:latin typeface="American Typewriter" charset="0"/>
                <a:ea typeface="American Typewriter" charset="0"/>
                <a:cs typeface="American Typewriter" charset="0"/>
              </a:rPr>
              <a:t>: </a:t>
            </a:r>
            <a:r>
              <a:rPr lang="en-AU" b="1" dirty="0">
                <a:solidFill>
                  <a:srgbClr val="FF0000"/>
                </a:solidFill>
                <a:latin typeface="American Typewriter" charset="0"/>
                <a:ea typeface="American Typewriter" charset="0"/>
                <a:cs typeface="American Typewriter" charset="0"/>
              </a:rPr>
              <a:t>3.9</a:t>
            </a:r>
            <a:r>
              <a:rPr lang="en-AU" dirty="0">
                <a:solidFill>
                  <a:srgbClr val="0432FF"/>
                </a:solidFill>
                <a:latin typeface="American Typewriter" charset="0"/>
                <a:ea typeface="American Typewriter" charset="0"/>
                <a:cs typeface="American Typewriter" charset="0"/>
              </a:rPr>
              <a:t> PB data so far (from 2018 - </a:t>
            </a:r>
            <a:r>
              <a:rPr lang="en-AU" i="1" dirty="0">
                <a:solidFill>
                  <a:srgbClr val="0432FF"/>
                </a:solidFill>
                <a:latin typeface="American Typewriter" charset="0"/>
                <a:ea typeface="American Typewriter" charset="0"/>
                <a:cs typeface="American Typewriter" charset="0"/>
              </a:rPr>
              <a:t>2023</a:t>
            </a:r>
            <a:r>
              <a:rPr lang="en-AU" dirty="0">
                <a:solidFill>
                  <a:srgbClr val="0432FF"/>
                </a:solidFill>
                <a:latin typeface="American Typewriter" charset="0"/>
                <a:ea typeface="American Typewriter" charset="0"/>
                <a:cs typeface="American Typewriter" charset="0"/>
              </a:rPr>
              <a:t> observing campaigns)</a:t>
            </a:r>
            <a:r>
              <a:rPr lang="en-AU" dirty="0">
                <a:solidFill>
                  <a:srgbClr val="FF0000"/>
                </a:solidFill>
                <a:latin typeface="American Typewriter" charset="0"/>
                <a:ea typeface="American Typewriter" charset="0"/>
                <a:cs typeface="American Typewriter" charset="0"/>
              </a:rPr>
              <a:t>	</a:t>
            </a:r>
          </a:p>
          <a:p>
            <a:pPr marL="285750" lvl="0" indent="-285750" hangingPunct="0">
              <a:buSzPct val="45000"/>
              <a:buFont typeface="Wingdings" charset="2"/>
              <a:buChar char="q"/>
            </a:pPr>
            <a:r>
              <a:rPr lang="en-AU" b="1" dirty="0">
                <a:solidFill>
                  <a:srgbClr val="FF0000"/>
                </a:solidFill>
                <a:latin typeface="Bookman Old Style" charset="0"/>
                <a:ea typeface="Bookman Old Style" charset="0"/>
                <a:cs typeface="Bookman Old Style" charset="0"/>
              </a:rPr>
              <a:t>Full survey</a:t>
            </a:r>
            <a:r>
              <a:rPr lang="en-AU" dirty="0">
                <a:solidFill>
                  <a:srgbClr val="FF0000"/>
                </a:solidFill>
                <a:latin typeface="Bookman Old Style" charset="0"/>
                <a:ea typeface="Bookman Old Style" charset="0"/>
                <a:cs typeface="Bookman Old Style" charset="0"/>
              </a:rPr>
              <a:t>: </a:t>
            </a:r>
            <a:r>
              <a:rPr lang="en-AU" b="1" dirty="0">
                <a:solidFill>
                  <a:srgbClr val="0432FF"/>
                </a:solidFill>
                <a:latin typeface="Bookman Old Style" charset="0"/>
                <a:ea typeface="Bookman Old Style" charset="0"/>
                <a:cs typeface="Bookman Old Style" charset="0"/>
              </a:rPr>
              <a:t>4.0 PB </a:t>
            </a:r>
            <a:r>
              <a:rPr lang="en-AU" dirty="0">
                <a:solidFill>
                  <a:srgbClr val="FF0000"/>
                </a:solidFill>
                <a:latin typeface="Bookman Old Style" charset="0"/>
                <a:ea typeface="Bookman Old Style" charset="0"/>
                <a:cs typeface="Bookman Old Style" charset="0"/>
              </a:rPr>
              <a:t>data, ~</a:t>
            </a:r>
            <a:r>
              <a:rPr lang="en-AU" dirty="0">
                <a:solidFill>
                  <a:srgbClr val="FF0000"/>
                </a:solidFill>
                <a:latin typeface="American Typewriter" charset="0"/>
                <a:ea typeface="American Typewriter" charset="0"/>
                <a:cs typeface="American Typewriter" charset="0"/>
              </a:rPr>
              <a:t>585,000 beams to tesselate the sky (dec &lt; +30</a:t>
            </a:r>
            <a:r>
              <a:rPr lang="en-AU" baseline="30000" dirty="0">
                <a:solidFill>
                  <a:srgbClr val="FF0000"/>
                </a:solidFill>
                <a:latin typeface="American Typewriter" charset="0"/>
                <a:ea typeface="American Typewriter" charset="0"/>
                <a:cs typeface="American Typewriter" charset="0"/>
              </a:rPr>
              <a:t>o</a:t>
            </a:r>
            <a:r>
              <a:rPr lang="en-AU" dirty="0">
                <a:solidFill>
                  <a:srgbClr val="FF0000"/>
                </a:solidFill>
                <a:latin typeface="American Typewriter" charset="0"/>
                <a:ea typeface="American Typewriter" charset="0"/>
                <a:cs typeface="American Typewriter" charset="0"/>
              </a:rPr>
              <a:t>)</a:t>
            </a:r>
          </a:p>
          <a:p>
            <a:pPr marL="285750" lvl="0" indent="-285750" hangingPunct="0">
              <a:buSzPct val="45000"/>
              <a:buFont typeface="Wingdings" charset="2"/>
              <a:buChar char="q"/>
            </a:pPr>
            <a:r>
              <a:rPr lang="en-AU" b="1" dirty="0">
                <a:solidFill>
                  <a:srgbClr val="002060"/>
                </a:solidFill>
                <a:latin typeface="Bookman Old Style" charset="0"/>
                <a:ea typeface="Bookman Old Style" charset="0"/>
                <a:cs typeface="Bookman Old Style" charset="0"/>
              </a:rPr>
              <a:t>Filled stars</a:t>
            </a:r>
            <a:r>
              <a:rPr lang="en-AU" dirty="0">
                <a:solidFill>
                  <a:srgbClr val="002060"/>
                </a:solidFill>
                <a:latin typeface="Bookman Old Style" charset="0"/>
                <a:ea typeface="Bookman Old Style" charset="0"/>
                <a:cs typeface="Bookman Old Style" charset="0"/>
              </a:rPr>
              <a:t>: </a:t>
            </a:r>
            <a:r>
              <a:rPr lang="en-AU" dirty="0">
                <a:solidFill>
                  <a:srgbClr val="0432FF"/>
                </a:solidFill>
                <a:latin typeface="Bookman Old Style" charset="0"/>
                <a:ea typeface="Bookman Old Style" charset="0"/>
                <a:cs typeface="Bookman Old Style" charset="0"/>
              </a:rPr>
              <a:t>SMART</a:t>
            </a:r>
            <a:r>
              <a:rPr lang="en-AU" dirty="0">
                <a:solidFill>
                  <a:srgbClr val="002060"/>
                </a:solidFill>
                <a:latin typeface="Bookman Old Style" charset="0"/>
                <a:ea typeface="Bookman Old Style" charset="0"/>
                <a:cs typeface="Bookman Old Style" charset="0"/>
              </a:rPr>
              <a:t> discoveries/re-discoveries (published in SMART papers)</a:t>
            </a:r>
            <a:endParaRPr lang="en-AU" dirty="0">
              <a:solidFill>
                <a:srgbClr val="002060"/>
              </a:solidFill>
              <a:latin typeface="American Typewriter" charset="0"/>
              <a:ea typeface="American Typewriter" charset="0"/>
              <a:cs typeface="American Typewriter" charset="0"/>
            </a:endParaRPr>
          </a:p>
          <a:p>
            <a:pPr marL="285750" lvl="0" indent="-285750" hangingPunct="0">
              <a:buSzPct val="45000"/>
              <a:buFont typeface="Wingdings" charset="2"/>
              <a:buChar char="q"/>
            </a:pPr>
            <a:r>
              <a:rPr lang="en-AU" b="1" dirty="0">
                <a:latin typeface="American Typewriter" charset="0"/>
                <a:ea typeface="American Typewriter" charset="0"/>
                <a:cs typeface="American Typewriter" charset="0"/>
              </a:rPr>
              <a:t>Unfilled stars</a:t>
            </a:r>
            <a:r>
              <a:rPr lang="en-AU" dirty="0">
                <a:latin typeface="American Typewriter" charset="0"/>
                <a:ea typeface="American Typewriter" charset="0"/>
                <a:cs typeface="American Typewriter" charset="0"/>
              </a:rPr>
              <a:t> : </a:t>
            </a:r>
            <a:r>
              <a:rPr lang="en-US" dirty="0">
                <a:latin typeface="American Typewriter" charset="0"/>
                <a:ea typeface="American Typewriter" charset="0"/>
                <a:cs typeface="American Typewriter" charset="0"/>
              </a:rPr>
              <a:t>New (unpublished) pulsars (</a:t>
            </a:r>
            <a:r>
              <a:rPr lang="en-US" dirty="0">
                <a:solidFill>
                  <a:srgbClr val="002060"/>
                </a:solidFill>
                <a:latin typeface="American Typewriter" charset="0"/>
                <a:ea typeface="American Typewriter" charset="0"/>
                <a:cs typeface="American Typewriter" charset="0"/>
              </a:rPr>
              <a:t>discovered</a:t>
            </a:r>
            <a:r>
              <a:rPr lang="en-US" dirty="0">
                <a:latin typeface="American Typewriter" charset="0"/>
                <a:ea typeface="American Typewriter" charset="0"/>
                <a:cs typeface="American Typewriter" charset="0"/>
              </a:rPr>
              <a:t>/confirmed in SMART)</a:t>
            </a:r>
          </a:p>
        </p:txBody>
      </p:sp>
      <p:sp>
        <p:nvSpPr>
          <p:cNvPr id="12" name="TextBox 11"/>
          <p:cNvSpPr txBox="1"/>
          <p:nvPr/>
        </p:nvSpPr>
        <p:spPr>
          <a:xfrm>
            <a:off x="-59396" y="3581145"/>
            <a:ext cx="1540663" cy="461665"/>
          </a:xfrm>
          <a:prstGeom prst="rect">
            <a:avLst/>
          </a:prstGeom>
          <a:noFill/>
        </p:spPr>
        <p:txBody>
          <a:bodyPr wrap="square" rtlCol="0">
            <a:spAutoFit/>
          </a:bodyPr>
          <a:lstStyle/>
          <a:p>
            <a:r>
              <a:rPr lang="en-US" sz="2400" i="1" dirty="0">
                <a:solidFill>
                  <a:srgbClr val="FF40FF"/>
                </a:solidFill>
                <a:latin typeface="Arial" charset="0"/>
                <a:ea typeface="Arial" charset="0"/>
                <a:cs typeface="Arial" charset="0"/>
              </a:rPr>
              <a:t>2021A</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631" y="1394560"/>
            <a:ext cx="7291867" cy="3798425"/>
          </a:xfrm>
          <a:prstGeom prst="rect">
            <a:avLst/>
          </a:prstGeom>
        </p:spPr>
      </p:pic>
      <p:sp>
        <p:nvSpPr>
          <p:cNvPr id="13" name="TextBox 12"/>
          <p:cNvSpPr txBox="1"/>
          <p:nvPr/>
        </p:nvSpPr>
        <p:spPr>
          <a:xfrm>
            <a:off x="-59397" y="3911949"/>
            <a:ext cx="1540663" cy="461665"/>
          </a:xfrm>
          <a:prstGeom prst="rect">
            <a:avLst/>
          </a:prstGeom>
          <a:noFill/>
        </p:spPr>
        <p:txBody>
          <a:bodyPr wrap="square" rtlCol="0">
            <a:spAutoFit/>
          </a:bodyPr>
          <a:lstStyle/>
          <a:p>
            <a:r>
              <a:rPr lang="en-US" sz="2400" i="1" dirty="0">
                <a:solidFill>
                  <a:srgbClr val="FF40FF"/>
                </a:solidFill>
                <a:latin typeface="Arial" charset="0"/>
                <a:ea typeface="Arial" charset="0"/>
                <a:cs typeface="Arial" charset="0"/>
              </a:rPr>
              <a:t>2023A</a:t>
            </a:r>
          </a:p>
        </p:txBody>
      </p:sp>
      <p:sp>
        <p:nvSpPr>
          <p:cNvPr id="18" name="TextBox 17"/>
          <p:cNvSpPr txBox="1"/>
          <p:nvPr/>
        </p:nvSpPr>
        <p:spPr>
          <a:xfrm>
            <a:off x="-59397" y="4276770"/>
            <a:ext cx="1540663" cy="461665"/>
          </a:xfrm>
          <a:prstGeom prst="rect">
            <a:avLst/>
          </a:prstGeom>
          <a:noFill/>
        </p:spPr>
        <p:txBody>
          <a:bodyPr wrap="square" rtlCol="0">
            <a:spAutoFit/>
          </a:bodyPr>
          <a:lstStyle/>
          <a:p>
            <a:r>
              <a:rPr lang="en-US" sz="2400" i="1" dirty="0">
                <a:solidFill>
                  <a:srgbClr val="FFC000"/>
                </a:solidFill>
                <a:latin typeface="Arial" charset="0"/>
                <a:ea typeface="Arial" charset="0"/>
                <a:cs typeface="Arial" charset="0"/>
              </a:rPr>
              <a:t>2023A</a:t>
            </a:r>
          </a:p>
        </p:txBody>
      </p:sp>
      <p:pic>
        <p:nvPicPr>
          <p:cNvPr id="6" name="Picture 5" descr="A diagram of the earth&#10;&#10;Description automatically generated">
            <a:extLst>
              <a:ext uri="{FF2B5EF4-FFF2-40B4-BE49-F238E27FC236}">
                <a16:creationId xmlns:a16="http://schemas.microsoft.com/office/drawing/2014/main" id="{2EA78053-C375-9570-9C9A-895B38FEFE48}"/>
              </a:ext>
            </a:extLst>
          </p:cNvPr>
          <p:cNvPicPr>
            <a:picLocks noChangeAspect="1"/>
          </p:cNvPicPr>
          <p:nvPr/>
        </p:nvPicPr>
        <p:blipFill>
          <a:blip r:embed="rId5"/>
          <a:stretch>
            <a:fillRect/>
          </a:stretch>
        </p:blipFill>
        <p:spPr>
          <a:xfrm>
            <a:off x="1744630" y="1555625"/>
            <a:ext cx="7291868" cy="3800259"/>
          </a:xfrm>
          <a:prstGeom prst="rect">
            <a:avLst/>
          </a:prstGeom>
        </p:spPr>
      </p:pic>
      <p:sp>
        <p:nvSpPr>
          <p:cNvPr id="7" name="TextBox 6">
            <a:extLst>
              <a:ext uri="{FF2B5EF4-FFF2-40B4-BE49-F238E27FC236}">
                <a16:creationId xmlns:a16="http://schemas.microsoft.com/office/drawing/2014/main" id="{2C7A5455-4CBE-B98A-8AF7-6665F84AC30F}"/>
              </a:ext>
            </a:extLst>
          </p:cNvPr>
          <p:cNvSpPr txBox="1"/>
          <p:nvPr/>
        </p:nvSpPr>
        <p:spPr>
          <a:xfrm>
            <a:off x="63008" y="1435919"/>
            <a:ext cx="1908296" cy="369332"/>
          </a:xfrm>
          <a:prstGeom prst="rect">
            <a:avLst/>
          </a:prstGeom>
          <a:solidFill>
            <a:schemeClr val="tx2">
              <a:lumMod val="20000"/>
              <a:lumOff val="80000"/>
            </a:schemeClr>
          </a:solidFill>
        </p:spPr>
        <p:txBody>
          <a:bodyPr wrap="square" rtlCol="0">
            <a:spAutoFit/>
          </a:bodyPr>
          <a:lstStyle/>
          <a:p>
            <a:r>
              <a:rPr lang="en-US" b="1" dirty="0">
                <a:latin typeface="American Typewriter" panose="02090604020004020304" pitchFamily="18" charset="77"/>
              </a:rPr>
              <a:t>3.9 PB of data</a:t>
            </a:r>
          </a:p>
        </p:txBody>
      </p:sp>
    </p:spTree>
    <p:extLst>
      <p:ext uri="{BB962C8B-B14F-4D97-AF65-F5344CB8AC3E}">
        <p14:creationId xmlns:p14="http://schemas.microsoft.com/office/powerpoint/2010/main" val="3488507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2" name="Google Shape;432;p47"/>
          <p:cNvSpPr txBox="1"/>
          <p:nvPr/>
        </p:nvSpPr>
        <p:spPr>
          <a:xfrm>
            <a:off x="279131" y="2658910"/>
            <a:ext cx="5698586" cy="1117800"/>
          </a:xfrm>
          <a:prstGeom prst="rect">
            <a:avLst/>
          </a:prstGeom>
          <a:noFill/>
          <a:ln>
            <a:noFill/>
          </a:ln>
        </p:spPr>
        <p:txBody>
          <a:bodyPr spcFirstLastPara="1" wrap="square" lIns="91425" tIns="91425" rIns="91425" bIns="91425" anchor="ctr" anchorCtr="0">
            <a:noAutofit/>
          </a:bodyPr>
          <a:lstStyle/>
          <a:p>
            <a:r>
              <a:rPr lang="en-GB" sz="1200" dirty="0">
                <a:latin typeface="Roboto"/>
                <a:ea typeface="Roboto"/>
                <a:cs typeface="Roboto"/>
                <a:sym typeface="Roboto"/>
              </a:rPr>
              <a:t>J0036-1033: steep spectrum, low-luminosity, and highly variable </a:t>
            </a:r>
            <a:br>
              <a:rPr lang="en-GB" sz="1200" dirty="0">
                <a:latin typeface="Roboto"/>
                <a:ea typeface="Roboto"/>
                <a:cs typeface="Roboto"/>
                <a:sym typeface="Roboto"/>
              </a:rPr>
            </a:br>
            <a:r>
              <a:rPr lang="en-GB" sz="1200" dirty="0">
                <a:latin typeface="Roboto"/>
                <a:ea typeface="Roboto"/>
                <a:cs typeface="Roboto"/>
                <a:sym typeface="Roboto"/>
              </a:rPr>
              <a:t>by a factor of ~few, high-|b| = interesting scintillation possibilities</a:t>
            </a:r>
            <a:endParaRPr sz="1200" dirty="0">
              <a:latin typeface="Roboto"/>
              <a:ea typeface="Roboto"/>
              <a:cs typeface="Roboto"/>
              <a:sym typeface="Roboto"/>
            </a:endParaRPr>
          </a:p>
          <a:p>
            <a:r>
              <a:rPr lang="en-GB" sz="1200" dirty="0">
                <a:solidFill>
                  <a:srgbClr val="888888"/>
                </a:solidFill>
                <a:latin typeface="Lexend"/>
                <a:ea typeface="Lexend"/>
                <a:cs typeface="Lexend"/>
                <a:sym typeface="Lexend"/>
              </a:rPr>
              <a:t>(</a:t>
            </a:r>
            <a:r>
              <a:rPr lang="en-GB" sz="1200" dirty="0" err="1">
                <a:solidFill>
                  <a:srgbClr val="888888"/>
                </a:solidFill>
                <a:latin typeface="Lexend"/>
                <a:ea typeface="Lexend"/>
                <a:cs typeface="Lexend"/>
                <a:sym typeface="Lexend"/>
              </a:rPr>
              <a:t>Swainston</a:t>
            </a:r>
            <a:r>
              <a:rPr lang="en-GB" sz="1200" dirty="0">
                <a:solidFill>
                  <a:srgbClr val="888888"/>
                </a:solidFill>
                <a:latin typeface="Lexend"/>
                <a:ea typeface="Lexend"/>
                <a:cs typeface="Lexend"/>
                <a:sym typeface="Lexend"/>
              </a:rPr>
              <a:t> et al. 2021, </a:t>
            </a:r>
            <a:r>
              <a:rPr lang="en-GB" sz="1200" dirty="0" err="1">
                <a:solidFill>
                  <a:srgbClr val="888888"/>
                </a:solidFill>
                <a:latin typeface="Lexend"/>
                <a:ea typeface="Lexend"/>
                <a:cs typeface="Lexend"/>
                <a:sym typeface="Lexend"/>
              </a:rPr>
              <a:t>ApJL</a:t>
            </a:r>
            <a:r>
              <a:rPr lang="en-GB" sz="1200" dirty="0">
                <a:solidFill>
                  <a:srgbClr val="888888"/>
                </a:solidFill>
                <a:latin typeface="Lexend"/>
                <a:ea typeface="Lexend"/>
                <a:cs typeface="Lexend"/>
                <a:sym typeface="Lexend"/>
              </a:rPr>
              <a:t>, 911, L26)</a:t>
            </a:r>
            <a:endParaRPr sz="1200" dirty="0">
              <a:solidFill>
                <a:srgbClr val="888888"/>
              </a:solidFill>
              <a:latin typeface="Lexend"/>
              <a:ea typeface="Lexend"/>
              <a:cs typeface="Lexend"/>
              <a:sym typeface="Lexend"/>
            </a:endParaRPr>
          </a:p>
        </p:txBody>
      </p:sp>
      <p:pic>
        <p:nvPicPr>
          <p:cNvPr id="433" name="Google Shape;433;p47"/>
          <p:cNvPicPr preferRelativeResize="0"/>
          <p:nvPr/>
        </p:nvPicPr>
        <p:blipFill>
          <a:blip r:embed="rId3">
            <a:alphaModFix/>
          </a:blip>
          <a:stretch>
            <a:fillRect/>
          </a:stretch>
        </p:blipFill>
        <p:spPr>
          <a:xfrm>
            <a:off x="6707774" y="1217213"/>
            <a:ext cx="2028001" cy="3839825"/>
          </a:xfrm>
          <a:prstGeom prst="rect">
            <a:avLst/>
          </a:prstGeom>
          <a:noFill/>
          <a:ln>
            <a:noFill/>
          </a:ln>
        </p:spPr>
      </p:pic>
      <p:sp>
        <p:nvSpPr>
          <p:cNvPr id="434" name="Google Shape;434;p47"/>
          <p:cNvSpPr txBox="1"/>
          <p:nvPr/>
        </p:nvSpPr>
        <p:spPr>
          <a:xfrm>
            <a:off x="6877108" y="5139163"/>
            <a:ext cx="1858668" cy="1047147"/>
          </a:xfrm>
          <a:prstGeom prst="rect">
            <a:avLst/>
          </a:prstGeom>
          <a:noFill/>
          <a:ln>
            <a:noFill/>
          </a:ln>
        </p:spPr>
        <p:txBody>
          <a:bodyPr spcFirstLastPara="1" wrap="square" lIns="91425" tIns="91425" rIns="91425" bIns="91425" anchor="ctr" anchorCtr="0">
            <a:noAutofit/>
          </a:bodyPr>
          <a:lstStyle/>
          <a:p>
            <a:r>
              <a:rPr lang="en-GB" sz="1200" dirty="0">
                <a:latin typeface="Roboto"/>
                <a:ea typeface="Roboto"/>
                <a:cs typeface="Roboto"/>
                <a:sym typeface="Roboto"/>
              </a:rPr>
              <a:t>J0026-1955: sub-pulse drifting, nulling, high-|b| </a:t>
            </a:r>
            <a:br>
              <a:rPr lang="en-GB" sz="1200" dirty="0">
                <a:latin typeface="Roboto"/>
                <a:ea typeface="Roboto"/>
                <a:cs typeface="Roboto"/>
                <a:sym typeface="Roboto"/>
              </a:rPr>
            </a:br>
            <a:r>
              <a:rPr lang="en-GB" sz="1200" dirty="0">
                <a:solidFill>
                  <a:srgbClr val="888888"/>
                </a:solidFill>
                <a:latin typeface="Lexend"/>
                <a:ea typeface="Lexend"/>
                <a:cs typeface="Lexend"/>
                <a:sym typeface="Lexend"/>
              </a:rPr>
              <a:t>(McSweeney et al. 2022, </a:t>
            </a:r>
            <a:r>
              <a:rPr lang="en-GB" sz="1200" dirty="0" err="1">
                <a:solidFill>
                  <a:srgbClr val="888888"/>
                </a:solidFill>
                <a:latin typeface="Lexend"/>
                <a:ea typeface="Lexend"/>
                <a:cs typeface="Lexend"/>
                <a:sym typeface="Lexend"/>
              </a:rPr>
              <a:t>ApJ</a:t>
            </a:r>
            <a:r>
              <a:rPr lang="en-GB" sz="1200" dirty="0">
                <a:solidFill>
                  <a:srgbClr val="888888"/>
                </a:solidFill>
                <a:latin typeface="Lexend"/>
                <a:ea typeface="Lexend"/>
                <a:cs typeface="Lexend"/>
                <a:sym typeface="Lexend"/>
              </a:rPr>
              <a:t>, 933, 210)</a:t>
            </a:r>
            <a:endParaRPr sz="1200" dirty="0">
              <a:solidFill>
                <a:srgbClr val="888888"/>
              </a:solidFill>
              <a:latin typeface="Lexend"/>
              <a:ea typeface="Lexend"/>
              <a:cs typeface="Lexend"/>
              <a:sym typeface="Lexend"/>
            </a:endParaRPr>
          </a:p>
        </p:txBody>
      </p:sp>
      <p:pic>
        <p:nvPicPr>
          <p:cNvPr id="435" name="Google Shape;435;p47"/>
          <p:cNvPicPr preferRelativeResize="0"/>
          <p:nvPr/>
        </p:nvPicPr>
        <p:blipFill>
          <a:blip r:embed="rId4">
            <a:alphaModFix/>
          </a:blip>
          <a:stretch>
            <a:fillRect/>
          </a:stretch>
        </p:blipFill>
        <p:spPr>
          <a:xfrm>
            <a:off x="2633572" y="3696054"/>
            <a:ext cx="3800314" cy="1570036"/>
          </a:xfrm>
          <a:prstGeom prst="rect">
            <a:avLst/>
          </a:prstGeom>
          <a:noFill/>
          <a:ln>
            <a:noFill/>
          </a:ln>
        </p:spPr>
      </p:pic>
      <p:sp>
        <p:nvSpPr>
          <p:cNvPr id="436" name="Google Shape;436;p47"/>
          <p:cNvSpPr txBox="1"/>
          <p:nvPr/>
        </p:nvSpPr>
        <p:spPr>
          <a:xfrm>
            <a:off x="2983589" y="5468985"/>
            <a:ext cx="3207900" cy="818926"/>
          </a:xfrm>
          <a:prstGeom prst="rect">
            <a:avLst/>
          </a:prstGeom>
          <a:noFill/>
          <a:ln>
            <a:noFill/>
          </a:ln>
        </p:spPr>
        <p:txBody>
          <a:bodyPr spcFirstLastPara="1" wrap="square" lIns="91425" tIns="91425" rIns="91425" bIns="91425" anchor="ctr" anchorCtr="0">
            <a:noAutofit/>
          </a:bodyPr>
          <a:lstStyle/>
          <a:p>
            <a:r>
              <a:rPr lang="en-GB" sz="1200" dirty="0">
                <a:latin typeface="Roboto"/>
                <a:ea typeface="Roboto"/>
                <a:cs typeface="Roboto"/>
                <a:sym typeface="Roboto"/>
              </a:rPr>
              <a:t>J1357-2530: </a:t>
            </a:r>
            <a:r>
              <a:rPr lang="en-GB" sz="1200" dirty="0" err="1">
                <a:latin typeface="Roboto"/>
                <a:ea typeface="Roboto"/>
                <a:cs typeface="Roboto"/>
                <a:sym typeface="Roboto"/>
              </a:rPr>
              <a:t>uGMRT</a:t>
            </a:r>
            <a:r>
              <a:rPr lang="en-GB" sz="1200" dirty="0">
                <a:latin typeface="Roboto"/>
                <a:ea typeface="Roboto"/>
                <a:cs typeface="Roboto"/>
                <a:sym typeface="Roboto"/>
              </a:rPr>
              <a:t> imaging localisation based on initial MWA position </a:t>
            </a:r>
            <a:r>
              <a:rPr lang="en-GB" sz="1200" dirty="0">
                <a:solidFill>
                  <a:srgbClr val="888888"/>
                </a:solidFill>
                <a:latin typeface="Lexend"/>
                <a:ea typeface="Lexend"/>
                <a:cs typeface="Lexend"/>
                <a:sym typeface="Lexend"/>
              </a:rPr>
              <a:t>(Bhat et al. 2023b, PASA, 40, e020)</a:t>
            </a:r>
            <a:endParaRPr sz="1200" dirty="0">
              <a:latin typeface="Roboto"/>
              <a:ea typeface="Roboto"/>
              <a:cs typeface="Roboto"/>
              <a:sym typeface="Roboto"/>
            </a:endParaRPr>
          </a:p>
        </p:txBody>
      </p:sp>
      <p:pic>
        <p:nvPicPr>
          <p:cNvPr id="437" name="Google Shape;437;p47"/>
          <p:cNvPicPr preferRelativeResize="0"/>
          <p:nvPr/>
        </p:nvPicPr>
        <p:blipFill>
          <a:blip r:embed="rId5">
            <a:alphaModFix/>
          </a:blip>
          <a:stretch>
            <a:fillRect/>
          </a:stretch>
        </p:blipFill>
        <p:spPr>
          <a:xfrm>
            <a:off x="149425" y="4184186"/>
            <a:ext cx="2286802" cy="1688299"/>
          </a:xfrm>
          <a:prstGeom prst="rect">
            <a:avLst/>
          </a:prstGeom>
          <a:noFill/>
          <a:ln>
            <a:noFill/>
          </a:ln>
        </p:spPr>
      </p:pic>
      <p:sp>
        <p:nvSpPr>
          <p:cNvPr id="438" name="Google Shape;438;p47"/>
          <p:cNvSpPr txBox="1"/>
          <p:nvPr/>
        </p:nvSpPr>
        <p:spPr>
          <a:xfrm>
            <a:off x="69907" y="6009306"/>
            <a:ext cx="3207900" cy="481500"/>
          </a:xfrm>
          <a:prstGeom prst="rect">
            <a:avLst/>
          </a:prstGeom>
          <a:noFill/>
          <a:ln>
            <a:noFill/>
          </a:ln>
        </p:spPr>
        <p:txBody>
          <a:bodyPr spcFirstLastPara="1" wrap="square" lIns="91425" tIns="91425" rIns="91425" bIns="91425" anchor="ctr" anchorCtr="0">
            <a:noAutofit/>
          </a:bodyPr>
          <a:lstStyle/>
          <a:p>
            <a:r>
              <a:rPr lang="en-GB" sz="1200" dirty="0">
                <a:latin typeface="Roboto"/>
                <a:ea typeface="Roboto"/>
                <a:cs typeface="Roboto"/>
                <a:sym typeface="Roboto"/>
              </a:rPr>
              <a:t>J0452-3418: </a:t>
            </a:r>
            <a:r>
              <a:rPr lang="en-GB" sz="1200" dirty="0" err="1">
                <a:latin typeface="Roboto"/>
                <a:ea typeface="Roboto"/>
                <a:cs typeface="Roboto"/>
                <a:sym typeface="Roboto"/>
              </a:rPr>
              <a:t>subpulse</a:t>
            </a:r>
            <a:r>
              <a:rPr lang="en-GB" sz="1200" dirty="0">
                <a:latin typeface="Roboto"/>
                <a:ea typeface="Roboto"/>
                <a:cs typeface="Roboto"/>
                <a:sym typeface="Roboto"/>
              </a:rPr>
              <a:t> drifting, nulling </a:t>
            </a:r>
            <a:r>
              <a:rPr lang="en-GB" sz="1200" dirty="0">
                <a:solidFill>
                  <a:srgbClr val="888888"/>
                </a:solidFill>
                <a:latin typeface="Lexend"/>
                <a:ea typeface="Lexend"/>
                <a:cs typeface="Lexend"/>
                <a:sym typeface="Lexend"/>
              </a:rPr>
              <a:t>(Grover et al. 2024a, accepted in </a:t>
            </a:r>
            <a:r>
              <a:rPr lang="en-GB" sz="1200" dirty="0" err="1">
                <a:solidFill>
                  <a:srgbClr val="888888"/>
                </a:solidFill>
                <a:latin typeface="Lexend"/>
                <a:ea typeface="Lexend"/>
                <a:cs typeface="Lexend"/>
                <a:sym typeface="Lexend"/>
              </a:rPr>
              <a:t>ApJ</a:t>
            </a:r>
            <a:r>
              <a:rPr lang="en-GB" sz="1200" dirty="0">
                <a:solidFill>
                  <a:srgbClr val="888888"/>
                </a:solidFill>
                <a:latin typeface="Lexend"/>
                <a:ea typeface="Lexend"/>
                <a:cs typeface="Lexend"/>
                <a:sym typeface="Lexend"/>
              </a:rPr>
              <a:t>)</a:t>
            </a:r>
            <a:endParaRPr sz="1200" dirty="0">
              <a:solidFill>
                <a:srgbClr val="888888"/>
              </a:solidFill>
              <a:latin typeface="Lexend"/>
              <a:ea typeface="Lexend"/>
              <a:cs typeface="Lexend"/>
              <a:sym typeface="Lexend"/>
            </a:endParaRPr>
          </a:p>
        </p:txBody>
      </p:sp>
      <p:sp>
        <p:nvSpPr>
          <p:cNvPr id="2" name="Title 1">
            <a:extLst>
              <a:ext uri="{FF2B5EF4-FFF2-40B4-BE49-F238E27FC236}">
                <a16:creationId xmlns:a16="http://schemas.microsoft.com/office/drawing/2014/main" id="{773C7D09-66E7-44C2-89ED-6398C2BAEC7A}"/>
              </a:ext>
            </a:extLst>
          </p:cNvPr>
          <p:cNvSpPr txBox="1">
            <a:spLocks/>
          </p:cNvSpPr>
          <p:nvPr/>
        </p:nvSpPr>
        <p:spPr>
          <a:xfrm>
            <a:off x="546100" y="14922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panose="02090604020004020304" pitchFamily="18" charset="77"/>
                <a:ea typeface="American Typewriter" charset="0"/>
                <a:cs typeface="Arial" panose="020B0604020202020204" pitchFamily="34" charset="0"/>
              </a:rPr>
              <a:t>New Pulsars from the First pass</a:t>
            </a:r>
          </a:p>
        </p:txBody>
      </p:sp>
      <p:pic>
        <p:nvPicPr>
          <p:cNvPr id="5" name="Picture 4">
            <a:extLst>
              <a:ext uri="{FF2B5EF4-FFF2-40B4-BE49-F238E27FC236}">
                <a16:creationId xmlns:a16="http://schemas.microsoft.com/office/drawing/2014/main" id="{4A009EEC-92A6-6012-3887-D004A3BBE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3" y="898815"/>
            <a:ext cx="6246363" cy="1935918"/>
          </a:xfrm>
          <a:prstGeom prst="rect">
            <a:avLst/>
          </a:prstGeom>
        </p:spPr>
      </p:pic>
    </p:spTree>
  </p:cSld>
  <p:clrMapOvr>
    <a:masterClrMapping/>
  </p:clrMapOvr>
</p:sld>
</file>

<file path=ppt/theme/theme1.xml><?xml version="1.0" encoding="utf-8"?>
<a:theme xmlns:a="http://schemas.openxmlformats.org/drawingml/2006/main" name="ICRAR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36418</TotalTime>
  <Words>2588</Words>
  <Application>Microsoft Macintosh PowerPoint</Application>
  <PresentationFormat>On-screen Show (4:3)</PresentationFormat>
  <Paragraphs>258</Paragraphs>
  <Slides>20</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American Typewriter</vt:lpstr>
      <vt:lpstr>Apple Chancery</vt:lpstr>
      <vt:lpstr>Arial</vt:lpstr>
      <vt:lpstr>Bookman Old Style</vt:lpstr>
      <vt:lpstr>Calibri</vt:lpstr>
      <vt:lpstr>Cutive</vt:lpstr>
      <vt:lpstr>Helvetica</vt:lpstr>
      <vt:lpstr>Helvetica Neue</vt:lpstr>
      <vt:lpstr>Lexend</vt:lpstr>
      <vt:lpstr>Merriweather</vt:lpstr>
      <vt:lpstr>Roboto</vt:lpstr>
      <vt:lpstr>Times New Roman</vt:lpstr>
      <vt:lpstr>Wingdings</vt:lpstr>
      <vt:lpstr>ICRAR Black</vt:lpstr>
      <vt:lpstr>PowerPoint Presentation</vt:lpstr>
      <vt:lpstr>The Southern-sky MWA Rapid Two-metre (SMART) Survey</vt:lpstr>
      <vt:lpstr>PowerPoint Presentation</vt:lpstr>
      <vt:lpstr>SMART complements all other major surveys </vt:lpstr>
      <vt:lpstr>SMART is a survey with SKA precursor</vt:lpstr>
      <vt:lpstr>Survey strategy &amp; beamforming</vt:lpstr>
      <vt:lpstr>PowerPoint Presentation</vt:lpstr>
      <vt:lpstr>Data Collection &amp; Processing</vt:lpstr>
      <vt:lpstr>PowerPoint Presentation</vt:lpstr>
      <vt:lpstr>Beamforming + Imaging for Localisation</vt:lpstr>
      <vt:lpstr>SMART + VCS data for Timing</vt:lpstr>
      <vt:lpstr>PowerPoint Presentation</vt:lpstr>
      <vt:lpstr>PSR J0026-1955: evolutionary sub-pulse drifting and nulling </vt:lpstr>
      <vt:lpstr>PSR J0452-3418: regular sub-pulse drifting + quasi-periodic nulling </vt:lpstr>
      <vt:lpstr>PowerPoint Presentation</vt:lpstr>
      <vt:lpstr>PowerPoint Presentation</vt:lpstr>
      <vt:lpstr>MWA Pulsar Detections</vt:lpstr>
      <vt:lpstr>PowerPoint Presentation</vt:lpstr>
      <vt:lpstr>PowerPoint Presentation</vt:lpstr>
      <vt:lpstr>Summary</vt:lpstr>
    </vt:vector>
  </TitlesOfParts>
  <Company>The University of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Kirsten Gottschalk</dc:creator>
  <cp:lastModifiedBy>Ramesh Bhat</cp:lastModifiedBy>
  <cp:revision>3186</cp:revision>
  <cp:lastPrinted>2022-05-31T01:42:53Z</cp:lastPrinted>
  <dcterms:created xsi:type="dcterms:W3CDTF">2014-01-21T06:00:06Z</dcterms:created>
  <dcterms:modified xsi:type="dcterms:W3CDTF">2024-08-23T09:17:05Z</dcterms:modified>
</cp:coreProperties>
</file>