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3" r:id="rId1"/>
    <p:sldMasterId id="2147483684" r:id="rId2"/>
    <p:sldMasterId id="2147483685" r:id="rId3"/>
  </p:sldMasterIdLst>
  <p:notesMasterIdLst>
    <p:notesMasterId r:id="rId16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</p:sldIdLst>
  <p:sldSz cx="9144000" cy="5143500" type="screen16x9"/>
  <p:notesSz cx="6858000" cy="9144000"/>
  <p:embeddedFontLst>
    <p:embeddedFont>
      <p:font typeface="Caveat" panose="020B0604020202020204" charset="0"/>
      <p:regular r:id="rId17"/>
      <p:bold r:id="rId18"/>
    </p:embeddedFont>
    <p:embeddedFont>
      <p:font typeface="Roboto Mono Thin" panose="00000009000000000000" pitchFamily="49" charset="0"/>
      <p:regular r:id="rId19"/>
      <p:bold r:id="rId20"/>
      <p:italic r:id="rId21"/>
      <p:bold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33193B-66FE-420F-BBF4-27BF31F19075}">
  <a:tblStyle styleId="{3B33193B-66FE-420F-BBF4-27BF31F1907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1" d="100"/>
          <a:sy n="121" d="100"/>
        </p:scale>
        <p:origin x="346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font" Target="fonts/font2.fntdata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font" Target="fonts/font5.fnt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font" Target="fonts/font1.fntdata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font" Target="fonts/font3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2c1b3b0f323_3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g2c1b3b0f323_3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2f5cdc0cbeb_0_3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9" name="Google Shape;329;g2f5cdc0cbeb_0_3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g2f5cdc0cbeb_0_2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3" name="Google Shape;343;g2f5cdc0cbeb_0_2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g2c31e3297ff_0_81:notes"/>
          <p:cNvSpPr txBox="1">
            <a:spLocks noGrp="1"/>
          </p:cNvSpPr>
          <p:nvPr>
            <p:ph type="body" idx="1"/>
          </p:nvPr>
        </p:nvSpPr>
        <p:spPr>
          <a:xfrm>
            <a:off x="685829" y="4343327"/>
            <a:ext cx="5486400" cy="4114500"/>
          </a:xfrm>
          <a:prstGeom prst="rect">
            <a:avLst/>
          </a:prstGeom>
        </p:spPr>
        <p:txBody>
          <a:bodyPr spcFirstLastPara="1" wrap="square" lIns="81350" tIns="81350" rIns="81350" bIns="813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0" name="Google Shape;350;g2c31e3297ff_0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95951" y="694895"/>
            <a:ext cx="6465600" cy="3428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2c345446727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9413" y="695325"/>
            <a:ext cx="6097587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76" name="Google Shape;176;g2c345446727_0_6:notes"/>
          <p:cNvSpPr txBox="1">
            <a:spLocks noGrp="1"/>
          </p:cNvSpPr>
          <p:nvPr>
            <p:ph type="body" idx="1"/>
          </p:nvPr>
        </p:nvSpPr>
        <p:spPr>
          <a:xfrm>
            <a:off x="685829" y="4343327"/>
            <a:ext cx="5486400" cy="41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Current and ongoing radio interferometry experiment aim to provide new observational constraints on cosmology and large scale structure</a:t>
            </a:r>
            <a:endParaRPr sz="1800" b="0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2c2d4cbb6b2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95951" y="694895"/>
            <a:ext cx="6465600" cy="3428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92" name="Google Shape;192;g2c2d4cbb6b2_1_0:notes"/>
          <p:cNvSpPr txBox="1">
            <a:spLocks noGrp="1"/>
          </p:cNvSpPr>
          <p:nvPr>
            <p:ph type="body" idx="1"/>
          </p:nvPr>
        </p:nvSpPr>
        <p:spPr>
          <a:xfrm>
            <a:off x="685829" y="4343327"/>
            <a:ext cx="5486400" cy="41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2f42f1ab303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95951" y="694895"/>
            <a:ext cx="6465600" cy="3428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11" name="Google Shape;211;g2f42f1ab303_0_23:notes"/>
          <p:cNvSpPr txBox="1">
            <a:spLocks noGrp="1"/>
          </p:cNvSpPr>
          <p:nvPr>
            <p:ph type="body" idx="1"/>
          </p:nvPr>
        </p:nvSpPr>
        <p:spPr>
          <a:xfrm>
            <a:off x="685829" y="4343327"/>
            <a:ext cx="5486400" cy="41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2f5f66be97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g2f5f66be97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2f42f1ab303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95951" y="694895"/>
            <a:ext cx="6465600" cy="3428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37" name="Google Shape;237;g2f42f1ab303_0_3:notes"/>
          <p:cNvSpPr txBox="1">
            <a:spLocks noGrp="1"/>
          </p:cNvSpPr>
          <p:nvPr>
            <p:ph type="body" idx="1"/>
          </p:nvPr>
        </p:nvSpPr>
        <p:spPr>
          <a:xfrm>
            <a:off x="685829" y="4343327"/>
            <a:ext cx="5486400" cy="41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2f5cdc0cbeb_0_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9413" y="695325"/>
            <a:ext cx="6097587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62" name="Google Shape;262;g2f5cdc0cbeb_0_121:notes"/>
          <p:cNvSpPr txBox="1">
            <a:spLocks noGrp="1"/>
          </p:cNvSpPr>
          <p:nvPr>
            <p:ph type="body" idx="1"/>
          </p:nvPr>
        </p:nvSpPr>
        <p:spPr>
          <a:xfrm>
            <a:off x="685829" y="4343327"/>
            <a:ext cx="5486400" cy="41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2f5cdc0cbeb_0_2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" name="Google Shape;294;g2f5cdc0cbeb_0_2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2f5cdc0cbeb_0_2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3" name="Google Shape;313;g2f5cdc0cbeb_0_2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x">
  <p:cSld name="TITLE_AND_BODY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subTitle" idx="1"/>
          </p:nvPr>
        </p:nvSpPr>
        <p:spPr>
          <a:xfrm>
            <a:off x="311760" y="1152360"/>
            <a:ext cx="8520120" cy="3416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sldNum" idx="12"/>
          </p:nvPr>
        </p:nvSpPr>
        <p:spPr>
          <a:xfrm>
            <a:off x="8472600" y="4663080"/>
            <a:ext cx="548280" cy="393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buClr>
                <a:srgbClr val="595959"/>
              </a:buClr>
              <a:buSzPts val="1000"/>
              <a:buFont typeface="Arial"/>
              <a:buNone/>
              <a:defRPr sz="1000" b="0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buClr>
                <a:srgbClr val="595959"/>
              </a:buClr>
              <a:buSzPts val="1000"/>
              <a:buFont typeface="Arial"/>
              <a:buNone/>
              <a:defRPr sz="1000" b="0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buClr>
                <a:srgbClr val="595959"/>
              </a:buClr>
              <a:buSzPts val="1000"/>
              <a:buFont typeface="Arial"/>
              <a:buNone/>
              <a:defRPr sz="1000" b="0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buClr>
                <a:srgbClr val="595959"/>
              </a:buClr>
              <a:buSzPts val="1000"/>
              <a:buFont typeface="Arial"/>
              <a:buNone/>
              <a:defRPr sz="1000" b="0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buClr>
                <a:srgbClr val="595959"/>
              </a:buClr>
              <a:buSzPts val="1000"/>
              <a:buFont typeface="Arial"/>
              <a:buNone/>
              <a:defRPr sz="1000" b="0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buClr>
                <a:srgbClr val="595959"/>
              </a:buClr>
              <a:buSzPts val="1000"/>
              <a:buFont typeface="Arial"/>
              <a:buNone/>
              <a:defRPr sz="1000" b="0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buClr>
                <a:srgbClr val="595959"/>
              </a:buClr>
              <a:buSzPts val="1000"/>
              <a:buFont typeface="Arial"/>
              <a:buNone/>
              <a:defRPr sz="1000" b="0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buClr>
                <a:srgbClr val="595959"/>
              </a:buClr>
              <a:buSzPts val="1000"/>
              <a:buFont typeface="Arial"/>
              <a:buNone/>
              <a:defRPr sz="1000" b="0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buClr>
                <a:srgbClr val="595959"/>
              </a:buClr>
              <a:buSzPts val="1000"/>
              <a:buFont typeface="Arial"/>
              <a:buNone/>
              <a:defRPr sz="1000" b="0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5"/>
          <p:cNvSpPr txBox="1">
            <a:spLocks noGrp="1"/>
          </p:cNvSpPr>
          <p:nvPr>
            <p:ph type="sldNum" idx="12"/>
          </p:nvPr>
        </p:nvSpPr>
        <p:spPr>
          <a:xfrm>
            <a:off x="8472600" y="4663080"/>
            <a:ext cx="548280" cy="393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buClr>
                <a:srgbClr val="595959"/>
              </a:buClr>
              <a:buSzPts val="1000"/>
              <a:buFont typeface="Arial"/>
              <a:buNone/>
              <a:defRPr sz="1000" b="0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buClr>
                <a:srgbClr val="595959"/>
              </a:buClr>
              <a:buSzPts val="1000"/>
              <a:buFont typeface="Arial"/>
              <a:buNone/>
              <a:defRPr sz="1000" b="0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buClr>
                <a:srgbClr val="595959"/>
              </a:buClr>
              <a:buSzPts val="1000"/>
              <a:buFont typeface="Arial"/>
              <a:buNone/>
              <a:defRPr sz="1000" b="0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buClr>
                <a:srgbClr val="595959"/>
              </a:buClr>
              <a:buSzPts val="1000"/>
              <a:buFont typeface="Arial"/>
              <a:buNone/>
              <a:defRPr sz="1000" b="0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buClr>
                <a:srgbClr val="595959"/>
              </a:buClr>
              <a:buSzPts val="1000"/>
              <a:buFont typeface="Arial"/>
              <a:buNone/>
              <a:defRPr sz="1000" b="0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buClr>
                <a:srgbClr val="595959"/>
              </a:buClr>
              <a:buSzPts val="1000"/>
              <a:buFont typeface="Arial"/>
              <a:buNone/>
              <a:defRPr sz="1000" b="0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buClr>
                <a:srgbClr val="595959"/>
              </a:buClr>
              <a:buSzPts val="1000"/>
              <a:buFont typeface="Arial"/>
              <a:buNone/>
              <a:defRPr sz="1000" b="0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buClr>
                <a:srgbClr val="595959"/>
              </a:buClr>
              <a:buSzPts val="1000"/>
              <a:buFont typeface="Arial"/>
              <a:buNone/>
              <a:defRPr sz="1000" b="0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buClr>
                <a:srgbClr val="595959"/>
              </a:buClr>
              <a:buSzPts val="1000"/>
              <a:buFont typeface="Arial"/>
              <a:buNone/>
              <a:defRPr sz="1000" b="0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" type="obj">
  <p:cSld name="OBJEC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6"/>
          <p:cNvSpPr txBox="1"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6"/>
          <p:cNvSpPr txBox="1">
            <a:spLocks noGrp="1"/>
          </p:cNvSpPr>
          <p:nvPr>
            <p:ph type="body" idx="1"/>
          </p:nvPr>
        </p:nvSpPr>
        <p:spPr>
          <a:xfrm>
            <a:off x="311760" y="1152360"/>
            <a:ext cx="8520120" cy="3416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6"/>
          <p:cNvSpPr txBox="1">
            <a:spLocks noGrp="1"/>
          </p:cNvSpPr>
          <p:nvPr>
            <p:ph type="sldNum" idx="12"/>
          </p:nvPr>
        </p:nvSpPr>
        <p:spPr>
          <a:xfrm>
            <a:off x="8472600" y="4663080"/>
            <a:ext cx="548280" cy="393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buClr>
                <a:srgbClr val="595959"/>
              </a:buClr>
              <a:buSzPts val="1000"/>
              <a:buFont typeface="Arial"/>
              <a:buNone/>
              <a:defRPr sz="1000" b="0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buClr>
                <a:srgbClr val="595959"/>
              </a:buClr>
              <a:buSzPts val="1000"/>
              <a:buFont typeface="Arial"/>
              <a:buNone/>
              <a:defRPr sz="1000" b="0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buClr>
                <a:srgbClr val="595959"/>
              </a:buClr>
              <a:buSzPts val="1000"/>
              <a:buFont typeface="Arial"/>
              <a:buNone/>
              <a:defRPr sz="1000" b="0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buClr>
                <a:srgbClr val="595959"/>
              </a:buClr>
              <a:buSzPts val="1000"/>
              <a:buFont typeface="Arial"/>
              <a:buNone/>
              <a:defRPr sz="1000" b="0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buClr>
                <a:srgbClr val="595959"/>
              </a:buClr>
              <a:buSzPts val="1000"/>
              <a:buFont typeface="Arial"/>
              <a:buNone/>
              <a:defRPr sz="1000" b="0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buClr>
                <a:srgbClr val="595959"/>
              </a:buClr>
              <a:buSzPts val="1000"/>
              <a:buFont typeface="Arial"/>
              <a:buNone/>
              <a:defRPr sz="1000" b="0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buClr>
                <a:srgbClr val="595959"/>
              </a:buClr>
              <a:buSzPts val="1000"/>
              <a:buFont typeface="Arial"/>
              <a:buNone/>
              <a:defRPr sz="1000" b="0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buClr>
                <a:srgbClr val="595959"/>
              </a:buClr>
              <a:buSzPts val="1000"/>
              <a:buFont typeface="Arial"/>
              <a:buNone/>
              <a:defRPr sz="1000" b="0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buClr>
                <a:srgbClr val="595959"/>
              </a:buClr>
              <a:buSzPts val="1000"/>
              <a:buFont typeface="Arial"/>
              <a:buNone/>
              <a:defRPr sz="1000" b="0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" type="twoObj">
  <p:cSld name="TWO_OBJECTS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7"/>
          <p:cNvSpPr txBox="1"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7"/>
          <p:cNvSpPr txBox="1">
            <a:spLocks noGrp="1"/>
          </p:cNvSpPr>
          <p:nvPr>
            <p:ph type="body" idx="1"/>
          </p:nvPr>
        </p:nvSpPr>
        <p:spPr>
          <a:xfrm>
            <a:off x="311760" y="1152360"/>
            <a:ext cx="4157640" cy="3416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7"/>
          <p:cNvSpPr txBox="1">
            <a:spLocks noGrp="1"/>
          </p:cNvSpPr>
          <p:nvPr>
            <p:ph type="body" idx="2"/>
          </p:nvPr>
        </p:nvSpPr>
        <p:spPr>
          <a:xfrm>
            <a:off x="4677840" y="1152360"/>
            <a:ext cx="4157640" cy="3416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7"/>
          <p:cNvSpPr txBox="1">
            <a:spLocks noGrp="1"/>
          </p:cNvSpPr>
          <p:nvPr>
            <p:ph type="sldNum" idx="12"/>
          </p:nvPr>
        </p:nvSpPr>
        <p:spPr>
          <a:xfrm>
            <a:off x="8472600" y="4663080"/>
            <a:ext cx="548280" cy="393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buClr>
                <a:srgbClr val="595959"/>
              </a:buClr>
              <a:buSzPts val="1000"/>
              <a:buFont typeface="Arial"/>
              <a:buNone/>
              <a:defRPr sz="1000" b="0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buClr>
                <a:srgbClr val="595959"/>
              </a:buClr>
              <a:buSzPts val="1000"/>
              <a:buFont typeface="Arial"/>
              <a:buNone/>
              <a:defRPr sz="1000" b="0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buClr>
                <a:srgbClr val="595959"/>
              </a:buClr>
              <a:buSzPts val="1000"/>
              <a:buFont typeface="Arial"/>
              <a:buNone/>
              <a:defRPr sz="1000" b="0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buClr>
                <a:srgbClr val="595959"/>
              </a:buClr>
              <a:buSzPts val="1000"/>
              <a:buFont typeface="Arial"/>
              <a:buNone/>
              <a:defRPr sz="1000" b="0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buClr>
                <a:srgbClr val="595959"/>
              </a:buClr>
              <a:buSzPts val="1000"/>
              <a:buFont typeface="Arial"/>
              <a:buNone/>
              <a:defRPr sz="1000" b="0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buClr>
                <a:srgbClr val="595959"/>
              </a:buClr>
              <a:buSzPts val="1000"/>
              <a:buFont typeface="Arial"/>
              <a:buNone/>
              <a:defRPr sz="1000" b="0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buClr>
                <a:srgbClr val="595959"/>
              </a:buClr>
              <a:buSzPts val="1000"/>
              <a:buFont typeface="Arial"/>
              <a:buNone/>
              <a:defRPr sz="1000" b="0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buClr>
                <a:srgbClr val="595959"/>
              </a:buClr>
              <a:buSzPts val="1000"/>
              <a:buFont typeface="Arial"/>
              <a:buNone/>
              <a:defRPr sz="1000" b="0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buClr>
                <a:srgbClr val="595959"/>
              </a:buClr>
              <a:buSzPts val="1000"/>
              <a:buFont typeface="Arial"/>
              <a:buNone/>
              <a:defRPr sz="1000" b="0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8"/>
          <p:cNvSpPr txBox="1"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8"/>
          <p:cNvSpPr txBox="1">
            <a:spLocks noGrp="1"/>
          </p:cNvSpPr>
          <p:nvPr>
            <p:ph type="sldNum" idx="12"/>
          </p:nvPr>
        </p:nvSpPr>
        <p:spPr>
          <a:xfrm>
            <a:off x="8472600" y="4663080"/>
            <a:ext cx="548280" cy="393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buClr>
                <a:srgbClr val="595959"/>
              </a:buClr>
              <a:buSzPts val="1000"/>
              <a:buFont typeface="Arial"/>
              <a:buNone/>
              <a:defRPr sz="1000" b="0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buClr>
                <a:srgbClr val="595959"/>
              </a:buClr>
              <a:buSzPts val="1000"/>
              <a:buFont typeface="Arial"/>
              <a:buNone/>
              <a:defRPr sz="1000" b="0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buClr>
                <a:srgbClr val="595959"/>
              </a:buClr>
              <a:buSzPts val="1000"/>
              <a:buFont typeface="Arial"/>
              <a:buNone/>
              <a:defRPr sz="1000" b="0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buClr>
                <a:srgbClr val="595959"/>
              </a:buClr>
              <a:buSzPts val="1000"/>
              <a:buFont typeface="Arial"/>
              <a:buNone/>
              <a:defRPr sz="1000" b="0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buClr>
                <a:srgbClr val="595959"/>
              </a:buClr>
              <a:buSzPts val="1000"/>
              <a:buFont typeface="Arial"/>
              <a:buNone/>
              <a:defRPr sz="1000" b="0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buClr>
                <a:srgbClr val="595959"/>
              </a:buClr>
              <a:buSzPts val="1000"/>
              <a:buFont typeface="Arial"/>
              <a:buNone/>
              <a:defRPr sz="1000" b="0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buClr>
                <a:srgbClr val="595959"/>
              </a:buClr>
              <a:buSzPts val="1000"/>
              <a:buFont typeface="Arial"/>
              <a:buNone/>
              <a:defRPr sz="1000" b="0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buClr>
                <a:srgbClr val="595959"/>
              </a:buClr>
              <a:buSzPts val="1000"/>
              <a:buFont typeface="Arial"/>
              <a:buNone/>
              <a:defRPr sz="1000" b="0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buClr>
                <a:srgbClr val="595959"/>
              </a:buClr>
              <a:buSzPts val="1000"/>
              <a:buFont typeface="Arial"/>
              <a:buNone/>
              <a:defRPr sz="1000" b="0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entered Text" type="objOnly">
  <p:cSld name="OBJECT_ONLY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9"/>
          <p:cNvSpPr txBox="1">
            <a:spLocks noGrp="1"/>
          </p:cNvSpPr>
          <p:nvPr>
            <p:ph type="subTitle" idx="1"/>
          </p:nvPr>
        </p:nvSpPr>
        <p:spPr>
          <a:xfrm>
            <a:off x="311760" y="444960"/>
            <a:ext cx="8520120" cy="2654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9"/>
          <p:cNvSpPr txBox="1">
            <a:spLocks noGrp="1"/>
          </p:cNvSpPr>
          <p:nvPr>
            <p:ph type="sldNum" idx="12"/>
          </p:nvPr>
        </p:nvSpPr>
        <p:spPr>
          <a:xfrm>
            <a:off x="8472600" y="4663080"/>
            <a:ext cx="548280" cy="393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buClr>
                <a:srgbClr val="595959"/>
              </a:buClr>
              <a:buSzPts val="1000"/>
              <a:buFont typeface="Arial"/>
              <a:buNone/>
              <a:defRPr sz="1000" b="0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buClr>
                <a:srgbClr val="595959"/>
              </a:buClr>
              <a:buSzPts val="1000"/>
              <a:buFont typeface="Arial"/>
              <a:buNone/>
              <a:defRPr sz="1000" b="0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buClr>
                <a:srgbClr val="595959"/>
              </a:buClr>
              <a:buSzPts val="1000"/>
              <a:buFont typeface="Arial"/>
              <a:buNone/>
              <a:defRPr sz="1000" b="0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buClr>
                <a:srgbClr val="595959"/>
              </a:buClr>
              <a:buSzPts val="1000"/>
              <a:buFont typeface="Arial"/>
              <a:buNone/>
              <a:defRPr sz="1000" b="0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buClr>
                <a:srgbClr val="595959"/>
              </a:buClr>
              <a:buSzPts val="1000"/>
              <a:buFont typeface="Arial"/>
              <a:buNone/>
              <a:defRPr sz="1000" b="0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buClr>
                <a:srgbClr val="595959"/>
              </a:buClr>
              <a:buSzPts val="1000"/>
              <a:buFont typeface="Arial"/>
              <a:buNone/>
              <a:defRPr sz="1000" b="0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buClr>
                <a:srgbClr val="595959"/>
              </a:buClr>
              <a:buSzPts val="1000"/>
              <a:buFont typeface="Arial"/>
              <a:buNone/>
              <a:defRPr sz="1000" b="0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buClr>
                <a:srgbClr val="595959"/>
              </a:buClr>
              <a:buSzPts val="1000"/>
              <a:buFont typeface="Arial"/>
              <a:buNone/>
              <a:defRPr sz="1000" b="0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buClr>
                <a:srgbClr val="595959"/>
              </a:buClr>
              <a:buSzPts val="1000"/>
              <a:buFont typeface="Arial"/>
              <a:buNone/>
              <a:defRPr sz="1000" b="0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and Content" type="twoObjAndObj">
  <p:cSld name="TWO_OBJECTS_AND_OBJEC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0"/>
          <p:cNvSpPr txBox="1"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0"/>
          <p:cNvSpPr txBox="1">
            <a:spLocks noGrp="1"/>
          </p:cNvSpPr>
          <p:nvPr>
            <p:ph type="body" idx="1"/>
          </p:nvPr>
        </p:nvSpPr>
        <p:spPr>
          <a:xfrm>
            <a:off x="311760" y="1152360"/>
            <a:ext cx="4157640" cy="1629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0"/>
          <p:cNvSpPr txBox="1">
            <a:spLocks noGrp="1"/>
          </p:cNvSpPr>
          <p:nvPr>
            <p:ph type="body" idx="2"/>
          </p:nvPr>
        </p:nvSpPr>
        <p:spPr>
          <a:xfrm>
            <a:off x="4677840" y="1152360"/>
            <a:ext cx="4157640" cy="3416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0"/>
          <p:cNvSpPr txBox="1">
            <a:spLocks noGrp="1"/>
          </p:cNvSpPr>
          <p:nvPr>
            <p:ph type="body" idx="3"/>
          </p:nvPr>
        </p:nvSpPr>
        <p:spPr>
          <a:xfrm>
            <a:off x="311760" y="2936880"/>
            <a:ext cx="4157640" cy="1629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0"/>
          <p:cNvSpPr txBox="1">
            <a:spLocks noGrp="1"/>
          </p:cNvSpPr>
          <p:nvPr>
            <p:ph type="sldNum" idx="12"/>
          </p:nvPr>
        </p:nvSpPr>
        <p:spPr>
          <a:xfrm>
            <a:off x="8472600" y="4663080"/>
            <a:ext cx="548280" cy="393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buClr>
                <a:srgbClr val="595959"/>
              </a:buClr>
              <a:buSzPts val="1000"/>
              <a:buFont typeface="Arial"/>
              <a:buNone/>
              <a:defRPr sz="1000" b="0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buClr>
                <a:srgbClr val="595959"/>
              </a:buClr>
              <a:buSzPts val="1000"/>
              <a:buFont typeface="Arial"/>
              <a:buNone/>
              <a:defRPr sz="1000" b="0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buClr>
                <a:srgbClr val="595959"/>
              </a:buClr>
              <a:buSzPts val="1000"/>
              <a:buFont typeface="Arial"/>
              <a:buNone/>
              <a:defRPr sz="1000" b="0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buClr>
                <a:srgbClr val="595959"/>
              </a:buClr>
              <a:buSzPts val="1000"/>
              <a:buFont typeface="Arial"/>
              <a:buNone/>
              <a:defRPr sz="1000" b="0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buClr>
                <a:srgbClr val="595959"/>
              </a:buClr>
              <a:buSzPts val="1000"/>
              <a:buFont typeface="Arial"/>
              <a:buNone/>
              <a:defRPr sz="1000" b="0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buClr>
                <a:srgbClr val="595959"/>
              </a:buClr>
              <a:buSzPts val="1000"/>
              <a:buFont typeface="Arial"/>
              <a:buNone/>
              <a:defRPr sz="1000" b="0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buClr>
                <a:srgbClr val="595959"/>
              </a:buClr>
              <a:buSzPts val="1000"/>
              <a:buFont typeface="Arial"/>
              <a:buNone/>
              <a:defRPr sz="1000" b="0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buClr>
                <a:srgbClr val="595959"/>
              </a:buClr>
              <a:buSzPts val="1000"/>
              <a:buFont typeface="Arial"/>
              <a:buNone/>
              <a:defRPr sz="1000" b="0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buClr>
                <a:srgbClr val="595959"/>
              </a:buClr>
              <a:buSzPts val="1000"/>
              <a:buFont typeface="Arial"/>
              <a:buNone/>
              <a:defRPr sz="1000" b="0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Content and 2 Content" type="objAndTwoObj">
  <p:cSld name="OBJECT_AND_TWO_OBJECTS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1"/>
          <p:cNvSpPr txBox="1"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1"/>
          <p:cNvSpPr txBox="1">
            <a:spLocks noGrp="1"/>
          </p:cNvSpPr>
          <p:nvPr>
            <p:ph type="body" idx="1"/>
          </p:nvPr>
        </p:nvSpPr>
        <p:spPr>
          <a:xfrm>
            <a:off x="311760" y="1152360"/>
            <a:ext cx="4157640" cy="3416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1"/>
          <p:cNvSpPr txBox="1">
            <a:spLocks noGrp="1"/>
          </p:cNvSpPr>
          <p:nvPr>
            <p:ph type="body" idx="2"/>
          </p:nvPr>
        </p:nvSpPr>
        <p:spPr>
          <a:xfrm>
            <a:off x="4677840" y="1152360"/>
            <a:ext cx="4157640" cy="1629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21"/>
          <p:cNvSpPr txBox="1">
            <a:spLocks noGrp="1"/>
          </p:cNvSpPr>
          <p:nvPr>
            <p:ph type="body" idx="3"/>
          </p:nvPr>
        </p:nvSpPr>
        <p:spPr>
          <a:xfrm>
            <a:off x="4677840" y="2936880"/>
            <a:ext cx="4157640" cy="1629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21"/>
          <p:cNvSpPr txBox="1">
            <a:spLocks noGrp="1"/>
          </p:cNvSpPr>
          <p:nvPr>
            <p:ph type="sldNum" idx="12"/>
          </p:nvPr>
        </p:nvSpPr>
        <p:spPr>
          <a:xfrm>
            <a:off x="8472600" y="4663080"/>
            <a:ext cx="548280" cy="393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buClr>
                <a:srgbClr val="595959"/>
              </a:buClr>
              <a:buSzPts val="1000"/>
              <a:buFont typeface="Arial"/>
              <a:buNone/>
              <a:defRPr sz="1000" b="0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buClr>
                <a:srgbClr val="595959"/>
              </a:buClr>
              <a:buSzPts val="1000"/>
              <a:buFont typeface="Arial"/>
              <a:buNone/>
              <a:defRPr sz="1000" b="0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buClr>
                <a:srgbClr val="595959"/>
              </a:buClr>
              <a:buSzPts val="1000"/>
              <a:buFont typeface="Arial"/>
              <a:buNone/>
              <a:defRPr sz="1000" b="0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buClr>
                <a:srgbClr val="595959"/>
              </a:buClr>
              <a:buSzPts val="1000"/>
              <a:buFont typeface="Arial"/>
              <a:buNone/>
              <a:defRPr sz="1000" b="0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buClr>
                <a:srgbClr val="595959"/>
              </a:buClr>
              <a:buSzPts val="1000"/>
              <a:buFont typeface="Arial"/>
              <a:buNone/>
              <a:defRPr sz="1000" b="0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buClr>
                <a:srgbClr val="595959"/>
              </a:buClr>
              <a:buSzPts val="1000"/>
              <a:buFont typeface="Arial"/>
              <a:buNone/>
              <a:defRPr sz="1000" b="0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buClr>
                <a:srgbClr val="595959"/>
              </a:buClr>
              <a:buSzPts val="1000"/>
              <a:buFont typeface="Arial"/>
              <a:buNone/>
              <a:defRPr sz="1000" b="0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buClr>
                <a:srgbClr val="595959"/>
              </a:buClr>
              <a:buSzPts val="1000"/>
              <a:buFont typeface="Arial"/>
              <a:buNone/>
              <a:defRPr sz="1000" b="0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buClr>
                <a:srgbClr val="595959"/>
              </a:buClr>
              <a:buSzPts val="1000"/>
              <a:buFont typeface="Arial"/>
              <a:buNone/>
              <a:defRPr sz="1000" b="0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over Content" type="twoObjOverTx">
  <p:cSld name="TWO_OBJECTS_OVER_TEX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2"/>
          <p:cNvSpPr txBox="1"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2"/>
          <p:cNvSpPr txBox="1">
            <a:spLocks noGrp="1"/>
          </p:cNvSpPr>
          <p:nvPr>
            <p:ph type="body" idx="1"/>
          </p:nvPr>
        </p:nvSpPr>
        <p:spPr>
          <a:xfrm>
            <a:off x="311760" y="1152360"/>
            <a:ext cx="4157640" cy="1629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22"/>
          <p:cNvSpPr txBox="1">
            <a:spLocks noGrp="1"/>
          </p:cNvSpPr>
          <p:nvPr>
            <p:ph type="body" idx="2"/>
          </p:nvPr>
        </p:nvSpPr>
        <p:spPr>
          <a:xfrm>
            <a:off x="4677840" y="1152360"/>
            <a:ext cx="4157640" cy="1629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22"/>
          <p:cNvSpPr txBox="1">
            <a:spLocks noGrp="1"/>
          </p:cNvSpPr>
          <p:nvPr>
            <p:ph type="body" idx="3"/>
          </p:nvPr>
        </p:nvSpPr>
        <p:spPr>
          <a:xfrm>
            <a:off x="311760" y="2936880"/>
            <a:ext cx="8520120" cy="1629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2"/>
          <p:cNvSpPr txBox="1">
            <a:spLocks noGrp="1"/>
          </p:cNvSpPr>
          <p:nvPr>
            <p:ph type="sldNum" idx="12"/>
          </p:nvPr>
        </p:nvSpPr>
        <p:spPr>
          <a:xfrm>
            <a:off x="8472600" y="4663080"/>
            <a:ext cx="548280" cy="393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buClr>
                <a:srgbClr val="595959"/>
              </a:buClr>
              <a:buSzPts val="1000"/>
              <a:buFont typeface="Arial"/>
              <a:buNone/>
              <a:defRPr sz="1000" b="0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buClr>
                <a:srgbClr val="595959"/>
              </a:buClr>
              <a:buSzPts val="1000"/>
              <a:buFont typeface="Arial"/>
              <a:buNone/>
              <a:defRPr sz="1000" b="0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buClr>
                <a:srgbClr val="595959"/>
              </a:buClr>
              <a:buSzPts val="1000"/>
              <a:buFont typeface="Arial"/>
              <a:buNone/>
              <a:defRPr sz="1000" b="0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buClr>
                <a:srgbClr val="595959"/>
              </a:buClr>
              <a:buSzPts val="1000"/>
              <a:buFont typeface="Arial"/>
              <a:buNone/>
              <a:defRPr sz="1000" b="0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buClr>
                <a:srgbClr val="595959"/>
              </a:buClr>
              <a:buSzPts val="1000"/>
              <a:buFont typeface="Arial"/>
              <a:buNone/>
              <a:defRPr sz="1000" b="0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buClr>
                <a:srgbClr val="595959"/>
              </a:buClr>
              <a:buSzPts val="1000"/>
              <a:buFont typeface="Arial"/>
              <a:buNone/>
              <a:defRPr sz="1000" b="0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buClr>
                <a:srgbClr val="595959"/>
              </a:buClr>
              <a:buSzPts val="1000"/>
              <a:buFont typeface="Arial"/>
              <a:buNone/>
              <a:defRPr sz="1000" b="0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buClr>
                <a:srgbClr val="595959"/>
              </a:buClr>
              <a:buSzPts val="1000"/>
              <a:buFont typeface="Arial"/>
              <a:buNone/>
              <a:defRPr sz="1000" b="0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buClr>
                <a:srgbClr val="595959"/>
              </a:buClr>
              <a:buSzPts val="1000"/>
              <a:buFont typeface="Arial"/>
              <a:buNone/>
              <a:defRPr sz="1000" b="0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 over Content" type="objOverTx">
  <p:cSld name="OBJECT_OVER_TEXT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3"/>
          <p:cNvSpPr txBox="1"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23"/>
          <p:cNvSpPr txBox="1">
            <a:spLocks noGrp="1"/>
          </p:cNvSpPr>
          <p:nvPr>
            <p:ph type="body" idx="1"/>
          </p:nvPr>
        </p:nvSpPr>
        <p:spPr>
          <a:xfrm>
            <a:off x="311760" y="1152360"/>
            <a:ext cx="8520120" cy="1629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23"/>
          <p:cNvSpPr txBox="1">
            <a:spLocks noGrp="1"/>
          </p:cNvSpPr>
          <p:nvPr>
            <p:ph type="body" idx="2"/>
          </p:nvPr>
        </p:nvSpPr>
        <p:spPr>
          <a:xfrm>
            <a:off x="311760" y="2936880"/>
            <a:ext cx="8520120" cy="1629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23"/>
          <p:cNvSpPr txBox="1">
            <a:spLocks noGrp="1"/>
          </p:cNvSpPr>
          <p:nvPr>
            <p:ph type="sldNum" idx="12"/>
          </p:nvPr>
        </p:nvSpPr>
        <p:spPr>
          <a:xfrm>
            <a:off x="8472600" y="4663080"/>
            <a:ext cx="548280" cy="393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buClr>
                <a:srgbClr val="595959"/>
              </a:buClr>
              <a:buSzPts val="1000"/>
              <a:buFont typeface="Arial"/>
              <a:buNone/>
              <a:defRPr sz="1000" b="0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buClr>
                <a:srgbClr val="595959"/>
              </a:buClr>
              <a:buSzPts val="1000"/>
              <a:buFont typeface="Arial"/>
              <a:buNone/>
              <a:defRPr sz="1000" b="0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buClr>
                <a:srgbClr val="595959"/>
              </a:buClr>
              <a:buSzPts val="1000"/>
              <a:buFont typeface="Arial"/>
              <a:buNone/>
              <a:defRPr sz="1000" b="0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buClr>
                <a:srgbClr val="595959"/>
              </a:buClr>
              <a:buSzPts val="1000"/>
              <a:buFont typeface="Arial"/>
              <a:buNone/>
              <a:defRPr sz="1000" b="0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buClr>
                <a:srgbClr val="595959"/>
              </a:buClr>
              <a:buSzPts val="1000"/>
              <a:buFont typeface="Arial"/>
              <a:buNone/>
              <a:defRPr sz="1000" b="0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buClr>
                <a:srgbClr val="595959"/>
              </a:buClr>
              <a:buSzPts val="1000"/>
              <a:buFont typeface="Arial"/>
              <a:buNone/>
              <a:defRPr sz="1000" b="0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buClr>
                <a:srgbClr val="595959"/>
              </a:buClr>
              <a:buSzPts val="1000"/>
              <a:buFont typeface="Arial"/>
              <a:buNone/>
              <a:defRPr sz="1000" b="0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buClr>
                <a:srgbClr val="595959"/>
              </a:buClr>
              <a:buSzPts val="1000"/>
              <a:buFont typeface="Arial"/>
              <a:buNone/>
              <a:defRPr sz="1000" b="0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buClr>
                <a:srgbClr val="595959"/>
              </a:buClr>
              <a:buSzPts val="1000"/>
              <a:buFont typeface="Arial"/>
              <a:buNone/>
              <a:defRPr sz="1000" b="0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4 Content" type="fourObj">
  <p:cSld name="FOUR_OBJECTS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4"/>
          <p:cNvSpPr txBox="1"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24"/>
          <p:cNvSpPr txBox="1">
            <a:spLocks noGrp="1"/>
          </p:cNvSpPr>
          <p:nvPr>
            <p:ph type="body" idx="1"/>
          </p:nvPr>
        </p:nvSpPr>
        <p:spPr>
          <a:xfrm>
            <a:off x="311760" y="1152360"/>
            <a:ext cx="4157640" cy="1629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4"/>
          <p:cNvSpPr txBox="1">
            <a:spLocks noGrp="1"/>
          </p:cNvSpPr>
          <p:nvPr>
            <p:ph type="body" idx="2"/>
          </p:nvPr>
        </p:nvSpPr>
        <p:spPr>
          <a:xfrm>
            <a:off x="4677840" y="1152360"/>
            <a:ext cx="4157640" cy="1629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24"/>
          <p:cNvSpPr txBox="1">
            <a:spLocks noGrp="1"/>
          </p:cNvSpPr>
          <p:nvPr>
            <p:ph type="body" idx="3"/>
          </p:nvPr>
        </p:nvSpPr>
        <p:spPr>
          <a:xfrm>
            <a:off x="311760" y="2936880"/>
            <a:ext cx="4157640" cy="1629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4"/>
          <p:cNvSpPr txBox="1">
            <a:spLocks noGrp="1"/>
          </p:cNvSpPr>
          <p:nvPr>
            <p:ph type="body" idx="4"/>
          </p:nvPr>
        </p:nvSpPr>
        <p:spPr>
          <a:xfrm>
            <a:off x="4677840" y="2936880"/>
            <a:ext cx="4157640" cy="1629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4"/>
          <p:cNvSpPr txBox="1">
            <a:spLocks noGrp="1"/>
          </p:cNvSpPr>
          <p:nvPr>
            <p:ph type="sldNum" idx="12"/>
          </p:nvPr>
        </p:nvSpPr>
        <p:spPr>
          <a:xfrm>
            <a:off x="8472600" y="4663080"/>
            <a:ext cx="548280" cy="393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buClr>
                <a:srgbClr val="595959"/>
              </a:buClr>
              <a:buSzPts val="1000"/>
              <a:buFont typeface="Arial"/>
              <a:buNone/>
              <a:defRPr sz="1000" b="0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buClr>
                <a:srgbClr val="595959"/>
              </a:buClr>
              <a:buSzPts val="1000"/>
              <a:buFont typeface="Arial"/>
              <a:buNone/>
              <a:defRPr sz="1000" b="0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buClr>
                <a:srgbClr val="595959"/>
              </a:buClr>
              <a:buSzPts val="1000"/>
              <a:buFont typeface="Arial"/>
              <a:buNone/>
              <a:defRPr sz="1000" b="0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buClr>
                <a:srgbClr val="595959"/>
              </a:buClr>
              <a:buSzPts val="1000"/>
              <a:buFont typeface="Arial"/>
              <a:buNone/>
              <a:defRPr sz="1000" b="0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buClr>
                <a:srgbClr val="595959"/>
              </a:buClr>
              <a:buSzPts val="1000"/>
              <a:buFont typeface="Arial"/>
              <a:buNone/>
              <a:defRPr sz="1000" b="0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buClr>
                <a:srgbClr val="595959"/>
              </a:buClr>
              <a:buSzPts val="1000"/>
              <a:buFont typeface="Arial"/>
              <a:buNone/>
              <a:defRPr sz="1000" b="0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buClr>
                <a:srgbClr val="595959"/>
              </a:buClr>
              <a:buSzPts val="1000"/>
              <a:buFont typeface="Arial"/>
              <a:buNone/>
              <a:defRPr sz="1000" b="0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buClr>
                <a:srgbClr val="595959"/>
              </a:buClr>
              <a:buSzPts val="1000"/>
              <a:buFont typeface="Arial"/>
              <a:buNone/>
              <a:defRPr sz="1000" b="0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buClr>
                <a:srgbClr val="595959"/>
              </a:buClr>
              <a:buSzPts val="1000"/>
              <a:buFont typeface="Arial"/>
              <a:buNone/>
              <a:defRPr sz="1000" b="0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6 Content">
  <p:cSld name="Title, 6 Content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5"/>
          <p:cNvSpPr txBox="1"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25"/>
          <p:cNvSpPr txBox="1">
            <a:spLocks noGrp="1"/>
          </p:cNvSpPr>
          <p:nvPr>
            <p:ph type="body" idx="1"/>
          </p:nvPr>
        </p:nvSpPr>
        <p:spPr>
          <a:xfrm>
            <a:off x="311760" y="1152360"/>
            <a:ext cx="2743200" cy="1629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5"/>
          <p:cNvSpPr txBox="1">
            <a:spLocks noGrp="1"/>
          </p:cNvSpPr>
          <p:nvPr>
            <p:ph type="body" idx="2"/>
          </p:nvPr>
        </p:nvSpPr>
        <p:spPr>
          <a:xfrm>
            <a:off x="3192480" y="1152360"/>
            <a:ext cx="2743200" cy="1629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25"/>
          <p:cNvSpPr txBox="1">
            <a:spLocks noGrp="1"/>
          </p:cNvSpPr>
          <p:nvPr>
            <p:ph type="body" idx="3"/>
          </p:nvPr>
        </p:nvSpPr>
        <p:spPr>
          <a:xfrm>
            <a:off x="6073200" y="1152360"/>
            <a:ext cx="2743200" cy="1629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25"/>
          <p:cNvSpPr txBox="1">
            <a:spLocks noGrp="1"/>
          </p:cNvSpPr>
          <p:nvPr>
            <p:ph type="body" idx="4"/>
          </p:nvPr>
        </p:nvSpPr>
        <p:spPr>
          <a:xfrm>
            <a:off x="311760" y="2936880"/>
            <a:ext cx="2743200" cy="1629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5"/>
          <p:cNvSpPr txBox="1">
            <a:spLocks noGrp="1"/>
          </p:cNvSpPr>
          <p:nvPr>
            <p:ph type="body" idx="5"/>
          </p:nvPr>
        </p:nvSpPr>
        <p:spPr>
          <a:xfrm>
            <a:off x="3192480" y="2936880"/>
            <a:ext cx="2743200" cy="1629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5"/>
          <p:cNvSpPr txBox="1">
            <a:spLocks noGrp="1"/>
          </p:cNvSpPr>
          <p:nvPr>
            <p:ph type="body" idx="6"/>
          </p:nvPr>
        </p:nvSpPr>
        <p:spPr>
          <a:xfrm>
            <a:off x="6073200" y="2936880"/>
            <a:ext cx="2743200" cy="1629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25"/>
          <p:cNvSpPr txBox="1">
            <a:spLocks noGrp="1"/>
          </p:cNvSpPr>
          <p:nvPr>
            <p:ph type="sldNum" idx="12"/>
          </p:nvPr>
        </p:nvSpPr>
        <p:spPr>
          <a:xfrm>
            <a:off x="8472600" y="4663080"/>
            <a:ext cx="548280" cy="393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buClr>
                <a:srgbClr val="595959"/>
              </a:buClr>
              <a:buSzPts val="1000"/>
              <a:buFont typeface="Arial"/>
              <a:buNone/>
              <a:defRPr sz="1000" b="0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buClr>
                <a:srgbClr val="595959"/>
              </a:buClr>
              <a:buSzPts val="1000"/>
              <a:buFont typeface="Arial"/>
              <a:buNone/>
              <a:defRPr sz="1000" b="0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buClr>
                <a:srgbClr val="595959"/>
              </a:buClr>
              <a:buSzPts val="1000"/>
              <a:buFont typeface="Arial"/>
              <a:buNone/>
              <a:defRPr sz="1000" b="0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buClr>
                <a:srgbClr val="595959"/>
              </a:buClr>
              <a:buSzPts val="1000"/>
              <a:buFont typeface="Arial"/>
              <a:buNone/>
              <a:defRPr sz="1000" b="0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buClr>
                <a:srgbClr val="595959"/>
              </a:buClr>
              <a:buSzPts val="1000"/>
              <a:buFont typeface="Arial"/>
              <a:buNone/>
              <a:defRPr sz="1000" b="0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buClr>
                <a:srgbClr val="595959"/>
              </a:buClr>
              <a:buSzPts val="1000"/>
              <a:buFont typeface="Arial"/>
              <a:buNone/>
              <a:defRPr sz="1000" b="0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buClr>
                <a:srgbClr val="595959"/>
              </a:buClr>
              <a:buSzPts val="1000"/>
              <a:buFont typeface="Arial"/>
              <a:buNone/>
              <a:defRPr sz="1000" b="0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buClr>
                <a:srgbClr val="595959"/>
              </a:buClr>
              <a:buSzPts val="1000"/>
              <a:buFont typeface="Arial"/>
              <a:buNone/>
              <a:defRPr sz="1000" b="0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buClr>
                <a:srgbClr val="595959"/>
              </a:buClr>
              <a:buSzPts val="1000"/>
              <a:buFont typeface="Arial"/>
              <a:buNone/>
              <a:defRPr sz="1000" b="0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" type="obj">
  <p:cSld name="OBJECT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7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27"/>
          <p:cNvSpPr txBox="1">
            <a:spLocks noGrp="1"/>
          </p:cNvSpPr>
          <p:nvPr>
            <p:ph type="body" idx="1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x">
  <p:cSld name="TITLE_AND_BODY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9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9"/>
          <p:cNvSpPr txBox="1">
            <a:spLocks noGrp="1"/>
          </p:cNvSpPr>
          <p:nvPr>
            <p:ph type="subTitle" idx="1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" type="twoObj">
  <p:cSld name="TWO_OBJECTS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30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30"/>
          <p:cNvSpPr txBox="1">
            <a:spLocks noGrp="1"/>
          </p:cNvSpPr>
          <p:nvPr>
            <p:ph type="body" idx="1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30"/>
          <p:cNvSpPr txBox="1">
            <a:spLocks noGrp="1"/>
          </p:cNvSpPr>
          <p:nvPr>
            <p:ph type="body" idx="2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31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entered Text" type="objOnly">
  <p:cSld name="OBJECT_ONLY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32"/>
          <p:cNvSpPr txBox="1">
            <a:spLocks noGrp="1"/>
          </p:cNvSpPr>
          <p:nvPr>
            <p:ph type="subTitle" idx="1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and Content" type="twoObjAndObj">
  <p:cSld name="TWO_OBJECTS_AND_OBJECT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33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33"/>
          <p:cNvSpPr txBox="1">
            <a:spLocks noGrp="1"/>
          </p:cNvSpPr>
          <p:nvPr>
            <p:ph type="body" idx="1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33"/>
          <p:cNvSpPr txBox="1">
            <a:spLocks noGrp="1"/>
          </p:cNvSpPr>
          <p:nvPr>
            <p:ph type="body" idx="2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33"/>
          <p:cNvSpPr txBox="1">
            <a:spLocks noGrp="1"/>
          </p:cNvSpPr>
          <p:nvPr>
            <p:ph type="body" idx="3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Content and 2 Content" type="objAndTwoObj">
  <p:cSld name="OBJECT_AND_TWO_OBJECTS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4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34"/>
          <p:cNvSpPr txBox="1">
            <a:spLocks noGrp="1"/>
          </p:cNvSpPr>
          <p:nvPr>
            <p:ph type="body" idx="1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34"/>
          <p:cNvSpPr txBox="1">
            <a:spLocks noGrp="1"/>
          </p:cNvSpPr>
          <p:nvPr>
            <p:ph type="body" idx="2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34"/>
          <p:cNvSpPr txBox="1">
            <a:spLocks noGrp="1"/>
          </p:cNvSpPr>
          <p:nvPr>
            <p:ph type="body" idx="3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over Content" type="twoObjOverTx">
  <p:cSld name="TWO_OBJECTS_OVER_TEXT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35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35"/>
          <p:cNvSpPr txBox="1">
            <a:spLocks noGrp="1"/>
          </p:cNvSpPr>
          <p:nvPr>
            <p:ph type="body" idx="1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35"/>
          <p:cNvSpPr txBox="1">
            <a:spLocks noGrp="1"/>
          </p:cNvSpPr>
          <p:nvPr>
            <p:ph type="body" idx="2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35"/>
          <p:cNvSpPr txBox="1">
            <a:spLocks noGrp="1"/>
          </p:cNvSpPr>
          <p:nvPr>
            <p:ph type="body" idx="3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 over Content" type="objOverTx">
  <p:cSld name="OBJECT_OVER_TEXT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36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36"/>
          <p:cNvSpPr txBox="1">
            <a:spLocks noGrp="1"/>
          </p:cNvSpPr>
          <p:nvPr>
            <p:ph type="body" idx="1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36"/>
          <p:cNvSpPr txBox="1">
            <a:spLocks noGrp="1"/>
          </p:cNvSpPr>
          <p:nvPr>
            <p:ph type="body" idx="2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4 Content" type="fourObj">
  <p:cSld name="FOUR_OBJECTS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37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37"/>
          <p:cNvSpPr txBox="1">
            <a:spLocks noGrp="1"/>
          </p:cNvSpPr>
          <p:nvPr>
            <p:ph type="body" idx="1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37"/>
          <p:cNvSpPr txBox="1">
            <a:spLocks noGrp="1"/>
          </p:cNvSpPr>
          <p:nvPr>
            <p:ph type="body" idx="2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37"/>
          <p:cNvSpPr txBox="1">
            <a:spLocks noGrp="1"/>
          </p:cNvSpPr>
          <p:nvPr>
            <p:ph type="body" idx="3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37"/>
          <p:cNvSpPr txBox="1">
            <a:spLocks noGrp="1"/>
          </p:cNvSpPr>
          <p:nvPr>
            <p:ph type="body" idx="4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6 Content">
  <p:cSld name="Title, 6 Content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8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38"/>
          <p:cNvSpPr txBox="1">
            <a:spLocks noGrp="1"/>
          </p:cNvSpPr>
          <p:nvPr>
            <p:ph type="body" idx="1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38"/>
          <p:cNvSpPr txBox="1">
            <a:spLocks noGrp="1"/>
          </p:cNvSpPr>
          <p:nvPr>
            <p:ph type="body" idx="2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38"/>
          <p:cNvSpPr txBox="1">
            <a:spLocks noGrp="1"/>
          </p:cNvSpPr>
          <p:nvPr>
            <p:ph type="body" idx="3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38"/>
          <p:cNvSpPr txBox="1">
            <a:spLocks noGrp="1"/>
          </p:cNvSpPr>
          <p:nvPr>
            <p:ph type="body" idx="4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38"/>
          <p:cNvSpPr txBox="1">
            <a:spLocks noGrp="1"/>
          </p:cNvSpPr>
          <p:nvPr>
            <p:ph type="body" idx="5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4" name="Google Shape;164;p38"/>
          <p:cNvSpPr txBox="1">
            <a:spLocks noGrp="1"/>
          </p:cNvSpPr>
          <p:nvPr>
            <p:ph type="body" idx="6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311760" y="744480"/>
            <a:ext cx="8520120" cy="2052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sldNum" idx="12"/>
          </p:nvPr>
        </p:nvSpPr>
        <p:spPr>
          <a:xfrm>
            <a:off x="8472600" y="4663080"/>
            <a:ext cx="548280" cy="393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3" name="Google Shape;53;p13"/>
          <p:cNvSpPr txBox="1">
            <a:spLocks noGrp="1"/>
          </p:cNvSpPr>
          <p:nvPr>
            <p:ph type="body" idx="1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6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16" name="Google Shape;116;p26"/>
          <p:cNvSpPr txBox="1">
            <a:spLocks noGrp="1"/>
          </p:cNvSpPr>
          <p:nvPr>
            <p:ph type="body" idx="1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8.png"/><Relationship Id="rId5" Type="http://schemas.openxmlformats.org/officeDocument/2006/relationships/image" Target="../media/image19.png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hyperlink" Target="https://sdc3.skao.int/challenges/inference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9.png"/><Relationship Id="rId5" Type="http://schemas.openxmlformats.org/officeDocument/2006/relationships/image" Target="../media/image13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39"/>
          <p:cNvSpPr txBox="1">
            <a:spLocks noGrp="1"/>
          </p:cNvSpPr>
          <p:nvPr>
            <p:ph type="title"/>
          </p:nvPr>
        </p:nvSpPr>
        <p:spPr>
          <a:xfrm>
            <a:off x="134850" y="1210850"/>
            <a:ext cx="9026700" cy="102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b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75250"/>
              <a:buFont typeface="Arial"/>
              <a:buNone/>
            </a:pPr>
            <a:r>
              <a:rPr lang="en" sz="4000"/>
              <a:t>SKA Data Challenge 3b: Inference</a:t>
            </a:r>
            <a:br>
              <a:rPr lang="en" sz="2310"/>
            </a:br>
            <a:r>
              <a:rPr lang="en" sz="2100"/>
              <a:t>Collaboration between the newbies at SKAO: Swiss &amp; Swedish team (</a:t>
            </a:r>
            <a:r>
              <a:rPr lang="en" sz="2100" i="1"/>
              <a:t>SEarCH</a:t>
            </a:r>
            <a:r>
              <a:rPr lang="en" sz="2100"/>
              <a:t>)</a:t>
            </a:r>
            <a:endParaRPr sz="21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p39"/>
          <p:cNvSpPr txBox="1">
            <a:spLocks noGrp="1"/>
          </p:cNvSpPr>
          <p:nvPr>
            <p:ph type="subTitle" idx="1"/>
          </p:nvPr>
        </p:nvSpPr>
        <p:spPr>
          <a:xfrm>
            <a:off x="192150" y="2626375"/>
            <a:ext cx="8675400" cy="180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590"/>
              <a:buFont typeface="Arial"/>
              <a:buNone/>
            </a:pPr>
            <a:r>
              <a:rPr lang="en" b="1">
                <a:solidFill>
                  <a:schemeClr val="dk2"/>
                </a:solidFill>
              </a:rPr>
              <a:t>Michele Bianco</a:t>
            </a:r>
            <a:r>
              <a:rPr lang="en">
                <a:solidFill>
                  <a:schemeClr val="dk2"/>
                </a:solidFill>
              </a:rPr>
              <a:t> (ETHZ), </a:t>
            </a:r>
            <a:r>
              <a:rPr lang="en">
                <a:solidFill>
                  <a:srgbClr val="595959"/>
                </a:solidFill>
              </a:rPr>
              <a:t>Sambit K. Giri (Nordita), </a:t>
            </a:r>
            <a:br>
              <a:rPr lang="en">
                <a:solidFill>
                  <a:srgbClr val="595959"/>
                </a:solidFill>
              </a:rPr>
            </a:br>
            <a:r>
              <a:rPr lang="en" u="sng">
                <a:solidFill>
                  <a:srgbClr val="595959"/>
                </a:solidFill>
              </a:rPr>
              <a:t>Davide Piras</a:t>
            </a:r>
            <a:r>
              <a:rPr lang="en">
                <a:solidFill>
                  <a:srgbClr val="595959"/>
                </a:solidFill>
              </a:rPr>
              <a:t> (UniGe), Chris Finlay (UniGe), </a:t>
            </a:r>
            <a:r>
              <a:rPr lang="en">
                <a:solidFill>
                  <a:schemeClr val="dk2"/>
                </a:solidFill>
              </a:rPr>
              <a:t>Shreyam P. Krishna (EPFL), </a:t>
            </a:r>
            <a:br>
              <a:rPr lang="en">
                <a:solidFill>
                  <a:schemeClr val="dk2"/>
                </a:solidFill>
              </a:rPr>
            </a:br>
            <a:r>
              <a:rPr lang="en">
                <a:solidFill>
                  <a:schemeClr val="dk2"/>
                </a:solidFill>
              </a:rPr>
              <a:t>Timothée Schaeffer (UZH)</a:t>
            </a:r>
            <a:r>
              <a:rPr lang="en">
                <a:solidFill>
                  <a:srgbClr val="595959"/>
                </a:solidFill>
              </a:rPr>
              <a:t>, Emmanuel de Salis (HES-SO), Mariia Drozdova (UniGe), Vitaliy Kinakh (UniGe), Kelly M. Hess (Chalmers), Philipp Denzel (ZHAW), </a:t>
            </a:r>
            <a:r>
              <a:rPr lang="en">
                <a:solidFill>
                  <a:schemeClr val="dk2"/>
                </a:solidFill>
              </a:rPr>
              <a:t>Massimo De Santis (HES-SO), </a:t>
            </a:r>
            <a:r>
              <a:rPr lang="en">
                <a:solidFill>
                  <a:srgbClr val="595959"/>
                </a:solidFill>
              </a:rPr>
              <a:t>Merve Selcuk Simsek (FHNW), Hatem Ghorbel (HES-SO)</a:t>
            </a:r>
            <a:endParaRPr>
              <a:solidFill>
                <a:srgbClr val="595959"/>
              </a:solidFill>
            </a:endParaRPr>
          </a:p>
        </p:txBody>
      </p:sp>
      <p:pic>
        <p:nvPicPr>
          <p:cNvPr id="171" name="Google Shape;171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249" y="76200"/>
            <a:ext cx="1756225" cy="782775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39"/>
          <p:cNvSpPr txBox="1"/>
          <p:nvPr/>
        </p:nvSpPr>
        <p:spPr>
          <a:xfrm>
            <a:off x="0" y="4728000"/>
            <a:ext cx="9144000" cy="4154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dirty="0">
                <a:solidFill>
                  <a:schemeClr val="dk1"/>
                </a:solidFill>
              </a:rPr>
              <a:t>Swiss SKA Day 2024							Geneva, Sept 2024</a:t>
            </a:r>
            <a:endParaRPr sz="1100" dirty="0">
              <a:solidFill>
                <a:schemeClr val="dk1"/>
              </a:solidFill>
            </a:endParaRPr>
          </a:p>
        </p:txBody>
      </p:sp>
      <p:pic>
        <p:nvPicPr>
          <p:cNvPr id="173" name="Google Shape;173;p39"/>
          <p:cNvPicPr preferRelativeResize="0"/>
          <p:nvPr/>
        </p:nvPicPr>
        <p:blipFill rotWithShape="1">
          <a:blip r:embed="rId4">
            <a:alphaModFix/>
          </a:blip>
          <a:srcRect t="14163" b="24123"/>
          <a:stretch/>
        </p:blipFill>
        <p:spPr>
          <a:xfrm>
            <a:off x="6311400" y="76200"/>
            <a:ext cx="2756401" cy="893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1" name="Google Shape;331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4579" y="1612578"/>
            <a:ext cx="2223925" cy="1744475"/>
          </a:xfrm>
          <a:prstGeom prst="rect">
            <a:avLst/>
          </a:prstGeom>
          <a:noFill/>
          <a:ln>
            <a:noFill/>
          </a:ln>
        </p:spPr>
      </p:pic>
      <p:sp>
        <p:nvSpPr>
          <p:cNvPr id="332" name="Google Shape;332;p48"/>
          <p:cNvSpPr txBox="1"/>
          <p:nvPr/>
        </p:nvSpPr>
        <p:spPr>
          <a:xfrm>
            <a:off x="435425" y="894350"/>
            <a:ext cx="8575500" cy="91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The SKAO SDC3 organizers released a </a:t>
            </a:r>
            <a:r>
              <a:rPr lang="en" sz="1800" b="1"/>
              <a:t>preliminary dataset for testing</a:t>
            </a:r>
            <a:r>
              <a:rPr lang="en" sz="1800"/>
              <a:t>. </a:t>
            </a:r>
            <a:br>
              <a:rPr lang="en" sz="1800"/>
            </a:br>
            <a:r>
              <a:rPr lang="en" sz="1800">
                <a:solidFill>
                  <a:schemeClr val="dk1"/>
                </a:solidFill>
              </a:rPr>
              <a:t>We applied the </a:t>
            </a:r>
            <a:r>
              <a:rPr lang="en" sz="2000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rPr>
              <a:t>Traditional</a:t>
            </a:r>
            <a:r>
              <a:rPr lang="en" sz="1800">
                <a:solidFill>
                  <a:schemeClr val="dk1"/>
                </a:solidFill>
              </a:rPr>
              <a:t>  approach with an analytical fitting function.</a:t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333" name="Google Shape;333;p48"/>
          <p:cNvSpPr txBox="1"/>
          <p:nvPr/>
        </p:nvSpPr>
        <p:spPr>
          <a:xfrm rot="-2867801">
            <a:off x="4701394" y="2630790"/>
            <a:ext cx="4386812" cy="1062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700" b="1">
                <a:solidFill>
                  <a:srgbClr val="CCCCCC"/>
                </a:solidFill>
              </a:rPr>
              <a:t>Preliminary</a:t>
            </a:r>
            <a:r>
              <a:rPr lang="en" sz="5700">
                <a:solidFill>
                  <a:srgbClr val="CCCCCC"/>
                </a:solidFill>
              </a:rPr>
              <a:t> </a:t>
            </a:r>
            <a:endParaRPr sz="4400">
              <a:solidFill>
                <a:srgbClr val="CCCCCC"/>
              </a:solidFill>
            </a:endParaRPr>
          </a:p>
        </p:txBody>
      </p:sp>
      <p:sp>
        <p:nvSpPr>
          <p:cNvPr id="334" name="Google Shape;334;p48"/>
          <p:cNvSpPr txBox="1">
            <a:spLocks noGrp="1"/>
          </p:cNvSpPr>
          <p:nvPr>
            <p:ph type="title"/>
          </p:nvPr>
        </p:nvSpPr>
        <p:spPr>
          <a:xfrm>
            <a:off x="293760" y="58560"/>
            <a:ext cx="8575500" cy="91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3200"/>
              <a:buFont typeface="Arial"/>
              <a:buNone/>
            </a:pPr>
            <a:r>
              <a:rPr lang="en" sz="3200">
                <a:latin typeface="Caveat"/>
                <a:ea typeface="Caveat"/>
                <a:cs typeface="Caveat"/>
                <a:sym typeface="Caveat"/>
              </a:rPr>
              <a:t>Traditional</a:t>
            </a:r>
            <a:r>
              <a:rPr lang="en" sz="3200"/>
              <a:t>  Method on SDC3b test data</a:t>
            </a:r>
            <a:endParaRPr sz="3200" b="0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5" name="Google Shape;335;p4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27254" y="1622582"/>
            <a:ext cx="2313275" cy="1827152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36" name="Google Shape;336;p48"/>
          <p:cNvGraphicFramePr/>
          <p:nvPr/>
        </p:nvGraphicFramePr>
        <p:xfrm>
          <a:off x="5445338" y="2292438"/>
          <a:ext cx="3255075" cy="1828680"/>
        </p:xfrm>
        <a:graphic>
          <a:graphicData uri="http://schemas.openxmlformats.org/drawingml/2006/table">
            <a:tbl>
              <a:tblPr>
                <a:noFill/>
                <a:tableStyleId>{3B33193B-66FE-420F-BBF4-27BF31F19075}</a:tableStyleId>
              </a:tblPr>
              <a:tblGrid>
                <a:gridCol w="7064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5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227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/>
                        <a:t>z</a:t>
                      </a:r>
                      <a:endParaRPr sz="1800" b="1"/>
                    </a:p>
                  </a:txBody>
                  <a:tcPr marL="91425" marR="91425" marT="91425" marB="91425">
                    <a:lnL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/>
                        <a:t>freq [MHz]</a:t>
                      </a:r>
                      <a:endParaRPr sz="1800" b="1"/>
                    </a:p>
                  </a:txBody>
                  <a:tcPr marL="91425" marR="91425" marT="91425" marB="91425">
                    <a:lnL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800" b="1">
                          <a:solidFill>
                            <a:schemeClr val="dk1"/>
                          </a:solidFill>
                        </a:rPr>
                        <a:t>〈x</a:t>
                      </a:r>
                      <a:r>
                        <a:rPr lang="en" sz="1800" b="1" baseline="-25000">
                          <a:solidFill>
                            <a:schemeClr val="dk1"/>
                          </a:solidFill>
                        </a:rPr>
                        <a:t>HI</a:t>
                      </a:r>
                      <a:r>
                        <a:rPr lang="en" sz="1800" b="1">
                          <a:solidFill>
                            <a:schemeClr val="dk1"/>
                          </a:solidFill>
                        </a:rPr>
                        <a:t>〉</a:t>
                      </a:r>
                      <a:endParaRPr sz="1800" b="1"/>
                    </a:p>
                  </a:txBody>
                  <a:tcPr marL="91425" marR="91425" marT="91425" marB="91425">
                    <a:lnL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66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7.98</a:t>
                      </a:r>
                      <a:endParaRPr sz="1800"/>
                    </a:p>
                  </a:txBody>
                  <a:tcPr marL="91425" marR="91425" marT="91425" marB="91425">
                    <a:lnL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151 - 166</a:t>
                      </a:r>
                      <a:endParaRPr sz="1800"/>
                    </a:p>
                  </a:txBody>
                  <a:tcPr marL="91425" marR="91425" marT="91425" marB="91425">
                    <a:lnL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0.706</a:t>
                      </a:r>
                      <a:endParaRPr sz="1800"/>
                    </a:p>
                  </a:txBody>
                  <a:tcPr marL="91425" marR="91425" marT="91425" marB="91425">
                    <a:lnL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7.20</a:t>
                      </a:r>
                      <a:endParaRPr sz="1800"/>
                    </a:p>
                  </a:txBody>
                  <a:tcPr marL="91425" marR="91425" marT="91425" marB="91425">
                    <a:lnL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166 - 181</a:t>
                      </a:r>
                      <a:endParaRPr sz="1800"/>
                    </a:p>
                  </a:txBody>
                  <a:tcPr marL="91425" marR="91425" marT="91425" marB="91425">
                    <a:lnL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0.490</a:t>
                      </a:r>
                      <a:endParaRPr sz="1800"/>
                    </a:p>
                  </a:txBody>
                  <a:tcPr marL="91425" marR="91425" marT="91425" marB="91425">
                    <a:lnL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6.55</a:t>
                      </a:r>
                      <a:endParaRPr sz="1800"/>
                    </a:p>
                  </a:txBody>
                  <a:tcPr marL="91425" marR="91425" marT="91425" marB="91425">
                    <a:lnL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181 - 195</a:t>
                      </a:r>
                      <a:endParaRPr sz="1800"/>
                    </a:p>
                  </a:txBody>
                  <a:tcPr marL="91425" marR="91425" marT="91425" marB="91425">
                    <a:lnL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0.014</a:t>
                      </a:r>
                      <a:endParaRPr sz="1800"/>
                    </a:p>
                  </a:txBody>
                  <a:tcPr marL="91425" marR="91425" marT="91425" marB="91425">
                    <a:lnL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37" name="Google Shape;337;p48"/>
          <p:cNvSpPr/>
          <p:nvPr/>
        </p:nvSpPr>
        <p:spPr>
          <a:xfrm>
            <a:off x="4032325" y="1740398"/>
            <a:ext cx="955800" cy="323400"/>
          </a:xfrm>
          <a:prstGeom prst="roundRect">
            <a:avLst>
              <a:gd name="adj" fmla="val 16667"/>
            </a:avLst>
          </a:prstGeom>
          <a:solidFill>
            <a:srgbClr val="CCCCCC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29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z = 7.20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338" name="Google Shape;338;p48"/>
          <p:cNvSpPr/>
          <p:nvPr/>
        </p:nvSpPr>
        <p:spPr>
          <a:xfrm>
            <a:off x="1583923" y="1709328"/>
            <a:ext cx="955800" cy="323400"/>
          </a:xfrm>
          <a:prstGeom prst="roundRect">
            <a:avLst>
              <a:gd name="adj" fmla="val 16667"/>
            </a:avLst>
          </a:prstGeom>
          <a:solidFill>
            <a:srgbClr val="CCCCCC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29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z = 7.98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339" name="Google Shape;339;p4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444754" y="3327682"/>
            <a:ext cx="2313274" cy="1817891"/>
          </a:xfrm>
          <a:prstGeom prst="rect">
            <a:avLst/>
          </a:prstGeom>
          <a:noFill/>
          <a:ln>
            <a:noFill/>
          </a:ln>
        </p:spPr>
      </p:pic>
      <p:sp>
        <p:nvSpPr>
          <p:cNvPr id="340" name="Google Shape;340;p48"/>
          <p:cNvSpPr/>
          <p:nvPr/>
        </p:nvSpPr>
        <p:spPr>
          <a:xfrm>
            <a:off x="2687004" y="3462386"/>
            <a:ext cx="955800" cy="323400"/>
          </a:xfrm>
          <a:prstGeom prst="roundRect">
            <a:avLst>
              <a:gd name="adj" fmla="val 16667"/>
            </a:avLst>
          </a:prstGeom>
          <a:solidFill>
            <a:srgbClr val="CCCCCC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29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z = 6.55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49"/>
          <p:cNvSpPr txBox="1">
            <a:spLocks noGrp="1"/>
          </p:cNvSpPr>
          <p:nvPr>
            <p:ph type="title"/>
          </p:nvPr>
        </p:nvSpPr>
        <p:spPr>
          <a:xfrm>
            <a:off x="293760" y="58560"/>
            <a:ext cx="8575500" cy="91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3200"/>
              <a:buFont typeface="Arial"/>
              <a:buNone/>
            </a:pPr>
            <a:r>
              <a:rPr lang="en" sz="3200">
                <a:latin typeface="Roboto Mono Thin"/>
                <a:ea typeface="Roboto Mono Thin"/>
                <a:cs typeface="Roboto Mono Thin"/>
                <a:sym typeface="Roboto Mono Thin"/>
              </a:rPr>
              <a:t>Modern</a:t>
            </a:r>
            <a:r>
              <a:rPr lang="en" sz="3200"/>
              <a:t> Method</a:t>
            </a:r>
            <a:endParaRPr sz="3200" b="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6" name="Google Shape;346;p49"/>
          <p:cNvSpPr txBox="1"/>
          <p:nvPr/>
        </p:nvSpPr>
        <p:spPr>
          <a:xfrm>
            <a:off x="117225" y="829140"/>
            <a:ext cx="9085200" cy="40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Employ simulation based inference (</a:t>
            </a:r>
            <a:r>
              <a:rPr lang="en" sz="1800" b="1"/>
              <a:t>SBI</a:t>
            </a:r>
            <a:r>
              <a:rPr lang="en" sz="1800"/>
              <a:t>)</a:t>
            </a:r>
            <a:endParaRPr sz="10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Instead of Gaussian likelihood assumption, </a:t>
            </a:r>
            <a:r>
              <a:rPr lang="en" sz="1800" b="1"/>
              <a:t>likelihood is learnt from simulations</a:t>
            </a:r>
            <a:endParaRPr sz="1800" b="1"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Requires compression + density estimation: </a:t>
            </a:r>
            <a:r>
              <a:rPr lang="en" sz="1800" b="1"/>
              <a:t>machine learning</a:t>
            </a:r>
            <a:r>
              <a:rPr lang="en" sz="1800"/>
              <a:t> extensively used</a:t>
            </a:r>
            <a:endParaRPr sz="1800" b="1"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Bias reduced → becoming standard approach</a:t>
            </a:r>
            <a:endParaRPr sz="1800"/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en" sz="1800" b="1"/>
            </a:br>
            <a:br>
              <a:rPr lang="en" sz="1800" b="1"/>
            </a:br>
            <a:br>
              <a:rPr lang="en" sz="1800" b="1"/>
            </a:br>
            <a:endParaRPr sz="1800" b="1"/>
          </a:p>
        </p:txBody>
      </p:sp>
      <p:pic>
        <p:nvPicPr>
          <p:cNvPr id="347" name="Google Shape;347;p49"/>
          <p:cNvPicPr preferRelativeResize="0"/>
          <p:nvPr/>
        </p:nvPicPr>
        <p:blipFill rotWithShape="1">
          <a:blip r:embed="rId3">
            <a:alphaModFix/>
          </a:blip>
          <a:srcRect t="-470" b="469"/>
          <a:stretch/>
        </p:blipFill>
        <p:spPr>
          <a:xfrm>
            <a:off x="1487088" y="2579675"/>
            <a:ext cx="6169825" cy="2335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50"/>
          <p:cNvSpPr txBox="1">
            <a:spLocks noGrp="1"/>
          </p:cNvSpPr>
          <p:nvPr>
            <p:ph type="title"/>
          </p:nvPr>
        </p:nvSpPr>
        <p:spPr>
          <a:xfrm>
            <a:off x="0" y="212150"/>
            <a:ext cx="9144000" cy="60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3200"/>
              <a:buFont typeface="Arial"/>
              <a:buNone/>
            </a:pPr>
            <a:r>
              <a:rPr lang="en" sz="3000">
                <a:solidFill>
                  <a:schemeClr val="dk1"/>
                </a:solidFill>
              </a:rPr>
              <a:t>Summary &amp; TODO List</a:t>
            </a:r>
            <a:endParaRPr sz="2800" b="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3" name="Google Shape;353;p50"/>
          <p:cNvSpPr txBox="1"/>
          <p:nvPr/>
        </p:nvSpPr>
        <p:spPr>
          <a:xfrm>
            <a:off x="170950" y="1004525"/>
            <a:ext cx="8867700" cy="286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/>
              <a:t>Status of the Swiss &amp; Swedish team                       at the SDC3b </a:t>
            </a:r>
            <a:r>
              <a:rPr lang="en" sz="1800">
                <a:solidFill>
                  <a:schemeClr val="dk1"/>
                </a:solidFill>
              </a:rPr>
              <a:t>…</a:t>
            </a:r>
            <a:endParaRPr sz="1800"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Employ SKACH dataset (recycled from SDC3a) for </a:t>
            </a:r>
            <a:r>
              <a:rPr lang="en" sz="2000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rPr>
              <a:t>traditional</a:t>
            </a:r>
            <a:r>
              <a:rPr lang="en" sz="1800"/>
              <a:t> method test</a:t>
            </a:r>
            <a:endParaRPr sz="1800"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Testing </a:t>
            </a:r>
            <a:r>
              <a:rPr lang="en" sz="2000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rPr>
              <a:t>traditional</a:t>
            </a:r>
            <a:r>
              <a:rPr lang="en" sz="1800"/>
              <a:t> method (MCMC) on the testset of the SDC3b</a:t>
            </a:r>
            <a:endParaRPr sz="1800"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Testing </a:t>
            </a:r>
            <a:r>
              <a:rPr lang="en" sz="2000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rPr>
              <a:t>traditional</a:t>
            </a:r>
            <a:r>
              <a:rPr lang="en" sz="1800"/>
              <a:t> method on data with noise &amp; residual foreground</a:t>
            </a:r>
            <a:endParaRPr sz="1800"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Prepare the semi-numerical code </a:t>
            </a:r>
            <a:r>
              <a:rPr lang="en" sz="1800">
                <a:solidFill>
                  <a:schemeClr val="dk1"/>
                </a:solidFill>
              </a:rPr>
              <a:t>BEoRN</a:t>
            </a:r>
            <a:r>
              <a:rPr lang="en" sz="1800"/>
              <a:t> for </a:t>
            </a:r>
            <a:r>
              <a:rPr lang="en" sz="1800">
                <a:solidFill>
                  <a:schemeClr val="dk1"/>
                </a:solidFill>
                <a:latin typeface="Roboto Mono Thin"/>
                <a:ea typeface="Roboto Mono Thin"/>
                <a:cs typeface="Roboto Mono Thin"/>
                <a:sym typeface="Roboto Mono Thin"/>
              </a:rPr>
              <a:t>modern</a:t>
            </a:r>
            <a:r>
              <a:rPr lang="en" sz="1800">
                <a:solidFill>
                  <a:schemeClr val="dk1"/>
                </a:solidFill>
              </a:rPr>
              <a:t> framework</a:t>
            </a:r>
            <a:endParaRPr sz="1800"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Develop ML &amp; SBI frameworks for </a:t>
            </a:r>
            <a:r>
              <a:rPr lang="en" sz="1800">
                <a:solidFill>
                  <a:schemeClr val="dk1"/>
                </a:solidFill>
                <a:latin typeface="Roboto Mono Thin"/>
                <a:ea typeface="Roboto Mono Thin"/>
                <a:cs typeface="Roboto Mono Thin"/>
                <a:sym typeface="Roboto Mono Thin"/>
              </a:rPr>
              <a:t>modern</a:t>
            </a:r>
            <a:r>
              <a:rPr lang="en" sz="1800"/>
              <a:t> method</a:t>
            </a:r>
            <a:endParaRPr sz="1800"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>
                <a:solidFill>
                  <a:schemeClr val="dk1"/>
                </a:solidFill>
              </a:rPr>
              <a:t>Develop generative diffusion models for modelling summary statistics</a:t>
            </a:r>
            <a:endParaRPr sz="1800">
              <a:solidFill>
                <a:schemeClr val="dk1"/>
              </a:solidFill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Waiting for the ground truth of the SDC3b test dataset</a:t>
            </a:r>
            <a:endParaRPr sz="1800"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Waiting for the official start of the challenge (SDC3b data)</a:t>
            </a:r>
            <a:endParaRPr sz="1800"/>
          </a:p>
        </p:txBody>
      </p:sp>
      <p:pic>
        <p:nvPicPr>
          <p:cNvPr id="354" name="Google Shape;354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40743" y="2751842"/>
            <a:ext cx="392000" cy="39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5" name="Google Shape;355;p5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49067" y="1459830"/>
            <a:ext cx="301752" cy="301752"/>
          </a:xfrm>
          <a:prstGeom prst="rect">
            <a:avLst/>
          </a:prstGeom>
          <a:noFill/>
          <a:ln>
            <a:noFill/>
          </a:ln>
        </p:spPr>
      </p:pic>
      <p:pic>
        <p:nvPicPr>
          <p:cNvPr id="356" name="Google Shape;356;p5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62668" y="3998173"/>
            <a:ext cx="392001" cy="39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7" name="Google Shape;357;p5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71939" y="1901985"/>
            <a:ext cx="301752" cy="301752"/>
          </a:xfrm>
          <a:prstGeom prst="rect">
            <a:avLst/>
          </a:prstGeom>
          <a:noFill/>
          <a:ln>
            <a:noFill/>
          </a:ln>
        </p:spPr>
      </p:pic>
      <p:pic>
        <p:nvPicPr>
          <p:cNvPr id="358" name="Google Shape;358;p5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798725" y="3583714"/>
            <a:ext cx="392001" cy="39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9" name="Google Shape;359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96752" y="3171124"/>
            <a:ext cx="392000" cy="39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0" name="Google Shape;360;p5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655725" y="4418838"/>
            <a:ext cx="392001" cy="39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1" name="Google Shape;361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50115" y="2292199"/>
            <a:ext cx="392000" cy="39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2" name="Google Shape;362;p50"/>
          <p:cNvPicPr preferRelativeResize="0"/>
          <p:nvPr/>
        </p:nvPicPr>
        <p:blipFill rotWithShape="1">
          <a:blip r:embed="rId6">
            <a:alphaModFix/>
          </a:blip>
          <a:srcRect l="11410" t="32105" r="7030" b="35385"/>
          <a:stretch/>
        </p:blipFill>
        <p:spPr>
          <a:xfrm>
            <a:off x="3988621" y="1012801"/>
            <a:ext cx="1353312" cy="3017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Google Shape;178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3007" y="760475"/>
            <a:ext cx="8067992" cy="3517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40"/>
          <p:cNvPicPr preferRelativeResize="0"/>
          <p:nvPr/>
        </p:nvPicPr>
        <p:blipFill rotWithShape="1">
          <a:blip r:embed="rId4">
            <a:alphaModFix/>
          </a:blip>
          <a:srcRect t="2504" b="14555"/>
          <a:stretch/>
        </p:blipFill>
        <p:spPr>
          <a:xfrm>
            <a:off x="82320" y="4520160"/>
            <a:ext cx="984599" cy="6130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4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33033" y="4411465"/>
            <a:ext cx="914040" cy="684720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40"/>
          <p:cNvSpPr txBox="1"/>
          <p:nvPr/>
        </p:nvSpPr>
        <p:spPr>
          <a:xfrm>
            <a:off x="1141672" y="4833025"/>
            <a:ext cx="782700" cy="29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Font typeface="Arial"/>
              <a:buNone/>
            </a:pPr>
            <a:r>
              <a:rPr lang="en" sz="1400" b="1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LOFAR</a:t>
            </a:r>
            <a:endParaRPr sz="1400" b="0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2" name="Google Shape;182;p4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49855" y="4082671"/>
            <a:ext cx="919800" cy="615600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40"/>
          <p:cNvSpPr txBox="1"/>
          <p:nvPr/>
        </p:nvSpPr>
        <p:spPr>
          <a:xfrm>
            <a:off x="416650" y="4425149"/>
            <a:ext cx="735000" cy="29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Font typeface="Arial"/>
              <a:buNone/>
            </a:pPr>
            <a:r>
              <a:rPr lang="en" sz="1400" b="1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SKA</a:t>
            </a:r>
            <a:endParaRPr sz="1400" b="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p40"/>
          <p:cNvSpPr txBox="1"/>
          <p:nvPr/>
        </p:nvSpPr>
        <p:spPr>
          <a:xfrm>
            <a:off x="-13560" y="4825680"/>
            <a:ext cx="735000" cy="29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Font typeface="Arial"/>
              <a:buNone/>
            </a:pPr>
            <a:r>
              <a:rPr lang="en" sz="1400" b="1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MWA</a:t>
            </a:r>
            <a:endParaRPr sz="1400" b="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40"/>
          <p:cNvSpPr/>
          <p:nvPr/>
        </p:nvSpPr>
        <p:spPr>
          <a:xfrm>
            <a:off x="4111050" y="709225"/>
            <a:ext cx="3738600" cy="384960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40"/>
          <p:cNvSpPr/>
          <p:nvPr/>
        </p:nvSpPr>
        <p:spPr>
          <a:xfrm>
            <a:off x="83450" y="1169124"/>
            <a:ext cx="5676000" cy="855167"/>
          </a:xfrm>
          <a:prstGeom prst="rightArrowCallout">
            <a:avLst>
              <a:gd name="adj1" fmla="val 10114"/>
              <a:gd name="adj2" fmla="val 20789"/>
              <a:gd name="adj3" fmla="val 25000"/>
              <a:gd name="adj4" fmla="val 64977"/>
            </a:avLst>
          </a:prstGeom>
          <a:solidFill>
            <a:schemeClr val="dk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1) Formation of the first ionizing sources (z∽20)</a:t>
            </a:r>
            <a:endParaRPr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2) Hydrogen gets ionized/heated → 21-cm signal</a:t>
            </a:r>
            <a:endParaRPr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3) Reionization expected to end (z∽6)</a:t>
            </a:r>
            <a:endParaRPr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40"/>
          <p:cNvSpPr txBox="1">
            <a:spLocks noGrp="1"/>
          </p:cNvSpPr>
          <p:nvPr>
            <p:ph type="title"/>
          </p:nvPr>
        </p:nvSpPr>
        <p:spPr>
          <a:xfrm>
            <a:off x="-6050" y="-17750"/>
            <a:ext cx="9201300" cy="91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3200"/>
              <a:buFont typeface="Arial"/>
              <a:buNone/>
            </a:pPr>
            <a:r>
              <a:rPr lang="en" sz="3000"/>
              <a:t>The Epoch of Reionization… in a Nutshell</a:t>
            </a:r>
            <a:endParaRPr sz="3000" b="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" name="Google Shape;188;p40"/>
          <p:cNvSpPr txBox="1"/>
          <p:nvPr/>
        </p:nvSpPr>
        <p:spPr>
          <a:xfrm>
            <a:off x="2270725" y="4455950"/>
            <a:ext cx="6690900" cy="78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EoR is the scientific goal of ongoing and future radio interferometry experiments (e.g. SKA-Low, LOFAR, MWA)</a:t>
            </a:r>
            <a:endParaRPr/>
          </a:p>
        </p:txBody>
      </p:sp>
      <p:sp>
        <p:nvSpPr>
          <p:cNvPr id="189" name="Google Shape;189;p40"/>
          <p:cNvSpPr txBox="1"/>
          <p:nvPr/>
        </p:nvSpPr>
        <p:spPr>
          <a:xfrm>
            <a:off x="4111175" y="4076272"/>
            <a:ext cx="3738600" cy="46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29" b="1" dirty="0">
                <a:solidFill>
                  <a:srgbClr val="FF0000"/>
                </a:solidFill>
              </a:rPr>
              <a:t>Epoch of Reionization (EoR)</a:t>
            </a:r>
            <a:endParaRPr sz="1829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41"/>
          <p:cNvSpPr txBox="1"/>
          <p:nvPr/>
        </p:nvSpPr>
        <p:spPr>
          <a:xfrm>
            <a:off x="435425" y="818150"/>
            <a:ext cx="7823700" cy="81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The observed signal</a:t>
            </a:r>
            <a:r>
              <a:rPr lang="en" sz="1800"/>
              <a:t>, </a:t>
            </a:r>
            <a:r>
              <a:rPr lang="en" sz="1800" b="1">
                <a:solidFill>
                  <a:schemeClr val="dk1"/>
                </a:solidFill>
              </a:rPr>
              <a:t>δT</a:t>
            </a:r>
            <a:r>
              <a:rPr lang="en" sz="1800" b="1" baseline="-25000">
                <a:solidFill>
                  <a:schemeClr val="dk1"/>
                </a:solidFill>
              </a:rPr>
              <a:t>b</a:t>
            </a:r>
            <a:r>
              <a:rPr lang="en" sz="1800" b="1">
                <a:solidFill>
                  <a:schemeClr val="dk1"/>
                </a:solidFill>
              </a:rPr>
              <a:t>(θ,z), depends</a:t>
            </a:r>
            <a:r>
              <a:rPr lang="en" sz="1800">
                <a:solidFill>
                  <a:schemeClr val="dk1"/>
                </a:solidFill>
              </a:rPr>
              <a:t> on the redshift/frequency evolution of the </a:t>
            </a:r>
            <a:r>
              <a:rPr lang="en" sz="1800" b="1">
                <a:solidFill>
                  <a:schemeClr val="dk1"/>
                </a:solidFill>
              </a:rPr>
              <a:t>hydrogen (HI) volume-averaged neutral fraction</a:t>
            </a:r>
            <a:r>
              <a:rPr lang="en" sz="1800">
                <a:solidFill>
                  <a:schemeClr val="dk1"/>
                </a:solidFill>
              </a:rPr>
              <a:t>:</a:t>
            </a:r>
            <a:endParaRPr sz="1800" b="1"/>
          </a:p>
        </p:txBody>
      </p:sp>
      <p:pic>
        <p:nvPicPr>
          <p:cNvPr id="195" name="Google Shape;195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8250" y="1632125"/>
            <a:ext cx="7612699" cy="2052075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41"/>
          <p:cNvSpPr/>
          <p:nvPr/>
        </p:nvSpPr>
        <p:spPr>
          <a:xfrm>
            <a:off x="1533350" y="1769025"/>
            <a:ext cx="996600" cy="310800"/>
          </a:xfrm>
          <a:prstGeom prst="roundRect">
            <a:avLst>
              <a:gd name="adj" fmla="val 16667"/>
            </a:avLst>
          </a:prstGeom>
          <a:solidFill>
            <a:srgbClr val="A4C2F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29000"/>
              </a:srgbClr>
            </a:outerShdw>
          </a:effectLst>
        </p:spPr>
        <p:txBody>
          <a:bodyPr spcFirstLastPara="1" wrap="square" lIns="0" tIns="45700" rIns="45700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〈x</a:t>
            </a:r>
            <a:r>
              <a:rPr lang="en" baseline="-25000">
                <a:solidFill>
                  <a:schemeClr val="dk1"/>
                </a:solidFill>
              </a:rPr>
              <a:t>HI</a:t>
            </a:r>
            <a:r>
              <a:rPr lang="en">
                <a:solidFill>
                  <a:schemeClr val="dk1"/>
                </a:solidFill>
              </a:rPr>
              <a:t>〉≈</a:t>
            </a:r>
            <a:r>
              <a:rPr lang="en"/>
              <a:t> 1</a:t>
            </a:r>
            <a:endParaRPr/>
          </a:p>
        </p:txBody>
      </p:sp>
      <p:sp>
        <p:nvSpPr>
          <p:cNvPr id="197" name="Google Shape;197;p41"/>
          <p:cNvSpPr/>
          <p:nvPr/>
        </p:nvSpPr>
        <p:spPr>
          <a:xfrm>
            <a:off x="3602425" y="1769025"/>
            <a:ext cx="1115700" cy="3108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DFEAFB"/>
              </a:gs>
              <a:gs pos="0">
                <a:srgbClr val="EA9999"/>
              </a:gs>
              <a:gs pos="100000">
                <a:srgbClr val="6E9CE7"/>
              </a:gs>
            </a:gsLst>
            <a:lin ang="10800025" scaled="0"/>
          </a:gra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29000"/>
              </a:srgbClr>
            </a:outerShdw>
          </a:effectLst>
        </p:spPr>
        <p:txBody>
          <a:bodyPr spcFirstLastPara="1" wrap="square" lIns="0" tIns="45700" rIns="45700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〈x</a:t>
            </a:r>
            <a:r>
              <a:rPr lang="en" baseline="-25000">
                <a:solidFill>
                  <a:schemeClr val="dk1"/>
                </a:solidFill>
              </a:rPr>
              <a:t>HI</a:t>
            </a:r>
            <a:r>
              <a:rPr lang="en">
                <a:solidFill>
                  <a:schemeClr val="dk1"/>
                </a:solidFill>
              </a:rPr>
              <a:t>〉≈ 0.5</a:t>
            </a:r>
            <a:endParaRPr b="1"/>
          </a:p>
        </p:txBody>
      </p:sp>
      <p:sp>
        <p:nvSpPr>
          <p:cNvPr id="198" name="Google Shape;198;p41"/>
          <p:cNvSpPr/>
          <p:nvPr/>
        </p:nvSpPr>
        <p:spPr>
          <a:xfrm>
            <a:off x="6269425" y="1769025"/>
            <a:ext cx="996600" cy="310800"/>
          </a:xfrm>
          <a:prstGeom prst="roundRect">
            <a:avLst>
              <a:gd name="adj" fmla="val 16667"/>
            </a:avLst>
          </a:prstGeom>
          <a:solidFill>
            <a:srgbClr val="EA999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29000"/>
              </a:srgbClr>
            </a:outerShdw>
          </a:effectLst>
        </p:spPr>
        <p:txBody>
          <a:bodyPr spcFirstLastPara="1" wrap="square" lIns="0" tIns="45700" rIns="45700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〈x</a:t>
            </a:r>
            <a:r>
              <a:rPr lang="en" baseline="-25000">
                <a:solidFill>
                  <a:schemeClr val="dk1"/>
                </a:solidFill>
              </a:rPr>
              <a:t>HI</a:t>
            </a:r>
            <a:r>
              <a:rPr lang="en">
                <a:solidFill>
                  <a:schemeClr val="dk1"/>
                </a:solidFill>
              </a:rPr>
              <a:t>〉≈ 0</a:t>
            </a:r>
            <a:endParaRPr b="1"/>
          </a:p>
        </p:txBody>
      </p:sp>
      <p:sp>
        <p:nvSpPr>
          <p:cNvPr id="199" name="Google Shape;199;p41"/>
          <p:cNvSpPr txBox="1">
            <a:spLocks noGrp="1"/>
          </p:cNvSpPr>
          <p:nvPr>
            <p:ph type="title"/>
          </p:nvPr>
        </p:nvSpPr>
        <p:spPr>
          <a:xfrm>
            <a:off x="-6050" y="-17750"/>
            <a:ext cx="9201300" cy="91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3200"/>
              <a:buFont typeface="Arial"/>
              <a:buNone/>
            </a:pPr>
            <a:r>
              <a:rPr lang="en" sz="3000"/>
              <a:t>The Epoch of Reionization… in a Nutshell</a:t>
            </a:r>
            <a:endParaRPr sz="3000" b="0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0" name="Google Shape;200;p41"/>
          <p:cNvPicPr preferRelativeResize="0"/>
          <p:nvPr/>
        </p:nvPicPr>
        <p:blipFill rotWithShape="1">
          <a:blip r:embed="rId4">
            <a:alphaModFix/>
          </a:blip>
          <a:srcRect l="1716" t="2093" r="1842" b="2740"/>
          <a:stretch/>
        </p:blipFill>
        <p:spPr>
          <a:xfrm>
            <a:off x="6393225" y="2781800"/>
            <a:ext cx="2684150" cy="2270149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01" name="Google Shape;201;p41"/>
          <p:cNvPicPr preferRelativeResize="0"/>
          <p:nvPr/>
        </p:nvPicPr>
        <p:blipFill rotWithShape="1">
          <a:blip r:embed="rId5">
            <a:alphaModFix/>
          </a:blip>
          <a:srcRect l="1477" t="2143"/>
          <a:stretch/>
        </p:blipFill>
        <p:spPr>
          <a:xfrm>
            <a:off x="928475" y="3683488"/>
            <a:ext cx="1643377" cy="143163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4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701972" y="3652093"/>
            <a:ext cx="1667959" cy="146303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4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500029" y="3652100"/>
            <a:ext cx="1667958" cy="1463034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41"/>
          <p:cNvSpPr txBox="1"/>
          <p:nvPr/>
        </p:nvSpPr>
        <p:spPr>
          <a:xfrm>
            <a:off x="6402725" y="1199375"/>
            <a:ext cx="1755600" cy="4617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dk1"/>
                </a:solidFill>
              </a:rPr>
              <a:t>〈x</a:t>
            </a:r>
            <a:r>
              <a:rPr lang="en" sz="1800" b="1" baseline="-25000">
                <a:solidFill>
                  <a:schemeClr val="dk1"/>
                </a:solidFill>
              </a:rPr>
              <a:t>HI</a:t>
            </a:r>
            <a:r>
              <a:rPr lang="en" sz="1800" b="1">
                <a:solidFill>
                  <a:schemeClr val="dk1"/>
                </a:solidFill>
              </a:rPr>
              <a:t>〉∊  [0, 1]</a:t>
            </a:r>
            <a:endParaRPr sz="1800" b="1">
              <a:solidFill>
                <a:schemeClr val="dk1"/>
              </a:solidFill>
            </a:endParaRPr>
          </a:p>
        </p:txBody>
      </p:sp>
      <p:cxnSp>
        <p:nvCxnSpPr>
          <p:cNvPr id="205" name="Google Shape;205;p41"/>
          <p:cNvCxnSpPr/>
          <p:nvPr/>
        </p:nvCxnSpPr>
        <p:spPr>
          <a:xfrm rot="10800000" flipH="1">
            <a:off x="1761962" y="3192367"/>
            <a:ext cx="378600" cy="4923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06" name="Google Shape;206;p41"/>
          <p:cNvCxnSpPr/>
          <p:nvPr/>
        </p:nvCxnSpPr>
        <p:spPr>
          <a:xfrm rot="10800000" flipH="1">
            <a:off x="3666962" y="3192367"/>
            <a:ext cx="378600" cy="4923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07" name="Google Shape;207;p41"/>
          <p:cNvCxnSpPr/>
          <p:nvPr/>
        </p:nvCxnSpPr>
        <p:spPr>
          <a:xfrm rot="10800000" flipH="1">
            <a:off x="5585191" y="3192367"/>
            <a:ext cx="378600" cy="4923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08" name="Google Shape;208;p41"/>
          <p:cNvSpPr/>
          <p:nvPr/>
        </p:nvSpPr>
        <p:spPr>
          <a:xfrm>
            <a:off x="6436425" y="2534263"/>
            <a:ext cx="2616900" cy="4002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29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</a:rPr>
              <a:t>Reionization history</a:t>
            </a:r>
            <a:endParaRPr sz="2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" name="Google Shape;213;p42"/>
          <p:cNvPicPr preferRelativeResize="0"/>
          <p:nvPr/>
        </p:nvPicPr>
        <p:blipFill rotWithShape="1">
          <a:blip r:embed="rId3">
            <a:alphaModFix/>
          </a:blip>
          <a:srcRect l="37146" b="29681"/>
          <a:stretch/>
        </p:blipFill>
        <p:spPr>
          <a:xfrm>
            <a:off x="5984635" y="1122950"/>
            <a:ext cx="3283940" cy="2393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22050" y="1122948"/>
            <a:ext cx="5230750" cy="3414350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p42"/>
          <p:cNvSpPr txBox="1">
            <a:spLocks noGrp="1"/>
          </p:cNvSpPr>
          <p:nvPr>
            <p:ph type="title"/>
          </p:nvPr>
        </p:nvSpPr>
        <p:spPr>
          <a:xfrm>
            <a:off x="293760" y="58560"/>
            <a:ext cx="8575500" cy="91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3200"/>
              <a:buFont typeface="Arial"/>
              <a:buNone/>
            </a:pPr>
            <a:r>
              <a:rPr lang="en" sz="3200"/>
              <a:t>Tomographic Imaging of the 21-cm Signal</a:t>
            </a:r>
            <a:endParaRPr sz="3200" b="0" strike="noStrike"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16" name="Google Shape;216;p42"/>
          <p:cNvCxnSpPr/>
          <p:nvPr/>
        </p:nvCxnSpPr>
        <p:spPr>
          <a:xfrm rot="10800000" flipH="1">
            <a:off x="4089253" y="3791874"/>
            <a:ext cx="14700" cy="8229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17" name="Google Shape;217;p42"/>
          <p:cNvCxnSpPr/>
          <p:nvPr/>
        </p:nvCxnSpPr>
        <p:spPr>
          <a:xfrm rot="-5400000" flipH="1">
            <a:off x="4426160" y="4139483"/>
            <a:ext cx="14700" cy="8229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18" name="Google Shape;218;p42"/>
          <p:cNvSpPr txBox="1"/>
          <p:nvPr/>
        </p:nvSpPr>
        <p:spPr>
          <a:xfrm>
            <a:off x="4103950" y="4470675"/>
            <a:ext cx="695700" cy="1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/>
              <a:t>RA</a:t>
            </a:r>
            <a:endParaRPr sz="1800" b="1"/>
          </a:p>
        </p:txBody>
      </p:sp>
      <p:sp>
        <p:nvSpPr>
          <p:cNvPr id="219" name="Google Shape;219;p42"/>
          <p:cNvSpPr txBox="1"/>
          <p:nvPr/>
        </p:nvSpPr>
        <p:spPr>
          <a:xfrm rot="-5400000">
            <a:off x="3536350" y="4001875"/>
            <a:ext cx="695700" cy="42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/>
              <a:t>Dec</a:t>
            </a:r>
            <a:endParaRPr sz="1800" b="1"/>
          </a:p>
        </p:txBody>
      </p:sp>
      <p:cxnSp>
        <p:nvCxnSpPr>
          <p:cNvPr id="220" name="Google Shape;220;p42"/>
          <p:cNvCxnSpPr/>
          <p:nvPr/>
        </p:nvCxnSpPr>
        <p:spPr>
          <a:xfrm rot="10800000" flipH="1">
            <a:off x="6278070" y="3919092"/>
            <a:ext cx="1000800" cy="6783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21" name="Google Shape;221;p42"/>
          <p:cNvSpPr txBox="1"/>
          <p:nvPr/>
        </p:nvSpPr>
        <p:spPr>
          <a:xfrm>
            <a:off x="6694750" y="4165875"/>
            <a:ext cx="921000" cy="1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/>
              <a:t>z , </a:t>
            </a:r>
            <a:r>
              <a:rPr lang="en" sz="1800" b="1">
                <a:solidFill>
                  <a:schemeClr val="dk1"/>
                </a:solidFill>
              </a:rPr>
              <a:t>ν</a:t>
            </a:r>
            <a:r>
              <a:rPr lang="en" sz="1800" b="1" baseline="-25000">
                <a:solidFill>
                  <a:schemeClr val="dk1"/>
                </a:solidFill>
              </a:rPr>
              <a:t>obs</a:t>
            </a:r>
            <a:r>
              <a:rPr lang="en" sz="1800" b="1"/>
              <a:t>  </a:t>
            </a:r>
            <a:endParaRPr sz="1800" b="1"/>
          </a:p>
        </p:txBody>
      </p:sp>
      <p:sp>
        <p:nvSpPr>
          <p:cNvPr id="222" name="Google Shape;222;p42"/>
          <p:cNvSpPr txBox="1"/>
          <p:nvPr/>
        </p:nvSpPr>
        <p:spPr>
          <a:xfrm>
            <a:off x="6085150" y="3327675"/>
            <a:ext cx="1717800" cy="69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/>
              <a:t>z = 13.2</a:t>
            </a:r>
            <a:br>
              <a:rPr lang="en" sz="1800" b="1"/>
            </a:br>
            <a:r>
              <a:rPr lang="en" sz="1800" b="1">
                <a:solidFill>
                  <a:schemeClr val="dk1"/>
                </a:solidFill>
              </a:rPr>
              <a:t>ν</a:t>
            </a:r>
            <a:r>
              <a:rPr lang="en" sz="1800" b="1" baseline="-25000">
                <a:solidFill>
                  <a:schemeClr val="dk1"/>
                </a:solidFill>
              </a:rPr>
              <a:t>obs </a:t>
            </a:r>
            <a:r>
              <a:rPr lang="en" sz="1800" b="1">
                <a:solidFill>
                  <a:schemeClr val="dk1"/>
                </a:solidFill>
              </a:rPr>
              <a:t>= 100 MHz</a:t>
            </a:r>
            <a:endParaRPr sz="1800" b="1"/>
          </a:p>
        </p:txBody>
      </p:sp>
      <p:sp>
        <p:nvSpPr>
          <p:cNvPr id="223" name="Google Shape;223;p42"/>
          <p:cNvSpPr txBox="1"/>
          <p:nvPr/>
        </p:nvSpPr>
        <p:spPr>
          <a:xfrm>
            <a:off x="435425" y="1122950"/>
            <a:ext cx="5678700" cy="350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/>
              <a:t>Square Kilometre Array (SKA-Low)</a:t>
            </a:r>
            <a:r>
              <a:rPr lang="en" sz="1800"/>
              <a:t> will provide a sequence of images of redshifted 21-cm signal at different redshifts (observed frequencies).</a:t>
            </a:r>
            <a:endParaRPr sz="18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en" sz="1800"/>
            </a:br>
            <a:endParaRPr sz="18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3D tomographic dataset </a:t>
            </a:r>
            <a:endParaRPr sz="1800"/>
          </a:p>
          <a:p>
            <a:pPr marL="9144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  a.k.a.</a:t>
            </a:r>
            <a:endParaRPr sz="18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       21-cm lightcone</a:t>
            </a:r>
            <a:endParaRPr sz="1800"/>
          </a:p>
        </p:txBody>
      </p:sp>
      <p:sp>
        <p:nvSpPr>
          <p:cNvPr id="224" name="Google Shape;224;p42"/>
          <p:cNvSpPr/>
          <p:nvPr/>
        </p:nvSpPr>
        <p:spPr>
          <a:xfrm>
            <a:off x="435425" y="2683825"/>
            <a:ext cx="3602400" cy="576000"/>
          </a:xfrm>
          <a:prstGeom prst="roundRect">
            <a:avLst>
              <a:gd name="adj" fmla="val 16667"/>
            </a:avLst>
          </a:prstGeom>
          <a:solidFill>
            <a:srgbClr val="A4C2F4"/>
          </a:solidFill>
          <a:ln w="9525" cap="flat" cmpd="sng">
            <a:solidFill>
              <a:srgbClr val="1155CC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29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1155CC"/>
                </a:solidFill>
              </a:rPr>
              <a:t>δT</a:t>
            </a:r>
            <a:r>
              <a:rPr lang="en" sz="2000" baseline="-25000">
                <a:solidFill>
                  <a:srgbClr val="1155CC"/>
                </a:solidFill>
              </a:rPr>
              <a:t>b</a:t>
            </a:r>
            <a:r>
              <a:rPr lang="en" sz="2000">
                <a:solidFill>
                  <a:srgbClr val="1155CC"/>
                </a:solidFill>
              </a:rPr>
              <a:t>(θ,z) ∝ [1+δ</a:t>
            </a:r>
            <a:r>
              <a:rPr lang="en" sz="2000" baseline="-25000">
                <a:solidFill>
                  <a:srgbClr val="1155CC"/>
                </a:solidFill>
              </a:rPr>
              <a:t>b</a:t>
            </a:r>
            <a:r>
              <a:rPr lang="en" sz="2000">
                <a:solidFill>
                  <a:srgbClr val="1155CC"/>
                </a:solidFill>
              </a:rPr>
              <a:t>(θ,z)] x</a:t>
            </a:r>
            <a:r>
              <a:rPr lang="en" sz="2000" baseline="-25000">
                <a:solidFill>
                  <a:srgbClr val="1155CC"/>
                </a:solidFill>
              </a:rPr>
              <a:t>HI</a:t>
            </a:r>
            <a:r>
              <a:rPr lang="en" sz="2000">
                <a:solidFill>
                  <a:srgbClr val="1155CC"/>
                </a:solidFill>
              </a:rPr>
              <a:t>(θ,z)</a:t>
            </a:r>
            <a:endParaRPr sz="2000">
              <a:solidFill>
                <a:srgbClr val="1155CC"/>
              </a:solidFill>
            </a:endParaRPr>
          </a:p>
        </p:txBody>
      </p:sp>
      <p:cxnSp>
        <p:nvCxnSpPr>
          <p:cNvPr id="225" name="Google Shape;225;p42"/>
          <p:cNvCxnSpPr/>
          <p:nvPr/>
        </p:nvCxnSpPr>
        <p:spPr>
          <a:xfrm rot="10800000" flipH="1">
            <a:off x="5117050" y="2731750"/>
            <a:ext cx="1614000" cy="9825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26" name="Google Shape;226;p42"/>
          <p:cNvSpPr/>
          <p:nvPr/>
        </p:nvSpPr>
        <p:spPr>
          <a:xfrm>
            <a:off x="3311250" y="3715675"/>
            <a:ext cx="2802900" cy="822900"/>
          </a:xfrm>
          <a:prstGeom prst="roundRect">
            <a:avLst>
              <a:gd name="adj" fmla="val 16667"/>
            </a:avLst>
          </a:prstGeom>
          <a:solidFill>
            <a:srgbClr val="B7B7B7">
              <a:alpha val="7059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29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</a:rPr>
              <a:t>Redshift evolution of the 21-cm signal spatial distribution throughout EoR</a:t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227" name="Google Shape;227;p42"/>
          <p:cNvSpPr txBox="1"/>
          <p:nvPr/>
        </p:nvSpPr>
        <p:spPr>
          <a:xfrm>
            <a:off x="435425" y="2317425"/>
            <a:ext cx="30000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accent1"/>
                </a:solidFill>
              </a:rPr>
              <a:t>Differential brightness</a:t>
            </a:r>
            <a:endParaRPr b="1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43"/>
          <p:cNvSpPr txBox="1"/>
          <p:nvPr/>
        </p:nvSpPr>
        <p:spPr>
          <a:xfrm>
            <a:off x="84973" y="869041"/>
            <a:ext cx="8958900" cy="35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The goal of the SKA Data Challenge 3 is to test the full pipeline of the SKA-Low, from instrumental observations to cosmological &amp; astrophysical predictions.</a:t>
            </a:r>
            <a:endParaRPr sz="1800">
              <a:solidFill>
                <a:schemeClr val="dk1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 b="1" u="sng">
                <a:solidFill>
                  <a:schemeClr val="dk1"/>
                </a:solidFill>
              </a:rPr>
              <a:t>SDC3a Foreground:</a:t>
            </a:r>
            <a:r>
              <a:rPr lang="en" sz="1800" u="sng">
                <a:solidFill>
                  <a:schemeClr val="dk1"/>
                </a:solidFill>
              </a:rPr>
              <a:t> </a:t>
            </a:r>
            <a:endParaRPr sz="1800">
              <a:solidFill>
                <a:schemeClr val="dk1"/>
              </a:solidFill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Can we </a:t>
            </a:r>
            <a:r>
              <a:rPr lang="en" sz="1800" b="1">
                <a:solidFill>
                  <a:schemeClr val="dk1"/>
                </a:solidFill>
              </a:rPr>
              <a:t>detect the 21-cm signal</a:t>
            </a:r>
            <a:r>
              <a:rPr lang="en" sz="1800">
                <a:solidFill>
                  <a:schemeClr val="dk1"/>
                </a:solidFill>
              </a:rPr>
              <a:t> and remove foreground contamination?</a:t>
            </a:r>
            <a:endParaRPr sz="1800">
              <a:solidFill>
                <a:schemeClr val="dk1"/>
              </a:solidFill>
            </a:endParaRPr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</a:pPr>
            <a:r>
              <a:rPr lang="en" sz="1800" b="1">
                <a:solidFill>
                  <a:schemeClr val="dk1"/>
                </a:solidFill>
              </a:rPr>
              <a:t>Start:</a:t>
            </a:r>
            <a:r>
              <a:rPr lang="en" sz="1800">
                <a:solidFill>
                  <a:schemeClr val="dk1"/>
                </a:solidFill>
              </a:rPr>
              <a:t> Observed visibility with systematics, gain error, foregrounds, etc.</a:t>
            </a:r>
            <a:endParaRPr sz="1800">
              <a:solidFill>
                <a:schemeClr val="dk1"/>
              </a:solidFill>
            </a:endParaRPr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</a:pPr>
            <a:r>
              <a:rPr lang="en" sz="1800" b="1">
                <a:solidFill>
                  <a:schemeClr val="dk1"/>
                </a:solidFill>
              </a:rPr>
              <a:t>Goal:</a:t>
            </a:r>
            <a:r>
              <a:rPr lang="en" sz="1800">
                <a:solidFill>
                  <a:schemeClr val="dk1"/>
                </a:solidFill>
              </a:rPr>
              <a:t> Clean 2D power spectra (summary statistics) of the 21-cm signal.</a:t>
            </a:r>
            <a:endParaRPr sz="1800" b="1" u="sng">
              <a:solidFill>
                <a:schemeClr val="dk1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 b="1" u="sng">
                <a:solidFill>
                  <a:schemeClr val="dk1"/>
                </a:solidFill>
              </a:rPr>
              <a:t>SDC3b Inference:</a:t>
            </a:r>
            <a:br>
              <a:rPr lang="en" sz="1800">
                <a:solidFill>
                  <a:schemeClr val="dk1"/>
                </a:solidFill>
              </a:rPr>
            </a:br>
            <a:r>
              <a:rPr lang="en" sz="1800">
                <a:solidFill>
                  <a:schemeClr val="dk1"/>
                </a:solidFill>
              </a:rPr>
              <a:t>Can we </a:t>
            </a:r>
            <a:r>
              <a:rPr lang="en" sz="1800" b="1">
                <a:solidFill>
                  <a:schemeClr val="dk1"/>
                </a:solidFill>
              </a:rPr>
              <a:t>infer the reionization history</a:t>
            </a:r>
            <a:r>
              <a:rPr lang="en" sz="1800">
                <a:solidFill>
                  <a:schemeClr val="dk1"/>
                </a:solidFill>
              </a:rPr>
              <a:t> from the observed detection?</a:t>
            </a:r>
            <a:endParaRPr sz="1800">
              <a:solidFill>
                <a:schemeClr val="dk1"/>
              </a:solidFill>
            </a:endParaRPr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</a:pPr>
            <a:r>
              <a:rPr lang="en" sz="1800" b="1">
                <a:solidFill>
                  <a:schemeClr val="dk1"/>
                </a:solidFill>
              </a:rPr>
              <a:t>Start:</a:t>
            </a:r>
            <a:r>
              <a:rPr lang="en" sz="1800">
                <a:solidFill>
                  <a:schemeClr val="dk1"/>
                </a:solidFill>
              </a:rPr>
              <a:t> 2D power spectra of the detected signal at observed frequency, ν</a:t>
            </a:r>
            <a:r>
              <a:rPr lang="en" sz="1800" baseline="-25000">
                <a:solidFill>
                  <a:schemeClr val="dk1"/>
                </a:solidFill>
              </a:rPr>
              <a:t>obs</a:t>
            </a:r>
            <a:r>
              <a:rPr lang="en" sz="1800">
                <a:solidFill>
                  <a:schemeClr val="dk1"/>
                </a:solidFill>
              </a:rPr>
              <a:t>.</a:t>
            </a:r>
            <a:endParaRPr sz="1800">
              <a:solidFill>
                <a:schemeClr val="dk1"/>
              </a:solidFill>
            </a:endParaRPr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</a:pPr>
            <a:r>
              <a:rPr lang="en" sz="1800" b="1">
                <a:solidFill>
                  <a:schemeClr val="dk1"/>
                </a:solidFill>
              </a:rPr>
              <a:t>Goal:</a:t>
            </a:r>
            <a:r>
              <a:rPr lang="en" sz="1800">
                <a:solidFill>
                  <a:schemeClr val="dk1"/>
                </a:solidFill>
              </a:rPr>
              <a:t> Infer the corresponding hydrogen neutral fraction〈x</a:t>
            </a:r>
            <a:r>
              <a:rPr lang="en" sz="1800" baseline="-25000">
                <a:solidFill>
                  <a:schemeClr val="dk1"/>
                </a:solidFill>
              </a:rPr>
              <a:t>HI</a:t>
            </a:r>
            <a:r>
              <a:rPr lang="en" sz="1800">
                <a:solidFill>
                  <a:schemeClr val="dk1"/>
                </a:solidFill>
              </a:rPr>
              <a:t>〉.</a:t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233" name="Google Shape;233;p43"/>
          <p:cNvSpPr/>
          <p:nvPr/>
        </p:nvSpPr>
        <p:spPr>
          <a:xfrm>
            <a:off x="1307025" y="4443800"/>
            <a:ext cx="6858900" cy="5907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351C75"/>
              </a:gs>
              <a:gs pos="100000">
                <a:srgbClr val="A64D79"/>
              </a:gs>
              <a:gs pos="100000">
                <a:srgbClr val="737373"/>
              </a:gs>
            </a:gsLst>
            <a:lin ang="10800025" scaled="0"/>
          </a:gra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0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lt1"/>
                </a:solidFill>
              </a:rPr>
              <a:t>The ending point of SDC3a is the starting point of SDC3b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234" name="Google Shape;234;p43"/>
          <p:cNvSpPr txBox="1">
            <a:spLocks noGrp="1"/>
          </p:cNvSpPr>
          <p:nvPr>
            <p:ph type="title"/>
          </p:nvPr>
        </p:nvSpPr>
        <p:spPr>
          <a:xfrm>
            <a:off x="-6050" y="232500"/>
            <a:ext cx="9201300" cy="590700"/>
          </a:xfrm>
          <a:prstGeom prst="rect">
            <a:avLst/>
          </a:prstGeom>
          <a:gradFill>
            <a:gsLst>
              <a:gs pos="0">
                <a:srgbClr val="351C75"/>
              </a:gs>
              <a:gs pos="100000">
                <a:srgbClr val="A64D79"/>
              </a:gs>
              <a:gs pos="100000">
                <a:srgbClr val="737373"/>
              </a:gs>
            </a:gsLst>
            <a:lin ang="10801400" scaled="0"/>
          </a:gra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3200"/>
              <a:buFont typeface="Arial"/>
              <a:buNone/>
            </a:pPr>
            <a:r>
              <a:rPr lang="en" sz="3000">
                <a:solidFill>
                  <a:schemeClr val="lt1"/>
                </a:solidFill>
              </a:rPr>
              <a:t>Science Data Challenge 3</a:t>
            </a:r>
            <a:endParaRPr sz="3000" b="0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9" name="Google Shape;239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40800" y="2679750"/>
            <a:ext cx="3052875" cy="2001800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p44"/>
          <p:cNvSpPr txBox="1">
            <a:spLocks noGrp="1"/>
          </p:cNvSpPr>
          <p:nvPr>
            <p:ph type="title"/>
          </p:nvPr>
        </p:nvSpPr>
        <p:spPr>
          <a:xfrm>
            <a:off x="293760" y="58560"/>
            <a:ext cx="8575500" cy="91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3200"/>
              <a:buFont typeface="Arial"/>
              <a:buNone/>
            </a:pPr>
            <a:r>
              <a:rPr lang="en" sz="3200"/>
              <a:t>Setup of the SDC3b: Inference</a:t>
            </a:r>
            <a:endParaRPr sz="3200" b="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" name="Google Shape;241;p44"/>
          <p:cNvSpPr txBox="1"/>
          <p:nvPr/>
        </p:nvSpPr>
        <p:spPr>
          <a:xfrm>
            <a:off x="0" y="4799984"/>
            <a:ext cx="70914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/>
              <a:t>More info: </a:t>
            </a:r>
            <a:r>
              <a:rPr lang="en" sz="1300" u="sng">
                <a:solidFill>
                  <a:schemeClr val="hlink"/>
                </a:solidFill>
                <a:hlinkClick r:id="rId4"/>
              </a:rPr>
              <a:t>https://sdc3.skao.int/challenges/inference</a:t>
            </a:r>
            <a:r>
              <a:rPr lang="en" sz="1300"/>
              <a:t> and see Anna’s presentation</a:t>
            </a:r>
            <a:endParaRPr sz="1300"/>
          </a:p>
        </p:txBody>
      </p:sp>
      <p:sp>
        <p:nvSpPr>
          <p:cNvPr id="242" name="Google Shape;242;p44"/>
          <p:cNvSpPr txBox="1"/>
          <p:nvPr/>
        </p:nvSpPr>
        <p:spPr>
          <a:xfrm>
            <a:off x="-251275" y="799050"/>
            <a:ext cx="9498300" cy="156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171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 u="sng"/>
              <a:t>Input dataset:</a:t>
            </a:r>
            <a:r>
              <a:rPr lang="en" sz="1800" b="1"/>
              <a:t> </a:t>
            </a:r>
            <a:r>
              <a:rPr lang="en" sz="1800"/>
              <a:t>3D </a:t>
            </a:r>
            <a:r>
              <a:rPr lang="en" sz="1800" b="1"/>
              <a:t>tomographic data</a:t>
            </a:r>
            <a:r>
              <a:rPr lang="en" sz="1800"/>
              <a:t> simulated with </a:t>
            </a:r>
            <a:r>
              <a:rPr lang="en" sz="1800" b="1"/>
              <a:t>two codes </a:t>
            </a:r>
            <a:r>
              <a:rPr lang="en" sz="1800"/>
              <a:t>(different approaches)</a:t>
            </a:r>
            <a:endParaRPr sz="1800"/>
          </a:p>
          <a:p>
            <a:pPr marL="457200" lvl="0" indent="-1714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" sz="1800" u="sng"/>
              <a:t>Observational setups</a:t>
            </a:r>
            <a:r>
              <a:rPr lang="en" sz="1800"/>
              <a:t> (for each dataset):</a:t>
            </a:r>
            <a:endParaRPr sz="1800"/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</a:pPr>
            <a:r>
              <a:rPr lang="en" sz="1800">
                <a:solidFill>
                  <a:schemeClr val="dk1"/>
                </a:solidFill>
              </a:rPr>
              <a:t>Realistic scenario: 21-cm </a:t>
            </a:r>
            <a:r>
              <a:rPr lang="en" sz="1800" b="1">
                <a:solidFill>
                  <a:schemeClr val="dk1"/>
                </a:solidFill>
              </a:rPr>
              <a:t>+</a:t>
            </a:r>
            <a:r>
              <a:rPr lang="en" sz="1800">
                <a:solidFill>
                  <a:schemeClr val="dk1"/>
                </a:solidFill>
              </a:rPr>
              <a:t> systematic noise  </a:t>
            </a:r>
            <a:r>
              <a:rPr lang="en" sz="1800" b="1">
                <a:solidFill>
                  <a:schemeClr val="dk1"/>
                </a:solidFill>
              </a:rPr>
              <a:t>+</a:t>
            </a:r>
            <a:r>
              <a:rPr lang="en" sz="1800">
                <a:solidFill>
                  <a:schemeClr val="dk1"/>
                </a:solidFill>
              </a:rPr>
              <a:t> residual foreground</a:t>
            </a:r>
            <a:endParaRPr sz="1800" u="sng">
              <a:solidFill>
                <a:schemeClr val="dk1"/>
              </a:solidFill>
            </a:endParaRPr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</a:pPr>
            <a:r>
              <a:rPr lang="en" sz="1800"/>
              <a:t>Ideal scenario: 21-cm </a:t>
            </a:r>
            <a:r>
              <a:rPr lang="en" sz="1800" b="1"/>
              <a:t>+</a:t>
            </a:r>
            <a:r>
              <a:rPr lang="en" sz="1800"/>
              <a:t> systematic noise</a:t>
            </a:r>
            <a:endParaRPr sz="1800"/>
          </a:p>
        </p:txBody>
      </p:sp>
      <p:sp>
        <p:nvSpPr>
          <p:cNvPr id="243" name="Google Shape;243;p44"/>
          <p:cNvSpPr/>
          <p:nvPr/>
        </p:nvSpPr>
        <p:spPr>
          <a:xfrm>
            <a:off x="4304338" y="4137888"/>
            <a:ext cx="1679400" cy="543900"/>
          </a:xfrm>
          <a:prstGeom prst="roundRect">
            <a:avLst>
              <a:gd name="adj" fmla="val 16667"/>
            </a:avLst>
          </a:prstGeom>
          <a:solidFill>
            <a:srgbClr val="FCE5CD"/>
          </a:solidFill>
          <a:ln w="9525" cap="flat" cmpd="sng">
            <a:solidFill>
              <a:srgbClr val="B45F06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29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rgbClr val="B45F06"/>
                </a:solidFill>
              </a:rPr>
              <a:t>Ground Truth:</a:t>
            </a:r>
            <a:r>
              <a:rPr lang="en">
                <a:solidFill>
                  <a:srgbClr val="B45F06"/>
                </a:solidFill>
              </a:rPr>
              <a:t> </a:t>
            </a:r>
            <a:br>
              <a:rPr lang="en">
                <a:solidFill>
                  <a:srgbClr val="B45F06"/>
                </a:solidFill>
              </a:rPr>
            </a:br>
            <a:r>
              <a:rPr lang="en">
                <a:solidFill>
                  <a:srgbClr val="B45F06"/>
                </a:solidFill>
              </a:rPr>
              <a:t>ν</a:t>
            </a:r>
            <a:r>
              <a:rPr lang="en" baseline="-25000">
                <a:solidFill>
                  <a:srgbClr val="B45F06"/>
                </a:solidFill>
              </a:rPr>
              <a:t>obs </a:t>
            </a:r>
            <a:r>
              <a:rPr lang="en">
                <a:solidFill>
                  <a:srgbClr val="B45F06"/>
                </a:solidFill>
              </a:rPr>
              <a:t>±</a:t>
            </a:r>
            <a:r>
              <a:rPr lang="en" baseline="-25000">
                <a:solidFill>
                  <a:srgbClr val="B45F06"/>
                </a:solidFill>
              </a:rPr>
              <a:t> </a:t>
            </a:r>
            <a:r>
              <a:rPr lang="en">
                <a:solidFill>
                  <a:srgbClr val="B45F06"/>
                </a:solidFill>
              </a:rPr>
              <a:t>Δν →〈x</a:t>
            </a:r>
            <a:r>
              <a:rPr lang="en" baseline="-25000">
                <a:solidFill>
                  <a:srgbClr val="B45F06"/>
                </a:solidFill>
              </a:rPr>
              <a:t>HI</a:t>
            </a:r>
            <a:r>
              <a:rPr lang="en">
                <a:solidFill>
                  <a:srgbClr val="B45F06"/>
                </a:solidFill>
              </a:rPr>
              <a:t>〉</a:t>
            </a:r>
            <a:endParaRPr>
              <a:solidFill>
                <a:srgbClr val="B45F06"/>
              </a:solidFill>
            </a:endParaRPr>
          </a:p>
        </p:txBody>
      </p:sp>
      <p:pic>
        <p:nvPicPr>
          <p:cNvPr id="244" name="Google Shape;244;p4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37576" y="2825413"/>
            <a:ext cx="729727" cy="5439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45" name="Google Shape;245;p4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5676" y="2645200"/>
            <a:ext cx="4140400" cy="1380150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p44"/>
          <p:cNvSpPr/>
          <p:nvPr/>
        </p:nvSpPr>
        <p:spPr>
          <a:xfrm>
            <a:off x="4703550" y="3406275"/>
            <a:ext cx="997800" cy="2478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29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Analysis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47" name="Google Shape;247;p44"/>
          <p:cNvSpPr/>
          <p:nvPr/>
        </p:nvSpPr>
        <p:spPr>
          <a:xfrm>
            <a:off x="3336186" y="3743539"/>
            <a:ext cx="729600" cy="2478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29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2D Pk</a:t>
            </a:r>
            <a:endParaRPr>
              <a:solidFill>
                <a:schemeClr val="dk1"/>
              </a:solidFill>
            </a:endParaRPr>
          </a:p>
        </p:txBody>
      </p:sp>
      <p:cxnSp>
        <p:nvCxnSpPr>
          <p:cNvPr id="248" name="Google Shape;248;p44"/>
          <p:cNvCxnSpPr>
            <a:stCxn id="249" idx="2"/>
            <a:endCxn id="243" idx="1"/>
          </p:cNvCxnSpPr>
          <p:nvPr/>
        </p:nvCxnSpPr>
        <p:spPr>
          <a:xfrm rot="-5400000" flipH="1">
            <a:off x="3194000" y="3299397"/>
            <a:ext cx="271800" cy="1948800"/>
          </a:xfrm>
          <a:prstGeom prst="curvedConnector2">
            <a:avLst/>
          </a:prstGeom>
          <a:noFill/>
          <a:ln w="28575" cap="flat" cmpd="sng">
            <a:solidFill>
              <a:schemeClr val="dk1"/>
            </a:solidFill>
            <a:prstDash val="dash"/>
            <a:round/>
            <a:headEnd type="none" w="med" len="med"/>
            <a:tailEnd type="triangle" w="med" len="med"/>
          </a:ln>
        </p:spPr>
      </p:cxnSp>
      <p:sp>
        <p:nvSpPr>
          <p:cNvPr id="249" name="Google Shape;249;p44"/>
          <p:cNvSpPr/>
          <p:nvPr/>
        </p:nvSpPr>
        <p:spPr>
          <a:xfrm>
            <a:off x="1754450" y="3737697"/>
            <a:ext cx="1202100" cy="4002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29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21-cm sub-volume</a:t>
            </a:r>
            <a:endParaRPr>
              <a:solidFill>
                <a:schemeClr val="dk1"/>
              </a:solidFill>
            </a:endParaRPr>
          </a:p>
        </p:txBody>
      </p:sp>
      <p:cxnSp>
        <p:nvCxnSpPr>
          <p:cNvPr id="250" name="Google Shape;250;p44"/>
          <p:cNvCxnSpPr>
            <a:stCxn id="247" idx="3"/>
            <a:endCxn id="246" idx="1"/>
          </p:cNvCxnSpPr>
          <p:nvPr/>
        </p:nvCxnSpPr>
        <p:spPr>
          <a:xfrm rot="10800000" flipH="1">
            <a:off x="4065786" y="3530239"/>
            <a:ext cx="637800" cy="337200"/>
          </a:xfrm>
          <a:prstGeom prst="curvedConnector3">
            <a:avLst>
              <a:gd name="adj1" fmla="val 49997"/>
            </a:avLst>
          </a:prstGeom>
          <a:noFill/>
          <a:ln w="28575" cap="flat" cmpd="sng">
            <a:solidFill>
              <a:schemeClr val="dk1"/>
            </a:solidFill>
            <a:prstDash val="dash"/>
            <a:round/>
            <a:headEnd type="none" w="med" len="med"/>
            <a:tailEnd type="triangle" w="med" len="med"/>
          </a:ln>
        </p:spPr>
      </p:cxnSp>
      <p:sp>
        <p:nvSpPr>
          <p:cNvPr id="251" name="Google Shape;251;p44"/>
          <p:cNvSpPr/>
          <p:nvPr/>
        </p:nvSpPr>
        <p:spPr>
          <a:xfrm>
            <a:off x="6664254" y="2591546"/>
            <a:ext cx="1849500" cy="2478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29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Infer EoR history</a:t>
            </a:r>
            <a:endParaRPr/>
          </a:p>
        </p:txBody>
      </p:sp>
      <p:cxnSp>
        <p:nvCxnSpPr>
          <p:cNvPr id="252" name="Google Shape;252;p44"/>
          <p:cNvCxnSpPr>
            <a:stCxn id="246" idx="3"/>
            <a:endCxn id="253" idx="1"/>
          </p:cNvCxnSpPr>
          <p:nvPr/>
        </p:nvCxnSpPr>
        <p:spPr>
          <a:xfrm rot="10800000" flipH="1">
            <a:off x="5701350" y="3126375"/>
            <a:ext cx="1877700" cy="403800"/>
          </a:xfrm>
          <a:prstGeom prst="curvedConnector4">
            <a:avLst>
              <a:gd name="adj1" fmla="val 49610"/>
              <a:gd name="adj2" fmla="val 139984"/>
            </a:avLst>
          </a:prstGeom>
          <a:noFill/>
          <a:ln w="28575" cap="flat" cmpd="sng">
            <a:solidFill>
              <a:schemeClr val="dk1"/>
            </a:solidFill>
            <a:prstDash val="dash"/>
            <a:round/>
            <a:headEnd type="none" w="med" len="med"/>
            <a:tailEnd type="triangle" w="med" len="med"/>
          </a:ln>
        </p:spPr>
      </p:cxnSp>
      <p:sp>
        <p:nvSpPr>
          <p:cNvPr id="254" name="Google Shape;254;p44"/>
          <p:cNvSpPr txBox="1"/>
          <p:nvPr/>
        </p:nvSpPr>
        <p:spPr>
          <a:xfrm>
            <a:off x="7664909" y="3291728"/>
            <a:ext cx="1148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A86E8"/>
              </a:solidFill>
            </a:endParaRPr>
          </a:p>
        </p:txBody>
      </p:sp>
      <p:sp>
        <p:nvSpPr>
          <p:cNvPr id="253" name="Google Shape;253;p44"/>
          <p:cNvSpPr/>
          <p:nvPr/>
        </p:nvSpPr>
        <p:spPr>
          <a:xfrm>
            <a:off x="7564409" y="3111639"/>
            <a:ext cx="100500" cy="10050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rgbClr val="4A86E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55" name="Google Shape;255;p44"/>
          <p:cNvCxnSpPr/>
          <p:nvPr/>
        </p:nvCxnSpPr>
        <p:spPr>
          <a:xfrm rot="10800000">
            <a:off x="7614659" y="2980828"/>
            <a:ext cx="0" cy="130800"/>
          </a:xfrm>
          <a:prstGeom prst="straightConnector1">
            <a:avLst/>
          </a:prstGeom>
          <a:noFill/>
          <a:ln w="19050" cap="flat" cmpd="sng">
            <a:solidFill>
              <a:srgbClr val="4A86E8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56" name="Google Shape;256;p44"/>
          <p:cNvCxnSpPr/>
          <p:nvPr/>
        </p:nvCxnSpPr>
        <p:spPr>
          <a:xfrm rot="10800000">
            <a:off x="7614659" y="3209428"/>
            <a:ext cx="0" cy="130800"/>
          </a:xfrm>
          <a:prstGeom prst="straightConnector1">
            <a:avLst/>
          </a:prstGeom>
          <a:noFill/>
          <a:ln w="19050" cap="flat" cmpd="sng">
            <a:solidFill>
              <a:srgbClr val="4A86E8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57" name="Google Shape;257;p44"/>
          <p:cNvCxnSpPr/>
          <p:nvPr/>
        </p:nvCxnSpPr>
        <p:spPr>
          <a:xfrm>
            <a:off x="7575023" y="2971928"/>
            <a:ext cx="78600" cy="1500"/>
          </a:xfrm>
          <a:prstGeom prst="straightConnector1">
            <a:avLst/>
          </a:prstGeom>
          <a:noFill/>
          <a:ln w="19050" cap="flat" cmpd="sng">
            <a:solidFill>
              <a:srgbClr val="4A86E8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58" name="Google Shape;258;p44"/>
          <p:cNvCxnSpPr/>
          <p:nvPr/>
        </p:nvCxnSpPr>
        <p:spPr>
          <a:xfrm>
            <a:off x="7575023" y="3346743"/>
            <a:ext cx="78600" cy="1500"/>
          </a:xfrm>
          <a:prstGeom prst="straightConnector1">
            <a:avLst/>
          </a:prstGeom>
          <a:noFill/>
          <a:ln w="19050" cap="flat" cmpd="sng">
            <a:solidFill>
              <a:srgbClr val="4A86E8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59" name="Google Shape;259;p44"/>
          <p:cNvSpPr/>
          <p:nvPr/>
        </p:nvSpPr>
        <p:spPr>
          <a:xfrm>
            <a:off x="7759734" y="3175703"/>
            <a:ext cx="1202100" cy="543900"/>
          </a:xfrm>
          <a:prstGeom prst="roundRect">
            <a:avLst>
              <a:gd name="adj" fmla="val 16667"/>
            </a:avLst>
          </a:prstGeom>
          <a:solidFill>
            <a:srgbClr val="A4C2F4"/>
          </a:solidFill>
          <a:ln w="9525" cap="flat" cmpd="sng">
            <a:solidFill>
              <a:srgbClr val="1155CC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29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rgbClr val="1155CC"/>
                </a:solidFill>
              </a:rPr>
              <a:t>Prediction:</a:t>
            </a:r>
            <a:r>
              <a:rPr lang="en">
                <a:solidFill>
                  <a:srgbClr val="1155CC"/>
                </a:solidFill>
              </a:rPr>
              <a:t> </a:t>
            </a:r>
            <a:br>
              <a:rPr lang="en">
                <a:solidFill>
                  <a:srgbClr val="1155CC"/>
                </a:solidFill>
              </a:rPr>
            </a:br>
            <a:r>
              <a:rPr lang="en">
                <a:solidFill>
                  <a:srgbClr val="1155CC"/>
                </a:solidFill>
              </a:rPr>
              <a:t>(z, x</a:t>
            </a:r>
            <a:r>
              <a:rPr lang="en" baseline="-25000">
                <a:solidFill>
                  <a:srgbClr val="1155CC"/>
                </a:solidFill>
              </a:rPr>
              <a:t>HI</a:t>
            </a:r>
            <a:r>
              <a:rPr lang="en">
                <a:solidFill>
                  <a:srgbClr val="1155CC"/>
                </a:solidFill>
              </a:rPr>
              <a:t>± Δx</a:t>
            </a:r>
            <a:r>
              <a:rPr lang="en" baseline="-25000">
                <a:solidFill>
                  <a:srgbClr val="1155CC"/>
                </a:solidFill>
              </a:rPr>
              <a:t>HI</a:t>
            </a:r>
            <a:r>
              <a:rPr lang="en">
                <a:solidFill>
                  <a:srgbClr val="1155CC"/>
                </a:solidFill>
              </a:rPr>
              <a:t>)</a:t>
            </a:r>
            <a:endParaRPr>
              <a:solidFill>
                <a:srgbClr val="1155CC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45"/>
          <p:cNvSpPr txBox="1">
            <a:spLocks noGrp="1"/>
          </p:cNvSpPr>
          <p:nvPr>
            <p:ph type="title"/>
          </p:nvPr>
        </p:nvSpPr>
        <p:spPr>
          <a:xfrm>
            <a:off x="446160" y="58560"/>
            <a:ext cx="8575500" cy="91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3200"/>
              <a:buFont typeface="Arial"/>
              <a:buNone/>
            </a:pPr>
            <a:r>
              <a:rPr lang="en" sz="3200"/>
              <a:t>          team framework</a:t>
            </a:r>
            <a:endParaRPr sz="3200" b="0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5" name="Google Shape;265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95021" y="1711375"/>
            <a:ext cx="1134729" cy="912000"/>
          </a:xfrm>
          <a:prstGeom prst="rect">
            <a:avLst/>
          </a:prstGeom>
          <a:noFill/>
          <a:ln>
            <a:noFill/>
          </a:ln>
        </p:spPr>
      </p:pic>
      <p:sp>
        <p:nvSpPr>
          <p:cNvPr id="266" name="Google Shape;266;p45"/>
          <p:cNvSpPr/>
          <p:nvPr/>
        </p:nvSpPr>
        <p:spPr>
          <a:xfrm>
            <a:off x="2473254" y="1524746"/>
            <a:ext cx="749700" cy="2478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29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2D Pk</a:t>
            </a:r>
            <a:endParaRPr/>
          </a:p>
        </p:txBody>
      </p:sp>
      <p:sp>
        <p:nvSpPr>
          <p:cNvPr id="267" name="Google Shape;267;p45"/>
          <p:cNvSpPr txBox="1"/>
          <p:nvPr/>
        </p:nvSpPr>
        <p:spPr>
          <a:xfrm>
            <a:off x="435425" y="818150"/>
            <a:ext cx="7823700" cy="5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CH and SE are the </a:t>
            </a:r>
            <a:r>
              <a:rPr lang="en" sz="1800" i="1">
                <a:solidFill>
                  <a:schemeClr val="dk1"/>
                </a:solidFill>
              </a:rPr>
              <a:t>newly</a:t>
            </a:r>
            <a:r>
              <a:rPr lang="en" sz="1800">
                <a:solidFill>
                  <a:schemeClr val="dk1"/>
                </a:solidFill>
              </a:rPr>
              <a:t> arrived at SKAO → Joining forces for SDC3b</a:t>
            </a:r>
            <a:endParaRPr sz="18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Registered at the SDC3b with </a:t>
            </a:r>
            <a:r>
              <a:rPr lang="en" sz="1800" b="1">
                <a:solidFill>
                  <a:schemeClr val="dk1"/>
                </a:solidFill>
              </a:rPr>
              <a:t>two teams</a:t>
            </a:r>
            <a:r>
              <a:rPr lang="en" sz="1800">
                <a:solidFill>
                  <a:schemeClr val="dk1"/>
                </a:solidFill>
              </a:rPr>
              <a:t> (</a:t>
            </a:r>
            <a:r>
              <a:rPr lang="en" sz="1800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rPr>
              <a:t>Traditional</a:t>
            </a:r>
            <a:r>
              <a:rPr lang="en" sz="1800">
                <a:solidFill>
                  <a:schemeClr val="dk1"/>
                </a:solidFill>
              </a:rPr>
              <a:t> &amp; </a:t>
            </a:r>
            <a:r>
              <a:rPr lang="en" sz="1800">
                <a:solidFill>
                  <a:schemeClr val="dk1"/>
                </a:solidFill>
                <a:latin typeface="Roboto Mono Thin"/>
                <a:ea typeface="Roboto Mono Thin"/>
                <a:cs typeface="Roboto Mono Thin"/>
                <a:sym typeface="Roboto Mono Thin"/>
              </a:rPr>
              <a:t>Modern</a:t>
            </a:r>
            <a:r>
              <a:rPr lang="en" sz="1800">
                <a:solidFill>
                  <a:schemeClr val="dk1"/>
                </a:solidFill>
              </a:rPr>
              <a:t> SEarCH)</a:t>
            </a:r>
            <a:endParaRPr sz="1800" b="1"/>
          </a:p>
        </p:txBody>
      </p:sp>
      <p:pic>
        <p:nvPicPr>
          <p:cNvPr id="268" name="Google Shape;268;p45"/>
          <p:cNvPicPr preferRelativeResize="0"/>
          <p:nvPr/>
        </p:nvPicPr>
        <p:blipFill rotWithShape="1">
          <a:blip r:embed="rId4">
            <a:alphaModFix/>
          </a:blip>
          <a:srcRect l="11410" t="32105" r="7030" b="35385"/>
          <a:stretch/>
        </p:blipFill>
        <p:spPr>
          <a:xfrm>
            <a:off x="1512925" y="282050"/>
            <a:ext cx="2221625" cy="465000"/>
          </a:xfrm>
          <a:prstGeom prst="rect">
            <a:avLst/>
          </a:prstGeom>
          <a:noFill/>
          <a:ln>
            <a:noFill/>
          </a:ln>
        </p:spPr>
      </p:pic>
      <p:sp>
        <p:nvSpPr>
          <p:cNvPr id="269" name="Google Shape;269;p45"/>
          <p:cNvSpPr/>
          <p:nvPr/>
        </p:nvSpPr>
        <p:spPr>
          <a:xfrm>
            <a:off x="719900" y="1796700"/>
            <a:ext cx="1648500" cy="465000"/>
          </a:xfrm>
          <a:prstGeom prst="roundRect">
            <a:avLst>
              <a:gd name="adj" fmla="val 16667"/>
            </a:avLst>
          </a:prstGeom>
          <a:solidFill>
            <a:srgbClr val="B7B7B7">
              <a:alpha val="7059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29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SDC3b Data</a:t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270" name="Google Shape;270;p45"/>
          <p:cNvSpPr/>
          <p:nvPr/>
        </p:nvSpPr>
        <p:spPr>
          <a:xfrm>
            <a:off x="5107475" y="1959763"/>
            <a:ext cx="1828800" cy="603600"/>
          </a:xfrm>
          <a:prstGeom prst="roundRect">
            <a:avLst>
              <a:gd name="adj" fmla="val 16667"/>
            </a:avLst>
          </a:prstGeom>
          <a:solidFill>
            <a:srgbClr val="B7B7B7">
              <a:alpha val="7059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29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Forward model </a:t>
            </a:r>
            <a:br>
              <a:rPr lang="en" sz="1800">
                <a:solidFill>
                  <a:schemeClr val="dk1"/>
                </a:solidFill>
              </a:rPr>
            </a:br>
            <a:r>
              <a:rPr lang="en" sz="1800">
                <a:solidFill>
                  <a:schemeClr val="dk1"/>
                </a:solidFill>
              </a:rPr>
              <a:t>or Simulations</a:t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271" name="Google Shape;271;p45"/>
          <p:cNvSpPr/>
          <p:nvPr/>
        </p:nvSpPr>
        <p:spPr>
          <a:xfrm>
            <a:off x="719901" y="3038563"/>
            <a:ext cx="1397100" cy="692100"/>
          </a:xfrm>
          <a:prstGeom prst="roundRect">
            <a:avLst>
              <a:gd name="adj" fmla="val 16667"/>
            </a:avLst>
          </a:prstGeom>
          <a:solidFill>
            <a:srgbClr val="B7B7B7">
              <a:alpha val="7059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29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MCMC inference</a:t>
            </a:r>
            <a:endParaRPr sz="1800">
              <a:solidFill>
                <a:schemeClr val="dk1"/>
              </a:solidFill>
            </a:endParaRPr>
          </a:p>
        </p:txBody>
      </p:sp>
      <p:pic>
        <p:nvPicPr>
          <p:cNvPr id="272" name="Google Shape;272;p4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928525" y="1914311"/>
            <a:ext cx="1397175" cy="912000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Google Shape;273;p45"/>
          <p:cNvSpPr/>
          <p:nvPr/>
        </p:nvSpPr>
        <p:spPr>
          <a:xfrm>
            <a:off x="7045254" y="1642359"/>
            <a:ext cx="1024200" cy="4299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29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21-cm</a:t>
            </a:r>
            <a:br>
              <a:rPr lang="en">
                <a:solidFill>
                  <a:schemeClr val="dk1"/>
                </a:solidFill>
              </a:rPr>
            </a:br>
            <a:r>
              <a:rPr lang="en">
                <a:solidFill>
                  <a:schemeClr val="dk1"/>
                </a:solidFill>
              </a:rPr>
              <a:t>lightcone</a:t>
            </a:r>
            <a:endParaRPr/>
          </a:p>
        </p:txBody>
      </p:sp>
      <p:cxnSp>
        <p:nvCxnSpPr>
          <p:cNvPr id="274" name="Google Shape;274;p45"/>
          <p:cNvCxnSpPr>
            <a:stCxn id="269" idx="2"/>
            <a:endCxn id="271" idx="0"/>
          </p:cNvCxnSpPr>
          <p:nvPr/>
        </p:nvCxnSpPr>
        <p:spPr>
          <a:xfrm flipH="1">
            <a:off x="1418450" y="2261700"/>
            <a:ext cx="125700" cy="7770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75" name="Google Shape;275;p45"/>
          <p:cNvSpPr/>
          <p:nvPr/>
        </p:nvSpPr>
        <p:spPr>
          <a:xfrm>
            <a:off x="2094236" y="4169800"/>
            <a:ext cx="1536300" cy="640200"/>
          </a:xfrm>
          <a:prstGeom prst="roundRect">
            <a:avLst>
              <a:gd name="adj" fmla="val 16667"/>
            </a:avLst>
          </a:prstGeom>
          <a:solidFill>
            <a:srgbClr val="B7B7B7">
              <a:alpha val="70590"/>
            </a:srgbClr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29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u="sng">
                <a:solidFill>
                  <a:schemeClr val="dk1"/>
                </a:solidFill>
              </a:rPr>
              <a:t>Prediction</a:t>
            </a:r>
            <a:r>
              <a:rPr lang="en" sz="1800">
                <a:solidFill>
                  <a:schemeClr val="dk1"/>
                </a:solidFill>
              </a:rPr>
              <a:t> </a:t>
            </a:r>
            <a:br>
              <a:rPr lang="en" sz="1800">
                <a:solidFill>
                  <a:schemeClr val="dk1"/>
                </a:solidFill>
              </a:rPr>
            </a:br>
            <a:r>
              <a:rPr lang="en" sz="1800">
                <a:solidFill>
                  <a:schemeClr val="dk1"/>
                </a:solidFill>
              </a:rPr>
              <a:t>(z, x</a:t>
            </a:r>
            <a:r>
              <a:rPr lang="en" sz="1800" baseline="-25000">
                <a:solidFill>
                  <a:schemeClr val="dk1"/>
                </a:solidFill>
              </a:rPr>
              <a:t>HI</a:t>
            </a:r>
            <a:r>
              <a:rPr lang="en" sz="1800">
                <a:solidFill>
                  <a:schemeClr val="dk1"/>
                </a:solidFill>
              </a:rPr>
              <a:t>± Δx</a:t>
            </a:r>
            <a:r>
              <a:rPr lang="en" sz="1800" baseline="-25000">
                <a:solidFill>
                  <a:schemeClr val="dk1"/>
                </a:solidFill>
              </a:rPr>
              <a:t>HI</a:t>
            </a:r>
            <a:r>
              <a:rPr lang="en" sz="1800">
                <a:solidFill>
                  <a:schemeClr val="dk1"/>
                </a:solidFill>
              </a:rPr>
              <a:t>)</a:t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276" name="Google Shape;276;p45"/>
          <p:cNvSpPr/>
          <p:nvPr/>
        </p:nvSpPr>
        <p:spPr>
          <a:xfrm>
            <a:off x="6242500" y="3250775"/>
            <a:ext cx="1947600" cy="603600"/>
          </a:xfrm>
          <a:prstGeom prst="roundRect">
            <a:avLst>
              <a:gd name="adj" fmla="val 16667"/>
            </a:avLst>
          </a:prstGeom>
          <a:solidFill>
            <a:srgbClr val="B7B7B7">
              <a:alpha val="7059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29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Model summary statistic</a:t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277" name="Google Shape;277;p45"/>
          <p:cNvSpPr/>
          <p:nvPr/>
        </p:nvSpPr>
        <p:spPr>
          <a:xfrm>
            <a:off x="2879713" y="2777725"/>
            <a:ext cx="1993500" cy="877800"/>
          </a:xfrm>
          <a:prstGeom prst="roundRect">
            <a:avLst>
              <a:gd name="adj" fmla="val 16667"/>
            </a:avLst>
          </a:prstGeom>
          <a:solidFill>
            <a:srgbClr val="B7B7B7">
              <a:alpha val="7059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29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Model residual foreground &amp; systematics (?)</a:t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278" name="Google Shape;278;p45"/>
          <p:cNvSpPr txBox="1"/>
          <p:nvPr/>
        </p:nvSpPr>
        <p:spPr>
          <a:xfrm>
            <a:off x="6927075" y="2725075"/>
            <a:ext cx="2086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with BEoRN @ UZH</a:t>
            </a:r>
            <a:endParaRPr>
              <a:solidFill>
                <a:schemeClr val="dk1"/>
              </a:solidFill>
            </a:endParaRPr>
          </a:p>
        </p:txBody>
      </p:sp>
      <p:cxnSp>
        <p:nvCxnSpPr>
          <p:cNvPr id="279" name="Google Shape;279;p45"/>
          <p:cNvCxnSpPr/>
          <p:nvPr/>
        </p:nvCxnSpPr>
        <p:spPr>
          <a:xfrm>
            <a:off x="6035679" y="2608954"/>
            <a:ext cx="456300" cy="5886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80" name="Google Shape;280;p45"/>
          <p:cNvSpPr/>
          <p:nvPr/>
        </p:nvSpPr>
        <p:spPr>
          <a:xfrm>
            <a:off x="5107483" y="4279300"/>
            <a:ext cx="1307700" cy="420600"/>
          </a:xfrm>
          <a:prstGeom prst="roundRect">
            <a:avLst>
              <a:gd name="adj" fmla="val 16667"/>
            </a:avLst>
          </a:prstGeom>
          <a:solidFill>
            <a:srgbClr val="B7B7B7">
              <a:alpha val="7059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29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SBI &amp; ML</a:t>
            </a:r>
            <a:endParaRPr sz="1800">
              <a:solidFill>
                <a:schemeClr val="dk1"/>
              </a:solidFill>
            </a:endParaRPr>
          </a:p>
        </p:txBody>
      </p:sp>
      <p:cxnSp>
        <p:nvCxnSpPr>
          <p:cNvPr id="281" name="Google Shape;281;p45"/>
          <p:cNvCxnSpPr>
            <a:stCxn id="276" idx="3"/>
            <a:endCxn id="280" idx="3"/>
          </p:cNvCxnSpPr>
          <p:nvPr/>
        </p:nvCxnSpPr>
        <p:spPr>
          <a:xfrm flipH="1">
            <a:off x="6415300" y="3552575"/>
            <a:ext cx="1774800" cy="936900"/>
          </a:xfrm>
          <a:prstGeom prst="curvedConnector3">
            <a:avLst>
              <a:gd name="adj1" fmla="val -13417"/>
            </a:avLst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82" name="Google Shape;282;p45"/>
          <p:cNvCxnSpPr>
            <a:stCxn id="271" idx="2"/>
            <a:endCxn id="275" idx="1"/>
          </p:cNvCxnSpPr>
          <p:nvPr/>
        </p:nvCxnSpPr>
        <p:spPr>
          <a:xfrm rot="-5400000" flipH="1">
            <a:off x="1376751" y="3772363"/>
            <a:ext cx="759300" cy="675900"/>
          </a:xfrm>
          <a:prstGeom prst="curvedConnector2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83" name="Google Shape;283;p45"/>
          <p:cNvCxnSpPr>
            <a:stCxn id="280" idx="1"/>
            <a:endCxn id="275" idx="3"/>
          </p:cNvCxnSpPr>
          <p:nvPr/>
        </p:nvCxnSpPr>
        <p:spPr>
          <a:xfrm flipH="1">
            <a:off x="3630583" y="4489600"/>
            <a:ext cx="1476900" cy="600"/>
          </a:xfrm>
          <a:prstGeom prst="curvedConnector3">
            <a:avLst>
              <a:gd name="adj1" fmla="val 50002"/>
            </a:avLst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284" name="Google Shape;284;p4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625800" y="3331900"/>
            <a:ext cx="603600" cy="6036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85" name="Google Shape;285;p45"/>
          <p:cNvCxnSpPr>
            <a:stCxn id="271" idx="3"/>
            <a:endCxn id="277" idx="1"/>
          </p:cNvCxnSpPr>
          <p:nvPr/>
        </p:nvCxnSpPr>
        <p:spPr>
          <a:xfrm rot="10800000" flipH="1">
            <a:off x="2117001" y="3216613"/>
            <a:ext cx="762600" cy="168000"/>
          </a:xfrm>
          <a:prstGeom prst="curvedConnector3">
            <a:avLst>
              <a:gd name="adj1" fmla="val 50007"/>
            </a:avLst>
          </a:prstGeom>
          <a:noFill/>
          <a:ln w="28575" cap="flat" cmpd="sng">
            <a:solidFill>
              <a:schemeClr val="dk2"/>
            </a:solidFill>
            <a:prstDash val="dot"/>
            <a:round/>
            <a:headEnd type="none" w="med" len="med"/>
            <a:tailEnd type="none" w="med" len="med"/>
          </a:ln>
        </p:spPr>
      </p:cxnSp>
      <p:cxnSp>
        <p:nvCxnSpPr>
          <p:cNvPr id="286" name="Google Shape;286;p45"/>
          <p:cNvCxnSpPr>
            <a:stCxn id="277" idx="3"/>
            <a:endCxn id="276" idx="1"/>
          </p:cNvCxnSpPr>
          <p:nvPr/>
        </p:nvCxnSpPr>
        <p:spPr>
          <a:xfrm>
            <a:off x="4873213" y="3216625"/>
            <a:ext cx="1369200" cy="336000"/>
          </a:xfrm>
          <a:prstGeom prst="curvedConnector3">
            <a:avLst>
              <a:gd name="adj1" fmla="val 50003"/>
            </a:avLst>
          </a:prstGeom>
          <a:noFill/>
          <a:ln w="28575" cap="flat" cmpd="sng">
            <a:solidFill>
              <a:schemeClr val="dk2"/>
            </a:solidFill>
            <a:prstDash val="dot"/>
            <a:round/>
            <a:headEnd type="none" w="med" len="med"/>
            <a:tailEnd type="none" w="med" len="med"/>
          </a:ln>
        </p:spPr>
      </p:cxnSp>
      <p:sp>
        <p:nvSpPr>
          <p:cNvPr id="287" name="Google Shape;287;p45"/>
          <p:cNvSpPr txBox="1"/>
          <p:nvPr/>
        </p:nvSpPr>
        <p:spPr>
          <a:xfrm>
            <a:off x="4807825" y="4701200"/>
            <a:ext cx="4141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@ UniGe, HES-SO, ZHAW, FHNW, Chalmers</a:t>
            </a:r>
            <a:endParaRPr/>
          </a:p>
        </p:txBody>
      </p:sp>
      <p:sp>
        <p:nvSpPr>
          <p:cNvPr id="288" name="Google Shape;288;p45"/>
          <p:cNvSpPr txBox="1"/>
          <p:nvPr/>
        </p:nvSpPr>
        <p:spPr>
          <a:xfrm>
            <a:off x="-407150" y="3730663"/>
            <a:ext cx="22215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@ ETHZ, UniGe</a:t>
            </a:r>
            <a:endParaRPr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EPFL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89" name="Google Shape;289;p45"/>
          <p:cNvSpPr txBox="1"/>
          <p:nvPr/>
        </p:nvSpPr>
        <p:spPr>
          <a:xfrm>
            <a:off x="6485781" y="3770050"/>
            <a:ext cx="1947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@ ETHZ, Stockholm</a:t>
            </a:r>
            <a:endParaRPr/>
          </a:p>
        </p:txBody>
      </p:sp>
      <p:sp>
        <p:nvSpPr>
          <p:cNvPr id="290" name="Google Shape;290;p45"/>
          <p:cNvSpPr txBox="1"/>
          <p:nvPr/>
        </p:nvSpPr>
        <p:spPr>
          <a:xfrm>
            <a:off x="679750" y="1373538"/>
            <a:ext cx="1262562" cy="5385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rPr>
              <a:t>Traditional</a:t>
            </a:r>
            <a:endParaRPr sz="1600" dirty="0"/>
          </a:p>
        </p:txBody>
      </p:sp>
      <p:sp>
        <p:nvSpPr>
          <p:cNvPr id="291" name="Google Shape;291;p45"/>
          <p:cNvSpPr txBox="1"/>
          <p:nvPr/>
        </p:nvSpPr>
        <p:spPr>
          <a:xfrm>
            <a:off x="5128300" y="1558900"/>
            <a:ext cx="11346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Roboto Mono Thin"/>
                <a:ea typeface="Roboto Mono Thin"/>
                <a:cs typeface="Roboto Mono Thin"/>
                <a:sym typeface="Roboto Mono Thin"/>
              </a:rPr>
              <a:t>Modern 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46"/>
          <p:cNvSpPr txBox="1">
            <a:spLocks noGrp="1"/>
          </p:cNvSpPr>
          <p:nvPr>
            <p:ph type="title"/>
          </p:nvPr>
        </p:nvSpPr>
        <p:spPr>
          <a:xfrm>
            <a:off x="293760" y="58560"/>
            <a:ext cx="8575500" cy="91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3200"/>
              <a:buFont typeface="Arial"/>
              <a:buNone/>
            </a:pPr>
            <a:r>
              <a:rPr lang="en" sz="3200">
                <a:latin typeface="Caveat"/>
                <a:ea typeface="Caveat"/>
                <a:cs typeface="Caveat"/>
                <a:sym typeface="Caveat"/>
              </a:rPr>
              <a:t>Traditional</a:t>
            </a:r>
            <a:r>
              <a:rPr lang="en" sz="3200"/>
              <a:t> Method</a:t>
            </a:r>
            <a:endParaRPr sz="3200" b="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" name="Google Shape;297;p46"/>
          <p:cNvSpPr txBox="1"/>
          <p:nvPr/>
        </p:nvSpPr>
        <p:spPr>
          <a:xfrm>
            <a:off x="435425" y="970550"/>
            <a:ext cx="8575500" cy="171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Taylor expansion of the power spectra based on the theoretical equation:</a:t>
            </a:r>
            <a:br>
              <a:rPr lang="en" sz="1800"/>
            </a:br>
            <a:endParaRPr sz="18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en" sz="1800"/>
            </a:br>
            <a:r>
              <a:rPr lang="en" sz="1800"/>
              <a:t>We can generalize and parametrize the complex fields with a fitting function, </a:t>
            </a:r>
            <a:r>
              <a:rPr lang="en" sz="1800" i="1"/>
              <a:t>F</a:t>
            </a:r>
            <a:r>
              <a:rPr lang="en" sz="1800"/>
              <a:t>:</a:t>
            </a:r>
            <a:endParaRPr sz="1800" b="1" i="1"/>
          </a:p>
        </p:txBody>
      </p:sp>
      <p:pic>
        <p:nvPicPr>
          <p:cNvPr id="298" name="Google Shape;298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33225" y="1416758"/>
            <a:ext cx="5324900" cy="468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9" name="Google Shape;299;p46"/>
          <p:cNvPicPr preferRelativeResize="0"/>
          <p:nvPr/>
        </p:nvPicPr>
        <p:blipFill rotWithShape="1">
          <a:blip r:embed="rId4">
            <a:alphaModFix/>
          </a:blip>
          <a:srcRect t="4461"/>
          <a:stretch/>
        </p:blipFill>
        <p:spPr>
          <a:xfrm>
            <a:off x="2013200" y="3184500"/>
            <a:ext cx="5042050" cy="4239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00" name="Google Shape;300;p46"/>
          <p:cNvCxnSpPr/>
          <p:nvPr/>
        </p:nvCxnSpPr>
        <p:spPr>
          <a:xfrm flipH="1">
            <a:off x="2853326" y="3618816"/>
            <a:ext cx="1013700" cy="484200"/>
          </a:xfrm>
          <a:prstGeom prst="straightConnector1">
            <a:avLst/>
          </a:prstGeom>
          <a:noFill/>
          <a:ln w="28575" cap="flat" cmpd="sng">
            <a:solidFill>
              <a:srgbClr val="4A86E8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01" name="Google Shape;301;p46"/>
          <p:cNvSpPr/>
          <p:nvPr/>
        </p:nvSpPr>
        <p:spPr>
          <a:xfrm>
            <a:off x="4242025" y="3176983"/>
            <a:ext cx="392700" cy="413400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" name="Google Shape;302;p46"/>
          <p:cNvSpPr/>
          <p:nvPr/>
        </p:nvSpPr>
        <p:spPr>
          <a:xfrm>
            <a:off x="3860734" y="3176983"/>
            <a:ext cx="351900" cy="413400"/>
          </a:xfrm>
          <a:prstGeom prst="rect">
            <a:avLst/>
          </a:prstGeom>
          <a:noFill/>
          <a:ln w="28575" cap="flat" cmpd="sng">
            <a:solidFill>
              <a:srgbClr val="4A86E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" name="Google Shape;303;p46"/>
          <p:cNvSpPr/>
          <p:nvPr/>
        </p:nvSpPr>
        <p:spPr>
          <a:xfrm>
            <a:off x="4662902" y="3176983"/>
            <a:ext cx="2392500" cy="413400"/>
          </a:xfrm>
          <a:prstGeom prst="rect">
            <a:avLst/>
          </a:prstGeom>
          <a:noFill/>
          <a:ln w="28575" cap="flat" cmpd="sng">
            <a:solidFill>
              <a:srgbClr val="6AA8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46"/>
          <p:cNvSpPr/>
          <p:nvPr/>
        </p:nvSpPr>
        <p:spPr>
          <a:xfrm>
            <a:off x="755600" y="4020583"/>
            <a:ext cx="2064600" cy="831900"/>
          </a:xfrm>
          <a:prstGeom prst="roundRect">
            <a:avLst>
              <a:gd name="adj" fmla="val 16667"/>
            </a:avLst>
          </a:prstGeom>
          <a:solidFill>
            <a:srgbClr val="A4C2F4"/>
          </a:solidFill>
          <a:ln w="9525" cap="flat" cmpd="sng">
            <a:solidFill>
              <a:srgbClr val="1155CC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29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1155CC"/>
                </a:solidFill>
              </a:rPr>
              <a:t>Constant defined by Cosmology</a:t>
            </a:r>
            <a:endParaRPr sz="1800">
              <a:solidFill>
                <a:srgbClr val="1155CC"/>
              </a:solidFill>
            </a:endParaRPr>
          </a:p>
        </p:txBody>
      </p:sp>
      <p:sp>
        <p:nvSpPr>
          <p:cNvPr id="305" name="Google Shape;305;p46"/>
          <p:cNvSpPr/>
          <p:nvPr/>
        </p:nvSpPr>
        <p:spPr>
          <a:xfrm>
            <a:off x="6727633" y="4020583"/>
            <a:ext cx="2064600" cy="831900"/>
          </a:xfrm>
          <a:prstGeom prst="roundRect">
            <a:avLst>
              <a:gd name="adj" fmla="val 16667"/>
            </a:avLst>
          </a:prstGeom>
          <a:solidFill>
            <a:srgbClr val="B6D7A8"/>
          </a:solidFill>
          <a:ln w="9525" cap="flat" cmpd="sng">
            <a:solidFill>
              <a:srgbClr val="38761D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29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38761D"/>
                </a:solidFill>
              </a:rPr>
              <a:t>To define and model based on simulations </a:t>
            </a:r>
            <a:endParaRPr sz="1800">
              <a:solidFill>
                <a:srgbClr val="38761D"/>
              </a:solidFill>
            </a:endParaRPr>
          </a:p>
        </p:txBody>
      </p:sp>
      <p:cxnSp>
        <p:nvCxnSpPr>
          <p:cNvPr id="306" name="Google Shape;306;p46"/>
          <p:cNvCxnSpPr/>
          <p:nvPr/>
        </p:nvCxnSpPr>
        <p:spPr>
          <a:xfrm>
            <a:off x="5748907" y="3604599"/>
            <a:ext cx="988800" cy="423900"/>
          </a:xfrm>
          <a:prstGeom prst="straightConnector1">
            <a:avLst/>
          </a:prstGeom>
          <a:noFill/>
          <a:ln w="28575" cap="flat" cmpd="sng">
            <a:solidFill>
              <a:srgbClr val="6AA84F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07" name="Google Shape;307;p46"/>
          <p:cNvSpPr/>
          <p:nvPr/>
        </p:nvSpPr>
        <p:spPr>
          <a:xfrm>
            <a:off x="3509713" y="4116258"/>
            <a:ext cx="1842600" cy="690000"/>
          </a:xfrm>
          <a:prstGeom prst="roundRect">
            <a:avLst>
              <a:gd name="adj" fmla="val 16667"/>
            </a:avLst>
          </a:prstGeom>
          <a:solidFill>
            <a:srgbClr val="EA9999"/>
          </a:solidFill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29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0000"/>
                </a:solidFill>
              </a:rPr>
              <a:t>Target of the SDC3b</a:t>
            </a:r>
            <a:endParaRPr sz="1800">
              <a:solidFill>
                <a:srgbClr val="FF0000"/>
              </a:solidFill>
            </a:endParaRPr>
          </a:p>
        </p:txBody>
      </p:sp>
      <p:cxnSp>
        <p:nvCxnSpPr>
          <p:cNvPr id="308" name="Google Shape;308;p46"/>
          <p:cNvCxnSpPr>
            <a:stCxn id="301" idx="2"/>
            <a:endCxn id="307" idx="0"/>
          </p:cNvCxnSpPr>
          <p:nvPr/>
        </p:nvCxnSpPr>
        <p:spPr>
          <a:xfrm flipH="1">
            <a:off x="4430875" y="3590383"/>
            <a:ext cx="7500" cy="5259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09" name="Google Shape;309;p46"/>
          <p:cNvSpPr/>
          <p:nvPr/>
        </p:nvSpPr>
        <p:spPr>
          <a:xfrm rot="-5400000">
            <a:off x="5574475" y="471498"/>
            <a:ext cx="256200" cy="3073500"/>
          </a:xfrm>
          <a:prstGeom prst="leftBrace">
            <a:avLst>
              <a:gd name="adj1" fmla="val 50000"/>
              <a:gd name="adj2" fmla="val 50000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" name="Google Shape;310;p46"/>
          <p:cNvSpPr txBox="1"/>
          <p:nvPr/>
        </p:nvSpPr>
        <p:spPr>
          <a:xfrm>
            <a:off x="3970350" y="2160525"/>
            <a:ext cx="3758700" cy="3693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dk1"/>
                </a:solidFill>
              </a:rPr>
              <a:t>Complex field: difficult to model</a:t>
            </a:r>
            <a:endParaRPr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47"/>
          <p:cNvSpPr txBox="1">
            <a:spLocks noGrp="1"/>
          </p:cNvSpPr>
          <p:nvPr>
            <p:ph type="title"/>
          </p:nvPr>
        </p:nvSpPr>
        <p:spPr>
          <a:xfrm>
            <a:off x="293760" y="58560"/>
            <a:ext cx="8575500" cy="91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3200"/>
              <a:buFont typeface="Arial"/>
              <a:buNone/>
            </a:pPr>
            <a:r>
              <a:rPr lang="en" sz="3200">
                <a:latin typeface="Caveat"/>
                <a:ea typeface="Caveat"/>
                <a:cs typeface="Caveat"/>
                <a:sym typeface="Caveat"/>
              </a:rPr>
              <a:t>Traditional</a:t>
            </a:r>
            <a:r>
              <a:rPr lang="en" sz="3200"/>
              <a:t> Method on SKACH dataset</a:t>
            </a:r>
            <a:endParaRPr sz="3200" b="0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6" name="Google Shape;316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6250" y="839225"/>
            <a:ext cx="2862724" cy="2141854"/>
          </a:xfrm>
          <a:prstGeom prst="rect">
            <a:avLst/>
          </a:prstGeom>
          <a:noFill/>
          <a:ln>
            <a:noFill/>
          </a:ln>
        </p:spPr>
      </p:pic>
      <p:pic>
        <p:nvPicPr>
          <p:cNvPr id="317" name="Google Shape;317;p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96727" y="839225"/>
            <a:ext cx="4287100" cy="4287100"/>
          </a:xfrm>
          <a:prstGeom prst="rect">
            <a:avLst/>
          </a:prstGeom>
          <a:noFill/>
          <a:ln>
            <a:noFill/>
          </a:ln>
        </p:spPr>
      </p:pic>
      <p:sp>
        <p:nvSpPr>
          <p:cNvPr id="318" name="Google Shape;318;p47"/>
          <p:cNvSpPr/>
          <p:nvPr/>
        </p:nvSpPr>
        <p:spPr>
          <a:xfrm>
            <a:off x="1675019" y="818150"/>
            <a:ext cx="1425900" cy="5127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29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Assumed Error</a:t>
            </a:r>
            <a:endParaRPr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ΔP</a:t>
            </a:r>
            <a:r>
              <a:rPr lang="en" baseline="-25000">
                <a:solidFill>
                  <a:schemeClr val="dk1"/>
                </a:solidFill>
              </a:rPr>
              <a:t>k</a:t>
            </a:r>
            <a:r>
              <a:rPr lang="en">
                <a:solidFill>
                  <a:schemeClr val="dk1"/>
                </a:solidFill>
              </a:rPr>
              <a:t>~ 10%</a:t>
            </a:r>
            <a:endParaRPr/>
          </a:p>
        </p:txBody>
      </p:sp>
      <p:sp>
        <p:nvSpPr>
          <p:cNvPr id="319" name="Google Shape;319;p47"/>
          <p:cNvSpPr txBox="1"/>
          <p:nvPr/>
        </p:nvSpPr>
        <p:spPr>
          <a:xfrm>
            <a:off x="4548813" y="741950"/>
            <a:ext cx="4732200" cy="8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MCMC inference provides posterior of the </a:t>
            </a:r>
            <a:r>
              <a:rPr lang="en" sz="1800">
                <a:solidFill>
                  <a:schemeClr val="dk1"/>
                </a:solidFill>
              </a:rPr>
              <a:t>analytical model</a:t>
            </a:r>
            <a:r>
              <a:rPr lang="en" sz="1800"/>
              <a:t> paramet</a:t>
            </a:r>
            <a:r>
              <a:rPr lang="en" sz="1800">
                <a:solidFill>
                  <a:schemeClr val="dk1"/>
                </a:solidFill>
              </a:rPr>
              <a:t>ers, from which:</a:t>
            </a:r>
            <a:endParaRPr sz="18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dk1"/>
                </a:solidFill>
              </a:rPr>
              <a:t>Volume averaged neutral fraction〈x</a:t>
            </a:r>
            <a:r>
              <a:rPr lang="en" sz="1800" b="1" baseline="-25000">
                <a:solidFill>
                  <a:schemeClr val="dk1"/>
                </a:solidFill>
              </a:rPr>
              <a:t>HI</a:t>
            </a:r>
            <a:r>
              <a:rPr lang="en" sz="1800" b="1">
                <a:solidFill>
                  <a:schemeClr val="dk1"/>
                </a:solidFill>
              </a:rPr>
              <a:t>〉 </a:t>
            </a:r>
            <a:endParaRPr sz="1800" b="1">
              <a:solidFill>
                <a:schemeClr val="dk1"/>
              </a:solidFill>
            </a:endParaRPr>
          </a:p>
        </p:txBody>
      </p:sp>
      <p:sp>
        <p:nvSpPr>
          <p:cNvPr id="320" name="Google Shape;320;p47"/>
          <p:cNvSpPr/>
          <p:nvPr/>
        </p:nvSpPr>
        <p:spPr>
          <a:xfrm>
            <a:off x="3488427" y="866625"/>
            <a:ext cx="947700" cy="952500"/>
          </a:xfrm>
          <a:prstGeom prst="rect">
            <a:avLst/>
          </a:prstGeom>
          <a:noFill/>
          <a:ln w="38100" cap="flat" cmpd="sng">
            <a:solidFill>
              <a:srgbClr val="4A86E8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21" name="Google Shape;321;p47"/>
          <p:cNvCxnSpPr/>
          <p:nvPr/>
        </p:nvCxnSpPr>
        <p:spPr>
          <a:xfrm flipH="1">
            <a:off x="2395828" y="1236883"/>
            <a:ext cx="1092600" cy="675600"/>
          </a:xfrm>
          <a:prstGeom prst="straightConnector1">
            <a:avLst/>
          </a:prstGeom>
          <a:noFill/>
          <a:ln w="38100" cap="flat" cmpd="sng">
            <a:solidFill>
              <a:srgbClr val="4A86E8"/>
            </a:solidFill>
            <a:prstDash val="dash"/>
            <a:round/>
            <a:headEnd type="none" w="med" len="med"/>
            <a:tailEnd type="triangle" w="med" len="med"/>
          </a:ln>
        </p:spPr>
      </p:cxnSp>
      <p:sp>
        <p:nvSpPr>
          <p:cNvPr id="322" name="Google Shape;322;p47"/>
          <p:cNvSpPr txBox="1"/>
          <p:nvPr/>
        </p:nvSpPr>
        <p:spPr>
          <a:xfrm>
            <a:off x="5124894" y="1912475"/>
            <a:ext cx="3967800" cy="109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    </a:t>
            </a:r>
            <a:r>
              <a:rPr lang="en" sz="1800" u="sng">
                <a:solidFill>
                  <a:schemeClr val="dk1"/>
                </a:solidFill>
              </a:rPr>
              <a:t>Next possible steps: </a:t>
            </a:r>
            <a:endParaRPr sz="1800" u="sng">
              <a:solidFill>
                <a:schemeClr val="dk1"/>
              </a:solidFill>
            </a:endParaRPr>
          </a:p>
          <a:p>
            <a:pPr marL="457200" lvl="0" indent="-171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>
                <a:solidFill>
                  <a:schemeClr val="dk1"/>
                </a:solidFill>
              </a:rPr>
              <a:t>Develop an emulator for better</a:t>
            </a:r>
            <a:br>
              <a:rPr lang="en" sz="1800">
                <a:solidFill>
                  <a:schemeClr val="dk1"/>
                </a:solidFill>
              </a:rPr>
            </a:br>
            <a:r>
              <a:rPr lang="en" sz="1800">
                <a:solidFill>
                  <a:schemeClr val="dk1"/>
                </a:solidFill>
              </a:rPr>
              <a:t>	      field parametrization</a:t>
            </a:r>
            <a:endParaRPr/>
          </a:p>
        </p:txBody>
      </p:sp>
      <p:sp>
        <p:nvSpPr>
          <p:cNvPr id="323" name="Google Shape;323;p47"/>
          <p:cNvSpPr txBox="1"/>
          <p:nvPr/>
        </p:nvSpPr>
        <p:spPr>
          <a:xfrm>
            <a:off x="6077325" y="2974500"/>
            <a:ext cx="3271800" cy="78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171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>
                <a:solidFill>
                  <a:schemeClr val="dk1"/>
                </a:solidFill>
              </a:rPr>
              <a:t>Qualitative evaluation on larger simulated dataset</a:t>
            </a:r>
            <a:endParaRPr/>
          </a:p>
        </p:txBody>
      </p:sp>
      <p:pic>
        <p:nvPicPr>
          <p:cNvPr id="324" name="Google Shape;324;p4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4308" y="2997488"/>
            <a:ext cx="2862072" cy="2139695"/>
          </a:xfrm>
          <a:prstGeom prst="rect">
            <a:avLst/>
          </a:prstGeom>
          <a:noFill/>
          <a:ln>
            <a:noFill/>
          </a:ln>
        </p:spPr>
      </p:pic>
      <p:sp>
        <p:nvSpPr>
          <p:cNvPr id="325" name="Google Shape;325;p47"/>
          <p:cNvSpPr/>
          <p:nvPr/>
        </p:nvSpPr>
        <p:spPr>
          <a:xfrm>
            <a:off x="1689902" y="3027950"/>
            <a:ext cx="1425900" cy="5127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29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Assumed Error</a:t>
            </a:r>
            <a:endParaRPr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ΔP</a:t>
            </a:r>
            <a:r>
              <a:rPr lang="en" baseline="-25000">
                <a:solidFill>
                  <a:schemeClr val="dk1"/>
                </a:solidFill>
              </a:rPr>
              <a:t>k</a:t>
            </a:r>
            <a:r>
              <a:rPr lang="en">
                <a:solidFill>
                  <a:schemeClr val="dk1"/>
                </a:solidFill>
              </a:rPr>
              <a:t>~ 1%</a:t>
            </a:r>
            <a:endParaRPr/>
          </a:p>
        </p:txBody>
      </p:sp>
      <p:sp>
        <p:nvSpPr>
          <p:cNvPr id="326" name="Google Shape;326;p47"/>
          <p:cNvSpPr txBox="1"/>
          <p:nvPr/>
        </p:nvSpPr>
        <p:spPr>
          <a:xfrm>
            <a:off x="7056825" y="3764425"/>
            <a:ext cx="2097300" cy="109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171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>
                <a:solidFill>
                  <a:schemeClr val="dk1"/>
                </a:solidFill>
              </a:rPr>
              <a:t>Parametrize </a:t>
            </a:r>
            <a:br>
              <a:rPr lang="en" sz="1800">
                <a:solidFill>
                  <a:schemeClr val="dk1"/>
                </a:solidFill>
              </a:rPr>
            </a:br>
            <a:r>
              <a:rPr lang="en" sz="1800">
                <a:solidFill>
                  <a:schemeClr val="dk1"/>
                </a:solidFill>
              </a:rPr>
              <a:t>function with ML models?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980</Words>
  <Application>Microsoft Office PowerPoint</Application>
  <PresentationFormat>On-screen Show (16:9)</PresentationFormat>
  <Paragraphs>132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Times New Roman</vt:lpstr>
      <vt:lpstr>Arial</vt:lpstr>
      <vt:lpstr>Roboto Mono Thin</vt:lpstr>
      <vt:lpstr>Calibri</vt:lpstr>
      <vt:lpstr>Caveat</vt:lpstr>
      <vt:lpstr>Simple Light</vt:lpstr>
      <vt:lpstr>Office Theme</vt:lpstr>
      <vt:lpstr>Office Theme</vt:lpstr>
      <vt:lpstr>SKA Data Challenge 3b: Inference Collaboration between the newbies at SKAO: Swiss &amp; Swedish team (SEarCH)</vt:lpstr>
      <vt:lpstr>The Epoch of Reionization… in a Nutshell</vt:lpstr>
      <vt:lpstr>The Epoch of Reionization… in a Nutshell</vt:lpstr>
      <vt:lpstr>Tomographic Imaging of the 21-cm Signal</vt:lpstr>
      <vt:lpstr>Science Data Challenge 3</vt:lpstr>
      <vt:lpstr>Setup of the SDC3b: Inference</vt:lpstr>
      <vt:lpstr>          team framework</vt:lpstr>
      <vt:lpstr>Traditional Method</vt:lpstr>
      <vt:lpstr>Traditional Method on SKACH dataset</vt:lpstr>
      <vt:lpstr>Traditional  Method on SDC3b test data</vt:lpstr>
      <vt:lpstr>Modern Method</vt:lpstr>
      <vt:lpstr>Summary &amp; TODO List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Piras, Davide</cp:lastModifiedBy>
  <cp:revision>3</cp:revision>
  <dcterms:modified xsi:type="dcterms:W3CDTF">2024-09-03T23:01:55Z</dcterms:modified>
</cp:coreProperties>
</file>