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4"/>
  </p:sldMasterIdLst>
  <p:notesMasterIdLst>
    <p:notesMasterId r:id="rId19"/>
  </p:notesMasterIdLst>
  <p:sldIdLst>
    <p:sldId id="256" r:id="rId5"/>
    <p:sldId id="287" r:id="rId6"/>
    <p:sldId id="296" r:id="rId7"/>
    <p:sldId id="297" r:id="rId8"/>
    <p:sldId id="298" r:id="rId9"/>
    <p:sldId id="300" r:id="rId10"/>
    <p:sldId id="285" r:id="rId11"/>
    <p:sldId id="299" r:id="rId12"/>
    <p:sldId id="301" r:id="rId13"/>
    <p:sldId id="282" r:id="rId14"/>
    <p:sldId id="277" r:id="rId15"/>
    <p:sldId id="269" r:id="rId16"/>
    <p:sldId id="295" r:id="rId17"/>
    <p:sldId id="258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Lora" pitchFamily="2" charset="77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58"/>
  </p:normalViewPr>
  <p:slideViewPr>
    <p:cSldViewPr snapToGrid="0">
      <p:cViewPr varScale="1">
        <p:scale>
          <a:sx n="154" d="100"/>
          <a:sy n="154" d="100"/>
        </p:scale>
        <p:origin x="58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348ae2142b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348ae2142b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Font typeface="+mj-lt"/>
              <a:buAutoNum type="arabicPeriod"/>
            </a:pPr>
            <a:r>
              <a:rPr lang="en-GB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We received 5000 Francs from the Swiss Society for Astrophysics and Astronomy last fall/winter</a:t>
            </a:r>
          </a:p>
          <a:p>
            <a:pPr algn="l">
              <a:buFont typeface="+mj-lt"/>
              <a:buAutoNum type="arabicPeriod"/>
            </a:pPr>
            <a:r>
              <a:rPr lang="en-GB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We received 5000 euro from the IAU Office for Astronomy Outreach this past spring</a:t>
            </a:r>
          </a:p>
          <a:p>
            <a:pPr algn="l">
              <a:buFont typeface="+mj-lt"/>
              <a:buAutoNum type="arabicPeriod"/>
            </a:pPr>
            <a:r>
              <a:rPr lang="en-GB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We have contracted with a production company in Geneva to get started</a:t>
            </a:r>
          </a:p>
          <a:p>
            <a:pPr marL="457200" algn="l"/>
            <a:r>
              <a:rPr lang="en-GB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Mark Sargent would host</a:t>
            </a:r>
            <a:endParaRPr lang="en-GB" b="0" i="0" dirty="0">
              <a:solidFill>
                <a:srgbClr val="212121"/>
              </a:solidFill>
              <a:effectLst/>
              <a:latin typeface="wf_segoe-ui_norm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8317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348ae2142b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348ae2142b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we have finally added (almost) everyone in the consortium on the Team page (and use that as a reminder that they should send photos of themselves), that we created an “In the Media page” to highlight media coverage of SKACH, and having an open jobs and a news page that are (somewhat) up-to-date.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37b8616f9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37b8616f9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7b8616f9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7b8616f9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8291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37b8616f9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37b8616f9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7b8616f9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7b8616f9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577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7b8616f9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7b8616f9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7792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7b8616f9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7b8616f9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3873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7b8616f9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7b8616f9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7968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7b8616f9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7b8616f9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3682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48ae2142b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48ae2142b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125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7b8616f9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7b8616f9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089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7b8616f9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7b8616f9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901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3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3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hyperlink" Target="https://swissnex.us2.list-manage.com/track/click?u=73e7808c7d30abf40aa740dfc&amp;id=f04b23fea0&amp;e=4aa208d17f" TargetMode="External"/><Relationship Id="rId4" Type="http://schemas.openxmlformats.org/officeDocument/2006/relationships/hyperlink" Target="https://swissnex.us2.list-manage.com/track/click?u=73e7808c7d30abf40aa740dfc&amp;id=d46673a8cb&amp;e=4aa208d17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/>
          <p:nvPr/>
        </p:nvSpPr>
        <p:spPr>
          <a:xfrm>
            <a:off x="16300" y="9775"/>
            <a:ext cx="9144000" cy="5143500"/>
          </a:xfrm>
          <a:prstGeom prst="rect">
            <a:avLst/>
          </a:prstGeom>
          <a:solidFill>
            <a:srgbClr val="000000">
              <a:alpha val="261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SKACH </a:t>
            </a:r>
            <a:r>
              <a:rPr lang="en-US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Spring Meeting:</a:t>
            </a:r>
            <a:br>
              <a:rPr lang="en-US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</a:br>
            <a:r>
              <a:rPr lang="en-US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Communications Update</a:t>
            </a:r>
            <a:endParaRPr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Winterthur, June </a:t>
            </a:r>
            <a:r>
              <a:rPr lang="en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2024</a:t>
            </a:r>
            <a:endParaRPr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4"/>
          <p:cNvSpPr txBox="1">
            <a:spLocks noGrp="1"/>
          </p:cNvSpPr>
          <p:nvPr>
            <p:ph type="title"/>
          </p:nvPr>
        </p:nvSpPr>
        <p:spPr>
          <a:xfrm>
            <a:off x="172066" y="328589"/>
            <a:ext cx="5231887" cy="5727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+mj-lt"/>
                <a:ea typeface="Lora"/>
                <a:cs typeface="Lora"/>
                <a:sym typeface="Lora"/>
              </a:rPr>
              <a:t>Making Waves Podcast </a:t>
            </a:r>
            <a:r>
              <a:rPr lang="en-US" b="1" dirty="0">
                <a:solidFill>
                  <a:schemeClr val="tx1"/>
                </a:solidFill>
                <a:latin typeface="+mj-lt"/>
                <a:ea typeface="Lora"/>
                <a:cs typeface="Lora"/>
                <a:sym typeface="Lora"/>
              </a:rPr>
              <a:t>Series</a:t>
            </a:r>
            <a:r>
              <a:rPr lang="en" b="1" dirty="0">
                <a:solidFill>
                  <a:schemeClr val="tx1"/>
                </a:solidFill>
                <a:latin typeface="+mj-lt"/>
                <a:ea typeface="Lora"/>
                <a:cs typeface="Lora"/>
                <a:sym typeface="Lora"/>
              </a:rPr>
              <a:t>: </a:t>
            </a:r>
            <a:endParaRPr b="1" dirty="0">
              <a:solidFill>
                <a:schemeClr val="tx1"/>
              </a:solidFill>
              <a:latin typeface="+mj-lt"/>
              <a:ea typeface="Lora"/>
              <a:cs typeface="Lora"/>
              <a:sym typeface="Lora"/>
            </a:endParaRPr>
          </a:p>
        </p:txBody>
      </p:sp>
      <p:sp>
        <p:nvSpPr>
          <p:cNvPr id="251" name="Google Shape;251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31A253-C6DB-DBEB-F310-3CDFC7EE253E}"/>
              </a:ext>
            </a:extLst>
          </p:cNvPr>
          <p:cNvSpPr txBox="1"/>
          <p:nvPr/>
        </p:nvSpPr>
        <p:spPr>
          <a:xfrm>
            <a:off x="-266902" y="1301943"/>
            <a:ext cx="398709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70068"/>
              </a:buClr>
              <a:buSzPts val="1600"/>
              <a:buFont typeface="Lora"/>
              <a:buChar char="○"/>
            </a:pPr>
            <a:r>
              <a:rPr lang="en-GB" sz="1600" dirty="0">
                <a:solidFill>
                  <a:schemeClr val="tx1"/>
                </a:solidFill>
                <a:latin typeface="+mj-lt"/>
                <a:ea typeface="Lora"/>
                <a:cs typeface="Lora"/>
                <a:sym typeface="Lora"/>
              </a:rPr>
              <a:t>Recorded the first episode in April: Radio Astronomy 101</a:t>
            </a: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70068"/>
              </a:buClr>
              <a:buSzPts val="1600"/>
              <a:buFont typeface="Lora"/>
              <a:buChar char="○"/>
            </a:pPr>
            <a:r>
              <a:rPr lang="en-GB" sz="1600" dirty="0">
                <a:solidFill>
                  <a:schemeClr val="tx1"/>
                </a:solidFill>
                <a:latin typeface="+mj-lt"/>
                <a:ea typeface="Lora"/>
                <a:cs typeface="Lora"/>
                <a:sym typeface="Lora"/>
              </a:rPr>
              <a:t>Co-hosts Mark Sargent and Alexandra Lagutova (EPFL student)</a:t>
            </a: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70068"/>
              </a:buClr>
              <a:buSzPts val="1600"/>
              <a:buFont typeface="Lora"/>
              <a:buChar char="○"/>
            </a:pPr>
            <a:r>
              <a:rPr lang="en-GB" sz="1600" dirty="0">
                <a:solidFill>
                  <a:schemeClr val="tx1"/>
                </a:solidFill>
                <a:latin typeface="+mj-lt"/>
                <a:ea typeface="Lora"/>
                <a:cs typeface="Lora"/>
                <a:sym typeface="Lora"/>
              </a:rPr>
              <a:t>First special guest: Jean-Paul Kneib</a:t>
            </a: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70068"/>
              </a:buClr>
              <a:buSzPts val="1600"/>
              <a:buFont typeface="Lora"/>
              <a:buChar char="○"/>
            </a:pPr>
            <a:r>
              <a:rPr lang="en-GB" sz="1600" dirty="0">
                <a:solidFill>
                  <a:schemeClr val="tx1"/>
                </a:solidFill>
                <a:latin typeface="+mj-lt"/>
                <a:ea typeface="Lora"/>
                <a:cs typeface="Lora"/>
                <a:sym typeface="Lora"/>
              </a:rPr>
              <a:t>Second round of audio editing underway – all feedback very valuable for the second episode – the search for extra-terrestrial life. </a:t>
            </a: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70068"/>
              </a:buClr>
              <a:buSzPts val="1600"/>
              <a:buFont typeface="Lora"/>
              <a:buChar char="○"/>
            </a:pPr>
            <a:endParaRPr lang="en-GB" sz="1600" dirty="0">
              <a:solidFill>
                <a:srgbClr val="070068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70068"/>
              </a:buClr>
              <a:buSzPts val="1600"/>
              <a:buFont typeface="Lora"/>
              <a:buChar char="○"/>
            </a:pPr>
            <a:endParaRPr lang="en-GB" sz="1600" dirty="0">
              <a:solidFill>
                <a:srgbClr val="070068"/>
              </a:solidFill>
              <a:latin typeface="Lora"/>
              <a:ea typeface="Lora"/>
              <a:cs typeface="Lora"/>
              <a:sym typeface="Lora"/>
            </a:endParaRPr>
          </a:p>
          <a:p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DEEDE9-8BE1-413A-842A-841FDE25F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862" y="2523218"/>
            <a:ext cx="3267536" cy="2460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74D671-466F-46FC-99B2-A93065E5B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862" y="86683"/>
            <a:ext cx="3267534" cy="246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41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4"/>
          <p:cNvSpPr txBox="1">
            <a:spLocks noGrp="1"/>
          </p:cNvSpPr>
          <p:nvPr>
            <p:ph type="title"/>
          </p:nvPr>
        </p:nvSpPr>
        <p:spPr>
          <a:xfrm>
            <a:off x="198300" y="159950"/>
            <a:ext cx="4507500" cy="5727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 b="1" dirty="0">
                <a:solidFill>
                  <a:srgbClr val="070068"/>
                </a:solidFill>
                <a:latin typeface="Lora"/>
                <a:ea typeface="Lora"/>
                <a:cs typeface="Lora"/>
                <a:sym typeface="Lora"/>
              </a:rPr>
              <a:t>Website:</a:t>
            </a:r>
            <a:r>
              <a:rPr lang="en" b="1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sz="2800" dirty="0">
                <a:solidFill>
                  <a:srgbClr val="070068"/>
                </a:solidFill>
                <a:latin typeface="Lora"/>
                <a:ea typeface="Lora"/>
                <a:cs typeface="Lora"/>
                <a:sym typeface="Lora"/>
              </a:rPr>
              <a:t>SKACH.org</a:t>
            </a:r>
            <a:br>
              <a:rPr lang="en-GB" sz="2800" dirty="0">
                <a:solidFill>
                  <a:srgbClr val="070068"/>
                </a:solidFill>
                <a:latin typeface="Lora"/>
                <a:ea typeface="Lora"/>
                <a:cs typeface="Lora"/>
                <a:sym typeface="Lora"/>
              </a:rPr>
            </a:br>
            <a:endParaRPr b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51" name="Google Shape;251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E37210-AA66-7B19-35B1-FED9F207C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44" y="831509"/>
            <a:ext cx="7729728" cy="411016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7"/>
          <p:cNvSpPr txBox="1">
            <a:spLocks noGrp="1"/>
          </p:cNvSpPr>
          <p:nvPr>
            <p:ph type="title"/>
          </p:nvPr>
        </p:nvSpPr>
        <p:spPr>
          <a:xfrm>
            <a:off x="311700" y="24487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Lora"/>
                <a:ea typeface="Lora"/>
                <a:cs typeface="Lora"/>
                <a:sym typeface="Lora"/>
              </a:rPr>
              <a:t>SKACH Progress Report </a:t>
            </a:r>
            <a:endParaRPr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30" name="Google Shape;23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C2833-1989-4BA0-9E02-68245FBB5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00" y="923364"/>
            <a:ext cx="2800068" cy="40094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69AD23-3418-4BB4-8FA7-A6F192B5D8F1}"/>
              </a:ext>
            </a:extLst>
          </p:cNvPr>
          <p:cNvSpPr txBox="1"/>
          <p:nvPr/>
        </p:nvSpPr>
        <p:spPr>
          <a:xfrm>
            <a:off x="3671047" y="1474694"/>
            <a:ext cx="49978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About 60 pages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Progress on all aspects of SKACH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Skeleton outline complete, full draft shortly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Commissioning articles and updates in February/March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Aim to complete by mid-year </a:t>
            </a:r>
            <a:endParaRPr lang="en-CH" sz="2400" dirty="0">
              <a:latin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127997" y="41709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  <a:ea typeface="Lora"/>
                <a:cs typeface="Lora"/>
                <a:sym typeface="Lora"/>
              </a:rPr>
              <a:t>Media assets</a:t>
            </a:r>
            <a:endParaRPr sz="2400" dirty="0">
              <a:latin typeface="+mj-lt"/>
              <a:ea typeface="Lora"/>
              <a:cs typeface="Lora"/>
              <a:sym typeface="Lora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9D3932-C183-4126-AE11-B4C74860A976}"/>
              </a:ext>
            </a:extLst>
          </p:cNvPr>
          <p:cNvSpPr txBox="1"/>
          <p:nvPr/>
        </p:nvSpPr>
        <p:spPr>
          <a:xfrm>
            <a:off x="194138" y="1125584"/>
            <a:ext cx="8669358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Building an image library, second half of 2024, gathering imagery of consortium members work and contributions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Working on text content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r>
              <a:rPr lang="en-US" sz="2200" dirty="0"/>
              <a:t>This will feed into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Website content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Updated SKACH ‘corporate’ video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SKACH Media Kit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Branded astronomy content </a:t>
            </a:r>
          </a:p>
          <a:p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180976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/>
          <p:nvPr/>
        </p:nvSpPr>
        <p:spPr>
          <a:xfrm>
            <a:off x="423400" y="3230025"/>
            <a:ext cx="3014100" cy="139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6"/>
          <p:cNvSpPr txBox="1"/>
          <p:nvPr/>
        </p:nvSpPr>
        <p:spPr>
          <a:xfrm>
            <a:off x="62700" y="4714875"/>
            <a:ext cx="450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ora"/>
                <a:ea typeface="Lora"/>
                <a:cs typeface="Lora"/>
                <a:sym typeface="Lora"/>
              </a:rPr>
              <a:t>Image Credit: SKAO HQ</a:t>
            </a:r>
            <a:endParaRPr sz="10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2A30E-FC75-4BE2-9321-ABBB0130B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3121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8"/>
          <p:cNvPicPr preferRelativeResize="0"/>
          <p:nvPr/>
        </p:nvPicPr>
        <p:blipFill rotWithShape="1">
          <a:blip r:embed="rId3">
            <a:alphaModFix/>
          </a:blip>
          <a:srcRect l="36667" t="24111" r="11202" b="10472"/>
          <a:stretch/>
        </p:blipFill>
        <p:spPr>
          <a:xfrm>
            <a:off x="302643" y="1288419"/>
            <a:ext cx="3127572" cy="337479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150336" y="1894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  <a:ea typeface="Lora"/>
                <a:cs typeface="Calibri" panose="020F0502020204030204" pitchFamily="34" charset="0"/>
                <a:sym typeface="Lora"/>
              </a:rPr>
              <a:t>Communication and Outreach, </a:t>
            </a:r>
            <a:br>
              <a:rPr lang="en-US" sz="2400" dirty="0">
                <a:latin typeface="+mj-lt"/>
                <a:ea typeface="Lora"/>
                <a:cs typeface="Calibri" panose="020F0502020204030204" pitchFamily="34" charset="0"/>
                <a:sym typeface="Lora"/>
              </a:rPr>
            </a:br>
            <a:r>
              <a:rPr lang="en-US" sz="2400" dirty="0">
                <a:latin typeface="+mj-lt"/>
                <a:ea typeface="Lora"/>
                <a:cs typeface="Calibri" panose="020F0502020204030204" pitchFamily="34" charset="0"/>
                <a:sym typeface="Lora"/>
              </a:rPr>
              <a:t>January 2024 – June 2024</a:t>
            </a:r>
            <a:endParaRPr sz="2400" dirty="0">
              <a:latin typeface="+mj-lt"/>
              <a:ea typeface="Lora"/>
              <a:cs typeface="Calibri" panose="020F0502020204030204" pitchFamily="34" charset="0"/>
              <a:sym typeface="Lora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 txBox="1"/>
          <p:nvPr/>
        </p:nvSpPr>
        <p:spPr>
          <a:xfrm>
            <a:off x="62700" y="4714875"/>
            <a:ext cx="450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ora"/>
                <a:ea typeface="Lora"/>
                <a:cs typeface="Lora"/>
                <a:sym typeface="Lora"/>
              </a:rPr>
              <a:t>Image Credit: Astrovinch</a:t>
            </a:r>
            <a:endParaRPr sz="10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9D3932-C183-4126-AE11-B4C74860A976}"/>
              </a:ext>
            </a:extLst>
          </p:cNvPr>
          <p:cNvSpPr txBox="1"/>
          <p:nvPr/>
        </p:nvSpPr>
        <p:spPr>
          <a:xfrm>
            <a:off x="3816658" y="1564341"/>
            <a:ext cx="52045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Calibri" panose="020F0502020204030204" pitchFamily="34" charset="0"/>
              </a:rPr>
              <a:t>Focus:</a:t>
            </a:r>
          </a:p>
          <a:p>
            <a:endParaRPr lang="en-US" sz="240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News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Podcast series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Media assets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Progress Report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Website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962246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105512" y="1870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  <a:ea typeface="Lora"/>
                <a:cs typeface="Calibri" panose="020F0502020204030204" pitchFamily="34" charset="0"/>
                <a:sym typeface="Lora"/>
              </a:rPr>
              <a:t>SKACH in the News, Feb – June 2024</a:t>
            </a:r>
            <a:endParaRPr sz="2400" dirty="0">
              <a:latin typeface="+mj-lt"/>
              <a:ea typeface="Lora"/>
              <a:cs typeface="Calibri" panose="020F0502020204030204" pitchFamily="34" charset="0"/>
              <a:sym typeface="Lora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9D3932-C183-4126-AE11-B4C74860A976}"/>
              </a:ext>
            </a:extLst>
          </p:cNvPr>
          <p:cNvSpPr txBox="1"/>
          <p:nvPr/>
        </p:nvSpPr>
        <p:spPr>
          <a:xfrm>
            <a:off x="224118" y="1304365"/>
            <a:ext cx="866935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E753C5-3C48-4B7D-8FF6-DD88171CF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12" y="749599"/>
            <a:ext cx="2966963" cy="35770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EB96A0-8217-4F2B-9421-CD6EEFA9A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289" y="1993821"/>
            <a:ext cx="2823793" cy="2904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DD4DE0-8861-4CC7-9293-71E67A9F1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0089" y="2042410"/>
            <a:ext cx="3132886" cy="31010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025E8E-D2B3-49E6-96A0-717E779477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4408" y="548216"/>
            <a:ext cx="3030022" cy="161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98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105512" y="24470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  <a:ea typeface="Lora"/>
                <a:cs typeface="Calibri" panose="020F0502020204030204" pitchFamily="34" charset="0"/>
                <a:sym typeface="Lora"/>
              </a:rPr>
              <a:t>Our Social Channels </a:t>
            </a:r>
            <a:endParaRPr sz="2400" dirty="0">
              <a:latin typeface="+mj-lt"/>
              <a:ea typeface="Lora"/>
              <a:cs typeface="Calibri" panose="020F0502020204030204" pitchFamily="34" charset="0"/>
              <a:sym typeface="Lora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1C5C4-B872-4EC6-83D9-0BE8B9285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96" y="1090533"/>
            <a:ext cx="5155693" cy="17855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7701D8-55A1-4C25-83B5-F3236835D0DD}"/>
              </a:ext>
            </a:extLst>
          </p:cNvPr>
          <p:cNvSpPr txBox="1"/>
          <p:nvPr/>
        </p:nvSpPr>
        <p:spPr>
          <a:xfrm>
            <a:off x="195796" y="850417"/>
            <a:ext cx="3165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LinkedIn</a:t>
            </a:r>
            <a:endParaRPr lang="en-CH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BAFB8C-E090-4B12-914B-9C8BEE122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42" y="2876082"/>
            <a:ext cx="5008665" cy="22463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C915F3-CBF1-4A3A-843B-921197B5BD34}"/>
              </a:ext>
            </a:extLst>
          </p:cNvPr>
          <p:cNvSpPr txBox="1"/>
          <p:nvPr/>
        </p:nvSpPr>
        <p:spPr>
          <a:xfrm>
            <a:off x="5819931" y="1420318"/>
            <a:ext cx="307354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Calibri" panose="020F0502020204030204" pitchFamily="34" charset="0"/>
              </a:rPr>
              <a:t>LinkedIn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  <a:cs typeface="Calibri" panose="020F0502020204030204" pitchFamily="34" charset="0"/>
              </a:rPr>
              <a:t>Consistent engagement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  <a:cs typeface="Calibri" panose="020F0502020204030204" pitchFamily="34" charset="0"/>
              </a:rPr>
              <a:t>Cosmo in the Alps, Radio Cosmos, Fantasy Basel, Cosmos Archeology in Shanghai most popular posts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  <a:cs typeface="Calibri" panose="020F0502020204030204" pitchFamily="34" charset="0"/>
              </a:rPr>
              <a:t>Spike in Basel based followers around Fantasy Basel (9-11 May)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  <a:cs typeface="Calibri" panose="020F0502020204030204" pitchFamily="34" charset="0"/>
              </a:rPr>
              <a:t>End May: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ChenChen</a:t>
            </a:r>
            <a:r>
              <a:rPr lang="en-US" dirty="0">
                <a:latin typeface="+mj-lt"/>
                <a:cs typeface="Calibri" panose="020F0502020204030204" pitchFamily="34" charset="0"/>
              </a:rPr>
              <a:t> Liu, Tristan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Piguet</a:t>
            </a:r>
            <a:r>
              <a:rPr lang="en-US" dirty="0">
                <a:latin typeface="+mj-lt"/>
                <a:cs typeface="Calibri" panose="020F0502020204030204" pitchFamily="34" charset="0"/>
              </a:rPr>
              <a:t> – Science officers, Swiss Embassy China and Australia. </a:t>
            </a:r>
          </a:p>
          <a:p>
            <a:endParaRPr lang="en-US" dirty="0">
              <a:latin typeface="+mj-lt"/>
              <a:cs typeface="Calibri" panose="020F0502020204030204" pitchFamily="34" charset="0"/>
            </a:endParaRPr>
          </a:p>
          <a:p>
            <a:r>
              <a:rPr lang="en-US" dirty="0">
                <a:latin typeface="+mj-lt"/>
                <a:cs typeface="Calibri" panose="020F0502020204030204" pitchFamily="34" charset="0"/>
              </a:rPr>
              <a:t>Twitter/X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  <a:cs typeface="Calibri" panose="020F0502020204030204" pitchFamily="34" charset="0"/>
              </a:rPr>
              <a:t>Cosmo in the Alps 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  <a:cs typeface="Calibri" panose="020F0502020204030204" pitchFamily="34" charset="0"/>
              </a:rPr>
              <a:t>Low to no engagement since</a:t>
            </a:r>
          </a:p>
          <a:p>
            <a:pPr marL="285750" indent="-285750">
              <a:buFontTx/>
              <a:buChar char="-"/>
            </a:pP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605272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105512" y="24470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  <a:ea typeface="Lora"/>
                <a:cs typeface="Lora"/>
                <a:sym typeface="Lora"/>
              </a:rPr>
              <a:t>Cosmology in the Alps </a:t>
            </a:r>
            <a:endParaRPr sz="2400" dirty="0">
              <a:latin typeface="+mj-lt"/>
              <a:ea typeface="Lora"/>
              <a:cs typeface="Lora"/>
              <a:sym typeface="Lora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C915F3-CBF1-4A3A-843B-921197B5BD34}"/>
              </a:ext>
            </a:extLst>
          </p:cNvPr>
          <p:cNvSpPr txBox="1"/>
          <p:nvPr/>
        </p:nvSpPr>
        <p:spPr>
          <a:xfrm>
            <a:off x="316227" y="1063724"/>
            <a:ext cx="307354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/>
              <a:t>Inaugural event in Switzerland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80 participants from around the globe 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Matching senior researchers with early career researchers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Poster session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Special guest speaker Swiss astronaut, Claude Nicollier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Fondue and visit to Glacier 3000!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F6632D-3D8B-4971-A537-FD26437B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872" y="3269298"/>
            <a:ext cx="2831128" cy="1880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546F3F-6B3C-44C6-A85A-1028ED584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6987" y="3444758"/>
            <a:ext cx="2557656" cy="1698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1A6472-0E90-44E0-89CF-CEBF60E268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5870" y="1807113"/>
            <a:ext cx="2557657" cy="1698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B4E718-BB5B-4AB5-BAFE-2900F3FA6D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2872" y="1398392"/>
            <a:ext cx="2831128" cy="18803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EAED6C-3165-45DB-951B-BA8F81A528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6987" y="-1606"/>
            <a:ext cx="2558668" cy="192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98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105512" y="24470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  <a:ea typeface="Lora"/>
                <a:cs typeface="Lora"/>
                <a:sym typeface="Lora"/>
              </a:rPr>
              <a:t>Fantasy Basel </a:t>
            </a:r>
            <a:endParaRPr sz="2400" dirty="0">
              <a:latin typeface="+mj-lt"/>
              <a:ea typeface="Lora"/>
              <a:cs typeface="Lora"/>
              <a:sym typeface="Lora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C915F3-CBF1-4A3A-843B-921197B5BD34}"/>
              </a:ext>
            </a:extLst>
          </p:cNvPr>
          <p:cNvSpPr txBox="1"/>
          <p:nvPr/>
        </p:nvSpPr>
        <p:spPr>
          <a:xfrm>
            <a:off x="5905298" y="1416109"/>
            <a:ext cx="307354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Swiss Comic Convention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88-thousand visitors over 3 days – around 10k visited our booth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Space Exhibition a mix of science and sci-fi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Very few people knew about SKAO before talking to us.</a:t>
            </a:r>
            <a:endParaRPr lang="en-CH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Thanks to Susanne for her great presentation on the main Space Stage. </a:t>
            </a:r>
            <a:endParaRPr lang="en-CH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Thanks to EPFL’s </a:t>
            </a:r>
            <a:r>
              <a:rPr lang="en-US" dirty="0" err="1"/>
              <a:t>eM</a:t>
            </a:r>
            <a:r>
              <a:rPr lang="en-US" dirty="0"/>
              <a:t>+ lab for the SKA Simulator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err="1"/>
              <a:t>Shreyam’s</a:t>
            </a:r>
            <a:r>
              <a:rPr lang="en-US" dirty="0"/>
              <a:t> simulation presentation was also a highlight </a:t>
            </a:r>
          </a:p>
          <a:p>
            <a:endParaRPr lang="en-CH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2710E7-2089-4B86-B94F-F1FCD39C4049}"/>
              </a:ext>
            </a:extLst>
          </p:cNvPr>
          <p:cNvGrpSpPr/>
          <p:nvPr/>
        </p:nvGrpSpPr>
        <p:grpSpPr>
          <a:xfrm>
            <a:off x="0" y="954293"/>
            <a:ext cx="5816366" cy="4189207"/>
            <a:chOff x="3740010" y="1167226"/>
            <a:chExt cx="5403990" cy="39762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565CB9-4214-4BA2-BB60-20BB48AB2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6123" y="3271602"/>
              <a:ext cx="2917877" cy="187189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537F3BD-908B-45F1-AA01-BF903326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9125" y="1167226"/>
              <a:ext cx="2794875" cy="210437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908A9F-7708-487E-9330-DF4898F54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40010" y="1167226"/>
              <a:ext cx="2795135" cy="210437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F451F49-5D39-41FE-A5DB-43E2EA908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40010" y="3271602"/>
              <a:ext cx="2486113" cy="1871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8940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416620" y="552725"/>
            <a:ext cx="7790569" cy="5727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tx1"/>
                </a:solidFill>
                <a:latin typeface="+mn-lt"/>
                <a:ea typeface="Lora"/>
                <a:cs typeface="Lora"/>
                <a:sym typeface="Lora"/>
              </a:rPr>
              <a:t>Feedback from two special VIPs</a:t>
            </a:r>
            <a:endParaRPr sz="3200" dirty="0">
              <a:solidFill>
                <a:schemeClr val="tx1"/>
              </a:solidFill>
              <a:latin typeface="+mn-lt"/>
              <a:ea typeface="Lora"/>
              <a:cs typeface="Lora"/>
              <a:sym typeface="Lora"/>
            </a:endParaRPr>
          </a:p>
        </p:txBody>
      </p:sp>
      <p:sp>
        <p:nvSpPr>
          <p:cNvPr id="106" name="Google Shape;10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0EA414-41DE-4DF1-9D31-E4CF21A0B52F}"/>
              </a:ext>
            </a:extLst>
          </p:cNvPr>
          <p:cNvSpPr txBox="1"/>
          <p:nvPr/>
        </p:nvSpPr>
        <p:spPr>
          <a:xfrm>
            <a:off x="4190395" y="1185386"/>
            <a:ext cx="418161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0"/>
            <a:r>
              <a:rPr lang="en-US" sz="1800" b="1" dirty="0"/>
              <a:t>“Thanks for all your effort for brining SKAO and SKACH closer to the general public. I liked your booth very much!” </a:t>
            </a:r>
          </a:p>
          <a:p>
            <a:pPr lvl="0"/>
            <a:endParaRPr lang="en-US" sz="1800" b="1" dirty="0"/>
          </a:p>
          <a:p>
            <a:pPr lvl="0"/>
            <a:r>
              <a:rPr lang="en-US" sz="1800" dirty="0"/>
              <a:t>Laurent Salzarulo, Deputy Head of International Research Organizations at SERI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15A0C3-2633-45DF-8E3C-7E1F57CCA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70" y="1408665"/>
            <a:ext cx="2376163" cy="315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21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105512" y="24470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  <a:ea typeface="Lora"/>
                <a:cs typeface="Lora"/>
                <a:sym typeface="Lora"/>
              </a:rPr>
              <a:t>Cosmos Archeology Shanghai </a:t>
            </a:r>
            <a:endParaRPr sz="2400" dirty="0">
              <a:latin typeface="+mj-lt"/>
              <a:ea typeface="Lora"/>
              <a:cs typeface="Lora"/>
              <a:sym typeface="Lora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C915F3-CBF1-4A3A-843B-921197B5BD34}"/>
              </a:ext>
            </a:extLst>
          </p:cNvPr>
          <p:cNvSpPr txBox="1"/>
          <p:nvPr/>
        </p:nvSpPr>
        <p:spPr>
          <a:xfrm>
            <a:off x="5819931" y="1420318"/>
            <a:ext cx="30735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The Cosmos Archaeology exhibition</a:t>
            </a:r>
            <a:r>
              <a:rPr lang="en-US" dirty="0"/>
              <a:t> is on at the Shanghai Astronomy Museum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Opened with</a:t>
            </a:r>
            <a:r>
              <a:rPr lang="en-CH" dirty="0"/>
              <a:t> a series of events that brought together the worlds of art and science into interactive dialogues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CH" dirty="0" err="1"/>
              <a:t>ollaboration</a:t>
            </a:r>
            <a:r>
              <a:rPr lang="en-CH" dirty="0"/>
              <a:t> between </a:t>
            </a:r>
            <a:r>
              <a:rPr lang="en-CH" dirty="0" err="1"/>
              <a:t>Swissnex</a:t>
            </a:r>
            <a:r>
              <a:rPr lang="en-CH" dirty="0"/>
              <a:t> in China, </a:t>
            </a:r>
            <a:r>
              <a:rPr lang="en-CH" u="sng" dirty="0">
                <a:hlinkClick r:id="rId4"/>
              </a:rPr>
              <a:t>EPFL</a:t>
            </a:r>
            <a:r>
              <a:rPr lang="en-US" u="sng" dirty="0">
                <a:hlinkClick r:id="rId4"/>
              </a:rPr>
              <a:t> </a:t>
            </a:r>
            <a:r>
              <a:rPr lang="en-CH" u="sng" dirty="0">
                <a:hlinkClick r:id="rId4"/>
              </a:rPr>
              <a:t>Pavilions</a:t>
            </a:r>
            <a:r>
              <a:rPr lang="en-CH" dirty="0"/>
              <a:t> </a:t>
            </a:r>
            <a:r>
              <a:rPr lang="en-US" dirty="0"/>
              <a:t>and the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u="sng" dirty="0">
                <a:hlinkClick r:id="rId5"/>
              </a:rPr>
              <a:t>Shanghai Astronomy Museum</a:t>
            </a:r>
            <a:r>
              <a:rPr lang="en-CH" dirty="0"/>
              <a:t>, </a:t>
            </a:r>
            <a:r>
              <a:rPr lang="en-US" dirty="0"/>
              <a:t>T</a:t>
            </a:r>
            <a:r>
              <a:rPr lang="en-CH" dirty="0" err="1"/>
              <a:t>ransforms</a:t>
            </a:r>
            <a:r>
              <a:rPr lang="en-CH" dirty="0"/>
              <a:t> astrophysical data into tangible realities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Includes the SKA-Simulator for the first time, along with Fantasy Basel, showing SKA Low in Australia. </a:t>
            </a: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41AA85-19CA-4F0D-8C7E-F6141DE5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12" y="942879"/>
            <a:ext cx="2744467" cy="1827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9BFD80-FFCC-4DCE-94F4-31E8053C2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9979" y="942879"/>
            <a:ext cx="2743732" cy="1827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EF9BEE-7E5E-4607-B26B-2A5FDC1B1B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529" y="2895960"/>
            <a:ext cx="3917235" cy="214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05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68038" y="31588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US" sz="2000" dirty="0"/>
              <a:t>SPIE Astronomy Telescope &amp; Instrumentation conference</a:t>
            </a:r>
            <a:endParaRPr lang="en-CH" sz="2000" dirty="0"/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C915F3-CBF1-4A3A-843B-921197B5BD34}"/>
              </a:ext>
            </a:extLst>
          </p:cNvPr>
          <p:cNvSpPr txBox="1"/>
          <p:nvPr/>
        </p:nvSpPr>
        <p:spPr>
          <a:xfrm>
            <a:off x="4172947" y="1386468"/>
            <a:ext cx="217164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15th and 21st June in Yokohama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CH" dirty="0" err="1"/>
              <a:t>ighteen</a:t>
            </a:r>
            <a:r>
              <a:rPr lang="en-CH" dirty="0"/>
              <a:t> Swiss private companies and three institutional partners participating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Represented by our Industry Liaison Officer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Publicity at large booth, video presentation and booklet </a:t>
            </a:r>
          </a:p>
          <a:p>
            <a:endParaRPr lang="en-CH" dirty="0"/>
          </a:p>
          <a:p>
            <a:endParaRPr lang="en-CH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AE62BD-32D0-4166-9104-6B1477E29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35" y="1056684"/>
            <a:ext cx="2684193" cy="39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2305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434de0e-e670-4ec8-898c-ba5b0d899c5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4751B5E3D9A6439945099F35995BF1" ma:contentTypeVersion="14" ma:contentTypeDescription="Crée un document." ma:contentTypeScope="" ma:versionID="462af684efef24bf34979ed9ceef22b0">
  <xsd:schema xmlns:xsd="http://www.w3.org/2001/XMLSchema" xmlns:xs="http://www.w3.org/2001/XMLSchema" xmlns:p="http://schemas.microsoft.com/office/2006/metadata/properties" xmlns:ns3="7434de0e-e670-4ec8-898c-ba5b0d899c52" xmlns:ns4="8b466df2-8a8c-41c1-83d9-47201ccad04d" targetNamespace="http://schemas.microsoft.com/office/2006/metadata/properties" ma:root="true" ma:fieldsID="18f8821e5a9ce14fbe012b019df6f5ff" ns3:_="" ns4:_="">
    <xsd:import namespace="7434de0e-e670-4ec8-898c-ba5b0d899c52"/>
    <xsd:import namespace="8b466df2-8a8c-41c1-83d9-47201ccad04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34de0e-e670-4ec8-898c-ba5b0d899c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466df2-8a8c-41c1-83d9-47201ccad04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8F08B7-5C02-41E2-8F43-E4FDC51C1B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EC5415-1579-4A91-BC4C-C587A284E5F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7434de0e-e670-4ec8-898c-ba5b0d899c52"/>
    <ds:schemaRef ds:uri="8b466df2-8a8c-41c1-83d9-47201ccad04d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DC4A5E1-8C63-43F1-A549-5276EA77FE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34de0e-e670-4ec8-898c-ba5b0d899c52"/>
    <ds:schemaRef ds:uri="8b466df2-8a8c-41c1-83d9-47201ccad0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6006</TotalTime>
  <Words>626</Words>
  <Application>Microsoft Macintosh PowerPoint</Application>
  <PresentationFormat>Affichage à l'écran (16:9)</PresentationFormat>
  <Paragraphs>125</Paragraphs>
  <Slides>14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Calibri</vt:lpstr>
      <vt:lpstr>Lora</vt:lpstr>
      <vt:lpstr>Arial</vt:lpstr>
      <vt:lpstr>wf_segoe-ui_normal</vt:lpstr>
      <vt:lpstr>Simple Light</vt:lpstr>
      <vt:lpstr>SKACH Spring Meeting: Communications Update</vt:lpstr>
      <vt:lpstr>Communication and Outreach,  January 2024 – June 2024</vt:lpstr>
      <vt:lpstr>SKACH in the News, Feb – June 2024</vt:lpstr>
      <vt:lpstr>Our Social Channels </vt:lpstr>
      <vt:lpstr>Cosmology in the Alps </vt:lpstr>
      <vt:lpstr>Fantasy Basel </vt:lpstr>
      <vt:lpstr>Feedback from two special VIPs</vt:lpstr>
      <vt:lpstr>Cosmos Archeology Shanghai </vt:lpstr>
      <vt:lpstr>SPIE Astronomy Telescope &amp; Instrumentation conference</vt:lpstr>
      <vt:lpstr>Making Waves Podcast Series: </vt:lpstr>
      <vt:lpstr>Website: SKACH.org </vt:lpstr>
      <vt:lpstr>SKACH Progress Report </vt:lpstr>
      <vt:lpstr>Media assets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SKACH Orientation Guide</dc:title>
  <dc:creator>Tanya Lise Petersen</dc:creator>
  <cp:lastModifiedBy>Joanna Jermini-Howard</cp:lastModifiedBy>
  <cp:revision>50</cp:revision>
  <dcterms:modified xsi:type="dcterms:W3CDTF">2024-06-09T19:51:14Z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0x010100524751B5E3D9A6439945099F35995BF1</vt:lpwstr>
  </property>
</Properties>
</file>