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317" r:id="rId5"/>
    <p:sldId id="316" r:id="rId6"/>
    <p:sldId id="321" r:id="rId7"/>
    <p:sldId id="320" r:id="rId8"/>
    <p:sldId id="318" r:id="rId9"/>
    <p:sldId id="312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56A"/>
    <a:srgbClr val="F0BAC8"/>
    <a:srgbClr val="EB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FF2FA-073B-4992-A746-872311998122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E6C70-4CD6-47DC-845F-A2CE8D948E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663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8A0F7-EE5D-6AF5-710F-752439B1D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5E795-DD20-5A60-8157-5F5E2419A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C2C0A8-8301-DEF9-845D-DBE47EA0C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A5154-13DA-E5EB-3134-579DB4292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FAB94-97A5-4D9A-95EE-FFBAC5311815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11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A655-82F8-E6E4-9CC8-29733430A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53C09-E2F7-E887-C9EA-506BB7A33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23257-8F75-5A2F-6DE9-EE58D493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F856-66EB-2229-2571-15572918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6A9E-9C75-67D6-5AF9-68077C97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63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B737-59AF-A3F9-E5A5-95A273A0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83342-C6E7-01EF-0DA2-5680CCCF3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0DFDF-5757-9B8D-29F7-61F443C6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8D76-08C6-47E4-ED4F-69FDE368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823F0-2B64-22BD-EECA-34ACCE8F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3881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7E69C-6803-100E-F81D-140F62370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783B5-73CB-7A4F-8C68-8410FF27B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ECC67-F5EE-32F7-0849-B20F2638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D88B-31F3-8398-5E8C-AE29FAE9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4EE4-008B-FE91-ADB7-34DBD447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453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9166-1DBE-1925-A20A-0E5BFB51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E499-5710-CFA0-A38C-BF88CBF03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FF0C-00AA-DF58-7370-D5FF55D0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B4C7C-3372-EADF-80DD-24A3234A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AD01-9C47-2CDC-C287-80282CF9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7065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36DE-5C96-1FBC-55C5-6DC297E3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86665-E7B1-42AC-0619-C9FC0C1D2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D880-0184-5205-5A49-8D06A9A8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90D3-E359-406B-D3F9-E1D28FA4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A8662-7511-2797-C492-43EC3F89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1166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8A60-A302-BF2D-99CA-03AFE6EC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A8742-24BE-0764-FAB9-4F01469B6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FC615-B80D-5235-BAD5-D9316834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16320-DB6A-958F-50B5-D991FDF3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C1CEF-7174-F73E-F42B-57840AA8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15B66-5440-C266-7F2C-136C6DDD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718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A5C-3AD7-6037-99B2-B7999C23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EF5F4-796C-0378-8693-7D468D5F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60E5-6B50-5981-C1E9-94EA22D19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B789F-7759-BA4C-781F-38B202F92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91161-98BA-E774-096C-058CDD731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E17D1-2048-AB91-99CB-18444C67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65C9B-0A9A-D145-6AE8-73586535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7423BC-B7D4-3246-CBBE-A3E8CAD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507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3154-AB3D-15B4-167D-8AEBCDF3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D39E3-FAF4-A5AF-251E-75B056ED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FE296-EE1B-749B-1321-CC4BF2C4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A8C02-EEBE-E7AF-2698-255FDE85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26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28722-D8AE-2F4B-ED5D-8900B6BC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7C19F-F837-23DC-738B-35269982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255B6-7D24-A524-D99C-B9A07CBF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448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0636-2A4B-EFA9-091B-9C185B49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F7FF9-EEA3-36B7-FED1-892A152C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3FF9D-E5F6-8068-5097-4219981FA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4C980-AA03-348E-964F-2AA2DECA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E1C8D-D0D5-5504-BCE4-F0D02016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C79A1-A77D-3D3E-1ABA-879275E7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460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0B7D-B224-9FFD-5A01-813FB632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2A5A1-BA24-17E3-8F49-D0EF0EB3B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0548B-69B9-CE7B-9C24-B46D59AA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D8D0D-A82E-FB01-79F0-1505FA5C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E2DF0-CF58-16DC-299D-9FA432FA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3D0C9-920F-3500-4D91-8AEFF2FC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961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A0AE4-D62F-00E9-CDE6-EBDEBD5B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C1659-CECA-3484-1A61-8FA1CDD8F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597B-4632-353A-28E9-DEADDE31E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0AC234-D9B6-400A-B590-BE6246818144}" type="datetimeFigureOut">
              <a:rPr lang="en-NL" smtClean="0"/>
              <a:t>10/06/2024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D8F2D-5E96-2A13-0D4A-01491241D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AD350-E3EF-6157-4D1E-C2B80C0B2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ACAEEB-9F9F-422F-B05E-448D676FDBD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18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AB383C-510F-7210-3995-DD503B0992F4}"/>
              </a:ext>
            </a:extLst>
          </p:cNvPr>
          <p:cNvSpPr txBox="1"/>
          <p:nvPr/>
        </p:nvSpPr>
        <p:spPr>
          <a:xfrm>
            <a:off x="5964027" y="5484682"/>
            <a:ext cx="2662863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Neue Angular" pitchFamily="2" charset="0"/>
              </a:rPr>
              <a:t>Floor van Donkelaar</a:t>
            </a:r>
            <a:br>
              <a:rPr lang="en-GB" sz="1400" dirty="0">
                <a:latin typeface="Georgia Pro Light" panose="020B0604020202020204" pitchFamily="18" charset="0"/>
              </a:rPr>
            </a:br>
            <a:r>
              <a:rPr lang="en-GB" sz="1050" dirty="0">
                <a:latin typeface="Comic Neue Angular" pitchFamily="2" charset="0"/>
              </a:rPr>
              <a:t>floor.vandonkelaar@uzh.ch</a:t>
            </a:r>
          </a:p>
          <a:p>
            <a:endParaRPr lang="en-GB" sz="1050" dirty="0">
              <a:latin typeface="Comic Neue Angular" pitchFamily="2" charset="0"/>
            </a:endParaRPr>
          </a:p>
          <a:p>
            <a:r>
              <a:rPr lang="en-GB" sz="1050" dirty="0">
                <a:latin typeface="Comic Neue Angular" pitchFamily="2" charset="0"/>
              </a:rPr>
              <a:t>In collaboration with:</a:t>
            </a:r>
            <a:br>
              <a:rPr lang="en-GB" sz="1050" dirty="0">
                <a:latin typeface="Comic Neue Angular" pitchFamily="2" charset="0"/>
              </a:rPr>
            </a:br>
            <a:r>
              <a:rPr lang="en-GB" sz="900" dirty="0">
                <a:latin typeface="Comic Neue Angular" pitchFamily="2" charset="0"/>
              </a:rPr>
              <a:t>Lucio Mayer, Pedro R. Capelo, Darren Reed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9B539E8-0182-E658-6516-684F94F29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272" b="34941"/>
          <a:stretch/>
        </p:blipFill>
        <p:spPr>
          <a:xfrm>
            <a:off x="9092559" y="5596826"/>
            <a:ext cx="2495550" cy="7682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1FAE9C-8319-C894-49D2-FDFA01869047}"/>
              </a:ext>
            </a:extLst>
          </p:cNvPr>
          <p:cNvSpPr txBox="1"/>
          <p:nvPr/>
        </p:nvSpPr>
        <p:spPr>
          <a:xfrm>
            <a:off x="5875515" y="3630675"/>
            <a:ext cx="5857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omic Neue" pitchFamily="2" charset="0"/>
              </a:rPr>
              <a:t>SKACH spring meeting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4B106-5942-61CF-13C3-37BAE1CA0A75}"/>
              </a:ext>
            </a:extLst>
          </p:cNvPr>
          <p:cNvSpPr txBox="1"/>
          <p:nvPr/>
        </p:nvSpPr>
        <p:spPr>
          <a:xfrm>
            <a:off x="6061291" y="2421763"/>
            <a:ext cx="542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Neue" pitchFamily="2" charset="0"/>
              </a:rPr>
              <a:t>First Results of the </a:t>
            </a:r>
            <a:r>
              <a:rPr lang="en-US" sz="2400" dirty="0" err="1">
                <a:latin typeface="Comic Neue" pitchFamily="2" charset="0"/>
              </a:rPr>
              <a:t>Phoebos</a:t>
            </a:r>
            <a:r>
              <a:rPr lang="en-US" sz="2400" dirty="0">
                <a:latin typeface="Comic Neue" pitchFamily="2" charset="0"/>
              </a:rPr>
              <a:t> Simulation</a:t>
            </a:r>
            <a:r>
              <a:rPr lang="en-GB" sz="2400" dirty="0">
                <a:latin typeface="Comic Neue" pitchFamily="2" charset="0"/>
              </a:rPr>
              <a:t>:</a:t>
            </a:r>
            <a:endParaRPr lang="en-NL" sz="2400" dirty="0">
              <a:latin typeface="Comic Neu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34181-E6AE-FEFD-16FE-D633B022649D}"/>
              </a:ext>
            </a:extLst>
          </p:cNvPr>
          <p:cNvSpPr txBox="1"/>
          <p:nvPr/>
        </p:nvSpPr>
        <p:spPr>
          <a:xfrm>
            <a:off x="5964027" y="2846966"/>
            <a:ext cx="562408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spc="-300" dirty="0">
                <a:latin typeface="Comic Neue" pitchFamily="2" charset="0"/>
              </a:rPr>
              <a:t>Galaxy Sizes during the Early Universe</a:t>
            </a:r>
            <a:endParaRPr lang="en-NL" sz="3100" b="1" spc="-300" dirty="0">
              <a:latin typeface="Comic Neue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E14588-0265-F728-DF83-9A3D4638D9D2}"/>
              </a:ext>
            </a:extLst>
          </p:cNvPr>
          <p:cNvCxnSpPr/>
          <p:nvPr/>
        </p:nvCxnSpPr>
        <p:spPr>
          <a:xfrm>
            <a:off x="5875515" y="3553674"/>
            <a:ext cx="58574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galaxy in space&#10;&#10;Description automatically generated with low confidence">
            <a:extLst>
              <a:ext uri="{FF2B5EF4-FFF2-40B4-BE49-F238E27FC236}">
                <a16:creationId xmlns:a16="http://schemas.microsoft.com/office/drawing/2014/main" id="{42B01D33-0794-505E-E224-6EFFAAF95F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t="1314" r="11600" b="3160"/>
          <a:stretch/>
        </p:blipFill>
        <p:spPr>
          <a:xfrm>
            <a:off x="0" y="0"/>
            <a:ext cx="5534267" cy="6858000"/>
          </a:xfrm>
          <a:prstGeom prst="rect">
            <a:avLst/>
          </a:prstGeom>
        </p:spPr>
      </p:pic>
      <p:pic>
        <p:nvPicPr>
          <p:cNvPr id="6" name="Picture 5" descr="A purple and pink galaxy&#10;&#10;Description automatically generated with medium confidence">
            <a:extLst>
              <a:ext uri="{FF2B5EF4-FFF2-40B4-BE49-F238E27FC236}">
                <a16:creationId xmlns:a16="http://schemas.microsoft.com/office/drawing/2014/main" id="{94F37E42-602B-D901-A71E-6A3D7A41FB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6151" r="15523" b="13018"/>
          <a:stretch/>
        </p:blipFill>
        <p:spPr>
          <a:xfrm>
            <a:off x="-1" y="0"/>
            <a:ext cx="5534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9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FFB398-831F-71E0-27C2-3297644D86B7}"/>
              </a:ext>
            </a:extLst>
          </p:cNvPr>
          <p:cNvSpPr txBox="1"/>
          <p:nvPr/>
        </p:nvSpPr>
        <p:spPr>
          <a:xfrm>
            <a:off x="894627" y="679166"/>
            <a:ext cx="388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IKEA Sans" panose="000B0600050302020204" pitchFamily="34" charset="0"/>
              </a:rPr>
              <a:t>GÅLAXIËS</a:t>
            </a:r>
            <a:endParaRPr lang="en-NL" sz="3600" dirty="0">
              <a:latin typeface="IKEA Sans" panose="000B06000503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4A593-54CD-15E9-EF54-0B34341B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1918" y="1932470"/>
            <a:ext cx="3454901" cy="3454901"/>
          </a:xfrm>
          <a:prstGeom prst="rect">
            <a:avLst/>
          </a:prstGeom>
        </p:spPr>
      </p:pic>
      <p:pic>
        <p:nvPicPr>
          <p:cNvPr id="7" name="Picture 6" descr="A diagram of instructions for a furniture assembly&#10;&#10;Description automatically generated with medium confidence">
            <a:extLst>
              <a:ext uri="{FF2B5EF4-FFF2-40B4-BE49-F238E27FC236}">
                <a16:creationId xmlns:a16="http://schemas.microsoft.com/office/drawing/2014/main" id="{CAAD29E2-282C-30DA-780B-FECC7D8547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4403"/>
          <a:stretch/>
        </p:blipFill>
        <p:spPr>
          <a:xfrm>
            <a:off x="5676090" y="475511"/>
            <a:ext cx="5383290" cy="19476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ED424A-453C-4269-992B-91E8FF4336B2}"/>
              </a:ext>
            </a:extLst>
          </p:cNvPr>
          <p:cNvSpPr/>
          <p:nvPr/>
        </p:nvSpPr>
        <p:spPr>
          <a:xfrm>
            <a:off x="7228878" y="911522"/>
            <a:ext cx="3420533" cy="1327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BBF52E5-9166-9603-8502-4259A86FC6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4"/>
          <a:stretch/>
        </p:blipFill>
        <p:spPr>
          <a:xfrm>
            <a:off x="7343937" y="1121842"/>
            <a:ext cx="1039879" cy="906935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3FF9DFC-4046-642F-988E-DD1A9080B2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r="8296" b="16413"/>
          <a:stretch/>
        </p:blipFill>
        <p:spPr>
          <a:xfrm>
            <a:off x="8525241" y="1160518"/>
            <a:ext cx="827805" cy="829580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5E6CC1B-4F33-E909-307F-78F83E86DF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11678" r="17050" b="25349"/>
          <a:stretch/>
        </p:blipFill>
        <p:spPr>
          <a:xfrm>
            <a:off x="6077856" y="2802777"/>
            <a:ext cx="940070" cy="872319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4C27628-E9C7-01A5-64B5-657E48D1A2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17301" r="8590" b="32322"/>
          <a:stretch/>
        </p:blipFill>
        <p:spPr>
          <a:xfrm>
            <a:off x="8031516" y="2964280"/>
            <a:ext cx="1027695" cy="609340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0FB309-19AC-0F46-4A6C-31AFB1066A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3" t="26025" r="27541" b="37525"/>
          <a:stretch/>
        </p:blipFill>
        <p:spPr>
          <a:xfrm>
            <a:off x="10072801" y="2851499"/>
            <a:ext cx="1027694" cy="8084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FC1ACC6-2A41-D280-4243-CFE94C35A378}"/>
              </a:ext>
            </a:extLst>
          </p:cNvPr>
          <p:cNvSpPr txBox="1"/>
          <p:nvPr/>
        </p:nvSpPr>
        <p:spPr>
          <a:xfrm>
            <a:off x="6210508" y="3783470"/>
            <a:ext cx="674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x </a:t>
            </a:r>
            <a:r>
              <a:rPr lang="en-NL" sz="1600" i="0" dirty="0">
                <a:solidFill>
                  <a:srgbClr val="202124"/>
                </a:solidFill>
                <a:effectLst/>
                <a:latin typeface="+mj-lt"/>
              </a:rPr>
              <a:t>10</a:t>
            </a:r>
            <a:endParaRPr lang="en-NL" sz="16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DB0E7-2BCD-0D30-BEF7-5AC9FDFB6457}"/>
              </a:ext>
            </a:extLst>
          </p:cNvPr>
          <p:cNvSpPr txBox="1"/>
          <p:nvPr/>
        </p:nvSpPr>
        <p:spPr>
          <a:xfrm>
            <a:off x="8207980" y="3783470"/>
            <a:ext cx="674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x </a:t>
            </a:r>
            <a:r>
              <a:rPr lang="en-NL" sz="1600" i="0" dirty="0">
                <a:solidFill>
                  <a:srgbClr val="202124"/>
                </a:solidFill>
                <a:effectLst/>
                <a:latin typeface="+mj-lt"/>
              </a:rPr>
              <a:t>10</a:t>
            </a:r>
            <a:endParaRPr lang="en-NL" sz="16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8C27F-FB13-C264-8913-B69F0C1D4023}"/>
              </a:ext>
            </a:extLst>
          </p:cNvPr>
          <p:cNvSpPr txBox="1"/>
          <p:nvPr/>
        </p:nvSpPr>
        <p:spPr>
          <a:xfrm>
            <a:off x="10249265" y="3783470"/>
            <a:ext cx="674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+mj-lt"/>
              </a:rPr>
              <a:t>x </a:t>
            </a:r>
            <a:r>
              <a:rPr lang="en-NL" sz="1600" i="0" dirty="0">
                <a:solidFill>
                  <a:srgbClr val="202124"/>
                </a:solidFill>
                <a:effectLst/>
                <a:latin typeface="+mj-lt"/>
              </a:rPr>
              <a:t>10</a:t>
            </a:r>
            <a:endParaRPr lang="en-NL" sz="1600" dirty="0">
              <a:latin typeface="+mj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62378F-DF95-2C48-F016-14A39A0C3950}"/>
              </a:ext>
            </a:extLst>
          </p:cNvPr>
          <p:cNvGrpSpPr/>
          <p:nvPr/>
        </p:nvGrpSpPr>
        <p:grpSpPr>
          <a:xfrm>
            <a:off x="5797545" y="4501657"/>
            <a:ext cx="5701468" cy="1833566"/>
            <a:chOff x="5771664" y="4285405"/>
            <a:chExt cx="5927243" cy="1947633"/>
          </a:xfrm>
        </p:grpSpPr>
        <p:pic>
          <p:nvPicPr>
            <p:cNvPr id="32" name="Picture 31" descr="A diagram of instructions for a furniture assembly&#10;&#10;Description automatically generated with medium confidence">
              <a:extLst>
                <a:ext uri="{FF2B5EF4-FFF2-40B4-BE49-F238E27FC236}">
                  <a16:creationId xmlns:a16="http://schemas.microsoft.com/office/drawing/2014/main" id="{230B86A0-47D1-1B04-993D-B4892E497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" t="48463" r="3419" b="29656"/>
            <a:stretch/>
          </p:blipFill>
          <p:spPr>
            <a:xfrm>
              <a:off x="5771664" y="4285405"/>
              <a:ext cx="5927243" cy="194763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C2DDBD-1614-4A32-F1A9-06A4B92C47AD}"/>
                </a:ext>
              </a:extLst>
            </p:cNvPr>
            <p:cNvSpPr/>
            <p:nvPr/>
          </p:nvSpPr>
          <p:spPr>
            <a:xfrm>
              <a:off x="7303514" y="5238081"/>
              <a:ext cx="1051706" cy="784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ED34A83-C63C-88C2-2570-F150774620CE}"/>
                </a:ext>
              </a:extLst>
            </p:cNvPr>
            <p:cNvSpPr/>
            <p:nvPr/>
          </p:nvSpPr>
          <p:spPr>
            <a:xfrm>
              <a:off x="7210516" y="5448805"/>
              <a:ext cx="1051706" cy="86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190DAD4-E86C-D4E8-597E-5772E1015535}"/>
                </a:ext>
              </a:extLst>
            </p:cNvPr>
            <p:cNvSpPr/>
            <p:nvPr/>
          </p:nvSpPr>
          <p:spPr>
            <a:xfrm>
              <a:off x="7140889" y="5553965"/>
              <a:ext cx="1051706" cy="151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404D80E-8380-CB0A-471D-7CEF711131AB}"/>
                </a:ext>
              </a:extLst>
            </p:cNvPr>
            <p:cNvSpPr/>
            <p:nvPr/>
          </p:nvSpPr>
          <p:spPr>
            <a:xfrm>
              <a:off x="8517845" y="5237416"/>
              <a:ext cx="1051706" cy="784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E45695C-38E0-B074-FC6B-BB2671B8E61A}"/>
                </a:ext>
              </a:extLst>
            </p:cNvPr>
            <p:cNvSpPr/>
            <p:nvPr/>
          </p:nvSpPr>
          <p:spPr>
            <a:xfrm>
              <a:off x="8742366" y="5492259"/>
              <a:ext cx="1051706" cy="5192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362518B-43B9-31E9-A0F5-6472A5157583}"/>
                </a:ext>
              </a:extLst>
            </p:cNvPr>
            <p:cNvSpPr/>
            <p:nvPr/>
          </p:nvSpPr>
          <p:spPr>
            <a:xfrm>
              <a:off x="8677822" y="5438275"/>
              <a:ext cx="1051706" cy="869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02CAC4-8BA1-B189-9943-DDC4C775F6EA}"/>
                </a:ext>
              </a:extLst>
            </p:cNvPr>
            <p:cNvSpPr/>
            <p:nvPr/>
          </p:nvSpPr>
          <p:spPr>
            <a:xfrm>
              <a:off x="10556140" y="4936753"/>
              <a:ext cx="777015" cy="519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solidFill>
                  <a:schemeClr val="bg1"/>
                </a:solidFill>
              </a:endParaRPr>
            </a:p>
          </p:txBody>
        </p:sp>
        <p:pic>
          <p:nvPicPr>
            <p:cNvPr id="42" name="Picture 4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13E7731-9478-E8B3-D5CB-D68284406D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" r="6376" b="16805"/>
            <a:stretch/>
          </p:blipFill>
          <p:spPr>
            <a:xfrm>
              <a:off x="10503239" y="4810078"/>
              <a:ext cx="751089" cy="692743"/>
            </a:xfrm>
            <a:prstGeom prst="rect">
              <a:avLst/>
            </a:prstGeom>
          </p:spPr>
        </p:pic>
      </p:grpSp>
      <p:pic>
        <p:nvPicPr>
          <p:cNvPr id="5" name="Picture 4" descr="A person's face on a black background&#10;&#10;Description automatically generated">
            <a:extLst>
              <a:ext uri="{FF2B5EF4-FFF2-40B4-BE49-F238E27FC236}">
                <a16:creationId xmlns:a16="http://schemas.microsoft.com/office/drawing/2014/main" id="{74348CFA-3898-B8E1-9DD3-113937F710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7" t="11142" r="32103" b="42351"/>
          <a:stretch/>
        </p:blipFill>
        <p:spPr>
          <a:xfrm>
            <a:off x="10302362" y="4623730"/>
            <a:ext cx="484915" cy="6521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09D0E9-8370-53B4-B1EF-DEF4E33B2A6D}"/>
              </a:ext>
            </a:extLst>
          </p:cNvPr>
          <p:cNvSpPr txBox="1"/>
          <p:nvPr/>
        </p:nvSpPr>
        <p:spPr>
          <a:xfrm>
            <a:off x="6614329" y="3721915"/>
            <a:ext cx="403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+mj-lt"/>
              </a:rPr>
              <a:t>A lot</a:t>
            </a:r>
            <a:endParaRPr lang="en-NL" sz="9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8F863F-0245-1634-2218-26FE79E938DB}"/>
              </a:ext>
            </a:extLst>
          </p:cNvPr>
          <p:cNvSpPr txBox="1"/>
          <p:nvPr/>
        </p:nvSpPr>
        <p:spPr>
          <a:xfrm>
            <a:off x="8593004" y="3705047"/>
            <a:ext cx="403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+mj-lt"/>
              </a:rPr>
              <a:t>A lot</a:t>
            </a:r>
            <a:endParaRPr lang="en-NL" sz="9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D1921-00AC-ED89-1D99-5E98B9D2CF4B}"/>
              </a:ext>
            </a:extLst>
          </p:cNvPr>
          <p:cNvSpPr txBox="1"/>
          <p:nvPr/>
        </p:nvSpPr>
        <p:spPr>
          <a:xfrm>
            <a:off x="10606779" y="3691391"/>
            <a:ext cx="403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+mj-lt"/>
              </a:rPr>
              <a:t>A lot</a:t>
            </a:r>
            <a:endParaRPr lang="en-NL" sz="900" dirty="0">
              <a:latin typeface="+mj-lt"/>
            </a:endParaRPr>
          </a:p>
        </p:txBody>
      </p:sp>
      <p:pic>
        <p:nvPicPr>
          <p:cNvPr id="4" name="Picture 3" descr="A purple and pink galaxy&#10;&#10;Description automatically generated with medium confidence">
            <a:extLst>
              <a:ext uri="{FF2B5EF4-FFF2-40B4-BE49-F238E27FC236}">
                <a16:creationId xmlns:a16="http://schemas.microsoft.com/office/drawing/2014/main" id="{CF0564C2-410D-FC33-B482-E54C518986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13952" r="15523" b="20818"/>
          <a:stretch/>
        </p:blipFill>
        <p:spPr>
          <a:xfrm>
            <a:off x="10208675" y="4592809"/>
            <a:ext cx="645314" cy="6453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72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0EE3A-3802-F1B4-203D-665ED15BFD0D}"/>
              </a:ext>
            </a:extLst>
          </p:cNvPr>
          <p:cNvGrpSpPr/>
          <p:nvPr/>
        </p:nvGrpSpPr>
        <p:grpSpPr>
          <a:xfrm>
            <a:off x="266700" y="281420"/>
            <a:ext cx="5715000" cy="3219450"/>
            <a:chOff x="460663" y="399184"/>
            <a:chExt cx="5715000" cy="32194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C66D11-9220-6018-E0DC-86AE7EFB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663" y="399184"/>
              <a:ext cx="5715000" cy="32194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646E87-8B9A-B6D3-6253-539CF1AB2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0490" y="2601157"/>
              <a:ext cx="4037019" cy="91030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C6A19A-965C-DFEB-22CD-6A444347E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909" y="3812599"/>
            <a:ext cx="8436571" cy="276398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E232F12-5652-C7A8-F5A0-5FCF806CC8C3}"/>
              </a:ext>
            </a:extLst>
          </p:cNvPr>
          <p:cNvGrpSpPr/>
          <p:nvPr/>
        </p:nvGrpSpPr>
        <p:grpSpPr>
          <a:xfrm>
            <a:off x="7145424" y="768263"/>
            <a:ext cx="4662056" cy="2625438"/>
            <a:chOff x="6885708" y="360217"/>
            <a:chExt cx="5039592" cy="306185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D39184-B0E7-702B-A9CA-DA731CFE7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000"/>
            <a:stretch/>
          </p:blipFill>
          <p:spPr>
            <a:xfrm>
              <a:off x="6885708" y="360217"/>
              <a:ext cx="4052455" cy="3061855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207A803-06A3-6EFC-4A36-F627059B223D}"/>
                </a:ext>
              </a:extLst>
            </p:cNvPr>
            <p:cNvCxnSpPr/>
            <p:nvPr/>
          </p:nvCxnSpPr>
          <p:spPr>
            <a:xfrm>
              <a:off x="11118271" y="578426"/>
              <a:ext cx="0" cy="262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74E473-FC48-F4FF-DA8F-F7504F80BA65}"/>
                </a:ext>
              </a:extLst>
            </p:cNvPr>
            <p:cNvSpPr txBox="1"/>
            <p:nvPr/>
          </p:nvSpPr>
          <p:spPr>
            <a:xfrm>
              <a:off x="11170227" y="2860736"/>
              <a:ext cx="755073" cy="39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Comic Neue" pitchFamily="2" charset="0"/>
                </a:rPr>
                <a:t>JWST</a:t>
              </a:r>
              <a:endParaRPr lang="en-NL" b="1" dirty="0">
                <a:latin typeface="Comic Neue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585459-B612-1040-0E5F-C1358402D697}"/>
                </a:ext>
              </a:extLst>
            </p:cNvPr>
            <p:cNvSpPr txBox="1"/>
            <p:nvPr/>
          </p:nvSpPr>
          <p:spPr>
            <a:xfrm>
              <a:off x="11170227" y="450044"/>
              <a:ext cx="755073" cy="35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omic Neue" pitchFamily="2" charset="0"/>
                </a:rPr>
                <a:t>HST</a:t>
              </a:r>
              <a:endParaRPr lang="en-NL" sz="1400" b="1" dirty="0">
                <a:latin typeface="Comic Neue" pitchFamily="2" charset="0"/>
              </a:endParaRPr>
            </a:p>
          </p:txBody>
        </p:sp>
      </p:grpSp>
      <p:sp>
        <p:nvSpPr>
          <p:cNvPr id="29" name="Tekstvak 8">
            <a:extLst>
              <a:ext uri="{FF2B5EF4-FFF2-40B4-BE49-F238E27FC236}">
                <a16:creationId xmlns:a16="http://schemas.microsoft.com/office/drawing/2014/main" id="{69785DFF-EB16-EB32-19B5-30859DAB491A}"/>
              </a:ext>
            </a:extLst>
          </p:cNvPr>
          <p:cNvSpPr txBox="1"/>
          <p:nvPr/>
        </p:nvSpPr>
        <p:spPr>
          <a:xfrm>
            <a:off x="10746745" y="3566378"/>
            <a:ext cx="1254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ova Cond Light" panose="020B0604020202020204" pitchFamily="34" charset="0"/>
              </a:rPr>
              <a:t>Ferreira et al. 2022</a:t>
            </a:r>
          </a:p>
        </p:txBody>
      </p:sp>
      <p:pic>
        <p:nvPicPr>
          <p:cNvPr id="1028" name="Picture 4" descr="It is fine Logo PNG Vector (AI) Free Download">
            <a:extLst>
              <a:ext uri="{FF2B5EF4-FFF2-40B4-BE49-F238E27FC236}">
                <a16:creationId xmlns:a16="http://schemas.microsoft.com/office/drawing/2014/main" id="{02CF2B43-F0F0-2CD4-4652-C47A43BAF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6" y="3969326"/>
            <a:ext cx="1928944" cy="2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73E73-8D17-2DE1-91F0-6994387A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D1445-F74B-B739-4BAA-32EFEE78AB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44851" y="2837050"/>
            <a:ext cx="4940999" cy="34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Neue" pitchFamily="2" charset="0"/>
              </a:rPr>
              <a:t>Subgrid</a:t>
            </a:r>
            <a:r>
              <a:rPr lang="en-GB" b="1" dirty="0">
                <a:latin typeface="Comic Neue" pitchFamily="2" charset="0"/>
              </a:rPr>
              <a:t> physics:</a:t>
            </a:r>
            <a:br>
              <a:rPr lang="en-GB" b="1" dirty="0">
                <a:latin typeface="Comic Neue" pitchFamily="2" charset="0"/>
              </a:rPr>
            </a:br>
            <a:endParaRPr lang="en-GB" b="1" dirty="0">
              <a:latin typeface="Comic Neue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omic Neue" pitchFamily="2" charset="0"/>
              </a:rPr>
              <a:t>Spatially homogeneous time-dependent cosmic UV background (</a:t>
            </a:r>
            <a:r>
              <a:rPr lang="en-US" sz="1400" dirty="0" err="1">
                <a:latin typeface="Comic Neue" pitchFamily="2" charset="0"/>
              </a:rPr>
              <a:t>Haardt</a:t>
            </a:r>
            <a:r>
              <a:rPr lang="en-US" sz="1400" dirty="0">
                <a:latin typeface="Comic Neue" pitchFamily="2" charset="0"/>
              </a:rPr>
              <a:t> &amp; </a:t>
            </a:r>
            <a:r>
              <a:rPr lang="en-US" sz="1400" dirty="0" err="1">
                <a:latin typeface="Comic Neue" pitchFamily="2" charset="0"/>
              </a:rPr>
              <a:t>Madau</a:t>
            </a:r>
            <a:r>
              <a:rPr lang="en-US" sz="1400" dirty="0">
                <a:latin typeface="Comic Neue" pitchFamily="2" charset="0"/>
              </a:rPr>
              <a:t> 2002 model).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Comic Neue" pitchFamily="2" charset="0"/>
              </a:rPr>
              <a:t>solve directly for the non-equilibrium </a:t>
            </a:r>
            <a:r>
              <a:rPr lang="en-US" sz="1200" dirty="0" err="1">
                <a:latin typeface="Comic Neue" pitchFamily="2" charset="0"/>
              </a:rPr>
              <a:t>Saha</a:t>
            </a:r>
            <a:r>
              <a:rPr lang="en-US" sz="1200" dirty="0">
                <a:latin typeface="Comic Neue" pitchFamily="2" charset="0"/>
              </a:rPr>
              <a:t> equation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omic Neue" pitchFamily="2" charset="0"/>
              </a:rPr>
              <a:t>Turbulent diffusion of thermal energy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omic Neue" pitchFamily="2" charset="0"/>
              </a:rPr>
              <a:t>Metal diffusion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omic Neue" pitchFamily="2" charset="0"/>
              </a:rPr>
              <a:t>cooling of H and He species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omic Neue" pitchFamily="2" charset="0"/>
              </a:rPr>
              <a:t>cooling from the fine structure lines of metals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omic Neue" pitchFamily="2" charset="0"/>
              </a:rPr>
              <a:t>Supernova feedback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Comic Neue" pitchFamily="2" charset="0"/>
              </a:rPr>
              <a:t>Blast wave feedback model of Stinson et al. (2006)</a:t>
            </a:r>
            <a:endParaRPr lang="en-NL" sz="1200" dirty="0">
              <a:latin typeface="Comic Neu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A5B14-F816-9DF5-6847-1A5F4EEE3741}"/>
              </a:ext>
            </a:extLst>
          </p:cNvPr>
          <p:cNvSpPr txBox="1"/>
          <p:nvPr/>
        </p:nvSpPr>
        <p:spPr>
          <a:xfrm>
            <a:off x="5941912" y="3652691"/>
            <a:ext cx="158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b="1" dirty="0">
                <a:solidFill>
                  <a:srgbClr val="C00000"/>
                </a:solidFill>
                <a:effectLst/>
                <a:latin typeface="Comic Neu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ILLUSTRIS, EAGLE</a:t>
            </a:r>
            <a:r>
              <a:rPr lang="en-GB" sz="1400" b="1" dirty="0">
                <a:solidFill>
                  <a:srgbClr val="C00000"/>
                </a:solidFill>
                <a:effectLst/>
                <a:latin typeface="Comic Neu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etc</a:t>
            </a:r>
            <a:r>
              <a:rPr lang="en-GB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NL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NL" dirty="0">
              <a:solidFill>
                <a:srgbClr val="C00000"/>
              </a:solidFill>
            </a:endParaRPr>
          </a:p>
        </p:txBody>
      </p:sp>
      <p:pic>
        <p:nvPicPr>
          <p:cNvPr id="5" name="Graphic 4" descr="Badge Cross with solid fill">
            <a:extLst>
              <a:ext uri="{FF2B5EF4-FFF2-40B4-BE49-F238E27FC236}">
                <a16:creationId xmlns:a16="http://schemas.microsoft.com/office/drawing/2014/main" id="{ABB62767-51D1-7542-211C-2510086E4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0978" y="3622115"/>
            <a:ext cx="615351" cy="615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8CAEF-C00A-F7D3-1BA3-899C99234DCE}"/>
              </a:ext>
            </a:extLst>
          </p:cNvPr>
          <p:cNvSpPr txBox="1"/>
          <p:nvPr/>
        </p:nvSpPr>
        <p:spPr>
          <a:xfrm>
            <a:off x="669235" y="476749"/>
            <a:ext cx="263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300" dirty="0">
                <a:solidFill>
                  <a:srgbClr val="D6456A"/>
                </a:solidFill>
                <a:latin typeface="Comic Neue" pitchFamily="2" charset="0"/>
              </a:rPr>
              <a:t>PHOEBOS</a:t>
            </a:r>
            <a:endParaRPr lang="en-NL" sz="3600" b="1" spc="300" dirty="0">
              <a:solidFill>
                <a:srgbClr val="D6456A"/>
              </a:solidFill>
              <a:latin typeface="Comic Neue" pitchFamily="2" charset="0"/>
            </a:endParaRPr>
          </a:p>
        </p:txBody>
      </p:sp>
      <p:pic>
        <p:nvPicPr>
          <p:cNvPr id="11" name="Picture 10" descr="A purple and orange background&#10;&#10;Description automatically generated with medium confidence">
            <a:extLst>
              <a:ext uri="{FF2B5EF4-FFF2-40B4-BE49-F238E27FC236}">
                <a16:creationId xmlns:a16="http://schemas.microsoft.com/office/drawing/2014/main" id="{34E2CB5D-8A47-A89E-C7E0-E9866D765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55"/>
          <a:stretch/>
        </p:blipFill>
        <p:spPr>
          <a:xfrm>
            <a:off x="10515600" y="1127"/>
            <a:ext cx="16764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F9398-9D5E-D81F-3CDA-166919EA65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74" t="3848" b="5107"/>
          <a:stretch/>
        </p:blipFill>
        <p:spPr>
          <a:xfrm>
            <a:off x="744851" y="1329429"/>
            <a:ext cx="7707924" cy="115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73E73-8D17-2DE1-91F0-6994387A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2628C7-72DB-DADF-067B-12F2CFEED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4" t="3848" b="5107"/>
          <a:stretch/>
        </p:blipFill>
        <p:spPr>
          <a:xfrm>
            <a:off x="744851" y="1329429"/>
            <a:ext cx="7707924" cy="115515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7A7AE0-3145-963C-61E7-560ABAB93256}"/>
              </a:ext>
            </a:extLst>
          </p:cNvPr>
          <p:cNvSpPr/>
          <p:nvPr/>
        </p:nvSpPr>
        <p:spPr>
          <a:xfrm>
            <a:off x="1868264" y="1581144"/>
            <a:ext cx="1060938" cy="457200"/>
          </a:xfrm>
          <a:prstGeom prst="roundRect">
            <a:avLst/>
          </a:prstGeom>
          <a:solidFill>
            <a:srgbClr val="F0BAC8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D24B8-BB18-FCAD-2190-1FDE620A0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69477" y="2098235"/>
            <a:ext cx="1846807" cy="1200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8CAEF-C00A-F7D3-1BA3-899C99234DCE}"/>
              </a:ext>
            </a:extLst>
          </p:cNvPr>
          <p:cNvSpPr txBox="1"/>
          <p:nvPr/>
        </p:nvSpPr>
        <p:spPr>
          <a:xfrm>
            <a:off x="669235" y="476749"/>
            <a:ext cx="263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300" dirty="0">
                <a:solidFill>
                  <a:srgbClr val="D6456A"/>
                </a:solidFill>
                <a:latin typeface="Comic Neue" pitchFamily="2" charset="0"/>
              </a:rPr>
              <a:t>PHOEBOS</a:t>
            </a:r>
            <a:endParaRPr lang="en-NL" sz="3600" b="1" spc="300" dirty="0">
              <a:solidFill>
                <a:srgbClr val="D6456A"/>
              </a:solidFill>
              <a:latin typeface="Comic Neue" pitchFamily="2" charset="0"/>
            </a:endParaRPr>
          </a:p>
        </p:txBody>
      </p:sp>
      <p:pic>
        <p:nvPicPr>
          <p:cNvPr id="6" name="Picture 5" descr="A purple and orange background&#10;&#10;Description automatically generated with medium confidence">
            <a:extLst>
              <a:ext uri="{FF2B5EF4-FFF2-40B4-BE49-F238E27FC236}">
                <a16:creationId xmlns:a16="http://schemas.microsoft.com/office/drawing/2014/main" id="{E57FD6C0-C4B1-FEC2-1481-09394BE555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55"/>
          <a:stretch/>
        </p:blipFill>
        <p:spPr>
          <a:xfrm>
            <a:off x="10515600" y="1127"/>
            <a:ext cx="16764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42D78E-A3E3-7D5D-6A0C-CDAA91DDE4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206"/>
          <a:stretch/>
        </p:blipFill>
        <p:spPr>
          <a:xfrm>
            <a:off x="7980546" y="3605550"/>
            <a:ext cx="3197663" cy="263666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0F46F3-C0CB-AEBA-C23F-65A355398302}"/>
              </a:ext>
            </a:extLst>
          </p:cNvPr>
          <p:cNvSpPr/>
          <p:nvPr/>
        </p:nvSpPr>
        <p:spPr>
          <a:xfrm>
            <a:off x="9641253" y="4536809"/>
            <a:ext cx="1240973" cy="395354"/>
          </a:xfrm>
          <a:prstGeom prst="roundRect">
            <a:avLst/>
          </a:prstGeom>
          <a:solidFill>
            <a:srgbClr val="F0BAC8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pic>
        <p:nvPicPr>
          <p:cNvPr id="7" name="Picture 6" descr="A diagram of a number of different types of objects&#10;&#10;Description automatically generated with medium confidence">
            <a:extLst>
              <a:ext uri="{FF2B5EF4-FFF2-40B4-BE49-F238E27FC236}">
                <a16:creationId xmlns:a16="http://schemas.microsoft.com/office/drawing/2014/main" id="{A280B45A-6840-D378-F24C-D242EBA1B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1" y="2713639"/>
            <a:ext cx="4392399" cy="38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6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73E73-8D17-2DE1-91F0-6994387A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410254-94DC-76DC-FA70-D3E837E91DAB}"/>
              </a:ext>
            </a:extLst>
          </p:cNvPr>
          <p:cNvSpPr txBox="1"/>
          <p:nvPr/>
        </p:nvSpPr>
        <p:spPr>
          <a:xfrm>
            <a:off x="669235" y="476749"/>
            <a:ext cx="263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300" dirty="0">
                <a:solidFill>
                  <a:srgbClr val="D6456A"/>
                </a:solidFill>
                <a:latin typeface="Comic Neue" pitchFamily="2" charset="0"/>
              </a:rPr>
              <a:t>PHOEBOS</a:t>
            </a:r>
            <a:endParaRPr lang="en-NL" sz="3600" b="1" spc="300" dirty="0">
              <a:solidFill>
                <a:srgbClr val="D6456A"/>
              </a:solidFill>
              <a:latin typeface="Comic Neu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51F56-6C73-90FF-DB40-076F1C668DF1}"/>
              </a:ext>
            </a:extLst>
          </p:cNvPr>
          <p:cNvSpPr txBox="1"/>
          <p:nvPr/>
        </p:nvSpPr>
        <p:spPr>
          <a:xfrm>
            <a:off x="3024508" y="697216"/>
            <a:ext cx="75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Neue" pitchFamily="2" charset="0"/>
              </a:rPr>
              <a:t>ULR</a:t>
            </a:r>
            <a:endParaRPr lang="en-NL" b="1" dirty="0">
              <a:latin typeface="Comic Neu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B3A60-64D6-B361-FC04-D61A1853168C}"/>
              </a:ext>
            </a:extLst>
          </p:cNvPr>
          <p:cNvSpPr txBox="1"/>
          <p:nvPr/>
        </p:nvSpPr>
        <p:spPr>
          <a:xfrm>
            <a:off x="669235" y="1638786"/>
            <a:ext cx="282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Neue" pitchFamily="2" charset="0"/>
              </a:rPr>
              <a:t>The halo mass function</a:t>
            </a:r>
            <a:endParaRPr lang="en-NL" sz="1400" b="1" dirty="0">
              <a:latin typeface="Comic Neue" pitchFamily="2" charset="0"/>
            </a:endParaRPr>
          </a:p>
        </p:txBody>
      </p:sp>
      <p:pic>
        <p:nvPicPr>
          <p:cNvPr id="10" name="Picture 9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3516EA73-73DA-6BB1-B969-0D9FE6EE3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07" y="2102011"/>
            <a:ext cx="6535841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60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73E73-8D17-2DE1-91F0-6994387A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BB68719-4CE4-6F9A-DFD7-EDB6DC058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07" y="1461403"/>
            <a:ext cx="5600839" cy="484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410254-94DC-76DC-FA70-D3E837E91DAB}"/>
              </a:ext>
            </a:extLst>
          </p:cNvPr>
          <p:cNvSpPr txBox="1"/>
          <p:nvPr/>
        </p:nvSpPr>
        <p:spPr>
          <a:xfrm>
            <a:off x="669235" y="476749"/>
            <a:ext cx="263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300" dirty="0">
                <a:solidFill>
                  <a:srgbClr val="D6456A"/>
                </a:solidFill>
                <a:latin typeface="Comic Neue" pitchFamily="2" charset="0"/>
              </a:rPr>
              <a:t>PHOEBOS</a:t>
            </a:r>
            <a:endParaRPr lang="en-NL" sz="3600" b="1" spc="300" dirty="0">
              <a:solidFill>
                <a:srgbClr val="D6456A"/>
              </a:solidFill>
              <a:latin typeface="Comic Neu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51F56-6C73-90FF-DB40-076F1C668DF1}"/>
              </a:ext>
            </a:extLst>
          </p:cNvPr>
          <p:cNvSpPr txBox="1"/>
          <p:nvPr/>
        </p:nvSpPr>
        <p:spPr>
          <a:xfrm>
            <a:off x="3024508" y="697216"/>
            <a:ext cx="75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Neue" pitchFamily="2" charset="0"/>
              </a:rPr>
              <a:t>ULR</a:t>
            </a:r>
            <a:endParaRPr lang="en-NL" b="1" dirty="0">
              <a:latin typeface="Comic Neu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671C3-A24E-9987-01D1-D44769464D74}"/>
              </a:ext>
            </a:extLst>
          </p:cNvPr>
          <p:cNvSpPr txBox="1"/>
          <p:nvPr/>
        </p:nvSpPr>
        <p:spPr>
          <a:xfrm>
            <a:off x="669235" y="2008908"/>
            <a:ext cx="282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Comic Neue" pitchFamily="2" charset="0"/>
              </a:rPr>
              <a:t>How massive should the halo be, before we find baryons within in it.</a:t>
            </a:r>
            <a:endParaRPr lang="en-NL" sz="1400" dirty="0">
              <a:latin typeface="Comic Neu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B3A60-64D6-B361-FC04-D61A1853168C}"/>
              </a:ext>
            </a:extLst>
          </p:cNvPr>
          <p:cNvSpPr txBox="1"/>
          <p:nvPr/>
        </p:nvSpPr>
        <p:spPr>
          <a:xfrm>
            <a:off x="669235" y="1638786"/>
            <a:ext cx="282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Neue" pitchFamily="2" charset="0"/>
              </a:rPr>
              <a:t>The halo occupation function</a:t>
            </a:r>
            <a:endParaRPr lang="en-NL" sz="1400" b="1" dirty="0">
              <a:latin typeface="Comic Ne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59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73E73-8D17-2DE1-91F0-6994387A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3858C2-C75B-BBD6-4C49-4EA74D3975CA}"/>
              </a:ext>
            </a:extLst>
          </p:cNvPr>
          <p:cNvSpPr txBox="1"/>
          <p:nvPr/>
        </p:nvSpPr>
        <p:spPr>
          <a:xfrm>
            <a:off x="669235" y="476749"/>
            <a:ext cx="263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pc="300" dirty="0">
                <a:solidFill>
                  <a:srgbClr val="D6456A"/>
                </a:solidFill>
                <a:latin typeface="Comic Neue" pitchFamily="2" charset="0"/>
              </a:rPr>
              <a:t>PHOEBOS</a:t>
            </a:r>
            <a:endParaRPr lang="en-NL" sz="3600" b="1" spc="300" dirty="0">
              <a:solidFill>
                <a:srgbClr val="D6456A"/>
              </a:solidFill>
              <a:latin typeface="Comic Neue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A4447-F5BC-3B84-B896-110C477B9042}"/>
              </a:ext>
            </a:extLst>
          </p:cNvPr>
          <p:cNvSpPr txBox="1"/>
          <p:nvPr/>
        </p:nvSpPr>
        <p:spPr>
          <a:xfrm>
            <a:off x="3024507" y="697216"/>
            <a:ext cx="263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Neue" pitchFamily="2" charset="0"/>
              </a:rPr>
              <a:t>Small cut of MR (2/25)</a:t>
            </a:r>
            <a:endParaRPr lang="en-NL" b="1" dirty="0">
              <a:latin typeface="Comic Neu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AFD84E-D9CF-80F0-8B3F-111CAAABF658}"/>
              </a:ext>
            </a:extLst>
          </p:cNvPr>
          <p:cNvSpPr txBox="1"/>
          <p:nvPr/>
        </p:nvSpPr>
        <p:spPr>
          <a:xfrm>
            <a:off x="794304" y="1658454"/>
            <a:ext cx="2826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Neue" pitchFamily="2" charset="0"/>
              </a:rPr>
              <a:t>Size vs. mass relation</a:t>
            </a:r>
            <a:endParaRPr lang="en-NL" sz="1400" b="1" dirty="0">
              <a:latin typeface="Comic Neu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4461E1-CBEF-42FA-9CBF-AC452311563C}"/>
              </a:ext>
            </a:extLst>
          </p:cNvPr>
          <p:cNvSpPr txBox="1"/>
          <p:nvPr/>
        </p:nvSpPr>
        <p:spPr>
          <a:xfrm>
            <a:off x="7382141" y="490904"/>
            <a:ext cx="3937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omic Neue" pitchFamily="2" charset="0"/>
              </a:rPr>
              <a:t>Baryon mass vs. halo mass relation</a:t>
            </a:r>
            <a:endParaRPr lang="en-NL" sz="1400" b="1" dirty="0">
              <a:latin typeface="Comic Neue" pitchFamily="2" charset="0"/>
            </a:endParaRPr>
          </a:p>
        </p:txBody>
      </p:sp>
      <p:pic>
        <p:nvPicPr>
          <p:cNvPr id="4" name="Picture 3" descr="A graph of a graph showing the value of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8F55F790-FCEE-B333-3C93-0847BC92F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2" y="2130552"/>
            <a:ext cx="5096066" cy="3721608"/>
          </a:xfrm>
          <a:prstGeom prst="rect">
            <a:avLst/>
          </a:prstGeom>
        </p:spPr>
      </p:pic>
      <p:pic>
        <p:nvPicPr>
          <p:cNvPr id="7" name="Picture 6" descr="A graph of a number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5BD39CC4-FBC7-46C8-85EE-634F7C31C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70" y="881882"/>
            <a:ext cx="4071938" cy="569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08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63BF8-9E5A-451B-723D-C42317D4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>
            <a:extLst>
              <a:ext uri="{FF2B5EF4-FFF2-40B4-BE49-F238E27FC236}">
                <a16:creationId xmlns:a16="http://schemas.microsoft.com/office/drawing/2014/main" id="{2F8BDEC4-A426-2409-F160-5BBA2CCE5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A3D07-21F5-FE91-FD35-BE79311FB274}"/>
              </a:ext>
            </a:extLst>
          </p:cNvPr>
          <p:cNvSpPr txBox="1"/>
          <p:nvPr/>
        </p:nvSpPr>
        <p:spPr>
          <a:xfrm>
            <a:off x="636036" y="1887899"/>
            <a:ext cx="508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-150" dirty="0">
                <a:solidFill>
                  <a:schemeClr val="bg1"/>
                </a:solidFill>
                <a:effectLst/>
                <a:latin typeface="Comic Neue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listening </a:t>
            </a:r>
            <a:endParaRPr lang="en-NL" sz="5400" b="1" spc="-150" dirty="0">
              <a:solidFill>
                <a:schemeClr val="bg1"/>
              </a:solidFill>
              <a:latin typeface="Comic Neue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924088-D6AB-7E79-8D32-BE803809CC28}"/>
              </a:ext>
            </a:extLst>
          </p:cNvPr>
          <p:cNvCxnSpPr>
            <a:cxnSpLocks/>
          </p:cNvCxnSpPr>
          <p:nvPr/>
        </p:nvCxnSpPr>
        <p:spPr>
          <a:xfrm>
            <a:off x="1234751" y="3044887"/>
            <a:ext cx="3884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127FC-C172-E9DF-3C07-DFCD17A4ECC0}"/>
              </a:ext>
            </a:extLst>
          </p:cNvPr>
          <p:cNvCxnSpPr>
            <a:cxnSpLocks/>
          </p:cNvCxnSpPr>
          <p:nvPr/>
        </p:nvCxnSpPr>
        <p:spPr>
          <a:xfrm>
            <a:off x="1234751" y="3044887"/>
            <a:ext cx="38843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679105-3183-9257-830A-00E45EFD0368}"/>
              </a:ext>
            </a:extLst>
          </p:cNvPr>
          <p:cNvSpPr txBox="1"/>
          <p:nvPr/>
        </p:nvSpPr>
        <p:spPr>
          <a:xfrm>
            <a:off x="930504" y="3814104"/>
            <a:ext cx="2971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Neue" pitchFamily="2" charset="0"/>
              </a:rPr>
              <a:t>Floor van Donkelaar</a:t>
            </a:r>
            <a:br>
              <a:rPr lang="en-GB" sz="1400" dirty="0">
                <a:solidFill>
                  <a:schemeClr val="bg1"/>
                </a:solidFill>
                <a:latin typeface="Comic Neue" pitchFamily="2" charset="0"/>
              </a:rPr>
            </a:br>
            <a:r>
              <a:rPr lang="en-GB" sz="1200" dirty="0">
                <a:solidFill>
                  <a:schemeClr val="bg1"/>
                </a:solidFill>
                <a:latin typeface="Comic Neue" pitchFamily="2" charset="0"/>
              </a:rPr>
              <a:t>floor.vandonkelaar@uzh.ch</a:t>
            </a:r>
            <a:r>
              <a:rPr lang="en-GB" sz="1200" dirty="0">
                <a:latin typeface="Georgia Pro Light" panose="020B0604020202020204" pitchFamily="18" charset="0"/>
              </a:rPr>
              <a:t>.ch</a:t>
            </a:r>
            <a:endParaRPr lang="en-NL" sz="1400" dirty="0">
              <a:latin typeface="Georgia Pro Light" panose="020B0604020202020204" pitchFamily="18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4F1FFD-11B5-8F11-FED4-B86820DC5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4272" r="64673" b="34941"/>
          <a:stretch/>
        </p:blipFill>
        <p:spPr>
          <a:xfrm>
            <a:off x="4439458" y="3711658"/>
            <a:ext cx="931865" cy="81208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17BC3F7-E80B-F059-7691-56098C27F741}"/>
              </a:ext>
            </a:extLst>
          </p:cNvPr>
          <p:cNvSpPr/>
          <p:nvPr/>
        </p:nvSpPr>
        <p:spPr>
          <a:xfrm>
            <a:off x="633937" y="3601712"/>
            <a:ext cx="2682240" cy="966986"/>
          </a:xfrm>
          <a:custGeom>
            <a:avLst/>
            <a:gdLst>
              <a:gd name="connsiteX0" fmla="*/ 0 w 2682240"/>
              <a:gd name="connsiteY0" fmla="*/ 483493 h 966986"/>
              <a:gd name="connsiteX1" fmla="*/ 1341120 w 2682240"/>
              <a:gd name="connsiteY1" fmla="*/ 0 h 966986"/>
              <a:gd name="connsiteX2" fmla="*/ 2682240 w 2682240"/>
              <a:gd name="connsiteY2" fmla="*/ 483493 h 966986"/>
              <a:gd name="connsiteX3" fmla="*/ 1341120 w 2682240"/>
              <a:gd name="connsiteY3" fmla="*/ 966986 h 966986"/>
              <a:gd name="connsiteX4" fmla="*/ 0 w 2682240"/>
              <a:gd name="connsiteY4" fmla="*/ 483493 h 96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240" h="966986" extrusionOk="0">
                <a:moveTo>
                  <a:pt x="0" y="483493"/>
                </a:moveTo>
                <a:cubicBezTo>
                  <a:pt x="-144750" y="222659"/>
                  <a:pt x="626922" y="26036"/>
                  <a:pt x="1341120" y="0"/>
                </a:cubicBezTo>
                <a:cubicBezTo>
                  <a:pt x="2106346" y="50377"/>
                  <a:pt x="2684327" y="280156"/>
                  <a:pt x="2682240" y="483493"/>
                </a:cubicBezTo>
                <a:cubicBezTo>
                  <a:pt x="2655094" y="709564"/>
                  <a:pt x="2094192" y="981968"/>
                  <a:pt x="1341120" y="966986"/>
                </a:cubicBezTo>
                <a:cubicBezTo>
                  <a:pt x="610609" y="929161"/>
                  <a:pt x="3677" y="757375"/>
                  <a:pt x="0" y="483493"/>
                </a:cubicBezTo>
                <a:close/>
              </a:path>
            </a:pathLst>
          </a:custGeom>
          <a:noFill/>
          <a:ln w="38100">
            <a:solidFill>
              <a:srgbClr val="D6456A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263AD8C-BAD2-4D64-5887-16FFBDDE9A85}"/>
              </a:ext>
            </a:extLst>
          </p:cNvPr>
          <p:cNvCxnSpPr>
            <a:cxnSpLocks/>
            <a:stCxn id="12" idx="3"/>
            <a:endCxn id="14" idx="0"/>
          </p:cNvCxnSpPr>
          <p:nvPr/>
        </p:nvCxnSpPr>
        <p:spPr>
          <a:xfrm rot="16200000" flipH="1">
            <a:off x="1375604" y="4078223"/>
            <a:ext cx="582134" cy="1279859"/>
          </a:xfrm>
          <a:prstGeom prst="curvedConnector3">
            <a:avLst>
              <a:gd name="adj1" fmla="val 56500"/>
            </a:avLst>
          </a:prstGeom>
          <a:ln w="28575">
            <a:solidFill>
              <a:srgbClr val="D645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2A35CA-47BD-C30A-4A8E-6D6FA1166579}"/>
              </a:ext>
            </a:extLst>
          </p:cNvPr>
          <p:cNvSpPr txBox="1"/>
          <p:nvPr/>
        </p:nvSpPr>
        <p:spPr>
          <a:xfrm rot="21006078">
            <a:off x="1100006" y="5006471"/>
            <a:ext cx="24766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6456A"/>
                </a:solidFill>
                <a:latin typeface="Georgia Pro" panose="02040502050405020303" pitchFamily="18" charset="0"/>
              </a:rPr>
              <a:t>Please reach out  </a:t>
            </a:r>
            <a:r>
              <a:rPr lang="en-GB" b="1" dirty="0">
                <a:solidFill>
                  <a:srgbClr val="D6456A"/>
                </a:solidFill>
                <a:latin typeface="Georgia Pro" panose="02040502050405020303" pitchFamily="18" charset="0"/>
                <a:sym typeface="Wingdings" panose="05000000000000000000" pitchFamily="2" charset="2"/>
              </a:rPr>
              <a:t></a:t>
            </a:r>
            <a:endParaRPr lang="en-NL" b="1" dirty="0">
              <a:solidFill>
                <a:srgbClr val="D6456A"/>
              </a:solidFill>
              <a:latin typeface="Georgia Pro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Arial Nova Cond Light</vt:lpstr>
      <vt:lpstr>Calibri</vt:lpstr>
      <vt:lpstr>Comic Neue</vt:lpstr>
      <vt:lpstr>Comic Neue Angular</vt:lpstr>
      <vt:lpstr>Georgia Pro</vt:lpstr>
      <vt:lpstr>Georgia Pro Light</vt:lpstr>
      <vt:lpstr>IKEA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Floor van Donkelaar</dc:creator>
  <cp:lastModifiedBy>Floor van Donkelaar</cp:lastModifiedBy>
  <cp:revision>6</cp:revision>
  <dcterms:created xsi:type="dcterms:W3CDTF">2024-05-14T07:53:15Z</dcterms:created>
  <dcterms:modified xsi:type="dcterms:W3CDTF">2024-06-10T14:10:19Z</dcterms:modified>
</cp:coreProperties>
</file>