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4" r:id="rId3"/>
    <p:sldId id="276" r:id="rId4"/>
    <p:sldId id="275" r:id="rId5"/>
    <p:sldId id="277" r:id="rId6"/>
    <p:sldId id="279" r:id="rId7"/>
    <p:sldId id="280" r:id="rId8"/>
    <p:sldId id="265" r:id="rId9"/>
    <p:sldId id="273" r:id="rId10"/>
    <p:sldId id="281" r:id="rId11"/>
    <p:sldId id="267" r:id="rId12"/>
    <p:sldId id="282" r:id="rId13"/>
    <p:sldId id="268" r:id="rId14"/>
    <p:sldId id="283" r:id="rId15"/>
    <p:sldId id="269" r:id="rId16"/>
    <p:sldId id="287" r:id="rId17"/>
    <p:sldId id="284" r:id="rId18"/>
    <p:sldId id="285" r:id="rId19"/>
    <p:sldId id="266" r:id="rId20"/>
    <p:sldId id="286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1EF12-AC33-4EC4-B62D-B28885B5CC0D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A457A-3625-40B1-AD26-B163D9B62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07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aa4d2c3b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caa4d2c3b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6FB67-AE15-1BB1-BAA5-1F17289D6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CF9ED-D92A-2308-C960-4E00BDC53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2F6FE-5CE1-8BA9-CF04-5ED946EC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29442-5A87-E97D-0587-FF2A500D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5539-6219-515F-5793-1BDAAEEDF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8549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C1296-B986-51F7-526F-91E4FF6D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78B5-FF3D-F28B-7479-304DFCFA3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61A4-8388-13AC-715B-90EBF0B5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EA6DD-3B0B-0FC1-E8D0-01E7358E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906DA-EE42-401D-2467-C85FAED5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99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562A6F-C664-9D24-5A69-8153291AD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01FE4-5429-F63F-EB83-DD170CE25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D12E7-B735-F6CF-6E30-00BF4107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9E7EE-25BD-8965-BF7F-8657637E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1D272-BCE7-8D64-35D6-54AF8F092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550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 amt="18000"/>
          </a:blip>
          <a:srcRect l="5647" t="25506" r="5550"/>
          <a:stretch/>
        </p:blipFill>
        <p:spPr>
          <a:xfrm>
            <a:off x="0" y="0"/>
            <a:ext cx="12192000" cy="6211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0" y="6727546"/>
            <a:ext cx="12192000" cy="1303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8293" tIns="118293" rIns="118293" bIns="1182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210660" y="115018"/>
            <a:ext cx="11360800" cy="763572"/>
          </a:xfrm>
          <a:prstGeom prst="rect">
            <a:avLst/>
          </a:prstGeom>
        </p:spPr>
        <p:txBody>
          <a:bodyPr spcFirstLastPara="1" wrap="square" lIns="443600" tIns="443600" rIns="443600" bIns="4436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21"/>
            <a:ext cx="11360800" cy="4555181"/>
          </a:xfrm>
          <a:prstGeom prst="rect">
            <a:avLst/>
          </a:prstGeom>
        </p:spPr>
        <p:txBody>
          <a:bodyPr spcFirstLastPara="1" wrap="square" lIns="443600" tIns="443600" rIns="443600" bIns="443600" anchor="t" anchorCtr="0">
            <a:normAutofit/>
          </a:bodyPr>
          <a:lstStyle>
            <a:lvl1pPr marL="121935" lvl="0" indent="-20830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00"/>
              <a:buFont typeface="Times New Roman"/>
              <a:buChar char="●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243870" lvl="1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○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365806" lvl="2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■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487741" lvl="3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●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609676" lvl="4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○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731611" lvl="5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■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53547" lvl="6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●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975482" lvl="7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○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097417" lvl="8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■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cxnSp>
        <p:nvCxnSpPr>
          <p:cNvPr id="23" name="Google Shape;23;p4"/>
          <p:cNvCxnSpPr/>
          <p:nvPr/>
        </p:nvCxnSpPr>
        <p:spPr>
          <a:xfrm rot="10800000" flipH="1">
            <a:off x="355613" y="905896"/>
            <a:ext cx="11415280" cy="27916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9557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58B3-48D8-ABEA-96AD-44EA1B52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2DBE6-1888-37C7-DB0D-A725E9012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BCE76-9B51-3C39-F153-F7EC622F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E9E16-A292-DD21-6BD7-42B3C0650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82D8-08A6-1781-BB97-662D6E73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720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14741-0652-F3DA-4A02-CF7D3522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667D9-B0DC-9C83-702C-F5A481BE5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FE26B-620D-5BD7-7015-E9998B56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4382A-B731-F909-075E-E6449FBF8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5A7C6-507E-4ADC-04DD-5E8EDBBA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56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8561-B48A-3317-CC60-69E20A0B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44936-150B-D6F8-02EB-87F9C4136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7B21F-2B8A-59E1-E5CF-91BC54646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76644-11C9-4F91-D388-6D3517B1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4E1B4-44DD-8E59-8D7A-751B0BAEE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C1F03-CDFB-ECE9-BEAA-84E59271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584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5B383-9307-A7F3-154A-02ADD0A1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9CFDC-C87F-47B9-59A1-0863A3590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46D09-8A4E-A0CF-4D29-20C72D891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5267B-0DFB-2B69-9DA2-C6545A6B1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401DA-7BFB-F697-1353-95C6C17DB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40E67C-9162-722F-3560-D05CE0DD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719C90-8B4E-59DC-1675-CC5ED6996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EC6843-F73F-76CD-5814-B1363477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146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192C-5561-C313-0070-CAA71AC0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4E4FF-97CF-D452-870B-7FEB64D1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8363B-132C-7ECC-38CD-C1D067AC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C89C5-7AB3-94AD-1485-4924BC9B4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030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32668-0320-FA1B-F99F-8C17764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53A74-8CF4-FA0E-639B-149EAC99A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56C1D-8A70-250C-C16A-6A07BF30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893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D73F5-06B9-12BF-E799-6A3ACD96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1BD6B-736F-BD05-3084-F330B9AB9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0213F-969B-C7DE-1287-607E11669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D0C95-F563-BAE4-74E3-45A84442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2A5A4-24C4-6FCC-D211-2922AD3F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C5CD7-4D9B-11B2-7349-88D00D50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146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4048-7685-47C0-D8A1-5785951C4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ED63C-392C-68D6-AD2F-20139EF49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11870-4FCB-9BD6-0DAB-02AF9C19D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E542C-CA71-E7DF-46DD-4BC79403A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BC7B7-4569-16EF-1245-ABAD854C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694A0-7F73-DC1C-19AA-408F1965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947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5930E-2E90-3CA0-ED51-3DDF36F4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A80B5-BFB4-443F-F981-A778C6616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74D0A-CF96-48A4-6B8E-6FA35B78B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87C0-523F-45D1-887A-F111E1022A45}" type="datetimeFigureOut">
              <a:rPr lang="en-IN" smtClean="0"/>
              <a:t>11-06-2024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D45BF-8A3A-438D-3297-A8DD79DCD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F616-2942-5D91-0CE4-168AC0822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72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388E-793F-9B31-DD51-77745ADD4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6600" b="1" dirty="0"/>
              <a:t>Faint Solar Transient Emission from SKA</a:t>
            </a:r>
            <a:endParaRPr lang="en-IN" sz="6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51F98-32CA-2D10-B23C-5D16CA0578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Rohit Sharma</a:t>
            </a:r>
            <a:r>
              <a:rPr lang="en-GB" baseline="30000" dirty="0"/>
              <a:t>1</a:t>
            </a:r>
            <a:r>
              <a:rPr lang="en-GB" dirty="0"/>
              <a:t>, Andre Csillaghy</a:t>
            </a:r>
            <a:r>
              <a:rPr lang="en-GB" baseline="30000" dirty="0"/>
              <a:t>2</a:t>
            </a:r>
            <a:r>
              <a:rPr lang="en-GB" dirty="0"/>
              <a:t>, Simon Felix</a:t>
            </a:r>
            <a:r>
              <a:rPr lang="en-GB" baseline="30000" dirty="0"/>
              <a:t>3</a:t>
            </a:r>
          </a:p>
          <a:p>
            <a:r>
              <a:rPr lang="en-GB" sz="2000" baseline="30000" dirty="0"/>
              <a:t>1</a:t>
            </a:r>
            <a:r>
              <a:rPr lang="en-GB" sz="2000" dirty="0"/>
              <a:t>Space Planetary Astronomical Sciences &amp; Engineering (SPASE), </a:t>
            </a:r>
          </a:p>
          <a:p>
            <a:r>
              <a:rPr lang="en-GB" sz="2000" dirty="0"/>
              <a:t>IIT Kanpur</a:t>
            </a:r>
          </a:p>
          <a:p>
            <a:r>
              <a:rPr lang="en-IN" sz="2000" baseline="30000" dirty="0"/>
              <a:t>2</a:t>
            </a:r>
            <a:r>
              <a:rPr lang="en-IN" sz="2000" dirty="0"/>
              <a:t>FHNW, </a:t>
            </a:r>
            <a:r>
              <a:rPr lang="en-IN" sz="2000" dirty="0" err="1"/>
              <a:t>Windisch</a:t>
            </a:r>
            <a:r>
              <a:rPr lang="en-IN" sz="2000" dirty="0"/>
              <a:t>, Switzerland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01D68-31FC-4E83-472F-97CA7A65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144548"/>
            <a:ext cx="1392405" cy="1392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EC9027-1429-C223-AB8B-F0E8F4BDD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687" y="144547"/>
            <a:ext cx="1462344" cy="139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6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BBE9-A3C5-391B-407B-F602ED0E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KARABO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10E88-2564-FED5-F64B-DBC8098B1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A332E-0DA3-F17F-2165-167AECA1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605756"/>
            <a:ext cx="1163955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86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66D99-6CE3-F23E-1750-B639BAE9D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Skymodel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4382C-96FA-5812-BAA1-4C793010A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6353175" cy="4351338"/>
          </a:xfrm>
        </p:spPr>
        <p:txBody>
          <a:bodyPr/>
          <a:lstStyle/>
          <a:p>
            <a:r>
              <a:rPr lang="en-IN" dirty="0" err="1"/>
              <a:t>Skymodel</a:t>
            </a:r>
            <a:r>
              <a:rPr lang="en-IN" dirty="0"/>
              <a:t> – Solar disk </a:t>
            </a:r>
          </a:p>
          <a:p>
            <a:r>
              <a:rPr lang="en-IN" dirty="0"/>
              <a:t>Free-free emission </a:t>
            </a:r>
          </a:p>
          <a:p>
            <a:r>
              <a:rPr lang="en-IN" dirty="0"/>
              <a:t>Brightness Temperature T = T</a:t>
            </a:r>
            <a:r>
              <a:rPr lang="en-IN" baseline="-25000" dirty="0"/>
              <a:t>e</a:t>
            </a:r>
            <a:r>
              <a:rPr lang="en-IN" dirty="0"/>
              <a:t>(1-e</a:t>
            </a:r>
            <a:r>
              <a:rPr lang="en-IN" baseline="30000" dirty="0"/>
              <a:t>-t</a:t>
            </a:r>
            <a:r>
              <a:rPr lang="en-IN" dirty="0"/>
              <a:t>)</a:t>
            </a:r>
          </a:p>
          <a:p>
            <a:endParaRPr lang="en-I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IN" dirty="0"/>
              <a:t>1 SFU ~ 10</a:t>
            </a:r>
            <a:r>
              <a:rPr lang="en-IN" baseline="30000" dirty="0"/>
              <a:t>4</a:t>
            </a:r>
            <a:r>
              <a:rPr lang="en-IN" dirty="0"/>
              <a:t> Jy</a:t>
            </a:r>
          </a:p>
          <a:p>
            <a:r>
              <a:rPr lang="en-IN" dirty="0"/>
              <a:t>Assuming zero position angle</a:t>
            </a:r>
          </a:p>
          <a:p>
            <a:pPr>
              <a:buFontTx/>
              <a:buChar char="-"/>
            </a:pPr>
            <a:r>
              <a:rPr lang="en-IN" dirty="0"/>
              <a:t>Source Contrast = Image max / </a:t>
            </a:r>
            <a:r>
              <a:rPr lang="en-IN" dirty="0" err="1"/>
              <a:t>RMS</a:t>
            </a:r>
            <a:r>
              <a:rPr lang="en-IN" baseline="-25000" dirty="0" err="1"/>
              <a:t>off</a:t>
            </a:r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19A0A-A56E-C69E-2593-79058BB0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3" y="1574480"/>
            <a:ext cx="4945387" cy="3709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FAC5F-CB41-DD6C-06CB-AD123970AFEE}"/>
              </a:ext>
            </a:extLst>
          </p:cNvPr>
          <p:cNvSpPr txBox="1"/>
          <p:nvPr/>
        </p:nvSpPr>
        <p:spPr>
          <a:xfrm>
            <a:off x="7029450" y="1671638"/>
            <a:ext cx="461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Sky Model – 15</a:t>
            </a:r>
            <a:r>
              <a:rPr lang="en-IN" baseline="30000" dirty="0"/>
              <a:t>th</a:t>
            </a:r>
            <a:r>
              <a:rPr lang="en-IN" dirty="0"/>
              <a:t> Dec 2015 – FORWARD model</a:t>
            </a:r>
          </a:p>
        </p:txBody>
      </p:sp>
      <p:sp>
        <p:nvSpPr>
          <p:cNvPr id="7" name="AutoShape 2" descr="{\displaystyle {\boldsymbol {\tau }}}">
            <a:extLst>
              <a:ext uri="{FF2B5EF4-FFF2-40B4-BE49-F238E27FC236}">
                <a16:creationId xmlns:a16="http://schemas.microsoft.com/office/drawing/2014/main" id="{62E915AB-9271-7D01-FF42-D183C4FA5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D6EE3F-8032-01BE-7701-F404FA62C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86" y="3332448"/>
            <a:ext cx="1611663" cy="9373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8D6334-DF34-BEFA-0513-5487D8585102}"/>
              </a:ext>
            </a:extLst>
          </p:cNvPr>
          <p:cNvSpPr txBox="1"/>
          <p:nvPr/>
        </p:nvSpPr>
        <p:spPr>
          <a:xfrm>
            <a:off x="7134228" y="63507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i="1" dirty="0"/>
              <a:t>https://www2.hao.ucar.edu/modeling/FORWARD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103D24-21C2-B15E-2094-ADD8788CAD72}"/>
                  </a:ext>
                </a:extLst>
              </p:cNvPr>
              <p:cNvSpPr txBox="1"/>
              <p:nvPr/>
            </p:nvSpPr>
            <p:spPr>
              <a:xfrm>
                <a:off x="7574375" y="5283520"/>
                <a:ext cx="39284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240 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𝑀𝐻𝑧</m:t>
                          </m:r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𝑀𝐻𝑧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)/240)</m:t>
                          </m:r>
                        </m:e>
                        <m:sup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103D24-21C2-B15E-2094-ADD8788CA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375" y="5283520"/>
                <a:ext cx="3928448" cy="276999"/>
              </a:xfrm>
              <a:prstGeom prst="rect">
                <a:avLst/>
              </a:prstGeom>
              <a:blipFill>
                <a:blip r:embed="rId4"/>
                <a:stretch>
                  <a:fillRect l="-1087" t="-4444" r="-155" b="-355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242CE2F-0D37-94BD-647F-BF64515523DE}"/>
              </a:ext>
            </a:extLst>
          </p:cNvPr>
          <p:cNvSpPr txBox="1"/>
          <p:nvPr/>
        </p:nvSpPr>
        <p:spPr>
          <a:xfrm>
            <a:off x="9538599" y="2152650"/>
            <a:ext cx="109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240 MHz</a:t>
            </a:r>
          </a:p>
        </p:txBody>
      </p:sp>
    </p:spTree>
    <p:extLst>
      <p:ext uri="{BB962C8B-B14F-4D97-AF65-F5344CB8AC3E}">
        <p14:creationId xmlns:p14="http://schemas.microsoft.com/office/powerpoint/2010/main" val="272437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2242-3D33-84F5-1626-2AEFB06B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9370"/>
            <a:ext cx="10515600" cy="1325563"/>
          </a:xfrm>
        </p:spPr>
        <p:txBody>
          <a:bodyPr/>
          <a:lstStyle/>
          <a:p>
            <a:r>
              <a:rPr lang="en-IN" b="1" dirty="0"/>
              <a:t>Telescopes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B403E-C0B0-CB9C-324D-5F16760D8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71" y="3528369"/>
            <a:ext cx="3624077" cy="3253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0203D-FE88-9BA2-1A50-9B5A5C370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72" y="726140"/>
            <a:ext cx="3624078" cy="2738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A6E3C-A1D8-68CC-3119-E33A39D6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3840"/>
            <a:ext cx="3371096" cy="2734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7FEA82-20D4-19CE-8D6C-D08CD272E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219999"/>
            <a:ext cx="3371095" cy="2528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B1A0F4-0748-1834-94BC-A5FCD4DF3CA2}"/>
              </a:ext>
            </a:extLst>
          </p:cNvPr>
          <p:cNvSpPr txBox="1"/>
          <p:nvPr/>
        </p:nvSpPr>
        <p:spPr>
          <a:xfrm>
            <a:off x="3192971" y="3465075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MWA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07C38-8A73-3F59-C405-F9519D7CF2CF}"/>
              </a:ext>
            </a:extLst>
          </p:cNvPr>
          <p:cNvSpPr txBox="1"/>
          <p:nvPr/>
        </p:nvSpPr>
        <p:spPr>
          <a:xfrm>
            <a:off x="6821994" y="2848543"/>
            <a:ext cx="133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Meerkat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7244E-34D6-FCEB-3680-2571F829E859}"/>
              </a:ext>
            </a:extLst>
          </p:cNvPr>
          <p:cNvSpPr txBox="1"/>
          <p:nvPr/>
        </p:nvSpPr>
        <p:spPr>
          <a:xfrm>
            <a:off x="2926271" y="6027300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CE1FBD-6C94-9DD2-CB27-9C4020E5A587}"/>
              </a:ext>
            </a:extLst>
          </p:cNvPr>
          <p:cNvSpPr txBox="1"/>
          <p:nvPr/>
        </p:nvSpPr>
        <p:spPr>
          <a:xfrm>
            <a:off x="6787792" y="5947194"/>
            <a:ext cx="119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SKA-mid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758840-8601-CAC5-16AD-3EE7905A0638}"/>
              </a:ext>
            </a:extLst>
          </p:cNvPr>
          <p:cNvSpPr/>
          <p:nvPr/>
        </p:nvSpPr>
        <p:spPr>
          <a:xfrm>
            <a:off x="6707694" y="4986804"/>
            <a:ext cx="283656" cy="2805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A1D0AD-A932-329A-B695-CEF01CB7AB0C}"/>
              </a:ext>
            </a:extLst>
          </p:cNvPr>
          <p:cNvSpPr/>
          <p:nvPr/>
        </p:nvSpPr>
        <p:spPr>
          <a:xfrm>
            <a:off x="2269044" y="5424954"/>
            <a:ext cx="236031" cy="216932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72AFCB0-8B91-AF70-0E4E-DE7EAF9FB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840713"/>
              </p:ext>
            </p:extLst>
          </p:nvPr>
        </p:nvGraphicFramePr>
        <p:xfrm>
          <a:off x="8286750" y="2357199"/>
          <a:ext cx="382905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350">
                  <a:extLst>
                    <a:ext uri="{9D8B030D-6E8A-4147-A177-3AD203B41FA5}">
                      <a16:colId xmlns:a16="http://schemas.microsoft.com/office/drawing/2014/main" val="2731016732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475445187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15492205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Telescope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# Elements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Max Baseline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942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642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SKA-low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74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74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Meerkat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7.7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36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SKA-mid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150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249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0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570B-4F36-2D41-96C5-B22CDF1C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0"/>
            <a:ext cx="10515600" cy="1325563"/>
          </a:xfrm>
        </p:spPr>
        <p:txBody>
          <a:bodyPr/>
          <a:lstStyle/>
          <a:p>
            <a:r>
              <a:rPr lang="en-GB" b="1" dirty="0"/>
              <a:t>Simulated Images – SKA-mid and Meerkat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16C32-1423-1FA1-5A50-871825890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33" y="1200149"/>
            <a:ext cx="2597151" cy="19478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EABE7-A877-0419-27E8-D01C70487ECB}"/>
              </a:ext>
            </a:extLst>
          </p:cNvPr>
          <p:cNvSpPr txBox="1"/>
          <p:nvPr/>
        </p:nvSpPr>
        <p:spPr>
          <a:xfrm>
            <a:off x="10063163" y="1089303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Sky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9C8BFF-2920-6B64-3656-B7DAFD124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16" y="1217947"/>
            <a:ext cx="3850010" cy="2887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62FA29-9D88-4FBF-6B64-538832420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321" y="1208422"/>
            <a:ext cx="3850010" cy="2887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C202F2-E88A-13D9-C2E7-721C186FAC5C}"/>
              </a:ext>
            </a:extLst>
          </p:cNvPr>
          <p:cNvSpPr txBox="1"/>
          <p:nvPr/>
        </p:nvSpPr>
        <p:spPr>
          <a:xfrm>
            <a:off x="5141545" y="3479306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Meerkat Snapshot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7712EB-F284-A82B-0EFB-161F7DDCA46F}"/>
              </a:ext>
            </a:extLst>
          </p:cNvPr>
          <p:cNvSpPr txBox="1"/>
          <p:nvPr/>
        </p:nvSpPr>
        <p:spPr>
          <a:xfrm>
            <a:off x="1188141" y="3479306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SKA-mid Snapshot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343BD1-79A5-DB14-6465-3A83842A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42" y="4181655"/>
            <a:ext cx="3524757" cy="26435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EDBE9A-0F10-F2A9-B865-AD3A2E41A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0471" y="4148017"/>
            <a:ext cx="3610504" cy="27078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26C225-18E3-694D-B4A2-5CA73B874BB0}"/>
              </a:ext>
            </a:extLst>
          </p:cNvPr>
          <p:cNvSpPr txBox="1"/>
          <p:nvPr/>
        </p:nvSpPr>
        <p:spPr>
          <a:xfrm>
            <a:off x="5257800" y="6212860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Meerkat long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5EC2A-AD8B-77A5-5248-2246C9D99253}"/>
              </a:ext>
            </a:extLst>
          </p:cNvPr>
          <p:cNvSpPr txBox="1"/>
          <p:nvPr/>
        </p:nvSpPr>
        <p:spPr>
          <a:xfrm>
            <a:off x="1423458" y="6212860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SKA-mid long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72B3F1-BB0D-F519-DCAA-D41FC8F5A47A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6734175" y="1518152"/>
            <a:ext cx="1066800" cy="1134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277F434-2790-48CA-F7ED-637879E8C4AC}"/>
              </a:ext>
            </a:extLst>
          </p:cNvPr>
          <p:cNvSpPr txBox="1"/>
          <p:nvPr/>
        </p:nvSpPr>
        <p:spPr>
          <a:xfrm>
            <a:off x="7800975" y="1194986"/>
            <a:ext cx="205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Amplitude Imperfections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FACD55-14BC-6D30-3703-F70183694543}"/>
              </a:ext>
            </a:extLst>
          </p:cNvPr>
          <p:cNvCxnSpPr>
            <a:cxnSpLocks/>
          </p:cNvCxnSpPr>
          <p:nvPr/>
        </p:nvCxnSpPr>
        <p:spPr>
          <a:xfrm flipV="1">
            <a:off x="6447453" y="4157578"/>
            <a:ext cx="948562" cy="18539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B0DA785-ABCF-D640-9759-661FB1E99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29" y="3717721"/>
            <a:ext cx="4417056" cy="30800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0D955A-349A-DFF6-F36D-20B9ACE43221}"/>
              </a:ext>
            </a:extLst>
          </p:cNvPr>
          <p:cNvSpPr txBox="1"/>
          <p:nvPr/>
        </p:nvSpPr>
        <p:spPr>
          <a:xfrm>
            <a:off x="6700837" y="3832908"/>
            <a:ext cx="185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Smoothening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39F001-DB4E-0C40-791F-D4F746E9D2CE}"/>
              </a:ext>
            </a:extLst>
          </p:cNvPr>
          <p:cNvSpPr/>
          <p:nvPr/>
        </p:nvSpPr>
        <p:spPr>
          <a:xfrm>
            <a:off x="7877918" y="4507045"/>
            <a:ext cx="261257" cy="577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8461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570B-4F36-2D41-96C5-B22CDF1C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0"/>
            <a:ext cx="10515600" cy="1325563"/>
          </a:xfrm>
        </p:spPr>
        <p:txBody>
          <a:bodyPr/>
          <a:lstStyle/>
          <a:p>
            <a:r>
              <a:rPr lang="en-GB" b="1" dirty="0"/>
              <a:t>Simulated Images – SKA-low and MWA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16C32-1423-1FA1-5A50-871825890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33" y="1200149"/>
            <a:ext cx="2597151" cy="19478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EABE7-A877-0419-27E8-D01C70487ECB}"/>
              </a:ext>
            </a:extLst>
          </p:cNvPr>
          <p:cNvSpPr txBox="1"/>
          <p:nvPr/>
        </p:nvSpPr>
        <p:spPr>
          <a:xfrm>
            <a:off x="10063163" y="1089303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Sky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9C8BFF-2920-6B64-3656-B7DAFD124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16" y="1217947"/>
            <a:ext cx="3850010" cy="28875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62FA29-9D88-4FBF-6B64-538832420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321" y="1208422"/>
            <a:ext cx="3850009" cy="2887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C202F2-E88A-13D9-C2E7-721C186FAC5C}"/>
              </a:ext>
            </a:extLst>
          </p:cNvPr>
          <p:cNvSpPr txBox="1"/>
          <p:nvPr/>
        </p:nvSpPr>
        <p:spPr>
          <a:xfrm>
            <a:off x="5141545" y="3479306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MWA Snapshot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7712EB-F284-A82B-0EFB-161F7DDCA46F}"/>
              </a:ext>
            </a:extLst>
          </p:cNvPr>
          <p:cNvSpPr txBox="1"/>
          <p:nvPr/>
        </p:nvSpPr>
        <p:spPr>
          <a:xfrm>
            <a:off x="1188141" y="3479306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SKA-low Snapshot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343BD1-79A5-DB14-6465-3A83842A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42" y="4181655"/>
            <a:ext cx="3524756" cy="26435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EDBE9A-0F10-F2A9-B865-AD3A2E41A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0471" y="4148017"/>
            <a:ext cx="3610504" cy="27078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26C225-18E3-694D-B4A2-5CA73B874BB0}"/>
              </a:ext>
            </a:extLst>
          </p:cNvPr>
          <p:cNvSpPr txBox="1"/>
          <p:nvPr/>
        </p:nvSpPr>
        <p:spPr>
          <a:xfrm>
            <a:off x="5257800" y="6212860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MWA long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5EC2A-AD8B-77A5-5248-2246C9D99253}"/>
              </a:ext>
            </a:extLst>
          </p:cNvPr>
          <p:cNvSpPr txBox="1"/>
          <p:nvPr/>
        </p:nvSpPr>
        <p:spPr>
          <a:xfrm>
            <a:off x="1423458" y="6212860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SKA-low long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C2840-E3C5-E1E7-E2DD-4F906F162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801" y="3848638"/>
            <a:ext cx="3850009" cy="2887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2B5AF-750C-A6C0-CE70-9730E0D685A1}"/>
              </a:ext>
            </a:extLst>
          </p:cNvPr>
          <p:cNvSpPr txBox="1"/>
          <p:nvPr/>
        </p:nvSpPr>
        <p:spPr>
          <a:xfrm>
            <a:off x="8854431" y="3337738"/>
            <a:ext cx="197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Extended Aura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72B3F1-BB0D-F519-DCAA-D41FC8F5A47A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172200" y="2790825"/>
            <a:ext cx="2682231" cy="7315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A616-F3F4-A0F7-9343-FB8825C43EC5}"/>
              </a:ext>
            </a:extLst>
          </p:cNvPr>
          <p:cNvSpPr/>
          <p:nvPr/>
        </p:nvSpPr>
        <p:spPr>
          <a:xfrm>
            <a:off x="8214801" y="4610023"/>
            <a:ext cx="261257" cy="577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685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C3D2-C9FD-F33E-EB95-BD5C97AD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Frequency Dependence – Meerkat</a:t>
            </a:r>
            <a:endParaRPr lang="en-IN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C674A-5690-F995-2404-92E2D3F84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6628" y="1534463"/>
            <a:ext cx="6096000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80D806-F533-E8DC-265A-CADBEAAA1705}"/>
              </a:ext>
            </a:extLst>
          </p:cNvPr>
          <p:cNvSpPr txBox="1"/>
          <p:nvPr/>
        </p:nvSpPr>
        <p:spPr>
          <a:xfrm>
            <a:off x="1657350" y="6372221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7030A0"/>
                </a:solidFill>
              </a:rPr>
              <a:t>Loss of flux at high frequencies</a:t>
            </a:r>
          </a:p>
        </p:txBody>
      </p:sp>
    </p:spTree>
    <p:extLst>
      <p:ext uri="{BB962C8B-B14F-4D97-AF65-F5344CB8AC3E}">
        <p14:creationId xmlns:p14="http://schemas.microsoft.com/office/powerpoint/2010/main" val="3615806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C3D2-C9FD-F33E-EB95-BD5C97AD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Frequency Dependence – SKA-mid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80B03E-D5D4-175F-7562-CAE467ACD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297" y="1446371"/>
            <a:ext cx="6349911" cy="476243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80D806-F533-E8DC-265A-CADBEAAA1705}"/>
              </a:ext>
            </a:extLst>
          </p:cNvPr>
          <p:cNvSpPr txBox="1"/>
          <p:nvPr/>
        </p:nvSpPr>
        <p:spPr>
          <a:xfrm>
            <a:off x="4633815" y="6308209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7030A0"/>
                </a:solidFill>
              </a:rPr>
              <a:t>Better fidelity in SKA-mid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09B88-E1B3-530C-5292-35D31A355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600" y="4064660"/>
            <a:ext cx="3277538" cy="2458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A3A4F-20F9-EB9E-97D1-CDA23890C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7937" y="1386060"/>
            <a:ext cx="3366178" cy="25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00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BC18-F7ED-3592-2B20-ABA2DAC8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"/>
            <a:ext cx="10515600" cy="1325563"/>
          </a:xfrm>
        </p:spPr>
        <p:txBody>
          <a:bodyPr/>
          <a:lstStyle/>
          <a:p>
            <a:r>
              <a:rPr lang="en-IN" b="1" dirty="0"/>
              <a:t>Sidelobe Improvements in dirty Image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C535B9-1584-A2FC-4707-7C42AB176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4178300"/>
            <a:ext cx="3479168" cy="26093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DAC76-F7EB-4B83-F8A8-9B8B8B4B4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1143000"/>
            <a:ext cx="3479168" cy="2609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926C86-24E8-3632-DD11-B7BC5834D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6" y="1143000"/>
            <a:ext cx="3479168" cy="2609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E8048E-61FE-3925-8D31-2737D1C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7" y="4178300"/>
            <a:ext cx="3479168" cy="2609376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F2944566-64D8-8DC0-470A-2A54A06C3E69}"/>
              </a:ext>
            </a:extLst>
          </p:cNvPr>
          <p:cNvSpPr/>
          <p:nvPr/>
        </p:nvSpPr>
        <p:spPr>
          <a:xfrm>
            <a:off x="4638675" y="2019300"/>
            <a:ext cx="1657350" cy="8763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9B4DF56-09A6-D56C-2EB1-7292D737160D}"/>
              </a:ext>
            </a:extLst>
          </p:cNvPr>
          <p:cNvSpPr/>
          <p:nvPr/>
        </p:nvSpPr>
        <p:spPr>
          <a:xfrm>
            <a:off x="4626933" y="4914900"/>
            <a:ext cx="1657350" cy="8763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3642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A426-EEFC-598F-37ED-A52D8B1FD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Point Source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6C395-7ED5-48A2-EAC0-9458FC32D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75991"/>
          </a:xfrm>
        </p:spPr>
        <p:txBody>
          <a:bodyPr/>
          <a:lstStyle/>
          <a:p>
            <a:r>
              <a:rPr lang="en-IN" dirty="0"/>
              <a:t>Sim 1: No point source</a:t>
            </a:r>
          </a:p>
          <a:p>
            <a:r>
              <a:rPr lang="en-IN" dirty="0"/>
              <a:t>Sim 2: Point Source with 100 SFU mimicking burst source</a:t>
            </a:r>
          </a:p>
          <a:p>
            <a:r>
              <a:rPr lang="en-IN" dirty="0"/>
              <a:t>Sim 3: Multiple point sources ~ 100 source at milli-SFU levels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A34B60-9E0E-59F5-F08D-9DEC5DCC76DB}"/>
              </a:ext>
            </a:extLst>
          </p:cNvPr>
          <p:cNvSpPr/>
          <p:nvPr/>
        </p:nvSpPr>
        <p:spPr>
          <a:xfrm>
            <a:off x="1408922" y="3909527"/>
            <a:ext cx="1940768" cy="205273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F313EE-60FD-3B08-A549-2916139C0504}"/>
              </a:ext>
            </a:extLst>
          </p:cNvPr>
          <p:cNvSpPr/>
          <p:nvPr/>
        </p:nvSpPr>
        <p:spPr>
          <a:xfrm>
            <a:off x="4649755" y="3903302"/>
            <a:ext cx="1940768" cy="205273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A7292E-367E-FC17-6B94-55BE21BD0201}"/>
              </a:ext>
            </a:extLst>
          </p:cNvPr>
          <p:cNvSpPr/>
          <p:nvPr/>
        </p:nvSpPr>
        <p:spPr>
          <a:xfrm>
            <a:off x="7890588" y="3946849"/>
            <a:ext cx="1940768" cy="205273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3E6C1D1-494E-D179-9A6E-6882FCD1C7BF}"/>
              </a:ext>
            </a:extLst>
          </p:cNvPr>
          <p:cNvSpPr/>
          <p:nvPr/>
        </p:nvSpPr>
        <p:spPr>
          <a:xfrm>
            <a:off x="5270241" y="4551783"/>
            <a:ext cx="699796" cy="606489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2A316BF-2DB7-A454-9746-334E33763EFC}"/>
              </a:ext>
            </a:extLst>
          </p:cNvPr>
          <p:cNvSpPr/>
          <p:nvPr/>
        </p:nvSpPr>
        <p:spPr>
          <a:xfrm>
            <a:off x="8344678" y="4435151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97D6C8BF-50CD-D1FC-5F88-48FD0F98AFD3}"/>
              </a:ext>
            </a:extLst>
          </p:cNvPr>
          <p:cNvSpPr/>
          <p:nvPr/>
        </p:nvSpPr>
        <p:spPr>
          <a:xfrm>
            <a:off x="8809650" y="4795935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721FE66-FF4F-967A-A4EF-4366BAA682D0}"/>
              </a:ext>
            </a:extLst>
          </p:cNvPr>
          <p:cNvSpPr/>
          <p:nvPr/>
        </p:nvSpPr>
        <p:spPr>
          <a:xfrm>
            <a:off x="8204719" y="5102288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E5CD781-00A2-909B-073A-9D119FDFA19C}"/>
              </a:ext>
            </a:extLst>
          </p:cNvPr>
          <p:cNvSpPr/>
          <p:nvPr/>
        </p:nvSpPr>
        <p:spPr>
          <a:xfrm>
            <a:off x="9414581" y="4973216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6AAA1E88-2E94-4A60-A8DC-1C60725487A7}"/>
              </a:ext>
            </a:extLst>
          </p:cNvPr>
          <p:cNvSpPr/>
          <p:nvPr/>
        </p:nvSpPr>
        <p:spPr>
          <a:xfrm>
            <a:off x="9089568" y="4270307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BBED5A2C-8684-1D53-CE63-88E72F4F31F5}"/>
              </a:ext>
            </a:extLst>
          </p:cNvPr>
          <p:cNvSpPr/>
          <p:nvPr/>
        </p:nvSpPr>
        <p:spPr>
          <a:xfrm>
            <a:off x="8500189" y="5741434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AEDA8067-2D0E-7DE1-9584-184EB6182DE7}"/>
              </a:ext>
            </a:extLst>
          </p:cNvPr>
          <p:cNvSpPr/>
          <p:nvPr/>
        </p:nvSpPr>
        <p:spPr>
          <a:xfrm>
            <a:off x="9044470" y="5260909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53F806B0-32FF-0485-0CBF-50F6AD1FF932}"/>
              </a:ext>
            </a:extLst>
          </p:cNvPr>
          <p:cNvSpPr/>
          <p:nvPr/>
        </p:nvSpPr>
        <p:spPr>
          <a:xfrm>
            <a:off x="8497078" y="4587551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174466BB-12ED-AA86-AF74-F6B8C3A3CC13}"/>
              </a:ext>
            </a:extLst>
          </p:cNvPr>
          <p:cNvSpPr/>
          <p:nvPr/>
        </p:nvSpPr>
        <p:spPr>
          <a:xfrm>
            <a:off x="7859479" y="4780383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220887C-E967-871A-AFF2-491562CD9F5E}"/>
              </a:ext>
            </a:extLst>
          </p:cNvPr>
          <p:cNvSpPr/>
          <p:nvPr/>
        </p:nvSpPr>
        <p:spPr>
          <a:xfrm>
            <a:off x="8596598" y="5340221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70D44072-6171-EBB9-D39A-5E2C7C4A5B0C}"/>
              </a:ext>
            </a:extLst>
          </p:cNvPr>
          <p:cNvSpPr/>
          <p:nvPr/>
        </p:nvSpPr>
        <p:spPr>
          <a:xfrm>
            <a:off x="9212416" y="4696408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D18E3925-1998-2B19-4EEF-6C7A3747D523}"/>
              </a:ext>
            </a:extLst>
          </p:cNvPr>
          <p:cNvSpPr/>
          <p:nvPr/>
        </p:nvSpPr>
        <p:spPr>
          <a:xfrm>
            <a:off x="9566981" y="4621762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B1CE9B32-FC61-7EF7-B854-674BC1086823}"/>
              </a:ext>
            </a:extLst>
          </p:cNvPr>
          <p:cNvSpPr/>
          <p:nvPr/>
        </p:nvSpPr>
        <p:spPr>
          <a:xfrm>
            <a:off x="8335339" y="5386877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C938FAA9-7A73-FFA8-A78F-9ACBE52BD840}"/>
              </a:ext>
            </a:extLst>
          </p:cNvPr>
          <p:cNvSpPr/>
          <p:nvPr/>
        </p:nvSpPr>
        <p:spPr>
          <a:xfrm>
            <a:off x="8932499" y="5545498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71C5712A-6DF6-5C98-7D1E-D3BEB94579E7}"/>
              </a:ext>
            </a:extLst>
          </p:cNvPr>
          <p:cNvSpPr/>
          <p:nvPr/>
        </p:nvSpPr>
        <p:spPr>
          <a:xfrm>
            <a:off x="9352374" y="5461518"/>
            <a:ext cx="279918" cy="233265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DB31B0-3CB7-BE81-F3AE-BC742B723D3B}"/>
              </a:ext>
            </a:extLst>
          </p:cNvPr>
          <p:cNvSpPr txBox="1"/>
          <p:nvPr/>
        </p:nvSpPr>
        <p:spPr>
          <a:xfrm>
            <a:off x="2090057" y="6021352"/>
            <a:ext cx="466531" cy="3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(1)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C93059-55B4-F6DE-178A-62F9F45C35AF}"/>
              </a:ext>
            </a:extLst>
          </p:cNvPr>
          <p:cNvSpPr txBox="1"/>
          <p:nvPr/>
        </p:nvSpPr>
        <p:spPr>
          <a:xfrm>
            <a:off x="5368215" y="6080442"/>
            <a:ext cx="466531" cy="3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(2)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ACC843-7DD9-3938-07A9-3465EBC108CD}"/>
              </a:ext>
            </a:extLst>
          </p:cNvPr>
          <p:cNvSpPr txBox="1"/>
          <p:nvPr/>
        </p:nvSpPr>
        <p:spPr>
          <a:xfrm>
            <a:off x="8596601" y="6033792"/>
            <a:ext cx="466531" cy="3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823978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0BB9-F0FD-674C-FA68-3E3C86C3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Point Source Simulation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B12BAA-2D60-5DCE-F019-6ACA6A1CA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5186" y="1462563"/>
            <a:ext cx="3206117" cy="24045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965D3-E090-659E-91B1-286C25D4D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739" y="1462563"/>
            <a:ext cx="3206117" cy="2404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43C157-C929-86CB-6514-5D6EA7274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14" y="1462563"/>
            <a:ext cx="3206117" cy="2404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52C246-DD13-1CC5-7D21-BDD3AFADB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5146" y="4045742"/>
            <a:ext cx="3599185" cy="2699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C41DD9-42EB-BA1A-16DF-1D33D7533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4083841"/>
            <a:ext cx="3599186" cy="269938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0CE54D-570A-3736-0646-9EE5EF6A3557}"/>
              </a:ext>
            </a:extLst>
          </p:cNvPr>
          <p:cNvCxnSpPr>
            <a:cxnSpLocks/>
          </p:cNvCxnSpPr>
          <p:nvPr/>
        </p:nvCxnSpPr>
        <p:spPr>
          <a:xfrm>
            <a:off x="2476500" y="3286125"/>
            <a:ext cx="720092" cy="895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54147D-9681-FCB3-1060-3B28D1CF59EB}"/>
              </a:ext>
            </a:extLst>
          </p:cNvPr>
          <p:cNvCxnSpPr>
            <a:cxnSpLocks/>
          </p:cNvCxnSpPr>
          <p:nvPr/>
        </p:nvCxnSpPr>
        <p:spPr>
          <a:xfrm flipH="1">
            <a:off x="3314700" y="3438525"/>
            <a:ext cx="863601" cy="742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D98FFD-AF4F-5579-8E97-BB225C3E7AA2}"/>
              </a:ext>
            </a:extLst>
          </p:cNvPr>
          <p:cNvCxnSpPr>
            <a:cxnSpLocks/>
          </p:cNvCxnSpPr>
          <p:nvPr/>
        </p:nvCxnSpPr>
        <p:spPr>
          <a:xfrm>
            <a:off x="3196592" y="3286125"/>
            <a:ext cx="3599185" cy="1085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F9FF822-E803-EC44-F799-F19D0CA5935B}"/>
              </a:ext>
            </a:extLst>
          </p:cNvPr>
          <p:cNvCxnSpPr>
            <a:cxnSpLocks/>
          </p:cNvCxnSpPr>
          <p:nvPr/>
        </p:nvCxnSpPr>
        <p:spPr>
          <a:xfrm flipH="1">
            <a:off x="6998964" y="3238501"/>
            <a:ext cx="601353" cy="1085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7656CE9-132A-5C12-B241-74786EE0D8D8}"/>
              </a:ext>
            </a:extLst>
          </p:cNvPr>
          <p:cNvSpPr txBox="1"/>
          <p:nvPr/>
        </p:nvSpPr>
        <p:spPr>
          <a:xfrm>
            <a:off x="200025" y="4714875"/>
            <a:ext cx="145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Difference Images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BD22A0-092F-2D9D-DABC-4006F4779F86}"/>
              </a:ext>
            </a:extLst>
          </p:cNvPr>
          <p:cNvSpPr txBox="1"/>
          <p:nvPr/>
        </p:nvSpPr>
        <p:spPr>
          <a:xfrm>
            <a:off x="3674739" y="5848350"/>
            <a:ext cx="134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Spotty Residuals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6F9598-6C37-7E5E-0996-D75D250F383A}"/>
              </a:ext>
            </a:extLst>
          </p:cNvPr>
          <p:cNvSpPr txBox="1"/>
          <p:nvPr/>
        </p:nvSpPr>
        <p:spPr>
          <a:xfrm>
            <a:off x="7722864" y="5848350"/>
            <a:ext cx="134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Smoother Residuals</a:t>
            </a:r>
          </a:p>
        </p:txBody>
      </p:sp>
    </p:spTree>
    <p:extLst>
      <p:ext uri="{BB962C8B-B14F-4D97-AF65-F5344CB8AC3E}">
        <p14:creationId xmlns:p14="http://schemas.microsoft.com/office/powerpoint/2010/main" val="124203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BD73-99BB-7F82-1A01-1AD9BEC1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Dynamic ball of Plasma</a:t>
            </a:r>
          </a:p>
        </p:txBody>
      </p:sp>
      <p:pic>
        <p:nvPicPr>
          <p:cNvPr id="8" name="Picture 7" descr="A close up of the moon&#10;&#10;Description automatically generated with low confidence">
            <a:extLst>
              <a:ext uri="{FF2B5EF4-FFF2-40B4-BE49-F238E27FC236}">
                <a16:creationId xmlns:a16="http://schemas.microsoft.com/office/drawing/2014/main" id="{42C09B57-CCC5-611F-5AC7-7D398AFD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67" y="1828968"/>
            <a:ext cx="6582005" cy="3708707"/>
          </a:xfrm>
          <a:prstGeom prst="rect">
            <a:avLst/>
          </a:prstGeom>
        </p:spPr>
      </p:pic>
      <p:pic>
        <p:nvPicPr>
          <p:cNvPr id="9" name="Picture 8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1F40E434-39E5-85E9-3AA1-ABC9D293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29" y="1804307"/>
            <a:ext cx="4427735" cy="2490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CAC146-A28D-F2B2-070C-A995DCF02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" y="4316018"/>
            <a:ext cx="1986084" cy="24433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EB3B24-2C6C-88B0-6D09-E0A9C40A01EE}"/>
              </a:ext>
            </a:extLst>
          </p:cNvPr>
          <p:cNvSpPr txBox="1"/>
          <p:nvPr/>
        </p:nvSpPr>
        <p:spPr>
          <a:xfrm>
            <a:off x="7357929" y="4392538"/>
            <a:ext cx="43156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Enormous length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 of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 range of timescales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 resolution Probes</a:t>
            </a:r>
            <a:r>
              <a:rPr lang="en-US" dirty="0"/>
              <a:t>: Space-based observatories solar orbiter and parker solar probe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0369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3612-9EB9-406F-B414-AB1EB367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170"/>
            <a:ext cx="10515600" cy="1325563"/>
          </a:xfrm>
        </p:spPr>
        <p:txBody>
          <a:bodyPr/>
          <a:lstStyle/>
          <a:p>
            <a:r>
              <a:rPr lang="en-IN" b="1" dirty="0"/>
              <a:t>Point Source Detection – Residual Image maps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D7081B3-8EB4-CE20-F465-74BD30866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466" y="1228730"/>
            <a:ext cx="3535684" cy="265176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6E9C36-C9A9-ACFD-E473-18E653B6C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841" y="1690688"/>
            <a:ext cx="3192782" cy="23945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1DFC22-36CE-22F7-A7EA-F8CFCAA82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840" y="4342453"/>
            <a:ext cx="3192785" cy="23945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BCDF10-1FA5-A79A-529E-45E7A551F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466" y="4012891"/>
            <a:ext cx="3632201" cy="2724151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9C5BF2F1-363D-C8E3-F646-E25C7347948A}"/>
              </a:ext>
            </a:extLst>
          </p:cNvPr>
          <p:cNvSpPr/>
          <p:nvPr/>
        </p:nvSpPr>
        <p:spPr>
          <a:xfrm>
            <a:off x="4848225" y="2533650"/>
            <a:ext cx="1447800" cy="6667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6C5984E-D6F9-B1CD-6941-D273EAC39936}"/>
              </a:ext>
            </a:extLst>
          </p:cNvPr>
          <p:cNvSpPr/>
          <p:nvPr/>
        </p:nvSpPr>
        <p:spPr>
          <a:xfrm>
            <a:off x="4848225" y="5041591"/>
            <a:ext cx="1447800" cy="6667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AB3260-A8DB-C2E3-08A5-992BA2081372}"/>
              </a:ext>
            </a:extLst>
          </p:cNvPr>
          <p:cNvSpPr txBox="1"/>
          <p:nvPr/>
        </p:nvSpPr>
        <p:spPr>
          <a:xfrm>
            <a:off x="10418441" y="3280327"/>
            <a:ext cx="1685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Significant improvements in faint source detection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70B1AD-BC67-7434-012A-3E1B25B6F915}"/>
              </a:ext>
            </a:extLst>
          </p:cNvPr>
          <p:cNvSpPr txBox="1"/>
          <p:nvPr/>
        </p:nvSpPr>
        <p:spPr>
          <a:xfrm>
            <a:off x="87634" y="5041591"/>
            <a:ext cx="160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No detection possible with Meerkat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861EA2-9F11-F6F4-7332-9C26DB17A256}"/>
              </a:ext>
            </a:extLst>
          </p:cNvPr>
          <p:cNvSpPr txBox="1"/>
          <p:nvPr/>
        </p:nvSpPr>
        <p:spPr>
          <a:xfrm>
            <a:off x="87634" y="2660341"/>
            <a:ext cx="160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Diffuse/</a:t>
            </a:r>
          </a:p>
          <a:p>
            <a:r>
              <a:rPr lang="en-IN" dirty="0"/>
              <a:t>Extended Sources</a:t>
            </a:r>
          </a:p>
        </p:txBody>
      </p:sp>
    </p:spTree>
    <p:extLst>
      <p:ext uri="{BB962C8B-B14F-4D97-AF65-F5344CB8AC3E}">
        <p14:creationId xmlns:p14="http://schemas.microsoft.com/office/powerpoint/2010/main" val="2057775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E603-6EAB-1563-0A7C-B0C31664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Conclusions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22292-5FC4-4C10-4EF8-F6B75D658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Detecting faint solar burst are crucial for coronal heating </a:t>
            </a:r>
          </a:p>
          <a:p>
            <a:r>
              <a:rPr lang="en-IN" dirty="0"/>
              <a:t>Simulations are vital to understand instrument characteristics</a:t>
            </a:r>
          </a:p>
          <a:p>
            <a:r>
              <a:rPr lang="en-IN" dirty="0"/>
              <a:t>Faint burst detection will be uniformly possible across wide range of frequency (50 MHz to &gt;2 GHz) </a:t>
            </a:r>
          </a:p>
          <a:p>
            <a:r>
              <a:rPr lang="en-IN" dirty="0"/>
              <a:t>Amplitude errors will be reduced in SKA data analysis, i.e. more accurate flux densities</a:t>
            </a:r>
          </a:p>
          <a:p>
            <a:r>
              <a:rPr lang="en-IN" dirty="0"/>
              <a:t>Orders of magnitude improvement in image fidelity with SKA</a:t>
            </a:r>
          </a:p>
          <a:p>
            <a:r>
              <a:rPr lang="en-IN" dirty="0"/>
              <a:t>Residual features needs to be studied in more detail with noise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26870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E9936-CC36-FD2D-A7AB-D6AD7249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11297"/>
            <a:ext cx="11037782" cy="1325563"/>
          </a:xfrm>
        </p:spPr>
        <p:txBody>
          <a:bodyPr/>
          <a:lstStyle/>
          <a:p>
            <a:r>
              <a:rPr lang="en-US" b="1" dirty="0"/>
              <a:t>Coronal Heating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2D08A-DC1C-6B55-9706-6F0357690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518" y="1198514"/>
            <a:ext cx="4247147" cy="4351338"/>
          </a:xfrm>
        </p:spPr>
        <p:txBody>
          <a:bodyPr/>
          <a:lstStyle/>
          <a:p>
            <a:pPr marR="0"/>
            <a:r>
              <a:rPr lang="en-US" sz="1800" b="0" i="0" u="none" strike="noStrike" dirty="0">
                <a:latin typeface="Liberation Sans" panose="020B0604020202020204" pitchFamily="34" charset="0"/>
              </a:rPr>
              <a:t> The Sun is dynamic plasma </a:t>
            </a:r>
            <a:r>
              <a:rPr lang="en-US" sz="1800" b="0" i="0" u="none" strike="noStrike" dirty="0">
                <a:latin typeface="Lohit Devanagari"/>
              </a:rPr>
              <a:t>laboratory</a:t>
            </a:r>
          </a:p>
          <a:p>
            <a:pPr marR="0"/>
            <a:r>
              <a:rPr lang="en-US" sz="1800" b="0" i="0" u="none" strike="noStrike" baseline="0" dirty="0">
                <a:latin typeface="Liberation Sans" panose="020B0604020202020204" pitchFamily="34" charset="0"/>
              </a:rPr>
              <a:t>  Coronal heating and acceleration of </a:t>
            </a:r>
            <a:r>
              <a:rPr lang="en-US" sz="1800" b="0" i="0" u="none" strike="noStrike" baseline="0" dirty="0">
                <a:latin typeface="Lohit Devanagari"/>
              </a:rPr>
              <a:t>solar wind</a:t>
            </a:r>
          </a:p>
          <a:p>
            <a:pPr marR="0"/>
            <a:r>
              <a:rPr lang="en-US" sz="1800" b="0" i="0" u="none" strike="noStrike" baseline="0" dirty="0">
                <a:latin typeface="Source Sans Pro Semibold" panose="020B0603030403020204" pitchFamily="34" charset="0"/>
              </a:rPr>
              <a:t>  </a:t>
            </a:r>
            <a:r>
              <a:rPr lang="en-US" sz="1800" b="0" i="0" u="none" strike="noStrike" baseline="0" dirty="0">
                <a:latin typeface="Liberation Sans" panose="020B0604020202020204" pitchFamily="34" charset="0"/>
              </a:rPr>
              <a:t>Flares/Microflares</a:t>
            </a:r>
            <a:endParaRPr lang="en-US" sz="1800" b="0" i="0" u="none" strike="noStrike" baseline="0" dirty="0">
              <a:latin typeface="Lohit Devanagari"/>
            </a:endParaRPr>
          </a:p>
          <a:p>
            <a:pPr marR="0"/>
            <a:r>
              <a:rPr lang="en-US" sz="1800" b="0" i="0" u="none" strike="noStrike" baseline="0" dirty="0">
                <a:latin typeface="Liberation Sans" panose="020B0604020202020204" pitchFamily="34" charset="0"/>
              </a:rPr>
              <a:t>  Magnetic Reconnection and nonthermal particle acceleration</a:t>
            </a:r>
          </a:p>
          <a:p>
            <a:pPr marR="0"/>
            <a:r>
              <a:rPr lang="en-US" sz="1800" dirty="0">
                <a:latin typeface="Liberation Sans" panose="020B0604020202020204" pitchFamily="34" charset="0"/>
              </a:rPr>
              <a:t>Radio Waves are direct Signature of nonthermal particles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31F16-9E46-9714-FFAE-075B7B43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665" y="1423004"/>
            <a:ext cx="4159712" cy="2202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EBEB12-AEFF-E11F-BC6D-592835466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8" y="1841584"/>
            <a:ext cx="3566463" cy="3840610"/>
          </a:xfrm>
          <a:prstGeom prst="rect">
            <a:avLst/>
          </a:prstGeom>
        </p:spPr>
      </p:pic>
      <p:pic>
        <p:nvPicPr>
          <p:cNvPr id="13" name="Picture 12" descr="A math equations with black text&#10;&#10;Description automatically generated">
            <a:extLst>
              <a:ext uri="{FF2B5EF4-FFF2-40B4-BE49-F238E27FC236}">
                <a16:creationId xmlns:a16="http://schemas.microsoft.com/office/drawing/2014/main" id="{4E663709-6E05-EB9B-469A-441F037DF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135" y="4112646"/>
            <a:ext cx="2088035" cy="2191861"/>
          </a:xfrm>
          <a:prstGeom prst="rect">
            <a:avLst/>
          </a:prstGeom>
        </p:spPr>
      </p:pic>
      <p:pic>
        <p:nvPicPr>
          <p:cNvPr id="15" name="Picture 14" descr="A diagram of a structure with lines and letters&#10;&#10;Description automatically generated">
            <a:extLst>
              <a:ext uri="{FF2B5EF4-FFF2-40B4-BE49-F238E27FC236}">
                <a16:creationId xmlns:a16="http://schemas.microsoft.com/office/drawing/2014/main" id="{9CD3E051-FE50-701F-F939-3D8C0A02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72" y="4055476"/>
            <a:ext cx="4266361" cy="262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4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43BE-6205-554F-CB03-00630086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Diverse Scales of Emission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689B0-1668-6A0C-56FD-C14C4A18E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13" y="1404015"/>
            <a:ext cx="5265786" cy="4700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84B22B-71E9-8948-89C9-4402284E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834" y="2172640"/>
            <a:ext cx="6272749" cy="34499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A68C05-6FB5-A909-24D5-46EDAC6B0BF2}"/>
              </a:ext>
            </a:extLst>
          </p:cNvPr>
          <p:cNvSpPr/>
          <p:nvPr/>
        </p:nvSpPr>
        <p:spPr>
          <a:xfrm>
            <a:off x="1695451" y="1809750"/>
            <a:ext cx="2619374" cy="3886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E73B5-8291-9F24-6FB8-5DB238EE68E8}"/>
              </a:ext>
            </a:extLst>
          </p:cNvPr>
          <p:cNvSpPr txBox="1"/>
          <p:nvPr/>
        </p:nvSpPr>
        <p:spPr>
          <a:xfrm>
            <a:off x="5691499" y="1506022"/>
            <a:ext cx="269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SKA Frequency Range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93B8F4-EA44-3FD8-77BE-318A239C8051}"/>
              </a:ext>
            </a:extLst>
          </p:cNvPr>
          <p:cNvSpPr/>
          <p:nvPr/>
        </p:nvSpPr>
        <p:spPr>
          <a:xfrm>
            <a:off x="8809761" y="2333625"/>
            <a:ext cx="1686788" cy="29299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889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5E3B-71E4-F150-87C3-9CA056F0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Radio Signatures of activity at weaker levels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6E7F8E-9403-1A3A-ED8D-529523BB8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48855"/>
            <a:ext cx="4422278" cy="23374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564CC-16C1-0FF8-1F88-365C0DC81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74" y="2873827"/>
            <a:ext cx="4285714" cy="3619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A6EA97-305F-D168-C5FB-CACDC5918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574" y="1289281"/>
            <a:ext cx="1908455" cy="1554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462F06-8CE1-FE65-06C7-8C00360E6221}"/>
              </a:ext>
            </a:extLst>
          </p:cNvPr>
          <p:cNvSpPr txBox="1"/>
          <p:nvPr/>
        </p:nvSpPr>
        <p:spPr>
          <a:xfrm>
            <a:off x="2045925" y="3600798"/>
            <a:ext cx="239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Sharma et al.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8CFBE-6FC6-CFA6-345A-23A9D2D0C889}"/>
              </a:ext>
            </a:extLst>
          </p:cNvPr>
          <p:cNvSpPr txBox="1"/>
          <p:nvPr/>
        </p:nvSpPr>
        <p:spPr>
          <a:xfrm>
            <a:off x="8842761" y="2451189"/>
            <a:ext cx="239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Mondal et al. 2020</a:t>
            </a:r>
          </a:p>
        </p:txBody>
      </p:sp>
      <p:pic>
        <p:nvPicPr>
          <p:cNvPr id="13" name="Picture 12" descr="A graph of a graph&#10;&#10;Description automatically generated">
            <a:extLst>
              <a:ext uri="{FF2B5EF4-FFF2-40B4-BE49-F238E27FC236}">
                <a16:creationId xmlns:a16="http://schemas.microsoft.com/office/drawing/2014/main" id="{452FB902-45A9-6222-4B22-D934AB922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92" y="3901765"/>
            <a:ext cx="3409060" cy="28853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544F66-36F7-0FA0-F212-133ED30B1936}"/>
              </a:ext>
            </a:extLst>
          </p:cNvPr>
          <p:cNvSpPr txBox="1"/>
          <p:nvPr/>
        </p:nvSpPr>
        <p:spPr>
          <a:xfrm>
            <a:off x="4779154" y="6426035"/>
            <a:ext cx="239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Suresh et al. 2017</a:t>
            </a:r>
          </a:p>
        </p:txBody>
      </p:sp>
    </p:spTree>
    <p:extLst>
      <p:ext uri="{BB962C8B-B14F-4D97-AF65-F5344CB8AC3E}">
        <p14:creationId xmlns:p14="http://schemas.microsoft.com/office/powerpoint/2010/main" val="3312238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80AAF-C9D2-5AF3-6F50-3EBCDF08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Weakest Radio bursts Movie</a:t>
            </a:r>
          </a:p>
        </p:txBody>
      </p:sp>
      <p:pic>
        <p:nvPicPr>
          <p:cNvPr id="4" name="movie6">
            <a:hlinkClick r:id="" action="ppaction://media"/>
            <a:extLst>
              <a:ext uri="{FF2B5EF4-FFF2-40B4-BE49-F238E27FC236}">
                <a16:creationId xmlns:a16="http://schemas.microsoft.com/office/drawing/2014/main" id="{6C1E4229-2384-7A6A-ED3C-F10B3E447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504" y="1450108"/>
            <a:ext cx="6140334" cy="5116945"/>
          </a:xfrm>
          <a:prstGeom prst="rect">
            <a:avLst/>
          </a:prstGeom>
        </p:spPr>
      </p:pic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1CB42B1A-8676-AF0F-A21C-3611DB115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80" y="2164531"/>
            <a:ext cx="4616484" cy="3688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36CED-B651-2F4C-6CC4-1B7BD3A938A6}"/>
              </a:ext>
            </a:extLst>
          </p:cNvPr>
          <p:cNvSpPr txBox="1"/>
          <p:nvPr/>
        </p:nvSpPr>
        <p:spPr>
          <a:xfrm>
            <a:off x="8891189" y="6382387"/>
            <a:ext cx="239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Sharma et al. 2022</a:t>
            </a:r>
          </a:p>
        </p:txBody>
      </p:sp>
    </p:spTree>
    <p:extLst>
      <p:ext uri="{BB962C8B-B14F-4D97-AF65-F5344CB8AC3E}">
        <p14:creationId xmlns:p14="http://schemas.microsoft.com/office/powerpoint/2010/main" val="167218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210660" y="256706"/>
            <a:ext cx="11360800" cy="695840"/>
          </a:xfrm>
          <a:prstGeom prst="rect">
            <a:avLst/>
          </a:prstGeom>
        </p:spPr>
        <p:txBody>
          <a:bodyPr spcFirstLastPara="1" vert="horz" wrap="square" lIns="118293" tIns="118293" rIns="118293" bIns="118293" rtlCol="0" anchor="ctr" anchorCtr="0">
            <a:normAutofit fontScale="90000"/>
          </a:bodyPr>
          <a:lstStyle/>
          <a:p>
            <a:r>
              <a:rPr lang="en" b="1" dirty="0">
                <a:solidFill>
                  <a:schemeClr val="tx1"/>
                </a:solidFill>
                <a:latin typeface="+mn-lt"/>
              </a:rPr>
              <a:t> First Spectroscopic Solar Image using MeerKAT</a:t>
            </a:r>
            <a:endParaRPr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6498647" y="1338725"/>
            <a:ext cx="5277760" cy="4512640"/>
          </a:xfrm>
          <a:prstGeom prst="rect">
            <a:avLst/>
          </a:prstGeom>
        </p:spPr>
        <p:txBody>
          <a:bodyPr spcFirstLastPara="1" vert="horz" wrap="square" lIns="118293" tIns="118293" rIns="118293" bIns="118293" rtlCol="0" anchor="t" anchorCtr="0">
            <a:normAutofit fontScale="85000" lnSpcReduction="20000"/>
          </a:bodyPr>
          <a:lstStyle/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" dirty="0">
                <a:latin typeface="+mn-lt"/>
              </a:rPr>
              <a:t>Observations were done in MeerKAT L-band on September 26 and 27, 2020 during perihelion of the Parker Solar Probe.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" dirty="0">
                <a:latin typeface="+mn-lt"/>
              </a:rPr>
              <a:t>Images are made for every 15 minute temporal and 20 MHz spectral chunks. 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" dirty="0">
                <a:latin typeface="+mn-lt"/>
              </a:rPr>
              <a:t>Special care has been taken to account for spectral variability of the solar emission as well as chromatic primary beam.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" dirty="0">
                <a:latin typeface="+mn-lt"/>
              </a:rPr>
              <a:t>This band averaged image is made by stacking all 20 MHz spectral chunks.</a:t>
            </a:r>
            <a:endParaRPr dirty="0">
              <a:latin typeface="+mn-lt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l="8477" r="4573" b="48864"/>
          <a:stretch/>
        </p:blipFill>
        <p:spPr>
          <a:xfrm>
            <a:off x="454400" y="1359732"/>
            <a:ext cx="5782173" cy="4815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7282773" y="5969898"/>
            <a:ext cx="4749680" cy="40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" tIns="24380" rIns="24380" bIns="24380" anchor="ctr" anchorCtr="0">
            <a:noAutofit/>
          </a:bodyPr>
          <a:lstStyle/>
          <a:p>
            <a:pPr algn="r"/>
            <a:r>
              <a:rPr lang="en" sz="1734" dirty="0">
                <a:solidFill>
                  <a:srgbClr val="0B5394"/>
                </a:solidFill>
                <a:ea typeface="Times New Roman"/>
                <a:cs typeface="Times New Roman"/>
                <a:sym typeface="Times New Roman"/>
              </a:rPr>
              <a:t>Kansabanik et al., 2024, ApJ 961 96</a:t>
            </a:r>
            <a:endParaRPr sz="1734" dirty="0">
              <a:solidFill>
                <a:srgbClr val="0B5394"/>
              </a:solidFill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47D61-34B4-5046-1FC3-DEF95BA2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Importance of Simulations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1F74B-4872-935D-9009-A74C46ECB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Design better science optimised array and observing strategies</a:t>
            </a:r>
          </a:p>
          <a:p>
            <a:r>
              <a:rPr lang="en-IN" dirty="0"/>
              <a:t>Simulate artifacts and manifestation in the image plane</a:t>
            </a:r>
          </a:p>
          <a:p>
            <a:r>
              <a:rPr lang="en-IN" dirty="0"/>
              <a:t>Test new algorithms</a:t>
            </a:r>
          </a:p>
          <a:p>
            <a:r>
              <a:rPr lang="en-IN" dirty="0"/>
              <a:t>Debugging Pipelines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0897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67AEB-DE1B-8E9D-D4E1-469481D2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Simulation Runs</a:t>
            </a:r>
            <a:endParaRPr lang="en-IN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4F0F7-11C1-79C1-0FE6-6A0988878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452" y="627821"/>
            <a:ext cx="4252328" cy="800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887E1-4D8B-6BF4-D04F-07FEDB4AF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308" y="5878378"/>
            <a:ext cx="3169492" cy="70360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0D320F-FE1A-BD69-4CA3-315AFC2C9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Parametric Runs</a:t>
            </a:r>
          </a:p>
          <a:p>
            <a:pPr>
              <a:buFontTx/>
              <a:buChar char="-"/>
            </a:pPr>
            <a:r>
              <a:rPr lang="en-IN" dirty="0"/>
              <a:t>Frequency (low - 50 MHz, 100 MHz, 200 MHz, 300 MHz / </a:t>
            </a:r>
          </a:p>
          <a:p>
            <a:pPr marL="0" indent="0">
              <a:buNone/>
            </a:pPr>
            <a:r>
              <a:rPr lang="en-IN" dirty="0"/>
              <a:t>		 high - 500 MHz, 1000 MHz, 1500 MHz, 2000 MHz )</a:t>
            </a:r>
          </a:p>
          <a:p>
            <a:pPr>
              <a:buFontTx/>
              <a:buChar char="-"/>
            </a:pPr>
            <a:r>
              <a:rPr lang="en-IN" dirty="0"/>
              <a:t>Telescope Configuration – MWA, SKA-low | Meerkat, SKA-mid</a:t>
            </a:r>
          </a:p>
          <a:p>
            <a:pPr>
              <a:buFontTx/>
              <a:buChar char="-"/>
            </a:pPr>
            <a:r>
              <a:rPr lang="en-IN" dirty="0"/>
              <a:t>Snapshot vs Long Synthesis Observations / 1 min vs 1 hour</a:t>
            </a:r>
          </a:p>
          <a:p>
            <a:pPr>
              <a:buFontTx/>
              <a:buChar char="-"/>
            </a:pPr>
            <a:r>
              <a:rPr lang="en-IN" dirty="0"/>
              <a:t>Point Source study (mimicking bursts)</a:t>
            </a:r>
          </a:p>
        </p:txBody>
      </p:sp>
    </p:spTree>
    <p:extLst>
      <p:ext uri="{BB962C8B-B14F-4D97-AF65-F5344CB8AC3E}">
        <p14:creationId xmlns:p14="http://schemas.microsoft.com/office/powerpoint/2010/main" val="4177076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603</Words>
  <Application>Microsoft Office PowerPoint</Application>
  <PresentationFormat>Widescreen</PresentationFormat>
  <Paragraphs>119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Liberation Sans</vt:lpstr>
      <vt:lpstr>Lohit Devanagari</vt:lpstr>
      <vt:lpstr>Source Sans Pro Semibold</vt:lpstr>
      <vt:lpstr>Tahoma</vt:lpstr>
      <vt:lpstr>Times New Roman</vt:lpstr>
      <vt:lpstr>Office Theme</vt:lpstr>
      <vt:lpstr>Faint Solar Transient Emission from SKA</vt:lpstr>
      <vt:lpstr>Dynamic ball of Plasma</vt:lpstr>
      <vt:lpstr>Coronal Heating</vt:lpstr>
      <vt:lpstr>Diverse Scales of Emission</vt:lpstr>
      <vt:lpstr>Radio Signatures of activity at weaker levels</vt:lpstr>
      <vt:lpstr>Weakest Radio bursts Movie</vt:lpstr>
      <vt:lpstr> First Spectroscopic Solar Image using MeerKAT</vt:lpstr>
      <vt:lpstr>Importance of Simulations</vt:lpstr>
      <vt:lpstr>Simulation Runs</vt:lpstr>
      <vt:lpstr>KARABO Workflow</vt:lpstr>
      <vt:lpstr>Skymodel</vt:lpstr>
      <vt:lpstr>Telescopes</vt:lpstr>
      <vt:lpstr>Simulated Images – SKA-mid and Meerkat</vt:lpstr>
      <vt:lpstr>Simulated Images – SKA-low and MWA</vt:lpstr>
      <vt:lpstr>Frequency Dependence – Meerkat</vt:lpstr>
      <vt:lpstr>Frequency Dependence – SKA-mid</vt:lpstr>
      <vt:lpstr>Sidelobe Improvements in dirty Image</vt:lpstr>
      <vt:lpstr>Point Source Simulations</vt:lpstr>
      <vt:lpstr>Point Source Simulation</vt:lpstr>
      <vt:lpstr>Point Source Detection – Residual Image maps</vt:lpstr>
      <vt:lpstr>Conclusions</vt:lpstr>
    </vt:vector>
  </TitlesOfParts>
  <Company>Indian Institute of Technology Kanpur, Kanpur, U.P.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Faint Solar Transient Emission from SKA</dc:title>
  <dc:creator>Rohit Sharma</dc:creator>
  <cp:lastModifiedBy>Rohit Sharma</cp:lastModifiedBy>
  <cp:revision>18</cp:revision>
  <dcterms:created xsi:type="dcterms:W3CDTF">2024-06-06T09:51:15Z</dcterms:created>
  <dcterms:modified xsi:type="dcterms:W3CDTF">2024-06-11T04:54:07Z</dcterms:modified>
</cp:coreProperties>
</file>