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28"/>
  </p:notesMasterIdLst>
  <p:sldIdLst>
    <p:sldId id="256" r:id="rId2"/>
    <p:sldId id="313" r:id="rId3"/>
    <p:sldId id="312" r:id="rId4"/>
    <p:sldId id="328" r:id="rId5"/>
    <p:sldId id="329" r:id="rId6"/>
    <p:sldId id="330" r:id="rId7"/>
    <p:sldId id="331" r:id="rId8"/>
    <p:sldId id="308" r:id="rId9"/>
    <p:sldId id="316" r:id="rId10"/>
    <p:sldId id="325" r:id="rId11"/>
    <p:sldId id="326" r:id="rId12"/>
    <p:sldId id="317" r:id="rId13"/>
    <p:sldId id="315" r:id="rId14"/>
    <p:sldId id="327" r:id="rId15"/>
    <p:sldId id="320" r:id="rId16"/>
    <p:sldId id="321" r:id="rId17"/>
    <p:sldId id="333" r:id="rId18"/>
    <p:sldId id="334" r:id="rId19"/>
    <p:sldId id="335" r:id="rId20"/>
    <p:sldId id="336" r:id="rId21"/>
    <p:sldId id="338" r:id="rId22"/>
    <p:sldId id="337" r:id="rId23"/>
    <p:sldId id="332" r:id="rId24"/>
    <p:sldId id="339" r:id="rId25"/>
    <p:sldId id="340" r:id="rId26"/>
    <p:sldId id="324" r:id="rId27"/>
  </p:sldIdLst>
  <p:sldSz cx="9144000" cy="5143500" type="screen16x9"/>
  <p:notesSz cx="6858000" cy="9144000"/>
  <p:embeddedFontLst>
    <p:embeddedFont>
      <p:font typeface="Average" panose="020B0604020202020204" charset="0"/>
      <p:regular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6D2C"/>
    <a:srgbClr val="4586AC"/>
    <a:srgbClr val="8FB6CD"/>
    <a:srgbClr val="BE5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3942D-1B1B-FDD3-C000-A2FB228E9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899"/>
            <a:ext cx="3562350" cy="1285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17A4A-F38F-2B27-692D-2A4796EF4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60" y="4512883"/>
            <a:ext cx="1239159" cy="5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613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72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766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93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907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900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074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1672" y="4703664"/>
            <a:ext cx="683954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28 Jan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2151" y="4703664"/>
            <a:ext cx="4723209" cy="273844"/>
          </a:xfrm>
        </p:spPr>
        <p:txBody>
          <a:bodyPr/>
          <a:lstStyle/>
          <a:p>
            <a:r>
              <a:rPr lang="en-US" dirty="0"/>
              <a:t>SKACH winter meeting – E. Lastufka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17148" y="4703664"/>
            <a:ext cx="51250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44F31-14DD-E278-EB4A-8637D72C9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38" y="4521509"/>
            <a:ext cx="1759789" cy="6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3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28-Jan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DCA94-25D4-54AF-5F71-F5631FE4B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38" y="4521509"/>
            <a:ext cx="1759789" cy="6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28-Jan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629AD-FAD5-5080-2826-D55590780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38" y="4521509"/>
            <a:ext cx="1759789" cy="6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DD00A-4849-B684-C7D3-98C17E70E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38" y="4521509"/>
            <a:ext cx="1759789" cy="6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78000" y="4713447"/>
            <a:ext cx="683954" cy="273844"/>
          </a:xfrm>
        </p:spPr>
        <p:txBody>
          <a:bodyPr/>
          <a:lstStyle/>
          <a:p>
            <a:r>
              <a:rPr lang="en-US" dirty="0"/>
              <a:t>28 Jan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82151" y="4713447"/>
            <a:ext cx="4723209" cy="273844"/>
          </a:xfrm>
        </p:spPr>
        <p:txBody>
          <a:bodyPr/>
          <a:lstStyle/>
          <a:p>
            <a:r>
              <a:rPr lang="en-US" dirty="0"/>
              <a:t>SKACH Winter Meeting – E. Lastufka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7148" y="4713447"/>
            <a:ext cx="512504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884D4-EB75-31D9-ECC1-BDB431631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38" y="4521509"/>
            <a:ext cx="1759789" cy="6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19-Mar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Cosmology in the Alps – E. Lastufka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500C0439-E8D5-33AF-3844-19FCFE604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42" y="4694490"/>
            <a:ext cx="1390493" cy="501916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19EBE530-2DBE-4174-8C27-D4A3D3917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7970" y="4563497"/>
            <a:ext cx="1236322" cy="580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0A2A8-7E00-7352-F942-590868669435}"/>
              </a:ext>
            </a:extLst>
          </p:cNvPr>
          <p:cNvSpPr txBox="1"/>
          <p:nvPr userDrawn="1"/>
        </p:nvSpPr>
        <p:spPr>
          <a:xfrm>
            <a:off x="3279749" y="4787380"/>
            <a:ext cx="2320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verage" panose="020B0604020202020204" charset="0"/>
              </a:rPr>
              <a:t>26 May 2023 – E. Lastufka</a:t>
            </a:r>
          </a:p>
        </p:txBody>
      </p:sp>
    </p:spTree>
    <p:extLst>
      <p:ext uri="{BB962C8B-B14F-4D97-AF65-F5344CB8AC3E}">
        <p14:creationId xmlns:p14="http://schemas.microsoft.com/office/powerpoint/2010/main" val="26006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293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22-Jan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700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28-Jan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8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rxiv.org/abs/2409.111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elastufka/fm4astro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97832" y="1803400"/>
            <a:ext cx="6870031" cy="1234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/>
              <a:t>Examining Vision Foundation Models for Optical and Radio Astronomy Applications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1561" y="3106501"/>
            <a:ext cx="7801500" cy="606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E. Lastufka</a:t>
            </a: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612B1057-5C0E-6DF6-B318-F51586BA799E}"/>
              </a:ext>
            </a:extLst>
          </p:cNvPr>
          <p:cNvSpPr txBox="1">
            <a:spLocks/>
          </p:cNvSpPr>
          <p:nvPr/>
        </p:nvSpPr>
        <p:spPr>
          <a:xfrm>
            <a:off x="1222094" y="3780890"/>
            <a:ext cx="6216931" cy="60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indent="0"/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M. Audard, O. Bait, M. Dessauges-Zavadsky, M. Drozdova, T. Holotyak, V. Kinakh, D. Piras, D. Schaerer, S.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Voloshynovskiy</a:t>
            </a: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CA7D4B-B535-7298-7BDB-7ABBA46B5BBE}"/>
              </a:ext>
            </a:extLst>
          </p:cNvPr>
          <p:cNvSpPr/>
          <p:nvPr/>
        </p:nvSpPr>
        <p:spPr>
          <a:xfrm>
            <a:off x="5780695" y="2146039"/>
            <a:ext cx="2516994" cy="2230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Distillation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FEB4A-503C-2CD3-B301-C63684395E82}"/>
              </a:ext>
            </a:extLst>
          </p:cNvPr>
          <p:cNvSpPr/>
          <p:nvPr/>
        </p:nvSpPr>
        <p:spPr>
          <a:xfrm>
            <a:off x="3156528" y="2146039"/>
            <a:ext cx="2516995" cy="22300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Weakly-supervised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6EDE7C-43A8-294F-4F88-2FC50C22DAB5}"/>
              </a:ext>
            </a:extLst>
          </p:cNvPr>
          <p:cNvSpPr/>
          <p:nvPr/>
        </p:nvSpPr>
        <p:spPr>
          <a:xfrm>
            <a:off x="523243" y="2146041"/>
            <a:ext cx="2536185" cy="2230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Self-supervised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7A8B1-BA81-7AC9-D5F1-1154C245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VFMs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F6AB-8EA3-8CB4-FAF0-687AE61A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8238F-AA76-BD03-FE69-B5CC360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7E43AD-C7B8-28DC-5F23-117EE402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43" y="3015472"/>
            <a:ext cx="2341984" cy="6566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Trained on a single modality (images)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Different types of losses possible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5D2E7E-66B8-9EA8-A9EB-3D47F6028F3B}"/>
              </a:ext>
            </a:extLst>
          </p:cNvPr>
          <p:cNvSpPr txBox="1">
            <a:spLocks/>
          </p:cNvSpPr>
          <p:nvPr/>
        </p:nvSpPr>
        <p:spPr>
          <a:xfrm>
            <a:off x="3262694" y="3015472"/>
            <a:ext cx="2304661" cy="720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Trained using multiple modalities (ex: images + text)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Contrastive loss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204392-BB25-43D1-EFFF-E0D1F6941CD8}"/>
              </a:ext>
            </a:extLst>
          </p:cNvPr>
          <p:cNvSpPr txBox="1">
            <a:spLocks/>
          </p:cNvSpPr>
          <p:nvPr/>
        </p:nvSpPr>
        <p:spPr>
          <a:xfrm>
            <a:off x="5822716" y="3018646"/>
            <a:ext cx="2521007" cy="717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Agglomerate representations from many existing models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Various weighting methods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FCF57A-608E-440B-6A3D-721A8A27F8CB}"/>
              </a:ext>
            </a:extLst>
          </p:cNvPr>
          <p:cNvSpPr txBox="1">
            <a:spLocks/>
          </p:cNvSpPr>
          <p:nvPr/>
        </p:nvSpPr>
        <p:spPr>
          <a:xfrm>
            <a:off x="620343" y="1440993"/>
            <a:ext cx="7338670" cy="65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Many factors contribute to differences between VFMs! These include: training data, architecture, training objective</a:t>
            </a:r>
          </a:p>
        </p:txBody>
      </p:sp>
    </p:spTree>
    <p:extLst>
      <p:ext uri="{BB962C8B-B14F-4D97-AF65-F5344CB8AC3E}">
        <p14:creationId xmlns:p14="http://schemas.microsoft.com/office/powerpoint/2010/main" val="170083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2154-D742-B332-F77B-98576E5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5BDC-731B-4B5F-4026-F99C127B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VFMs that we studied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85BB-88CC-42E3-DEEF-6EB4D019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0950C-9233-06D0-AEE4-21E53933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3B1E63-1C08-AE26-9377-294BB9D72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0984"/>
              </p:ext>
            </p:extLst>
          </p:nvPr>
        </p:nvGraphicFramePr>
        <p:xfrm>
          <a:off x="774366" y="1733845"/>
          <a:ext cx="7446000" cy="223486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34194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476510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06253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1878576623"/>
                    </a:ext>
                  </a:extLst>
                </a:gridCol>
                <a:gridCol w="1894788">
                  <a:extLst>
                    <a:ext uri="{9D8B030D-6E8A-4147-A177-3AD203B41FA5}">
                      <a16:colId xmlns:a16="http://schemas.microsoft.com/office/drawing/2014/main" val="2867404277"/>
                    </a:ext>
                  </a:extLst>
                </a:gridCol>
              </a:tblGrid>
              <a:tr h="314628">
                <a:tc>
                  <a:txBody>
                    <a:bodyPr/>
                    <a:lstStyle/>
                    <a:p>
                      <a:r>
                        <a:rPr lang="en-US" sz="1200" dirty="0"/>
                        <a:t>Model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Architecture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Parameters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Pre-training Dataset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Training Objective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MAE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FFFFFF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-Base, 16x16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86M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ImageNet-1k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Reconstruction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MSN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-Base, 16x16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86M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ImageNet-1k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Predict masked patches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DINOv2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-Base, 14x14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86M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LVD-142M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Local-to-global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/>
                        <a:t>ResNet-50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ImageNet-1k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Image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/>
                        <a:t>ResNet-18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ImageNet-1k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Image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08175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FFFFFF"/>
                          </a:solidFill>
                        </a:rPr>
                        <a:t>SigLIP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-Base, 16x16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86M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Web-LI (English)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Image-text pairs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3341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AM-RADIO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-Base, 16x16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98.2M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various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Knowledge distillation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6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6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6F6F-74A5-5033-13D9-22C7B332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93683"/>
            <a:ext cx="6447501" cy="990600"/>
          </a:xfrm>
        </p:spPr>
        <p:txBody>
          <a:bodyPr/>
          <a:lstStyle/>
          <a:p>
            <a:r>
              <a:rPr lang="en-US" dirty="0"/>
              <a:t>Illustration: VFMs are not all the same!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D721D-0C82-E738-3736-E7A3401B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B7675-AF4E-A63E-9261-1D3AACD7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pic>
        <p:nvPicPr>
          <p:cNvPr id="11" name="Picture 10" descr="A screen shot of a diagram&#10;&#10;Description automatically generated">
            <a:extLst>
              <a:ext uri="{FF2B5EF4-FFF2-40B4-BE49-F238E27FC236}">
                <a16:creationId xmlns:a16="http://schemas.microsoft.com/office/drawing/2014/main" id="{19F3D5F0-C084-10F2-3F45-9B07B562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16"/>
          <a:stretch/>
        </p:blipFill>
        <p:spPr>
          <a:xfrm>
            <a:off x="4720013" y="3009731"/>
            <a:ext cx="1922450" cy="1946143"/>
          </a:xfrm>
          <a:prstGeom prst="rect">
            <a:avLst/>
          </a:prstGeom>
        </p:spPr>
      </p:pic>
      <p:pic>
        <p:nvPicPr>
          <p:cNvPr id="13" name="Picture 12" descr="A map of a bird&#10;&#10;Description automatically generated">
            <a:extLst>
              <a:ext uri="{FF2B5EF4-FFF2-40B4-BE49-F238E27FC236}">
                <a16:creationId xmlns:a16="http://schemas.microsoft.com/office/drawing/2014/main" id="{AFA659B1-E2D8-C96F-E10F-277886010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82" y="2927203"/>
            <a:ext cx="1936496" cy="2073874"/>
          </a:xfrm>
          <a:prstGeom prst="rect">
            <a:avLst/>
          </a:prstGeom>
        </p:spPr>
      </p:pic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816DDEAD-DBF5-8B84-BB46-3E450277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30040"/>
            <a:ext cx="2384489" cy="2910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UMAP latent space representation for </a:t>
            </a:r>
            <a:r>
              <a:rPr lang="en-US" dirty="0" err="1"/>
              <a:t>GalaxyMNIST</a:t>
            </a:r>
            <a:r>
              <a:rPr lang="en-US" dirty="0"/>
              <a:t> dataset (optical images, 4 morphology classes)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865B7B-AF37-FE04-0726-FAFCF5434E21}"/>
              </a:ext>
            </a:extLst>
          </p:cNvPr>
          <p:cNvGrpSpPr/>
          <p:nvPr/>
        </p:nvGrpSpPr>
        <p:grpSpPr>
          <a:xfrm>
            <a:off x="2538766" y="824098"/>
            <a:ext cx="2099521" cy="2146725"/>
            <a:chOff x="2794779" y="873048"/>
            <a:chExt cx="2099521" cy="2146725"/>
          </a:xfrm>
        </p:grpSpPr>
        <p:pic>
          <p:nvPicPr>
            <p:cNvPr id="17" name="Picture 16" descr="A screen shot of a map&#10;&#10;Description automatically generated">
              <a:extLst>
                <a:ext uri="{FF2B5EF4-FFF2-40B4-BE49-F238E27FC236}">
                  <a16:creationId xmlns:a16="http://schemas.microsoft.com/office/drawing/2014/main" id="{8478E5C6-02B5-B95E-36FE-54F5D685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1683" y="873048"/>
              <a:ext cx="1922450" cy="2059768"/>
            </a:xfrm>
            <a:prstGeom prst="rect">
              <a:avLst/>
            </a:prstGeom>
          </p:spPr>
        </p:pic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34747FC5-7B6B-2EA7-D465-9DAE1673D758}"/>
                </a:ext>
              </a:extLst>
            </p:cNvPr>
            <p:cNvSpPr/>
            <p:nvPr/>
          </p:nvSpPr>
          <p:spPr>
            <a:xfrm>
              <a:off x="2794779" y="960005"/>
              <a:ext cx="2099521" cy="2059768"/>
            </a:xfrm>
            <a:prstGeom prst="frame">
              <a:avLst>
                <a:gd name="adj1" fmla="val 3893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E6DC03-5CEC-C205-519F-7D089168FB03}"/>
              </a:ext>
            </a:extLst>
          </p:cNvPr>
          <p:cNvGrpSpPr/>
          <p:nvPr/>
        </p:nvGrpSpPr>
        <p:grpSpPr>
          <a:xfrm>
            <a:off x="4655918" y="806146"/>
            <a:ext cx="2099521" cy="2164677"/>
            <a:chOff x="3522239" y="911055"/>
            <a:chExt cx="2099521" cy="2164677"/>
          </a:xfrm>
        </p:grpSpPr>
        <p:pic>
          <p:nvPicPr>
            <p:cNvPr id="15" name="Picture 14" descr="A colorful dots on a graph&#10;&#10;Description automatically generated">
              <a:extLst>
                <a:ext uri="{FF2B5EF4-FFF2-40B4-BE49-F238E27FC236}">
                  <a16:creationId xmlns:a16="http://schemas.microsoft.com/office/drawing/2014/main" id="{4E183612-9A1A-79F3-1EB8-6C13DAB5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4114" y="911055"/>
              <a:ext cx="1922450" cy="2059768"/>
            </a:xfrm>
            <a:prstGeom prst="rect">
              <a:avLst/>
            </a:prstGeom>
          </p:spPr>
        </p:pic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0ECF38BF-A4AB-488C-C867-3BEAAF8BF1C3}"/>
                </a:ext>
              </a:extLst>
            </p:cNvPr>
            <p:cNvSpPr/>
            <p:nvPr/>
          </p:nvSpPr>
          <p:spPr>
            <a:xfrm>
              <a:off x="3522239" y="1015964"/>
              <a:ext cx="2099521" cy="2059768"/>
            </a:xfrm>
            <a:prstGeom prst="frame">
              <a:avLst>
                <a:gd name="adj1" fmla="val 3893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B582A1-2BE4-B216-7CA7-9D6D728359CE}"/>
              </a:ext>
            </a:extLst>
          </p:cNvPr>
          <p:cNvGrpSpPr/>
          <p:nvPr/>
        </p:nvGrpSpPr>
        <p:grpSpPr>
          <a:xfrm>
            <a:off x="6773070" y="910617"/>
            <a:ext cx="2099521" cy="2060206"/>
            <a:chOff x="6773070" y="910617"/>
            <a:chExt cx="2099521" cy="2060206"/>
          </a:xfrm>
        </p:grpSpPr>
        <p:pic>
          <p:nvPicPr>
            <p:cNvPr id="19" name="Picture 18" descr="A screen shot of a chart&#10;&#10;Description automatically generated">
              <a:extLst>
                <a:ext uri="{FF2B5EF4-FFF2-40B4-BE49-F238E27FC236}">
                  <a16:creationId xmlns:a16="http://schemas.microsoft.com/office/drawing/2014/main" id="{12FC2578-5C4E-2590-A1D0-B04A0808A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135"/>
            <a:stretch/>
          </p:blipFill>
          <p:spPr>
            <a:xfrm>
              <a:off x="6887243" y="910617"/>
              <a:ext cx="1922450" cy="2015791"/>
            </a:xfrm>
            <a:prstGeom prst="rect">
              <a:avLst/>
            </a:prstGeom>
          </p:spPr>
        </p:pic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0CE1630D-1B88-D900-F82E-C11DE8F72B7D}"/>
                </a:ext>
              </a:extLst>
            </p:cNvPr>
            <p:cNvSpPr/>
            <p:nvPr/>
          </p:nvSpPr>
          <p:spPr>
            <a:xfrm>
              <a:off x="6773070" y="911055"/>
              <a:ext cx="2099521" cy="2059768"/>
            </a:xfrm>
            <a:prstGeom prst="frame">
              <a:avLst>
                <a:gd name="adj1" fmla="val 3893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B6AD2E-7843-1847-1E02-151DB213348A}"/>
              </a:ext>
            </a:extLst>
          </p:cNvPr>
          <p:cNvGrpSpPr/>
          <p:nvPr/>
        </p:nvGrpSpPr>
        <p:grpSpPr>
          <a:xfrm>
            <a:off x="2538766" y="2977364"/>
            <a:ext cx="2099521" cy="2059768"/>
            <a:chOff x="616107" y="2857319"/>
            <a:chExt cx="2099521" cy="2059768"/>
          </a:xfrm>
        </p:grpSpPr>
        <p:pic>
          <p:nvPicPr>
            <p:cNvPr id="9" name="Picture 8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945F7FAE-7D38-67AD-77A8-7C2B41E98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3208"/>
            <a:stretch/>
          </p:blipFill>
          <p:spPr>
            <a:xfrm>
              <a:off x="698860" y="2865913"/>
              <a:ext cx="1922450" cy="1993691"/>
            </a:xfrm>
            <a:prstGeom prst="rect">
              <a:avLst/>
            </a:prstGeom>
          </p:spPr>
        </p:pic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B30370A1-D673-7C10-3182-D3544D4A4BEA}"/>
                </a:ext>
              </a:extLst>
            </p:cNvPr>
            <p:cNvSpPr/>
            <p:nvPr/>
          </p:nvSpPr>
          <p:spPr>
            <a:xfrm>
              <a:off x="616107" y="2857319"/>
              <a:ext cx="2099521" cy="2059768"/>
            </a:xfrm>
            <a:prstGeom prst="frame">
              <a:avLst>
                <a:gd name="adj1" fmla="val 3893"/>
              </a:avLst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Frame 29">
            <a:extLst>
              <a:ext uri="{FF2B5EF4-FFF2-40B4-BE49-F238E27FC236}">
                <a16:creationId xmlns:a16="http://schemas.microsoft.com/office/drawing/2014/main" id="{AD08615C-2221-535C-7B1A-A939A6B4888C}"/>
              </a:ext>
            </a:extLst>
          </p:cNvPr>
          <p:cNvSpPr/>
          <p:nvPr/>
        </p:nvSpPr>
        <p:spPr>
          <a:xfrm>
            <a:off x="4655917" y="2979642"/>
            <a:ext cx="2099521" cy="2059768"/>
          </a:xfrm>
          <a:prstGeom prst="frame">
            <a:avLst>
              <a:gd name="adj1" fmla="val 3893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F09FE5AD-2BE3-9F68-1B47-EF46D0874CAE}"/>
              </a:ext>
            </a:extLst>
          </p:cNvPr>
          <p:cNvSpPr/>
          <p:nvPr/>
        </p:nvSpPr>
        <p:spPr>
          <a:xfrm>
            <a:off x="6773068" y="2985958"/>
            <a:ext cx="2099521" cy="2059768"/>
          </a:xfrm>
          <a:prstGeom prst="frame">
            <a:avLst>
              <a:gd name="adj1" fmla="val 3893"/>
            </a:avLst>
          </a:prstGeom>
          <a:solidFill>
            <a:schemeClr val="bg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22ACD1-8798-29C9-88F2-1DD123B4BE11}"/>
              </a:ext>
            </a:extLst>
          </p:cNvPr>
          <p:cNvSpPr txBox="1"/>
          <p:nvPr/>
        </p:nvSpPr>
        <p:spPr>
          <a:xfrm>
            <a:off x="2574063" y="98769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MAE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344355-7AD9-EFC1-86E0-6201303B9679}"/>
              </a:ext>
            </a:extLst>
          </p:cNvPr>
          <p:cNvSpPr txBox="1"/>
          <p:nvPr/>
        </p:nvSpPr>
        <p:spPr>
          <a:xfrm>
            <a:off x="4701948" y="98769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MSN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5EB05C-52B8-9768-75F2-14B82D9249C7}"/>
              </a:ext>
            </a:extLst>
          </p:cNvPr>
          <p:cNvSpPr txBox="1"/>
          <p:nvPr/>
        </p:nvSpPr>
        <p:spPr>
          <a:xfrm>
            <a:off x="6830665" y="993702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Dino v2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86DE7C-82F7-EC8B-BDB0-B28D30FBC325}"/>
              </a:ext>
            </a:extLst>
          </p:cNvPr>
          <p:cNvSpPr txBox="1"/>
          <p:nvPr/>
        </p:nvSpPr>
        <p:spPr>
          <a:xfrm>
            <a:off x="2574063" y="307936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SigLIP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7E00BA-3D6F-40D2-9649-D97EA37C3051}"/>
              </a:ext>
            </a:extLst>
          </p:cNvPr>
          <p:cNvSpPr txBox="1"/>
          <p:nvPr/>
        </p:nvSpPr>
        <p:spPr>
          <a:xfrm>
            <a:off x="4719799" y="3079361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AM-RADIO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CCA682-667F-D43C-91FC-40CA2408FED5}"/>
              </a:ext>
            </a:extLst>
          </p:cNvPr>
          <p:cNvSpPr txBox="1"/>
          <p:nvPr/>
        </p:nvSpPr>
        <p:spPr>
          <a:xfrm>
            <a:off x="6818827" y="3079361"/>
            <a:ext cx="988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ResNet-50</a:t>
            </a:r>
          </a:p>
        </p:txBody>
      </p:sp>
    </p:spTree>
    <p:extLst>
      <p:ext uri="{BB962C8B-B14F-4D97-AF65-F5344CB8AC3E}">
        <p14:creationId xmlns:p14="http://schemas.microsoft.com/office/powerpoint/2010/main" val="146448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5A59-B3F8-A181-CB2C-1CAD9811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7908211" cy="990600"/>
          </a:xfrm>
        </p:spPr>
        <p:txBody>
          <a:bodyPr/>
          <a:lstStyle/>
          <a:p>
            <a:r>
              <a:rPr lang="en-US" dirty="0"/>
              <a:t>Example: Optical galaxy morphology classification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56959-88A9-669D-9ED0-596A1B60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539B-5E2A-53D0-5767-C15729AA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98BD4CE-72AC-6AC3-EC9A-305F40F6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75" y="1065561"/>
            <a:ext cx="4571622" cy="365729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1ED6F-053E-510C-E42D-F6CB0D40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30040"/>
            <a:ext cx="3103845" cy="3179282"/>
          </a:xfrm>
        </p:spPr>
        <p:txBody>
          <a:bodyPr>
            <a:normAutofit/>
          </a:bodyPr>
          <a:lstStyle/>
          <a:p>
            <a:r>
              <a:rPr lang="en-US" dirty="0"/>
              <a:t>F1 score: harmonic mean of precision and recall - higher is better</a:t>
            </a:r>
          </a:p>
          <a:p>
            <a:r>
              <a:rPr lang="en-US" dirty="0"/>
              <a:t>Compare against fully supervised training (only show the best supervised result)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MAE’s reconstruction objective is not very useful for classification</a:t>
            </a:r>
          </a:p>
          <a:p>
            <a:endParaRPr 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EE5C7C0-3060-0388-C4C0-D8B4321204F9}"/>
              </a:ext>
            </a:extLst>
          </p:cNvPr>
          <p:cNvSpPr txBox="1">
            <a:spLocks/>
          </p:cNvSpPr>
          <p:nvPr/>
        </p:nvSpPr>
        <p:spPr>
          <a:xfrm>
            <a:off x="508000" y="2902599"/>
            <a:ext cx="3103845" cy="793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Almost all VFMs out-perform supervised training, for any number of labeled examples!</a:t>
            </a:r>
          </a:p>
        </p:txBody>
      </p:sp>
    </p:spTree>
    <p:extLst>
      <p:ext uri="{BB962C8B-B14F-4D97-AF65-F5344CB8AC3E}">
        <p14:creationId xmlns:p14="http://schemas.microsoft.com/office/powerpoint/2010/main" val="364797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FC8DC-8924-5DFC-1845-4650DAE8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053D-7CA9-C1C1-83D7-544AD13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7710687" cy="990600"/>
          </a:xfrm>
        </p:spPr>
        <p:txBody>
          <a:bodyPr/>
          <a:lstStyle/>
          <a:p>
            <a:r>
              <a:rPr lang="en-US" dirty="0"/>
              <a:t>Example: Radio galaxy morphology classification</a:t>
            </a:r>
          </a:p>
        </p:txBody>
      </p:sp>
      <p:pic>
        <p:nvPicPr>
          <p:cNvPr id="7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2E3916E-1015-A9E9-BB1C-BCE1D675E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196" y="1094543"/>
            <a:ext cx="4318492" cy="34547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F48B8-8342-9646-3AA4-5A162C12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8D354-CA11-9B2D-DA05-E9F39BEB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0BA3F98A-0753-B3FD-DD51-1B78D7343FA2}"/>
              </a:ext>
            </a:extLst>
          </p:cNvPr>
          <p:cNvSpPr txBox="1">
            <a:spLocks/>
          </p:cNvSpPr>
          <p:nvPr/>
        </p:nvSpPr>
        <p:spPr>
          <a:xfrm>
            <a:off x="508001" y="1430040"/>
            <a:ext cx="3103845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F1 scores are much lower than for GMNIST!</a:t>
            </a:r>
          </a:p>
          <a:p>
            <a:r>
              <a:rPr lang="en-US" dirty="0"/>
              <a:t>Only </a:t>
            </a:r>
            <a:r>
              <a:rPr lang="en-US" dirty="0" err="1"/>
              <a:t>SigLIP</a:t>
            </a:r>
            <a:r>
              <a:rPr lang="en-US" dirty="0"/>
              <a:t> and AM-RADIO regularly out-perform supervised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4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ED53-5AA8-5C67-C5C3-A2740EA7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shift, revisited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F76C-A7D9-62A4-D7DF-9ACEEF85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3190-F5DF-3D37-2369-297853BC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155F92-6DAB-B451-C74A-61356D11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3837993"/>
            <a:ext cx="7600300" cy="848307"/>
          </a:xfrm>
        </p:spPr>
        <p:txBody>
          <a:bodyPr/>
          <a:lstStyle/>
          <a:p>
            <a:r>
              <a:rPr lang="en-US" dirty="0"/>
              <a:t>Why are optical galaxies so much easier to classify? </a:t>
            </a:r>
          </a:p>
          <a:p>
            <a:endParaRPr lang="en-US" dirty="0"/>
          </a:p>
        </p:txBody>
      </p:sp>
      <p:pic>
        <p:nvPicPr>
          <p:cNvPr id="8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B286D87-226D-CFF8-6842-D178DE5E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383"/>
          <a:stretch/>
        </p:blipFill>
        <p:spPr>
          <a:xfrm>
            <a:off x="1559653" y="1262556"/>
            <a:ext cx="5835374" cy="25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8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79B2-5D23-EDDA-7575-1B20221A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7105779" cy="990600"/>
          </a:xfrm>
        </p:spPr>
        <p:txBody>
          <a:bodyPr/>
          <a:lstStyle/>
          <a:p>
            <a:r>
              <a:rPr lang="en-US" dirty="0"/>
              <a:t>Improving performance by mitigating distribution shift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EAD17-9285-B57C-F38E-3514B6F1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87F8A-2DFE-0456-4428-AB79B650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E274C0-9D93-2D73-D8CC-A9400464A7E1}"/>
              </a:ext>
            </a:extLst>
          </p:cNvPr>
          <p:cNvSpPr/>
          <p:nvPr/>
        </p:nvSpPr>
        <p:spPr>
          <a:xfrm>
            <a:off x="663202" y="1447801"/>
            <a:ext cx="3554235" cy="3004457"/>
          </a:xfrm>
          <a:prstGeom prst="roundRect">
            <a:avLst>
              <a:gd name="adj" fmla="val 61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Align the downstream task data to the training 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398AEA-8DCE-3510-EB6B-97BBC1B30386}"/>
              </a:ext>
            </a:extLst>
          </p:cNvPr>
          <p:cNvSpPr/>
          <p:nvPr/>
        </p:nvSpPr>
        <p:spPr>
          <a:xfrm>
            <a:off x="4381969" y="1447800"/>
            <a:ext cx="3554235" cy="3004457"/>
          </a:xfrm>
          <a:prstGeom prst="roundRect">
            <a:avLst>
              <a:gd name="adj" fmla="val 610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Align the model to the downstream task data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80180A-36BC-9F17-1057-DC21F2B1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65" y="2220686"/>
            <a:ext cx="3293708" cy="20620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Crop and re-size so that central galaxy occupies larger percentage of the image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B90DFB-516E-5F28-7470-D0C2823B6417}"/>
              </a:ext>
            </a:extLst>
          </p:cNvPr>
          <p:cNvSpPr txBox="1">
            <a:spLocks/>
          </p:cNvSpPr>
          <p:nvPr/>
        </p:nvSpPr>
        <p:spPr>
          <a:xfrm>
            <a:off x="4512232" y="2220686"/>
            <a:ext cx="3293708" cy="206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Add a whitening layer to normalize representations</a:t>
            </a:r>
          </a:p>
          <a:p>
            <a:r>
              <a:rPr lang="en-US" dirty="0">
                <a:solidFill>
                  <a:schemeClr val="bg1"/>
                </a:solidFill>
              </a:rPr>
              <a:t>Change the model patch size</a:t>
            </a:r>
          </a:p>
          <a:p>
            <a:r>
              <a:rPr lang="en-US" dirty="0">
                <a:solidFill>
                  <a:schemeClr val="bg1"/>
                </a:solidFill>
              </a:rPr>
              <a:t>More model parameters, either in the backbone or projection head</a:t>
            </a:r>
          </a:p>
          <a:p>
            <a:r>
              <a:rPr lang="en-US" dirty="0">
                <a:solidFill>
                  <a:schemeClr val="bg1"/>
                </a:solidFill>
              </a:rPr>
              <a:t>Fine-tune the backbone efficiently</a:t>
            </a:r>
          </a:p>
          <a:p>
            <a:r>
              <a:rPr lang="en-US" dirty="0">
                <a:solidFill>
                  <a:schemeClr val="bg1"/>
                </a:solidFill>
              </a:rPr>
              <a:t>Full fine-tuning of the backbone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5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E7163-2786-8A6B-F878-B4BF5448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FC3A-0115-B359-E9D6-1F0F9E07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4B87B-1EB2-C176-8A1B-1B87F53A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28 Jan 2025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38E5CF-34C2-42C2-0EF1-E7A76795B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00150"/>
              </p:ext>
            </p:extLst>
          </p:nvPr>
        </p:nvGraphicFramePr>
        <p:xfrm>
          <a:off x="1619740" y="1994146"/>
          <a:ext cx="5393419" cy="153382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36906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476949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479564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14628">
                <a:tc>
                  <a:txBody>
                    <a:bodyPr/>
                    <a:lstStyle/>
                    <a:p>
                      <a:r>
                        <a:rPr lang="en-US" sz="1400" dirty="0"/>
                        <a:t>Technique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ResNet-50 F1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AM-RADIO F1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Crop close to center source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0.643 (+1.32)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0.705 (+0.115)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Resize image to 320x320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0.481 (-0.031)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0.630 (+0.041)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Resize image to 480x480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0.465 (-0.046)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0.666 (+0.080)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Resize image to 512x512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0.454 (-0.057)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0.667 (+0.078)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DBC7BF8-0C46-3750-6817-141244E45A9F}"/>
              </a:ext>
            </a:extLst>
          </p:cNvPr>
          <p:cNvSpPr txBox="1">
            <a:spLocks/>
          </p:cNvSpPr>
          <p:nvPr/>
        </p:nvSpPr>
        <p:spPr>
          <a:xfrm>
            <a:off x="386082" y="475084"/>
            <a:ext cx="7105779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Align the downstream task data to the training data</a:t>
            </a:r>
          </a:p>
        </p:txBody>
      </p:sp>
      <p:pic>
        <p:nvPicPr>
          <p:cNvPr id="25" name="Picture 24" descr="A blue background with a white dot&#10;&#10;Description automatically generated">
            <a:extLst>
              <a:ext uri="{FF2B5EF4-FFF2-40B4-BE49-F238E27FC236}">
                <a16:creationId xmlns:a16="http://schemas.microsoft.com/office/drawing/2014/main" id="{A11510CB-03D3-8E95-0738-1CD641BF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94" y="1291334"/>
            <a:ext cx="1628462" cy="1221346"/>
          </a:xfrm>
          <a:prstGeom prst="rect">
            <a:avLst/>
          </a:prstGeom>
        </p:spPr>
      </p:pic>
      <p:pic>
        <p:nvPicPr>
          <p:cNvPr id="29" name="Picture 28" descr="A bright light in space&#10;&#10;Description automatically generated">
            <a:extLst>
              <a:ext uri="{FF2B5EF4-FFF2-40B4-BE49-F238E27FC236}">
                <a16:creationId xmlns:a16="http://schemas.microsoft.com/office/drawing/2014/main" id="{2C6736B6-016C-EC29-9D42-EA122A4FF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61" y="2654808"/>
            <a:ext cx="1628462" cy="1221346"/>
          </a:xfrm>
          <a:prstGeom prst="rect">
            <a:avLst/>
          </a:prstGeom>
        </p:spPr>
      </p:pic>
      <p:sp>
        <p:nvSpPr>
          <p:cNvPr id="39" name="Arrow: Down 38">
            <a:extLst>
              <a:ext uri="{FF2B5EF4-FFF2-40B4-BE49-F238E27FC236}">
                <a16:creationId xmlns:a16="http://schemas.microsoft.com/office/drawing/2014/main" id="{11972C60-A787-A73A-E611-E8BC57FEC310}"/>
              </a:ext>
            </a:extLst>
          </p:cNvPr>
          <p:cNvSpPr/>
          <p:nvPr/>
        </p:nvSpPr>
        <p:spPr>
          <a:xfrm>
            <a:off x="7890472" y="2442895"/>
            <a:ext cx="250043" cy="30071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28457-311C-F174-98F3-25260E8B9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8404275F-F4FB-44E9-A8F1-39DBC2D97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EE34D2-96DA-874F-DB2A-84CA3F535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CB900C0-8358-2E26-661B-4B30CEB5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D84E8390-76FF-9146-ACDA-5012A2EFE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4B98EFF8-504F-7653-2FA4-3E90C7A08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CA44B96-AEF0-0469-B482-3E97552F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A858A3B5-3D42-10AC-398C-BCE3E3B1D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7A002E7-1808-4284-4CA3-229EBC9EE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B63AFEF1-82E3-DBB9-5B39-F527654FF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BB4091C3-6875-7286-6969-18EBDB669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A96B147-2A8F-D2B7-DCD8-97BBE315B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3FAD316-BA65-1939-E6FE-F3782BBC2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F2C8D9-0FFC-1D81-2C16-62C1D658B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15584A7-CD74-9AAA-A707-C39049CB3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3311EA-CD0E-3B4F-A8B0-E5F1C6B32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2D18EB87-7575-47B7-9386-664EA12EA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C027CB93-F350-1D50-FCDE-D8C145E27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8A8EDC6-E8BB-4D65-210F-BC8969656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1531DB53-E46A-0884-4028-ACB6F7FC4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5E5E928A-F765-0F05-127B-9EAFFEF27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3174E14-4DE2-A679-1387-544C31CF5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159AF47-DDA8-1D23-7337-87C9196A5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37C2-BF83-059A-1178-620BA560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8C0F0-AED8-752C-BD91-5F06E645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28 Jan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B76054-A9BB-9130-B51C-5527BBA09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50864"/>
              </p:ext>
            </p:extLst>
          </p:nvPr>
        </p:nvGraphicFramePr>
        <p:xfrm>
          <a:off x="1303994" y="1671557"/>
          <a:ext cx="4723209" cy="23543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34085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293417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29570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42620">
                <a:tc>
                  <a:txBody>
                    <a:bodyPr/>
                    <a:lstStyle/>
                    <a:p>
                      <a:r>
                        <a:rPr lang="en-US" sz="1200" dirty="0"/>
                        <a:t>Technique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 F1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AM-RADIO F1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Whitening Layer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0.519 (+0.008)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0.603 (+0.013)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MLP(larger projection head)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0.526 (+0.015)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0.623 (+0.034)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ResNet-101/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-Large (larger backbone model)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(-0.025)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0.625 (+0.036)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ResNet-152/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-Huge (much larger backbone model)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0.653 (+0.063)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Efficient fine-tuning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0.674 (+0.163)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0.692 (+0.102)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354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Full fine-tuning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0.737 (+0.226)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0.721 (+0.132)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427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2F7CA62-0F97-BD02-2F6C-F94CD74E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Align the model to the downstream task data</a:t>
            </a:r>
            <a:br>
              <a:rPr lang="en-US" dirty="0"/>
            </a:br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A51833D8-2A9A-E420-0E13-E485A0109814}"/>
              </a:ext>
            </a:extLst>
          </p:cNvPr>
          <p:cNvSpPr/>
          <p:nvPr/>
        </p:nvSpPr>
        <p:spPr>
          <a:xfrm>
            <a:off x="6867795" y="2139908"/>
            <a:ext cx="1656808" cy="198078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VFM backbone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DB6BD00-C321-78B8-7214-79EBB852041B}"/>
              </a:ext>
            </a:extLst>
          </p:cNvPr>
          <p:cNvSpPr/>
          <p:nvPr/>
        </p:nvSpPr>
        <p:spPr>
          <a:xfrm rot="10800000">
            <a:off x="7168098" y="1499705"/>
            <a:ext cx="1056201" cy="485676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D3BB0-71DD-1C13-0E0D-5C1E0C261ADE}"/>
              </a:ext>
            </a:extLst>
          </p:cNvPr>
          <p:cNvSpPr txBox="1"/>
          <p:nvPr/>
        </p:nvSpPr>
        <p:spPr>
          <a:xfrm>
            <a:off x="7111539" y="1499705"/>
            <a:ext cx="11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 head</a:t>
            </a:r>
          </a:p>
        </p:txBody>
      </p:sp>
      <p:pic>
        <p:nvPicPr>
          <p:cNvPr id="11" name="Graphic 10" descr="Lock with solid fill">
            <a:extLst>
              <a:ext uri="{FF2B5EF4-FFF2-40B4-BE49-F238E27FC236}">
                <a16:creationId xmlns:a16="http://schemas.microsoft.com/office/drawing/2014/main" id="{B5C90A2E-FCC5-1B44-6B2D-EDB3B1E3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3945" y="3573636"/>
            <a:ext cx="452221" cy="452221"/>
          </a:xfrm>
          <a:prstGeom prst="rect">
            <a:avLst/>
          </a:prstGeom>
        </p:spPr>
      </p:pic>
      <p:pic>
        <p:nvPicPr>
          <p:cNvPr id="13" name="Graphic 12" descr="Unlock with solid fill">
            <a:extLst>
              <a:ext uri="{FF2B5EF4-FFF2-40B4-BE49-F238E27FC236}">
                <a16:creationId xmlns:a16="http://schemas.microsoft.com/office/drawing/2014/main" id="{609CC1ED-8D7C-A026-2643-C0987BEF9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2564" y="1571352"/>
            <a:ext cx="390018" cy="3900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F8B5D5-3EDE-AB0D-75FB-BE20CD18DCA5}"/>
              </a:ext>
            </a:extLst>
          </p:cNvPr>
          <p:cNvSpPr/>
          <p:nvPr/>
        </p:nvSpPr>
        <p:spPr>
          <a:xfrm>
            <a:off x="7269894" y="2041032"/>
            <a:ext cx="84297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AFE34-C287-B4DF-B186-E2B19096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8F4F878-7454-01EB-676C-153BEC8C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7664FB-DB9E-C5EA-FF2C-E51D449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A15EC0-6124-CC02-0B49-B97AFD2F7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CB16F42B-02F7-3798-80A4-4877FBB7D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4102F539-2751-DB2F-C5A2-B66F322A4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7254C02-823A-97E5-BDB3-03D6913B1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33CB3ADF-BE1A-7030-0A9B-5B33A24F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0392C40F-972E-2482-959C-7500D77FF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D2C77851-EFF1-CDC2-8461-4128D317B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AA1623E-7DA4-5750-1C2C-94DAB9F8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F357EB8-D427-2AA7-68C0-DFEB07F2A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0CBDEE3-33D6-984B-22B0-0CBD9FD4C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62839A-035D-3E8D-52D1-FFDEE1A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B232005-585F-18C8-64D4-C3BB30030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004780-ADE1-F932-0954-2E1BD41E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831ABD2C-49F2-A2B8-7CBB-4DFBC070D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31FCEA38-2603-8FB2-AD15-B03FC0A35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237A9B8-DC17-4598-CF27-0054E1E6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72ACBDAF-BCEA-F834-1AE6-C2D3EC4A4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262CB10C-EFDC-29F7-0111-972D4E85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B9AE2A93-63BD-EBFC-D529-7DF022C80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E1EE24F8-8392-8C13-8086-27EF8576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1492D-617F-B494-C88A-75E57349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2AA00-9EC5-B2D6-4764-7E49143E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28 Jan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2C0F1D-E08F-2693-530E-7918C9D8E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33893"/>
              </p:ext>
            </p:extLst>
          </p:nvPr>
        </p:nvGraphicFramePr>
        <p:xfrm>
          <a:off x="1303994" y="1671557"/>
          <a:ext cx="4723209" cy="23543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34085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293417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29570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42620">
                <a:tc>
                  <a:txBody>
                    <a:bodyPr/>
                    <a:lstStyle/>
                    <a:p>
                      <a:r>
                        <a:rPr lang="en-US" sz="1200" dirty="0"/>
                        <a:t>Technique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AM-RADIO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Whitening Layer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0.519 (+0.008)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0.603 (+0.013)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MLP(larger projection head)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0.526 (+0.015)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0.623 (+0.034)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ResNet-101/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-Large (larger backbone model)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(-0.025)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0.625 (+0.036)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ResNet-152/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-Huge (much larger backbone model)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0.653 (+0.063)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Efficient fine-tuning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0.674 (+0.163)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0.692 (+0.102)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354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Full fine-tuning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0.737 (+0.226)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0.721 (+0.132)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427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0653626-2BD9-D3D8-291C-3CF38CBC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Align the model to the downstream task data</a:t>
            </a:r>
            <a:br>
              <a:rPr lang="en-US" dirty="0"/>
            </a:br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894E495F-AD1F-2E78-9710-9A17E11A5ECF}"/>
              </a:ext>
            </a:extLst>
          </p:cNvPr>
          <p:cNvSpPr/>
          <p:nvPr/>
        </p:nvSpPr>
        <p:spPr>
          <a:xfrm>
            <a:off x="6867795" y="2139908"/>
            <a:ext cx="1656808" cy="198078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VFM backbone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E214C4CA-4B80-4AB2-3C02-E879152DEC51}"/>
              </a:ext>
            </a:extLst>
          </p:cNvPr>
          <p:cNvSpPr/>
          <p:nvPr/>
        </p:nvSpPr>
        <p:spPr>
          <a:xfrm rot="10800000">
            <a:off x="7109159" y="1307484"/>
            <a:ext cx="1138497" cy="72814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2912F-12A1-F61B-FA70-113DEB4D4099}"/>
              </a:ext>
            </a:extLst>
          </p:cNvPr>
          <p:cNvSpPr txBox="1"/>
          <p:nvPr/>
        </p:nvSpPr>
        <p:spPr>
          <a:xfrm>
            <a:off x="7111539" y="1499705"/>
            <a:ext cx="11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 head</a:t>
            </a:r>
          </a:p>
        </p:txBody>
      </p:sp>
      <p:pic>
        <p:nvPicPr>
          <p:cNvPr id="11" name="Graphic 10" descr="Lock with solid fill">
            <a:extLst>
              <a:ext uri="{FF2B5EF4-FFF2-40B4-BE49-F238E27FC236}">
                <a16:creationId xmlns:a16="http://schemas.microsoft.com/office/drawing/2014/main" id="{F87A632A-ADE6-9989-87D7-408B2291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3945" y="3573636"/>
            <a:ext cx="452221" cy="452221"/>
          </a:xfrm>
          <a:prstGeom prst="rect">
            <a:avLst/>
          </a:prstGeom>
        </p:spPr>
      </p:pic>
      <p:pic>
        <p:nvPicPr>
          <p:cNvPr id="13" name="Graphic 12" descr="Unlock with solid fill">
            <a:extLst>
              <a:ext uri="{FF2B5EF4-FFF2-40B4-BE49-F238E27FC236}">
                <a16:creationId xmlns:a16="http://schemas.microsoft.com/office/drawing/2014/main" id="{E3063383-C3AD-7E7A-F7AC-E5367614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2564" y="1571352"/>
            <a:ext cx="390018" cy="3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oid 16">
            <a:extLst>
              <a:ext uri="{FF2B5EF4-FFF2-40B4-BE49-F238E27FC236}">
                <a16:creationId xmlns:a16="http://schemas.microsoft.com/office/drawing/2014/main" id="{26C7157F-83B3-AADC-5A79-4AA31516864D}"/>
              </a:ext>
            </a:extLst>
          </p:cNvPr>
          <p:cNvSpPr/>
          <p:nvPr/>
        </p:nvSpPr>
        <p:spPr>
          <a:xfrm rot="16200000">
            <a:off x="3404232" y="1989043"/>
            <a:ext cx="2286000" cy="2282754"/>
          </a:xfrm>
          <a:prstGeom prst="trapezoid">
            <a:avLst>
              <a:gd name="adj" fmla="val 987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0F4D5-7173-9481-7628-C2A73465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vision foundation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3AD2-B81F-ED8A-0289-82E57C82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006354"/>
            <a:ext cx="7423018" cy="2910580"/>
          </a:xfrm>
        </p:spPr>
        <p:txBody>
          <a:bodyPr/>
          <a:lstStyle/>
          <a:p>
            <a:r>
              <a:rPr lang="en-US" dirty="0"/>
              <a:t>General-purpose models trained on a large amount (millions to billions) of natural images</a:t>
            </a:r>
          </a:p>
          <a:p>
            <a:r>
              <a:rPr lang="en-US" dirty="0"/>
              <a:t>Capable of performing or being fine-tuned to perform multiple diverse tasks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76BD-B546-529F-8458-2E59FBA5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834FF-89F8-3E88-79C1-4259BA76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pic>
        <p:nvPicPr>
          <p:cNvPr id="12" name="Picture 11" descr="A close-up of a network&#10;&#10;Description automatically generated">
            <a:extLst>
              <a:ext uri="{FF2B5EF4-FFF2-40B4-BE49-F238E27FC236}">
                <a16:creationId xmlns:a16="http://schemas.microsoft.com/office/drawing/2014/main" id="{89666B13-AF86-5CB2-C70D-827C5A2A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42" y="2311914"/>
            <a:ext cx="2411916" cy="1605020"/>
          </a:xfrm>
          <a:prstGeom prst="rect">
            <a:avLst/>
          </a:prstGeom>
          <a:scene3d>
            <a:camera prst="orthographicFront">
              <a:rot lat="34413" lon="19500242" rev="49148"/>
            </a:camera>
            <a:lightRig rig="threePt" dir="t"/>
          </a:scene3d>
        </p:spPr>
      </p:pic>
      <p:pic>
        <p:nvPicPr>
          <p:cNvPr id="14" name="Picture 13" descr="A eye surrounded by different icons&#10;&#10;Description automatically generated with medium confidence">
            <a:extLst>
              <a:ext uri="{FF2B5EF4-FFF2-40B4-BE49-F238E27FC236}">
                <a16:creationId xmlns:a16="http://schemas.microsoft.com/office/drawing/2014/main" id="{FADB5401-4E2C-A9DE-9754-A9D69860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24" y="1878044"/>
            <a:ext cx="2400145" cy="2400145"/>
          </a:xfrm>
          <a:prstGeom prst="rect">
            <a:avLst/>
          </a:prstGeom>
        </p:spPr>
      </p:pic>
      <p:sp>
        <p:nvSpPr>
          <p:cNvPr id="16" name="Trapezoid 15">
            <a:extLst>
              <a:ext uri="{FF2B5EF4-FFF2-40B4-BE49-F238E27FC236}">
                <a16:creationId xmlns:a16="http://schemas.microsoft.com/office/drawing/2014/main" id="{2BB6DD8C-C17F-4611-A2A5-71E30CCF6D4E}"/>
              </a:ext>
            </a:extLst>
          </p:cNvPr>
          <p:cNvSpPr/>
          <p:nvPr/>
        </p:nvSpPr>
        <p:spPr>
          <a:xfrm rot="5400000">
            <a:off x="541913" y="1978603"/>
            <a:ext cx="2640566" cy="2282754"/>
          </a:xfrm>
          <a:prstGeom prst="trapezoid">
            <a:avLst>
              <a:gd name="adj" fmla="val 987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llage of many images&#10;&#10;Description automatically generated">
            <a:extLst>
              <a:ext uri="{FF2B5EF4-FFF2-40B4-BE49-F238E27FC236}">
                <a16:creationId xmlns:a16="http://schemas.microsoft.com/office/drawing/2014/main" id="{E62F4E86-0043-31A9-8E38-146FBFD35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80" y="2096104"/>
            <a:ext cx="2041042" cy="204104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D56ED665-D2F7-C707-6AD3-D623E5C3CA4B}"/>
              </a:ext>
            </a:extLst>
          </p:cNvPr>
          <p:cNvSpPr/>
          <p:nvPr/>
        </p:nvSpPr>
        <p:spPr>
          <a:xfrm>
            <a:off x="5897306" y="2347380"/>
            <a:ext cx="362469" cy="25983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D15036F-3D9C-9BF0-B0B8-DDACC94AD214}"/>
              </a:ext>
            </a:extLst>
          </p:cNvPr>
          <p:cNvSpPr/>
          <p:nvPr/>
        </p:nvSpPr>
        <p:spPr>
          <a:xfrm>
            <a:off x="5908033" y="2796120"/>
            <a:ext cx="362469" cy="25983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2F0979C-D6C4-5391-B94B-17E4700A12BD}"/>
              </a:ext>
            </a:extLst>
          </p:cNvPr>
          <p:cNvSpPr/>
          <p:nvPr/>
        </p:nvSpPr>
        <p:spPr>
          <a:xfrm>
            <a:off x="5908032" y="3267496"/>
            <a:ext cx="362469" cy="25983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2675CB4-A361-B955-7D7E-8828A104710B}"/>
              </a:ext>
            </a:extLst>
          </p:cNvPr>
          <p:cNvSpPr/>
          <p:nvPr/>
        </p:nvSpPr>
        <p:spPr>
          <a:xfrm>
            <a:off x="5908032" y="3738872"/>
            <a:ext cx="362469" cy="25983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8951C2-7838-AB6E-7525-6C5E3C4FE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DAAE59C-86A1-A2CE-C430-CB25D53E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00DDFE-0B07-89E1-C73E-A67F66718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137707C-B051-C5BA-CB10-14B05E84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7410F416-E1AE-8AC9-3F32-2E914623A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A96912D3-87D1-DD47-2247-95017C5C8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E290E0-1D5A-03B8-0FC8-B29E0E64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8A532260-F771-9751-407E-DB3A18327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516461EC-9E3E-3FFB-65AA-235B8836E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6D89C761-2732-5091-FFDD-09CD2A3F7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3D47049-A07D-2563-6E85-7B160C3F1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BD3A6D9-84F5-E62A-4A66-1C12956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2FB2B57-4B79-0F92-E83C-85AFC5FF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505997-79C2-8F99-9576-8A302E35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CFF0EC8-95F1-D195-EC7C-F4EF132F5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3FB6283-D1F2-6B23-464A-73BC36175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40DDE067-C27F-7451-B978-C36826D92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58ED4450-E530-F0CC-A455-AC8011137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C6F8E452-31F3-F87D-65C6-BA9FD1021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432CF7C6-2705-1739-DD57-4CC5A87B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416EFC85-7819-E9F0-6A7F-CB3A71D3F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5C233C9A-4C9B-C4F4-4F78-398BB522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1E5FFA3F-C1E4-5FC6-019D-E60090EE1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FD7CD-4418-0650-B3E9-60FD2B3C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3EF3E-6A80-72C3-A4AF-D6C4357C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28 Jan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CA6D7C-060C-EB5C-8C53-4975FEB4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0549"/>
              </p:ext>
            </p:extLst>
          </p:nvPr>
        </p:nvGraphicFramePr>
        <p:xfrm>
          <a:off x="1303994" y="1671557"/>
          <a:ext cx="4723209" cy="23543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34085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293417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29570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42620">
                <a:tc>
                  <a:txBody>
                    <a:bodyPr/>
                    <a:lstStyle/>
                    <a:p>
                      <a:r>
                        <a:rPr lang="en-US" sz="1200" dirty="0"/>
                        <a:t>Technique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AM-RADIO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Whitening Layer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0.519 (+0.008)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0.603 (+0.013)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MLP(larger projection head)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0.526 (+0.015)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0.623 (+0.034)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ResNet-101/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-Large (larger backbone model)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(-0.025)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0.625 (+0.036)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ResNet-152/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-Huge (much larger backbone model)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(-0.026)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0.653 (+0.063)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Efficient fine-tuning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0.674 (+0.163)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0.692 (+0.102)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354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Full fine-tuning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0.737 (+0.226)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0.721 (+0.132)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427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94A3360-3ADB-45DD-BCF0-0FAD157A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Align the model to the downstream task data</a:t>
            </a:r>
            <a:br>
              <a:rPr lang="en-US" dirty="0"/>
            </a:br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AA94E0F3-A190-97C3-FF26-320EE52C38B3}"/>
              </a:ext>
            </a:extLst>
          </p:cNvPr>
          <p:cNvSpPr/>
          <p:nvPr/>
        </p:nvSpPr>
        <p:spPr>
          <a:xfrm>
            <a:off x="6710941" y="2161220"/>
            <a:ext cx="2011836" cy="2226819"/>
          </a:xfrm>
          <a:prstGeom prst="trapezoid">
            <a:avLst>
              <a:gd name="adj" fmla="val 296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VFM backbone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879D02A3-B86F-0875-FF79-E434832847D3}"/>
              </a:ext>
            </a:extLst>
          </p:cNvPr>
          <p:cNvSpPr/>
          <p:nvPr/>
        </p:nvSpPr>
        <p:spPr>
          <a:xfrm rot="10800000">
            <a:off x="7168098" y="1499705"/>
            <a:ext cx="1056201" cy="485676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AA5B1-6A5F-F027-629B-10D545901F11}"/>
              </a:ext>
            </a:extLst>
          </p:cNvPr>
          <p:cNvSpPr txBox="1"/>
          <p:nvPr/>
        </p:nvSpPr>
        <p:spPr>
          <a:xfrm>
            <a:off x="7111539" y="1499705"/>
            <a:ext cx="11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 head</a:t>
            </a:r>
          </a:p>
        </p:txBody>
      </p:sp>
      <p:pic>
        <p:nvPicPr>
          <p:cNvPr id="11" name="Graphic 10" descr="Lock with solid fill">
            <a:extLst>
              <a:ext uri="{FF2B5EF4-FFF2-40B4-BE49-F238E27FC236}">
                <a16:creationId xmlns:a16="http://schemas.microsoft.com/office/drawing/2014/main" id="{6E65DDC3-8120-5530-4811-E09F99BC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3945" y="3573636"/>
            <a:ext cx="452221" cy="452221"/>
          </a:xfrm>
          <a:prstGeom prst="rect">
            <a:avLst/>
          </a:prstGeom>
        </p:spPr>
      </p:pic>
      <p:pic>
        <p:nvPicPr>
          <p:cNvPr id="13" name="Graphic 12" descr="Unlock with solid fill">
            <a:extLst>
              <a:ext uri="{FF2B5EF4-FFF2-40B4-BE49-F238E27FC236}">
                <a16:creationId xmlns:a16="http://schemas.microsoft.com/office/drawing/2014/main" id="{06646EEF-2781-8658-1D66-4837AD836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2564" y="1571352"/>
            <a:ext cx="390018" cy="3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9B607-6DF8-6B76-7D6A-6EC77120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0C636D93-B826-E67A-C40E-628172DC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EC9593A-A7E8-4132-1DE8-639F85D7A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128321E-BA96-7D97-9260-E1B88D5DB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7DF50DAA-54E8-8EA1-CF3F-6B5E0084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97E524DF-7FF3-F220-D202-6C6FF9FF2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92FC77DD-A04F-5CA3-A8CE-988B7F91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1DDC74C0-463F-B003-7CA2-5430DAA7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82B93D07-B14D-0703-8490-CA225091B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4302F62C-79EE-8BEF-4EF6-541E95FF6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A6A081FD-4EBE-590F-08D6-5653C47D6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10A36A4-832C-089B-D9E3-80AC14ED3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C6462481-974C-501F-3CB5-85C701BBB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695D22-7B95-B8C8-EF71-2BD8F8D63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8B436B0-1458-693F-8F5C-A20459590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0F6D9FB-7527-7EFE-B1F2-80962A07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150A6143-3EB6-AF3E-914A-469BD96FE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E7173BAD-87A5-2834-0BBE-331E2B6F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99AA8BD4-F27D-65AD-AB67-B3CC429F0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D37D1793-996B-485E-02C4-52D707377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5BACD259-D606-7E07-12FE-14E5A1D6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E248615-C307-868B-877C-EE3C919DF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42268619-7063-9C86-47B1-B983C11F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E072-4053-3D62-3224-D26E3302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71ED-78F2-D6C1-EFBD-B4C0FDC9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28 Jan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F449E3-25E1-E5FE-00FE-543D00D5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12345"/>
              </p:ext>
            </p:extLst>
          </p:nvPr>
        </p:nvGraphicFramePr>
        <p:xfrm>
          <a:off x="1303994" y="1671557"/>
          <a:ext cx="4723209" cy="23543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34085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293417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29570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42620">
                <a:tc>
                  <a:txBody>
                    <a:bodyPr/>
                    <a:lstStyle/>
                    <a:p>
                      <a:r>
                        <a:rPr lang="en-US" sz="1200" dirty="0"/>
                        <a:t>Technique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AM-RADIO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Whitening Layer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0.519 (+0.008)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0.603 (+0.013)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MLP(larger projection head)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0.526 (+0.015)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0.623 (+0.034)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ResNet-101/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-Large (larger backbone model)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0.625 (+0.036)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ResNet-152/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-Huge (much larger backbone model)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(-0.026)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0.653 (+0.063)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Efficient fine-tuning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0.674 (+0.163)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0.692 (+0.102)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354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Full fine-tuning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0.737 (+0.226)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0.721 (+0.132)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427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5B74351-CCE3-C492-43FB-8E9EBBF8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Align the model to the downstream task data</a:t>
            </a:r>
            <a:br>
              <a:rPr lang="en-US" dirty="0"/>
            </a:br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8BBFBC88-EF4F-F3C2-DFFF-66CF6A61C8AE}"/>
              </a:ext>
            </a:extLst>
          </p:cNvPr>
          <p:cNvSpPr/>
          <p:nvPr/>
        </p:nvSpPr>
        <p:spPr>
          <a:xfrm>
            <a:off x="6357369" y="2074267"/>
            <a:ext cx="2665372" cy="2802666"/>
          </a:xfrm>
          <a:prstGeom prst="trapezoid">
            <a:avLst>
              <a:gd name="adj" fmla="val 352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VFM backbone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A68A653-1421-82A5-D6B0-A123DD63E4F6}"/>
              </a:ext>
            </a:extLst>
          </p:cNvPr>
          <p:cNvSpPr/>
          <p:nvPr/>
        </p:nvSpPr>
        <p:spPr>
          <a:xfrm rot="10800000">
            <a:off x="7168098" y="1499705"/>
            <a:ext cx="1056201" cy="485676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B4B94-5CEA-28D1-4826-69BDD492C1C6}"/>
              </a:ext>
            </a:extLst>
          </p:cNvPr>
          <p:cNvSpPr txBox="1"/>
          <p:nvPr/>
        </p:nvSpPr>
        <p:spPr>
          <a:xfrm>
            <a:off x="7111539" y="1499705"/>
            <a:ext cx="11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 head</a:t>
            </a:r>
          </a:p>
        </p:txBody>
      </p:sp>
      <p:pic>
        <p:nvPicPr>
          <p:cNvPr id="11" name="Graphic 10" descr="Lock with solid fill">
            <a:extLst>
              <a:ext uri="{FF2B5EF4-FFF2-40B4-BE49-F238E27FC236}">
                <a16:creationId xmlns:a16="http://schemas.microsoft.com/office/drawing/2014/main" id="{440C47BC-DCDC-04EA-ACF8-90F705AD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9436" y="3917043"/>
            <a:ext cx="452221" cy="452221"/>
          </a:xfrm>
          <a:prstGeom prst="rect">
            <a:avLst/>
          </a:prstGeom>
        </p:spPr>
      </p:pic>
      <p:pic>
        <p:nvPicPr>
          <p:cNvPr id="13" name="Graphic 12" descr="Unlock with solid fill">
            <a:extLst>
              <a:ext uri="{FF2B5EF4-FFF2-40B4-BE49-F238E27FC236}">
                <a16:creationId xmlns:a16="http://schemas.microsoft.com/office/drawing/2014/main" id="{840D8A35-B8D9-5F92-C262-87DB7F063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2564" y="1571352"/>
            <a:ext cx="390018" cy="3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071FC-2C31-6F65-03CB-AC778D0F2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42D196E-42EA-9001-6428-228E23280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D2092D-798A-B58E-1D4C-3622EA0A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A9DB705-D899-5EF7-F394-82DF24D9E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7FB67204-3C43-0AB6-62E0-1F899307A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9AD32F69-9D19-955F-A84C-D858F227F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9FA9E08-50C9-47EF-6A01-D1064854A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A0D198C4-CCB7-7258-A99C-FC5B3E1A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F97E7D3E-158D-9BCB-F0C6-645FB1ABF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894DE024-B207-D0AF-7624-C4A693892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0DBF5D75-01FB-AAB3-F24A-A03ABFD75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848CF26-B190-B1AE-8AFB-E19A2C925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2E700C9-FF69-1028-EF4D-CA153EA0B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0CC69F3-64B8-C3E5-5D19-E6C99EA4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F1B4EE3-5CA3-4342-B0AB-539ADDCA6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A3FDF3-7AEE-7AA3-378A-F63009155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38FF3355-B6F3-F919-AB25-B0B717E35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EF7118BD-E3A8-3B2B-73CF-96ABB0776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010DF492-A346-09BC-B755-69953F3D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D1FA754C-9BB2-847E-30B5-594C3C9F5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1A8BACA0-D4D3-B085-9A69-0ACF6B9A1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DD01E6C6-B1DC-026E-F8EA-F38CAF5FA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D29FD4DD-C15B-D3C3-8ED1-C10C2DC4A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A4DD0-1930-294E-3A7C-E631915C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26C97-0851-2545-4CED-D3B6A3F5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28 Jan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3ACF79-671F-01CC-A542-B63DB658B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36823"/>
              </p:ext>
            </p:extLst>
          </p:nvPr>
        </p:nvGraphicFramePr>
        <p:xfrm>
          <a:off x="1303994" y="1671557"/>
          <a:ext cx="4723209" cy="23543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34085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293417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29570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42620">
                <a:tc>
                  <a:txBody>
                    <a:bodyPr/>
                    <a:lstStyle/>
                    <a:p>
                      <a:r>
                        <a:rPr lang="en-US" sz="1200" dirty="0"/>
                        <a:t>Technique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AM-RADIO F1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Whitening Layer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0.519 (+0.008)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0.603 (+0.013)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MLP(larger projection head)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0.526 (+0.015)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0.623 (+0.034)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ResNet-101/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-Large (larger backbone model)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(-0.025)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0.625 (+0.036)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ResNet-152/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-Huge (much larger backbone model)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0.486 (-0.026)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0.653 (+0.063)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Efficient fine-tuning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LoRA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0.674 (+0.163)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0.692 (+0.102)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354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Full fine-tuning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0.737 (+0.226)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0.721 (+0.132)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427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08AF7F7-DBB9-18E5-10A4-70B7E329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Align the model to the downstream task data</a:t>
            </a:r>
            <a:br>
              <a:rPr lang="en-US" dirty="0"/>
            </a:br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E89D1CBE-F938-8966-6D19-A76F441E140E}"/>
              </a:ext>
            </a:extLst>
          </p:cNvPr>
          <p:cNvSpPr/>
          <p:nvPr/>
        </p:nvSpPr>
        <p:spPr>
          <a:xfrm>
            <a:off x="6867795" y="2139908"/>
            <a:ext cx="1656808" cy="198078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VFM backbone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F1D55721-634C-BEEC-37F9-10F6C26EB853}"/>
              </a:ext>
            </a:extLst>
          </p:cNvPr>
          <p:cNvSpPr/>
          <p:nvPr/>
        </p:nvSpPr>
        <p:spPr>
          <a:xfrm rot="10800000">
            <a:off x="7168098" y="1499705"/>
            <a:ext cx="1056201" cy="485676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6918-6D18-0FC5-4F13-F1909872EA4F}"/>
              </a:ext>
            </a:extLst>
          </p:cNvPr>
          <p:cNvSpPr txBox="1"/>
          <p:nvPr/>
        </p:nvSpPr>
        <p:spPr>
          <a:xfrm>
            <a:off x="7111539" y="1499705"/>
            <a:ext cx="11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 head</a:t>
            </a:r>
          </a:p>
        </p:txBody>
      </p:sp>
      <p:pic>
        <p:nvPicPr>
          <p:cNvPr id="13" name="Graphic 12" descr="Unlock with solid fill">
            <a:extLst>
              <a:ext uri="{FF2B5EF4-FFF2-40B4-BE49-F238E27FC236}">
                <a16:creationId xmlns:a16="http://schemas.microsoft.com/office/drawing/2014/main" id="{4CDF37E4-7DB2-ADD6-7BBF-F0FCD6B0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64" y="1571352"/>
            <a:ext cx="390018" cy="390018"/>
          </a:xfrm>
          <a:prstGeom prst="rect">
            <a:avLst/>
          </a:prstGeom>
        </p:spPr>
      </p:pic>
      <p:pic>
        <p:nvPicPr>
          <p:cNvPr id="3" name="Graphic 2" descr="Unlock with solid fill">
            <a:extLst>
              <a:ext uri="{FF2B5EF4-FFF2-40B4-BE49-F238E27FC236}">
                <a16:creationId xmlns:a16="http://schemas.microsoft.com/office/drawing/2014/main" id="{F1C72C43-597B-29CF-F24C-1E72ACF1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056" y="3519741"/>
            <a:ext cx="390018" cy="3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8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47D81-7F2B-CE78-9043-B74481D4A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293-6719-46A3-616F-8CBCC1EF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67" y="873951"/>
            <a:ext cx="2397967" cy="3451580"/>
          </a:xfrm>
        </p:spPr>
        <p:txBody>
          <a:bodyPr/>
          <a:lstStyle/>
          <a:p>
            <a:r>
              <a:rPr lang="en-US" dirty="0"/>
              <a:t>Improving performance by mitigating distribution shift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B59E-6CC0-8DBC-4638-E82FC06A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6C72-2AC7-034B-C6B1-001CBE1D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D1984F-D21B-7514-59A1-7C5B47108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60366"/>
              </p:ext>
            </p:extLst>
          </p:nvPr>
        </p:nvGraphicFramePr>
        <p:xfrm>
          <a:off x="3044700" y="845960"/>
          <a:ext cx="4723209" cy="34515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34085">
                  <a:extLst>
                    <a:ext uri="{9D8B030D-6E8A-4147-A177-3AD203B41FA5}">
                      <a16:colId xmlns:a16="http://schemas.microsoft.com/office/drawing/2014/main" val="3758616822"/>
                    </a:ext>
                  </a:extLst>
                </a:gridCol>
                <a:gridCol w="1293417">
                  <a:extLst>
                    <a:ext uri="{9D8B030D-6E8A-4147-A177-3AD203B41FA5}">
                      <a16:colId xmlns:a16="http://schemas.microsoft.com/office/drawing/2014/main" val="587759966"/>
                    </a:ext>
                  </a:extLst>
                </a:gridCol>
                <a:gridCol w="1295707">
                  <a:extLst>
                    <a:ext uri="{9D8B030D-6E8A-4147-A177-3AD203B41FA5}">
                      <a16:colId xmlns:a16="http://schemas.microsoft.com/office/drawing/2014/main" val="3124659762"/>
                    </a:ext>
                  </a:extLst>
                </a:gridCol>
              </a:tblGrid>
              <a:tr h="342620">
                <a:tc>
                  <a:txBody>
                    <a:bodyPr/>
                    <a:lstStyle/>
                    <a:p>
                      <a:r>
                        <a:rPr lang="en-US" sz="1200" dirty="0"/>
                        <a:t>Technique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ResNet-50 F1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AM-RADIO F1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716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Whitening Layer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0.519 (+0.008)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0.603 (+0.013)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7198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MLP(larger projection head)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0.526 (+0.015)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0.623 (+0.034)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4222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ResNet-101/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-Large (larger backbone model)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0.486 (-0.025)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0.625 (+0.036)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242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ResNet-152/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ViT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-Huge (much larger backbone model)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0.486 (-0.026)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0.653 (+0.063)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7264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Resize image to 320x320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0.481 (-0.031)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0.630 (+0.041)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63696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Resize image to 480x480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0.465 (-0.046)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0.666 (+0.080)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20638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Resize image to 512x512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0.454 (-0.057)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0.667 (+0.078)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8063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Crop close to center source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0.643 (+1.32)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0.705 (+0.115)</a:t>
                      </a:r>
                    </a:p>
                  </a:txBody>
                  <a:tcP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59140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Efficient fine-tuning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LoRA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0.674 (+0.163)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0.692 (+0.102)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53549"/>
                  </a:ext>
                </a:extLst>
              </a:tr>
              <a:tr h="1778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Full fine-tuning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0.737 (+0.226)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0.721 (+0.132)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64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2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9510E-1754-7828-824A-E121E40BA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6DA5BEA-34E2-8E87-5614-5F642C9A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74533-C7F0-0F01-7ECF-5D4D337E4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D0C50B-DB3D-0E7E-803E-4A0FDBA62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5F161A7D-36E7-CA82-2C36-D72F45714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91C45838-8904-6A5D-3510-284B0067D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1D838F3C-BE07-7777-48FF-FBF969DC0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8361CFA3-D5FD-811C-891F-FEA3A5368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C5B34E70-1CE9-A7EA-8409-EF3278C3E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4EA318AF-F8B3-4F3C-1E7B-89595DDA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74ED3FD1-A975-1291-C4DD-845C35B85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0EE7C87-1777-EA3F-7F56-DE91E7F35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F1D1083-E028-7E36-671F-C3D93CF35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273B01-E560-20B3-3341-64DA1966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EFDEC9-452C-79C9-5734-8B3172784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4F6DE7-333D-A867-9900-0BC79EFDE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7243F58B-DD8C-00A2-B64C-4069B6F79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D44F05F0-3814-1944-6CDA-E778766F9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4C16882-9A9F-26B2-9F96-00AD4048E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108B1D09-E2B3-5749-4C66-E716CE5D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3FB8D2BE-EC85-DE8D-4DBA-A1AB3493E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DA49D0A6-1FB1-5472-04C3-B1B77137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5AE7718-9EFF-D070-2C9F-84D482B3E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B70EA01-E41A-D523-2483-73BCBBE24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A8508F-E547-1514-187C-64CEF427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1374710"/>
            <a:ext cx="8444204" cy="2133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Are standard VFMs useful for astrophysics?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FC41-F19E-DA0B-8D22-F2BEAD86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540-73D9-235D-A5FF-35AD4E4C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</a:rPr>
              <a:t>28 Jan 2025</a:t>
            </a:r>
          </a:p>
        </p:txBody>
      </p:sp>
    </p:spTree>
    <p:extLst>
      <p:ext uri="{BB962C8B-B14F-4D97-AF65-F5344CB8AC3E}">
        <p14:creationId xmlns:p14="http://schemas.microsoft.com/office/powerpoint/2010/main" val="151984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DA968-C0BD-0BD6-8C92-E998072F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B444124-D922-D29E-36EF-2AC6E2DA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AE1F9E-77F6-7533-AC94-4AAB69BBB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34D257-1B18-81E2-DD54-ACC594646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65615C29-37B2-50D9-B167-E5D2F089D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F327063D-10E7-D46E-12D0-4E7A53421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5F36EDE-4FF2-7D84-438B-DAED38761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B36F7142-A7BD-CB40-2B82-B429083D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175C402F-B52D-A721-0676-3A2452184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AB9DB30C-CCEA-A9C7-B00E-D43C41E3D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9A77AF76-F9C1-AA45-B884-7398FFB15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913FC78-C29B-74BB-4E30-1D3949776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910C33E9-4BE3-AF90-AD0C-B35BD163E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4B7D6E-219E-3CA5-60D1-334449EF5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6E17F2-5E7A-940F-1655-5EFFEC3E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0D37664-9958-612A-E578-B7B8EFD97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FE8569CA-FF7D-DD1C-6259-0B34C0BA5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FB1E2900-63C7-E271-03AD-4E5F9B69E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AE32B452-C536-E833-AADB-6C76ECE3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3CAA0C98-410D-1E4E-EC9C-7A7835F80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8402CFAD-D1CB-5773-7729-8D70766C5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50B5617C-918A-FC33-20AA-167926F0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B4E9DF10-B3E8-1DBE-89CD-8AA9B0E84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BD66A4D-08BA-7A2E-E706-8B383967A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2EF3FB-30B1-3F68-5007-6A0471D5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60" y="589197"/>
            <a:ext cx="5825202" cy="12347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5400" dirty="0">
                <a:solidFill>
                  <a:srgbClr val="FFFFFF"/>
                </a:solidFill>
              </a:rPr>
              <a:t>Yes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C35E-F850-5D2F-65DA-67C2D265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SKACH Winter Meeting</a:t>
            </a:r>
            <a:r>
              <a:rPr lang="en-US" sz="900" dirty="0">
                <a:solidFill>
                  <a:srgbClr val="FFFFFF"/>
                </a:solidFill>
              </a:rPr>
              <a:t> -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3B41C-F9BD-4AD2-6778-35F49C10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</a:rPr>
              <a:t>28 Jan 2025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F6E773-8FB8-DF7A-18F3-37E9B720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49" y="1417241"/>
            <a:ext cx="6447501" cy="2910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There are so many pre-trained VFMs available, that there is no reason not to start with one! However, some models are more suited to particular tasks and datasets than others.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Questions to consider: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How much distribution shift? 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Which downstream task?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What resources (labeled data, compute, personnel) are available? 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Is it more effective to align your data to the training data, or the model to your data?</a:t>
            </a:r>
          </a:p>
        </p:txBody>
      </p:sp>
    </p:spTree>
    <p:extLst>
      <p:ext uri="{BB962C8B-B14F-4D97-AF65-F5344CB8AC3E}">
        <p14:creationId xmlns:p14="http://schemas.microsoft.com/office/powerpoint/2010/main" val="10862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0536-EBEF-7832-EBDB-8546006C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results – paper &amp;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8DDB-8DA0-3E77-A705-B77955C3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2"/>
            <a:ext cx="3522813" cy="291058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https://arxiv.org/abs/2409.11175</a:t>
            </a:r>
            <a:endParaRPr lang="en-US" sz="1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7733-8EAF-1DA7-E7A4-44DEB955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6DED5-801B-6F21-CF4C-C1DE357B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527BD40-CAF2-318B-DE95-FB7DF6976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603" y="28333414"/>
            <a:ext cx="1928812" cy="1928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62E766-70BC-4423-45A1-F1F0535940EF}"/>
              </a:ext>
            </a:extLst>
          </p:cNvPr>
          <p:cNvSpPr txBox="1"/>
          <p:nvPr/>
        </p:nvSpPr>
        <p:spPr>
          <a:xfrm>
            <a:off x="17507076" y="29103678"/>
            <a:ext cx="1822935" cy="84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Code:</a:t>
            </a: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4991C64-4CDF-2135-CC3E-F0F2B77B4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07" y="1918153"/>
            <a:ext cx="2315158" cy="2315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CD805C-281E-C7CD-2B6B-DE5B794B2912}"/>
              </a:ext>
            </a:extLst>
          </p:cNvPr>
          <p:cNvSpPr txBox="1"/>
          <p:nvPr/>
        </p:nvSpPr>
        <p:spPr>
          <a:xfrm>
            <a:off x="4367120" y="1620442"/>
            <a:ext cx="3522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https://github.com/elastufka/fm4astro</a:t>
            </a:r>
            <a:endParaRPr lang="en-US" sz="1400" dirty="0"/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E16F2D8-3025-D60C-A252-B844BED8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42" y="1950226"/>
            <a:ext cx="2325655" cy="2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1FA0-E6E5-4BB8-4DBD-708258E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VFMs be used for?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38A2-4A23-9494-5CF2-936ED199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51C2-373F-6FA0-2717-482A62C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SKACH winter meeting – E. Lastufka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FEE9C8-949D-3BCA-F38D-04B849DB7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3511"/>
              </p:ext>
            </p:extLst>
          </p:nvPr>
        </p:nvGraphicFramePr>
        <p:xfrm>
          <a:off x="669184" y="1230802"/>
          <a:ext cx="7640244" cy="24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886">
                  <a:extLst>
                    <a:ext uri="{9D8B030D-6E8A-4147-A177-3AD203B41FA5}">
                      <a16:colId xmlns:a16="http://schemas.microsoft.com/office/drawing/2014/main" val="4014773285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1441051675"/>
                    </a:ext>
                  </a:extLst>
                </a:gridCol>
                <a:gridCol w="2645746">
                  <a:extLst>
                    <a:ext uri="{9D8B030D-6E8A-4147-A177-3AD203B41FA5}">
                      <a16:colId xmlns:a16="http://schemas.microsoft.com/office/drawing/2014/main" val="2819975164"/>
                    </a:ext>
                  </a:extLst>
                </a:gridCol>
              </a:tblGrid>
              <a:tr h="341267">
                <a:tc>
                  <a:txBody>
                    <a:bodyPr/>
                    <a:lstStyle/>
                    <a:p>
                      <a:r>
                        <a:rPr lang="en-US" dirty="0"/>
                        <a:t>Machine Learning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Astrophysics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00617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Fourier 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Schmidt 2020, Drozdova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13213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Object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Vafaei</a:t>
                      </a:r>
                      <a:r>
                        <a:rPr lang="en-US" dirty="0"/>
                        <a:t> Sadr 2019, Jia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28228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Object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Farias 2020, </a:t>
                      </a:r>
                      <a:r>
                        <a:rPr lang="en-US" dirty="0" err="1"/>
                        <a:t>Sortina</a:t>
                      </a:r>
                      <a:r>
                        <a:rPr lang="en-US" dirty="0"/>
                        <a:t>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03867"/>
                  </a:ext>
                </a:extLst>
              </a:tr>
              <a:tr h="328362">
                <a:tc>
                  <a:txBody>
                    <a:bodyPr/>
                    <a:lstStyle/>
                    <a:p>
                      <a:r>
                        <a:rPr lang="en-US" dirty="0"/>
                        <a:t>Image or object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Burke 2019, Riggi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97972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Instance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Instance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Hausen &amp; Robertson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11979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Anomaly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Object/event 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Lochner &amp; Bassett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6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21A00-E5D7-107A-2404-4B2FAE80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E5B7-2DCB-76F6-8449-A3042653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VFMs be used for?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8CCF-BAAB-DAED-5FC0-096CF189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BA69-BB03-20AD-4E57-C34D321B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SKACH winter meeting – E. Lastufka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AA104A-A8AA-3C12-54D5-7629C92E7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14058"/>
              </p:ext>
            </p:extLst>
          </p:nvPr>
        </p:nvGraphicFramePr>
        <p:xfrm>
          <a:off x="669184" y="1230802"/>
          <a:ext cx="7640244" cy="24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886">
                  <a:extLst>
                    <a:ext uri="{9D8B030D-6E8A-4147-A177-3AD203B41FA5}">
                      <a16:colId xmlns:a16="http://schemas.microsoft.com/office/drawing/2014/main" val="4014773285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1441051675"/>
                    </a:ext>
                  </a:extLst>
                </a:gridCol>
                <a:gridCol w="2645746">
                  <a:extLst>
                    <a:ext uri="{9D8B030D-6E8A-4147-A177-3AD203B41FA5}">
                      <a16:colId xmlns:a16="http://schemas.microsoft.com/office/drawing/2014/main" val="2819975164"/>
                    </a:ext>
                  </a:extLst>
                </a:gridCol>
              </a:tblGrid>
              <a:tr h="341267">
                <a:tc>
                  <a:txBody>
                    <a:bodyPr/>
                    <a:lstStyle/>
                    <a:p>
                      <a:r>
                        <a:rPr lang="en-US" dirty="0"/>
                        <a:t>Machine Learning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Astrophysics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00617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Fourier 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Schmidt 2020, Drozdova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13213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Object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Vafaei</a:t>
                      </a:r>
                      <a:r>
                        <a:rPr lang="en-US" dirty="0"/>
                        <a:t> Sadr 2019, Jia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28228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Object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Farias 2020, </a:t>
                      </a:r>
                      <a:r>
                        <a:rPr lang="en-US" dirty="0" err="1"/>
                        <a:t>Sortina</a:t>
                      </a:r>
                      <a:r>
                        <a:rPr lang="en-US" dirty="0"/>
                        <a:t>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03867"/>
                  </a:ext>
                </a:extLst>
              </a:tr>
              <a:tr h="328362">
                <a:tc>
                  <a:txBody>
                    <a:bodyPr/>
                    <a:lstStyle/>
                    <a:p>
                      <a:r>
                        <a:rPr lang="en-US" dirty="0"/>
                        <a:t>Image or object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Burke 2019, Riggi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97972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Instance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Instance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Hausen &amp; Robertson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11979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Anomaly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Object/event 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Lochner &amp; Bassett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6048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627B1-734F-0BD2-20A5-C8BDCCA9FA2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0000">
            <a:off x="1401348" y="2096198"/>
            <a:ext cx="6689597" cy="7985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 these tasks can be facilitated using VFMs!</a:t>
            </a:r>
          </a:p>
        </p:txBody>
      </p:sp>
    </p:spTree>
    <p:extLst>
      <p:ext uri="{BB962C8B-B14F-4D97-AF65-F5344CB8AC3E}">
        <p14:creationId xmlns:p14="http://schemas.microsoft.com/office/powerpoint/2010/main" val="12432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C90AA-4372-715B-9F77-D9A4099FB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68E8B8-D5A2-ADDC-567A-7CA430A6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14058"/>
              </p:ext>
            </p:extLst>
          </p:nvPr>
        </p:nvGraphicFramePr>
        <p:xfrm>
          <a:off x="669184" y="1230802"/>
          <a:ext cx="7640244" cy="24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886">
                  <a:extLst>
                    <a:ext uri="{9D8B030D-6E8A-4147-A177-3AD203B41FA5}">
                      <a16:colId xmlns:a16="http://schemas.microsoft.com/office/drawing/2014/main" val="4014773285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1441051675"/>
                    </a:ext>
                  </a:extLst>
                </a:gridCol>
                <a:gridCol w="2645746">
                  <a:extLst>
                    <a:ext uri="{9D8B030D-6E8A-4147-A177-3AD203B41FA5}">
                      <a16:colId xmlns:a16="http://schemas.microsoft.com/office/drawing/2014/main" val="2819975164"/>
                    </a:ext>
                  </a:extLst>
                </a:gridCol>
              </a:tblGrid>
              <a:tr h="341267">
                <a:tc>
                  <a:txBody>
                    <a:bodyPr/>
                    <a:lstStyle/>
                    <a:p>
                      <a:r>
                        <a:rPr lang="en-US" dirty="0"/>
                        <a:t>Machine Learning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Astrophysics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00617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Fourier 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Schmidt 2020, Drozdova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13213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Object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Vafaei</a:t>
                      </a:r>
                      <a:r>
                        <a:rPr lang="en-US" dirty="0"/>
                        <a:t> Sadr 2019, Jia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28228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Object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Farias 2020, </a:t>
                      </a:r>
                      <a:r>
                        <a:rPr lang="en-US" dirty="0" err="1"/>
                        <a:t>Sortina</a:t>
                      </a:r>
                      <a:r>
                        <a:rPr lang="en-US" dirty="0"/>
                        <a:t>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03867"/>
                  </a:ext>
                </a:extLst>
              </a:tr>
              <a:tr h="328362">
                <a:tc>
                  <a:txBody>
                    <a:bodyPr/>
                    <a:lstStyle/>
                    <a:p>
                      <a:r>
                        <a:rPr lang="en-US" dirty="0"/>
                        <a:t>Image or object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Burke 2019, Riggi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97972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Instance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Instance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Hausen &amp; Robertson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11979"/>
                  </a:ext>
                </a:extLst>
              </a:tr>
              <a:tr h="347746">
                <a:tc>
                  <a:txBody>
                    <a:bodyPr/>
                    <a:lstStyle/>
                    <a:p>
                      <a:r>
                        <a:rPr lang="en-US" dirty="0"/>
                        <a:t>Anomaly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Object/event 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Lochner &amp; Bassett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6048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0464490-79E1-1E19-BC3C-A69AFF84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VFMs be used for?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FBEB9-DC1A-B029-3F30-A6D28238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9EB65-AA97-6FAA-B339-78DC880D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SKACH winter meeting – E. Lastufka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9DFE-64E5-DD65-1CCA-121A9A10EBA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0000">
            <a:off x="1401348" y="2096198"/>
            <a:ext cx="6689597" cy="7985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 these tasks can be facilitated using VFMs!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90E48-ED90-45E0-3B8A-68010FE47A2E}"/>
              </a:ext>
            </a:extLst>
          </p:cNvPr>
          <p:cNvSpPr txBox="1"/>
          <p:nvPr/>
        </p:nvSpPr>
        <p:spPr>
          <a:xfrm>
            <a:off x="2771192" y="4160619"/>
            <a:ext cx="306045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… but hardly anyone does it</a:t>
            </a:r>
          </a:p>
        </p:txBody>
      </p:sp>
    </p:spTree>
    <p:extLst>
      <p:ext uri="{BB962C8B-B14F-4D97-AF65-F5344CB8AC3E}">
        <p14:creationId xmlns:p14="http://schemas.microsoft.com/office/powerpoint/2010/main" val="215924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8649-11AB-4A59-1093-1CC8158B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data is just too different…</a:t>
            </a: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36A99F-5BD8-B355-566D-64787C14F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527" y="1126756"/>
            <a:ext cx="5835374" cy="34039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6CE51-DF1F-CCE1-56A4-0E64CAFE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BB12-8719-EF2A-4047-45E5737A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7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A7A0A-98A1-9695-D195-5781EA593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FBA8-B9E9-FC6E-9463-6F95CC88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data is just too different…</a:t>
            </a: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7B0FD63-7BFB-7FDA-63FB-4F53FDEE5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527" y="1126756"/>
            <a:ext cx="5835374" cy="34039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FED50-4EFB-B459-4BCC-27BC9C74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Jan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146BC-E8AA-1DEC-FD9D-89548EFC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SKACH winter meeting – E. Lastufka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D9067-A240-B770-C6F6-CF3CD6152E40}"/>
              </a:ext>
            </a:extLst>
          </p:cNvPr>
          <p:cNvSpPr txBox="1"/>
          <p:nvPr/>
        </p:nvSpPr>
        <p:spPr>
          <a:xfrm>
            <a:off x="1721377" y="4463306"/>
            <a:ext cx="5234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 a problem known in computer science as “distribution shift”</a:t>
            </a:r>
          </a:p>
        </p:txBody>
      </p:sp>
    </p:spTree>
    <p:extLst>
      <p:ext uri="{BB962C8B-B14F-4D97-AF65-F5344CB8AC3E}">
        <p14:creationId xmlns:p14="http://schemas.microsoft.com/office/powerpoint/2010/main" val="327042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6CBE9A-72AE-95D4-C2F6-414C51E5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1374710"/>
            <a:ext cx="8444204" cy="2133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Are standard VFMs useful for astrophysics?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CC31-4768-5CD0-8264-4FF502EF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SKACH Winter Meeting –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F9B7E-B4F3-554E-E954-43CFD820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</a:rPr>
              <a:t>28 Jan 2025</a:t>
            </a:r>
          </a:p>
        </p:txBody>
      </p:sp>
    </p:spTree>
    <p:extLst>
      <p:ext uri="{BB962C8B-B14F-4D97-AF65-F5344CB8AC3E}">
        <p14:creationId xmlns:p14="http://schemas.microsoft.com/office/powerpoint/2010/main" val="327818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51068F-5F66-9475-9F1C-158676EC9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C3BC00-418D-0678-5A6C-F1FA18FA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14" y="1793950"/>
            <a:ext cx="5825202" cy="12347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5400" dirty="0">
                <a:solidFill>
                  <a:srgbClr val="FFFFFF"/>
                </a:solidFill>
              </a:rPr>
              <a:t>Yes*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072A-F5F4-B9A7-902A-4DB54EDF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SKACH Winter Meeting</a:t>
            </a:r>
            <a:r>
              <a:rPr lang="en-US" sz="900" dirty="0">
                <a:solidFill>
                  <a:srgbClr val="FFFFFF"/>
                </a:solidFill>
              </a:rPr>
              <a:t> -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E. Lastufka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3122E-5033-89E7-29AD-5E7ADD8F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49" y="4531021"/>
            <a:ext cx="683955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</a:rPr>
              <a:t>28 Jan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7CA57-B7AE-964D-654E-53353142873A}"/>
              </a:ext>
            </a:extLst>
          </p:cNvPr>
          <p:cNvSpPr txBox="1"/>
          <p:nvPr/>
        </p:nvSpPr>
        <p:spPr>
          <a:xfrm>
            <a:off x="3805304" y="3472071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*short answer</a:t>
            </a:r>
          </a:p>
        </p:txBody>
      </p:sp>
    </p:spTree>
    <p:extLst>
      <p:ext uri="{BB962C8B-B14F-4D97-AF65-F5344CB8AC3E}">
        <p14:creationId xmlns:p14="http://schemas.microsoft.com/office/powerpoint/2010/main" val="10767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0</TotalTime>
  <Words>1727</Words>
  <Application>Microsoft Office PowerPoint</Application>
  <PresentationFormat>On-screen Show (16:9)</PresentationFormat>
  <Paragraphs>401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Average</vt:lpstr>
      <vt:lpstr>Arial</vt:lpstr>
      <vt:lpstr>Wingdings 3</vt:lpstr>
      <vt:lpstr>Trebuchet MS</vt:lpstr>
      <vt:lpstr>Facet</vt:lpstr>
      <vt:lpstr>Examining Vision Foundation Models for Optical and Radio Astronomy Applications</vt:lpstr>
      <vt:lpstr>What are vision foundation models?</vt:lpstr>
      <vt:lpstr>What can VFMs be used for?</vt:lpstr>
      <vt:lpstr>What can VFMs be used for?</vt:lpstr>
      <vt:lpstr>What can VFMs be used for?</vt:lpstr>
      <vt:lpstr>Our data is just too different…</vt:lpstr>
      <vt:lpstr>Our data is just too different…</vt:lpstr>
      <vt:lpstr>Are standard VFMs useful for astrophysics?</vt:lpstr>
      <vt:lpstr>Yes*</vt:lpstr>
      <vt:lpstr>Types of VFMs</vt:lpstr>
      <vt:lpstr>VFMs that we studied</vt:lpstr>
      <vt:lpstr>Illustration: VFMs are not all the same!</vt:lpstr>
      <vt:lpstr>Example: Optical galaxy morphology classification</vt:lpstr>
      <vt:lpstr>Example: Radio galaxy morphology classification</vt:lpstr>
      <vt:lpstr>Distribution shift, revisited</vt:lpstr>
      <vt:lpstr>Improving performance by mitigating distribution shift</vt:lpstr>
      <vt:lpstr>PowerPoint Presentation</vt:lpstr>
      <vt:lpstr>Align the model to the downstream task data </vt:lpstr>
      <vt:lpstr>Align the model to the downstream task data </vt:lpstr>
      <vt:lpstr>Align the model to the downstream task data </vt:lpstr>
      <vt:lpstr>Align the model to the downstream task data </vt:lpstr>
      <vt:lpstr>Align the model to the downstream task data </vt:lpstr>
      <vt:lpstr>Improving performance by mitigating distribution shift</vt:lpstr>
      <vt:lpstr>Are standard VFMs useful for astrophysics?</vt:lpstr>
      <vt:lpstr>Yes</vt:lpstr>
      <vt:lpstr>Full results – paper &amp;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 Data Analysis Tools</dc:title>
  <cp:lastModifiedBy>Erica Lastufka</cp:lastModifiedBy>
  <cp:revision>215</cp:revision>
  <dcterms:modified xsi:type="dcterms:W3CDTF">2025-01-23T15:26:02Z</dcterms:modified>
</cp:coreProperties>
</file>