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Lora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Lora-bold.fntdata"/><Relationship Id="rId10" Type="http://schemas.openxmlformats.org/officeDocument/2006/relationships/slide" Target="slides/slide5.xml"/><Relationship Id="rId21" Type="http://schemas.openxmlformats.org/officeDocument/2006/relationships/font" Target="fonts/Lora-regular.fntdata"/><Relationship Id="rId13" Type="http://schemas.openxmlformats.org/officeDocument/2006/relationships/slide" Target="slides/slide8.xml"/><Relationship Id="rId24" Type="http://schemas.openxmlformats.org/officeDocument/2006/relationships/font" Target="fonts/Lora-boldItalic.fntdata"/><Relationship Id="rId12" Type="http://schemas.openxmlformats.org/officeDocument/2006/relationships/slide" Target="slides/slide7.xml"/><Relationship Id="rId23" Type="http://schemas.openxmlformats.org/officeDocument/2006/relationships/font" Target="fonts/Lora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2831a5e2a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2831a5e2a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b06c110db2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b06c110db2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37b8616f99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g137b8616f99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7b8616f99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7b8616f9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48a2145d59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48a2145d59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6fc482df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f6fc482df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06c110db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06c110db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831a5e2a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2831a5e2a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6fc482df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6fc482df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831a5e2a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831a5e2a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81000" y="273844"/>
            <a:ext cx="8356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7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81000" y="1369219"/>
            <a:ext cx="83565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730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700"/>
              <a:buChar char="●"/>
              <a:defRPr/>
            </a:lvl1pPr>
            <a:lvl2pPr indent="-273050" lvl="1" marL="9144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700"/>
              <a:buChar char="○"/>
              <a:defRPr/>
            </a:lvl5pPr>
            <a:lvl6pPr indent="-266700" lvl="5" marL="2743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■"/>
              <a:defRPr/>
            </a:lvl6pPr>
            <a:lvl7pPr indent="-266700" lvl="6" marL="32004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●"/>
              <a:defRPr/>
            </a:lvl7pPr>
            <a:lvl8pPr indent="-266700" lvl="7" marL="36576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○"/>
              <a:defRPr/>
            </a:lvl8pPr>
            <a:lvl9pPr indent="-266700" lvl="8" marL="41148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70168"/>
              </a:buClr>
              <a:buSzPts val="6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32615" y="4776441"/>
            <a:ext cx="2049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  <a:defRPr b="0" i="0" sz="800" u="none" cap="none" strike="noStrike">
                <a:solidFill>
                  <a:srgbClr val="14688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13" Type="http://schemas.openxmlformats.org/officeDocument/2006/relationships/image" Target="../media/image1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2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hyperlink" Target="https://docs.google.com/spreadsheets/d/1i-lujSXLnugzpgzb0jWLZXYl2BVSbuJj5-UbI3u9E6c/edit?usp=sharing" TargetMode="External"/><Relationship Id="rId5" Type="http://schemas.openxmlformats.org/officeDocument/2006/relationships/hyperlink" Target="https://docs.google.com/spreadsheets/d/1i-lujSXLnugzpgzb0jWLZXYl2BVSbuJj5-UbI3u9E6c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16300" y="9775"/>
            <a:ext cx="9144000" cy="5143500"/>
          </a:xfrm>
          <a:prstGeom prst="rect">
            <a:avLst/>
          </a:prstGeom>
          <a:solidFill>
            <a:srgbClr val="000000">
              <a:alpha val="2619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/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SKACH: A Look Ahead at 2025-2028</a:t>
            </a:r>
            <a:endParaRPr sz="52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Carolyn Marie Crichton</a:t>
            </a:r>
            <a:endParaRPr sz="2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32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January 27</a:t>
            </a:r>
            <a:r>
              <a:rPr lang="en" sz="1932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, 2025</a:t>
            </a:r>
            <a:endParaRPr sz="1932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/>
          <p:nvPr/>
        </p:nvSpPr>
        <p:spPr>
          <a:xfrm>
            <a:off x="236700" y="244875"/>
            <a:ext cx="8907300" cy="378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Short-term Items: Awards</a:t>
            </a:r>
            <a:endParaRPr sz="26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168"/>
              </a:buClr>
              <a:buSzPts val="2100"/>
              <a:buChar char="●"/>
            </a:pPr>
            <a:r>
              <a:rPr lang="en" sz="2100">
                <a:solidFill>
                  <a:srgbClr val="070168"/>
                </a:solidFill>
              </a:rPr>
              <a:t>Will Start SKACH Awards at SKA Days</a:t>
            </a:r>
            <a:endParaRPr sz="2100">
              <a:solidFill>
                <a:srgbClr val="070168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100"/>
              <a:buChar char="●"/>
            </a:pPr>
            <a:r>
              <a:rPr lang="en" sz="2100">
                <a:solidFill>
                  <a:srgbClr val="070168"/>
                </a:solidFill>
              </a:rPr>
              <a:t>Announcement in May</a:t>
            </a:r>
            <a:endParaRPr sz="2100">
              <a:solidFill>
                <a:srgbClr val="070168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2100"/>
              <a:buChar char="●"/>
            </a:pPr>
            <a:r>
              <a:rPr lang="en" sz="2100">
                <a:solidFill>
                  <a:srgbClr val="070168"/>
                </a:solidFill>
              </a:rPr>
              <a:t>Let us know if you have ideas for </a:t>
            </a:r>
            <a:r>
              <a:rPr lang="en" sz="2100">
                <a:solidFill>
                  <a:srgbClr val="070168"/>
                </a:solidFill>
              </a:rPr>
              <a:t>categories</a:t>
            </a:r>
            <a:r>
              <a:rPr lang="en" sz="2100">
                <a:solidFill>
                  <a:srgbClr val="070168"/>
                </a:solidFill>
              </a:rPr>
              <a:t> (ie Best SKACH Funded PhD Thesis)</a:t>
            </a:r>
            <a:endParaRPr sz="2100">
              <a:solidFill>
                <a:srgbClr val="07016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6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100850" y="159950"/>
            <a:ext cx="3183000" cy="572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Contact Me: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6" name="Google Shape;16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413" y="877475"/>
            <a:ext cx="4925174" cy="328504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2390400" y="4307350"/>
            <a:ext cx="436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Carolyn.Crichton@EPFL.ch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673700"/>
            <a:ext cx="8520600" cy="572700"/>
          </a:xfrm>
          <a:prstGeom prst="rect">
            <a:avLst/>
          </a:prstGeom>
        </p:spPr>
        <p:txBody>
          <a:bodyPr anchorCtr="0" anchor="t" bIns="19050" lIns="19050" spcFirstLastPara="1" rIns="1905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Welcome to New Members!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08815" y="4776441"/>
            <a:ext cx="204900" cy="161700"/>
          </a:xfrm>
          <a:prstGeom prst="rect">
            <a:avLst/>
          </a:prstGeom>
        </p:spPr>
        <p:txBody>
          <a:bodyPr anchorCtr="0" anchor="b" bIns="19050" lIns="19050" spcFirstLastPara="1" rIns="19050" wrap="square" tIns="190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14688A"/>
              </a:buClr>
              <a:buSzPts val="800"/>
              <a:buFont typeface="Verdana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75850"/>
            <a:ext cx="8839204" cy="293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45575" y="0"/>
            <a:ext cx="4882500" cy="1390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700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Vision</a:t>
            </a:r>
            <a:endParaRPr sz="22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124754" y="593600"/>
            <a:ext cx="4691100" cy="616200"/>
          </a:xfrm>
          <a:prstGeom prst="roundRect">
            <a:avLst>
              <a:gd fmla="val 16667" name="adj"/>
            </a:avLst>
          </a:prstGeom>
          <a:solidFill>
            <a:srgbClr val="070068"/>
          </a:solidFill>
          <a:ln cap="flat" cmpd="sng" w="9525">
            <a:solidFill>
              <a:srgbClr val="087C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Further Swiss leadership in the global radio astronomy community.</a:t>
            </a:r>
            <a:endParaRPr sz="20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45575" y="1453925"/>
            <a:ext cx="4882500" cy="3603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E508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E50869"/>
                </a:solidFill>
                <a:latin typeface="Lora"/>
                <a:ea typeface="Lora"/>
                <a:cs typeface="Lora"/>
                <a:sym typeface="Lora"/>
              </a:rPr>
              <a:t>Mission</a:t>
            </a:r>
            <a:endParaRPr b="1" sz="2400">
              <a:solidFill>
                <a:srgbClr val="E5086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124750" y="2137750"/>
            <a:ext cx="4650900" cy="2743500"/>
          </a:xfrm>
          <a:prstGeom prst="roundRect">
            <a:avLst>
              <a:gd fmla="val 16667" name="adj"/>
            </a:avLst>
          </a:prstGeom>
          <a:solidFill>
            <a:srgbClr val="E508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Ensure meaningful contributions to the SKAO and SRCs through the development and delivery of cutting-edge Swiss solutions to key science goals, big data research, technology, and services.</a:t>
            </a:r>
            <a:endParaRPr sz="20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4779" y="3878423"/>
            <a:ext cx="671533" cy="18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070" y="3848098"/>
            <a:ext cx="927561" cy="24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6">
            <a:alphaModFix/>
          </a:blip>
          <a:srcRect b="22991" l="0" r="0" t="24019"/>
          <a:stretch/>
        </p:blipFill>
        <p:spPr>
          <a:xfrm>
            <a:off x="5285229" y="3795020"/>
            <a:ext cx="842797" cy="34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7">
            <a:alphaModFix/>
          </a:blip>
          <a:srcRect b="38994" l="18170" r="18430" t="38065"/>
          <a:stretch/>
        </p:blipFill>
        <p:spPr>
          <a:xfrm>
            <a:off x="6530060" y="4194761"/>
            <a:ext cx="900959" cy="20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73036" y="4611162"/>
            <a:ext cx="547347" cy="31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3811" y="4140583"/>
            <a:ext cx="1097264" cy="34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46775" y="4524384"/>
            <a:ext cx="1033557" cy="28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11">
            <a:alphaModFix/>
          </a:blip>
          <a:srcRect b="16882" l="7270" r="7890" t="16729"/>
          <a:stretch/>
        </p:blipFill>
        <p:spPr>
          <a:xfrm>
            <a:off x="6410498" y="4474897"/>
            <a:ext cx="1140098" cy="38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12">
            <a:alphaModFix/>
          </a:blip>
          <a:srcRect b="16373" l="25707" r="26269" t="29082"/>
          <a:stretch/>
        </p:blipFill>
        <p:spPr>
          <a:xfrm>
            <a:off x="7550600" y="4539219"/>
            <a:ext cx="628055" cy="38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20011" y="4146782"/>
            <a:ext cx="1097259" cy="29786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5146775" y="1181175"/>
            <a:ext cx="3746700" cy="24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Switzerland joined the SKAO on January 19, 2022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SKACH is primarily funded by the State Secretariat for Education, Research and Innovation </a:t>
            </a:r>
            <a:r>
              <a:rPr b="1" lang="en" sz="1300">
                <a:solidFill>
                  <a:srgbClr val="1D1C1D"/>
                </a:solidFill>
                <a:latin typeface="Lora"/>
                <a:ea typeface="Lora"/>
                <a:cs typeface="Lora"/>
                <a:sym typeface="Lora"/>
              </a:rPr>
              <a:t>(SERI). </a:t>
            </a:r>
            <a:r>
              <a:rPr lang="en" sz="1300">
                <a:solidFill>
                  <a:srgbClr val="1D1C1D"/>
                </a:solidFill>
                <a:latin typeface="Lora"/>
                <a:ea typeface="Lora"/>
                <a:cs typeface="Lora"/>
                <a:sym typeface="Lora"/>
              </a:rPr>
              <a:t>Work within the consortium also leverages funding from external grants such as AstroSignals </a:t>
            </a:r>
            <a:r>
              <a:rPr lang="en" sz="1300">
                <a:solidFill>
                  <a:srgbClr val="1D1C1D"/>
                </a:solidFill>
                <a:latin typeface="Lora"/>
                <a:ea typeface="Lora"/>
                <a:cs typeface="Lora"/>
                <a:sym typeface="Lora"/>
              </a:rPr>
              <a:t>SINERGIA</a:t>
            </a:r>
            <a:r>
              <a:rPr lang="en" sz="1300">
                <a:solidFill>
                  <a:srgbClr val="1D1C1D"/>
                </a:solidFill>
                <a:latin typeface="Lora"/>
                <a:ea typeface="Lora"/>
                <a:cs typeface="Lora"/>
                <a:sym typeface="Lora"/>
              </a:rPr>
              <a:t>, SNF Bilateral, PASC, and Horizon Europe. </a:t>
            </a:r>
            <a:endParaRPr sz="15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11804" l="9086" r="16437" t="32979"/>
          <a:stretch/>
        </p:blipFill>
        <p:spPr>
          <a:xfrm>
            <a:off x="0" y="-50075"/>
            <a:ext cx="4919267" cy="510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-28856" y="4502725"/>
            <a:ext cx="49770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SKACH Board. </a:t>
            </a:r>
            <a:r>
              <a:rPr b="1"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Left to Right: </a:t>
            </a:r>
            <a:r>
              <a:rPr b="1" lang="en" sz="800">
                <a:latin typeface="Lora"/>
                <a:ea typeface="Lora"/>
                <a:cs typeface="Lora"/>
                <a:sym typeface="Lora"/>
              </a:rPr>
              <a:t>Top: </a:t>
            </a:r>
            <a:r>
              <a:rPr lang="en" sz="80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Daniel Schaerer, Jean-Paul Kneib, Florina Ciorba, Evelina Breschi, Elena Gavagnin, Carolyn Marie Crichton</a:t>
            </a:r>
            <a:r>
              <a:rPr lang="en" sz="800"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 sz="800">
                <a:latin typeface="Lora"/>
                <a:ea typeface="Lora"/>
                <a:cs typeface="Lora"/>
                <a:sym typeface="Lora"/>
              </a:rPr>
              <a:t>Bottom:</a:t>
            </a:r>
            <a:r>
              <a:rPr lang="en" sz="800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André Csillaghy, Alexandre Refregier, Stefan Kögl, Lucio Mayer, Pablo Fernandez </a:t>
            </a:r>
            <a:endParaRPr sz="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4998750" y="902750"/>
            <a:ext cx="4022400" cy="382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SKACH Board is comprised of one voting member from each institution &amp; is responsible for managing SKAO related activities.</a:t>
            </a:r>
            <a:endParaRPr b="1"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Chair: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Ms. Carolyn Marie Crichton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Co-Chair: 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Ms. Rohini Joshi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Voting Members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André Csillaghy (FHNW)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Alexandre Refregier (ETHZ)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Daniel Schaerer (UniGe)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Dr. Elena Gavagnin (ZHAW)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Dr. Evelina Breschi (HES-SO)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Florina Ciorba (UniBas)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Jean-Paul Kneib (EPFL)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Prof. Lucio Mayer (UZH)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Dr. Mark Sargent (ISSI)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</a:pP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Mr. Pablo Fernandez (CSCS)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Observer: </a:t>
            </a:r>
            <a:r>
              <a:rPr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Susanne Wampfler (UniBern)</a:t>
            </a:r>
            <a:endParaRPr sz="12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75" y="162500"/>
            <a:ext cx="8167658" cy="481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Progress of the SKACH Consortium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1686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83675" y="1088300"/>
            <a:ext cx="8809800" cy="3968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0701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13" name="Google Shape;113;p19"/>
          <p:cNvGrpSpPr/>
          <p:nvPr/>
        </p:nvGrpSpPr>
        <p:grpSpPr>
          <a:xfrm>
            <a:off x="507875" y="2261950"/>
            <a:ext cx="1709100" cy="1550000"/>
            <a:chOff x="594475" y="1957150"/>
            <a:chExt cx="1709100" cy="1550000"/>
          </a:xfrm>
        </p:grpSpPr>
        <p:sp>
          <p:nvSpPr>
            <p:cNvPr id="114" name="Google Shape;114;p19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FF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70168"/>
                </a:solidFill>
              </a:endParaRPr>
            </a:p>
          </p:txBody>
        </p:sp>
        <p:sp>
          <p:nvSpPr>
            <p:cNvPr id="115" name="Google Shape;115;p19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2025</a:t>
              </a:r>
              <a:endParaRPr b="1"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19"/>
            <p:cNvSpPr txBox="1"/>
            <p:nvPr/>
          </p:nvSpPr>
          <p:spPr>
            <a:xfrm>
              <a:off x="594475" y="2571750"/>
              <a:ext cx="1709100" cy="9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Year 1: </a:t>
              </a:r>
              <a:endParaRPr b="1" sz="10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00FF"/>
                  </a:solidFill>
                  <a:latin typeface="Roboto"/>
                  <a:ea typeface="Roboto"/>
                  <a:cs typeface="Roboto"/>
                  <a:sym typeface="Roboto"/>
                </a:rPr>
                <a:t>Structure Adjustments, SRC V0.1, Swiss Science Priorities, and Funding Allocation Announcements (FLARE, SNSF)</a:t>
              </a:r>
              <a:endParaRPr sz="8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" name="Google Shape;117;p19"/>
          <p:cNvGrpSpPr/>
          <p:nvPr/>
        </p:nvGrpSpPr>
        <p:grpSpPr>
          <a:xfrm>
            <a:off x="2612825" y="2261950"/>
            <a:ext cx="1709100" cy="1496600"/>
            <a:chOff x="2699425" y="1957150"/>
            <a:chExt cx="1709100" cy="1496600"/>
          </a:xfrm>
        </p:grpSpPr>
        <p:sp>
          <p:nvSpPr>
            <p:cNvPr id="118" name="Google Shape;118;p19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701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70168"/>
                </a:solidFill>
              </a:endParaRPr>
            </a:p>
          </p:txBody>
        </p:sp>
        <p:sp>
          <p:nvSpPr>
            <p:cNvPr id="119" name="Google Shape;119;p19"/>
            <p:cNvSpPr txBox="1"/>
            <p:nvPr/>
          </p:nvSpPr>
          <p:spPr>
            <a:xfrm>
              <a:off x="2699425" y="2571750"/>
              <a:ext cx="1709100" cy="8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Year 2: </a:t>
              </a:r>
              <a:endParaRPr b="1" sz="10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SRC V0.2 and V0.3, Precursor Science, Finalize Written Communications Plan, Strategize Long-term Consortium Funding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" name="Google Shape;120;p19"/>
            <p:cNvSpPr txBox="1"/>
            <p:nvPr/>
          </p:nvSpPr>
          <p:spPr>
            <a:xfrm>
              <a:off x="3335573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2026</a:t>
              </a:r>
              <a:endParaRPr b="1"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" name="Google Shape;121;p19"/>
          <p:cNvGrpSpPr/>
          <p:nvPr/>
        </p:nvGrpSpPr>
        <p:grpSpPr>
          <a:xfrm>
            <a:off x="4781400" y="2261950"/>
            <a:ext cx="1709100" cy="1608800"/>
            <a:chOff x="4781400" y="1957150"/>
            <a:chExt cx="1709100" cy="1608800"/>
          </a:xfrm>
        </p:grpSpPr>
        <p:sp>
          <p:nvSpPr>
            <p:cNvPr id="122" name="Google Shape;122;p19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701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70168"/>
                </a:solidFill>
              </a:endParaRPr>
            </a:p>
          </p:txBody>
        </p:sp>
        <p:sp>
          <p:nvSpPr>
            <p:cNvPr id="123" name="Google Shape;123;p19"/>
            <p:cNvSpPr txBox="1"/>
            <p:nvPr/>
          </p:nvSpPr>
          <p:spPr>
            <a:xfrm>
              <a:off x="4781400" y="2571750"/>
              <a:ext cx="1709100" cy="99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Year 3:</a:t>
              </a:r>
              <a:endParaRPr b="1" sz="10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SRC V1 Beta, Continue Long-term Funding Strategy and Proposal Writing</a:t>
              </a:r>
              <a:endParaRPr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4" name="Google Shape;124;p19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070168"/>
                  </a:solidFill>
                  <a:latin typeface="Roboto"/>
                  <a:ea typeface="Roboto"/>
                  <a:cs typeface="Roboto"/>
                  <a:sym typeface="Roboto"/>
                </a:rPr>
                <a:t>2027</a:t>
              </a:r>
              <a:endParaRPr b="1" sz="800">
                <a:solidFill>
                  <a:srgbClr val="0701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5" name="Google Shape;125;p19"/>
          <p:cNvGrpSpPr/>
          <p:nvPr/>
        </p:nvGrpSpPr>
        <p:grpSpPr>
          <a:xfrm>
            <a:off x="6842050" y="2261950"/>
            <a:ext cx="1709100" cy="1603715"/>
            <a:chOff x="6842050" y="1957150"/>
            <a:chExt cx="1709100" cy="1603715"/>
          </a:xfrm>
        </p:grpSpPr>
        <p:sp>
          <p:nvSpPr>
            <p:cNvPr id="126" name="Google Shape;126;p19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cap="flat" cmpd="sng" w="38100">
              <a:solidFill>
                <a:srgbClr val="0700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00FF"/>
                </a:solidFill>
              </a:endParaRPr>
            </a:p>
          </p:txBody>
        </p:sp>
        <p:sp>
          <p:nvSpPr>
            <p:cNvPr id="127" name="Google Shape;127;p19"/>
            <p:cNvSpPr txBox="1"/>
            <p:nvPr/>
          </p:nvSpPr>
          <p:spPr>
            <a:xfrm>
              <a:off x="6842050" y="2571765"/>
              <a:ext cx="1709100" cy="9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070068"/>
                  </a:solidFill>
                  <a:latin typeface="Roboto"/>
                  <a:ea typeface="Roboto"/>
                  <a:cs typeface="Roboto"/>
                  <a:sym typeface="Roboto"/>
                </a:rPr>
                <a:t>Year 4:</a:t>
              </a:r>
              <a:endParaRPr b="1" sz="1000">
                <a:solidFill>
                  <a:srgbClr val="07006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070068"/>
                  </a:solidFill>
                  <a:latin typeface="Roboto"/>
                  <a:ea typeface="Roboto"/>
                  <a:cs typeface="Roboto"/>
                  <a:sym typeface="Roboto"/>
                </a:rPr>
                <a:t>SRC V1, SKAO AA* Data, Results and Papers, Planning for Next 4-years</a:t>
              </a:r>
              <a:endParaRPr b="1" sz="800">
                <a:solidFill>
                  <a:srgbClr val="0700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19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070068"/>
                  </a:solidFill>
                  <a:latin typeface="Roboto"/>
                  <a:ea typeface="Roboto"/>
                  <a:cs typeface="Roboto"/>
                  <a:sym typeface="Roboto"/>
                </a:rPr>
                <a:t>2028</a:t>
              </a:r>
              <a:endParaRPr b="1" sz="800">
                <a:solidFill>
                  <a:srgbClr val="07006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29" name="Google Shape;129;p19"/>
          <p:cNvCxnSpPr/>
          <p:nvPr/>
        </p:nvCxnSpPr>
        <p:spPr>
          <a:xfrm>
            <a:off x="2013425" y="2537025"/>
            <a:ext cx="794100" cy="15900"/>
          </a:xfrm>
          <a:prstGeom prst="straightConnector1">
            <a:avLst/>
          </a:prstGeom>
          <a:noFill/>
          <a:ln cap="flat" cmpd="sng" w="28575">
            <a:solidFill>
              <a:srgbClr val="07016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9"/>
          <p:cNvCxnSpPr/>
          <p:nvPr/>
        </p:nvCxnSpPr>
        <p:spPr>
          <a:xfrm>
            <a:off x="4207250" y="2552925"/>
            <a:ext cx="794100" cy="15900"/>
          </a:xfrm>
          <a:prstGeom prst="straightConnector1">
            <a:avLst/>
          </a:prstGeom>
          <a:noFill/>
          <a:ln cap="flat" cmpd="sng" w="28575">
            <a:solidFill>
              <a:srgbClr val="07016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9"/>
          <p:cNvCxnSpPr/>
          <p:nvPr/>
        </p:nvCxnSpPr>
        <p:spPr>
          <a:xfrm>
            <a:off x="6315775" y="2552925"/>
            <a:ext cx="794100" cy="159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5638"/>
            <a:ext cx="8839201" cy="296182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51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2025-2025 SKACH Work Packages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7850" y="168676"/>
            <a:ext cx="1815626" cy="77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236850" y="1201675"/>
            <a:ext cx="8907300" cy="378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Short-term Items</a:t>
            </a:r>
            <a:endParaRPr sz="26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Weekly Meetings</a:t>
            </a:r>
            <a:endParaRPr sz="26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For Content, we are having 4 categories of talks: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Guest speakers: Please feel free to add a guest speak and the topic you would like them to speak on to any week. I will do the chasing to confirm with them, I just need to know who to contact and for what topic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General overview/Science 101: Think "What is interferometry?" or "What are the basics of ML?"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Status update: These are the research updates you know and love, but with more time in between to hear real results.</a:t>
            </a:r>
            <a:endParaRPr sz="1300">
              <a:solidFill>
                <a:schemeClr val="dk1"/>
              </a:solidFill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SKAO update: These will be updates from Council, SKAO Science, SEAC, Construction, PI Planning etc.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b="1" lang="en" sz="1300">
                <a:solidFill>
                  <a:schemeClr val="dk1"/>
                </a:solidFill>
              </a:rPr>
              <a:t>We are asking that everyone receiving SERI funding signs up for </a:t>
            </a:r>
            <a:r>
              <a:rPr b="1" i="1" lang="en" sz="1300">
                <a:solidFill>
                  <a:schemeClr val="dk1"/>
                </a:solidFill>
              </a:rPr>
              <a:t>AT LEAST </a:t>
            </a:r>
            <a:r>
              <a:rPr b="1" lang="en" sz="1300">
                <a:solidFill>
                  <a:schemeClr val="dk1"/>
                </a:solidFill>
              </a:rPr>
              <a:t>1-2 updates annually </a:t>
            </a:r>
            <a:r>
              <a:rPr lang="en" sz="1300">
                <a:solidFill>
                  <a:schemeClr val="dk1"/>
                </a:solidFill>
              </a:rPr>
              <a:t>(this can be 101 or status update). Those with other funding participating in SKACH are welcome to present, and more frequent status updates are also great!Sign-up here:</a:t>
            </a:r>
            <a:r>
              <a:rPr lang="en" sz="13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3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https://docs.google.com/spreadsheets/d/1i-lujSXLnugzpgzb0jWLZXYl2BVSbuJj5-UbI3u9E6c/edit?usp=sharing</a:t>
            </a:r>
            <a:endParaRPr b="1" sz="15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AutoNum type="arabicPeriod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PAERI Conference - 27 - 29 November - Morges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AutoNum type="arabicPeriod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Winter Meeting 2025 -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Jan. 27/28</a:t>
            </a: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- Bern - should follow by SKA Days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AutoNum type="arabicPeriod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SKAO Council - 18-19, 2025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AutoNum type="arabicPeriod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Cosmology on Safari - June?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AutoNum type="arabicPeriod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PI Planning - June 2025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AutoNum type="arabicPeriod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SKA Days - TBD - Winterthur</a:t>
            </a:r>
            <a:endParaRPr sz="26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6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Awards</a:t>
            </a:r>
            <a:endParaRPr sz="26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850" y="244876"/>
            <a:ext cx="1815626" cy="77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236850" y="1201675"/>
            <a:ext cx="8907300" cy="3783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70168"/>
                </a:solidFill>
                <a:latin typeface="Lora"/>
                <a:ea typeface="Lora"/>
                <a:cs typeface="Lora"/>
                <a:sym typeface="Lora"/>
              </a:rPr>
              <a:t>Short-term Items: Upcoming Meetings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068"/>
              </a:buClr>
              <a:buSzPts val="1400"/>
              <a:buFont typeface="Lora"/>
              <a:buAutoNum type="arabicPeriod"/>
            </a:pPr>
            <a:r>
              <a:rPr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Science Meeting with SKAO Council - March 17, 2025 - UZH</a:t>
            </a:r>
            <a:endParaRPr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Opportunity to show off SKACH Science to Council Members - Different types of institutions and collaborations - Show common Effort</a:t>
            </a:r>
            <a:endParaRPr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914400" rtl="0" algn="l">
              <a:spcBef>
                <a:spcPts val="100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Char char="●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Collaboration with SKACH - Carolyn Crichton (and other?)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Char char="●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Swiss Science Priorities - Jean-Paul Kneib (and other?)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Char char="●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SPH-EXA - Lucio Mayer, Florina Ciorba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Char char="●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Maybe consider “Science Tools”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Char char="●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Karabo - Andre Csillaghy (and other?)</a:t>
            </a:r>
            <a:endParaRPr sz="1300">
              <a:solidFill>
                <a:srgbClr val="070068"/>
              </a:solidFill>
              <a:highlight>
                <a:srgbClr val="FFFF00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Char char="●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AI Developments - Elena Gavagnin and Philipp Densel (could co-present with others?), UniGe?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Char char="●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SRC Net - Rohini Joshi (and other? Pablo Llopis? /UniGe/CSCS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300"/>
              <a:buFont typeface="Lora"/>
              <a:buChar char="●"/>
            </a:pPr>
            <a:r>
              <a:rPr lang="en" sz="130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Lightning talks from students</a:t>
            </a:r>
            <a:endParaRPr sz="13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70068"/>
              </a:buClr>
              <a:buSzPts val="1400"/>
              <a:buFont typeface="Lora"/>
              <a:buAutoNum type="arabicPeriod"/>
            </a:pPr>
            <a:r>
              <a:rPr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Cosmology on Safari - 1-7 June, 2025</a:t>
            </a:r>
            <a:endParaRPr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400"/>
              <a:buFont typeface="Lora"/>
              <a:buAutoNum type="arabicPeriod"/>
            </a:pPr>
            <a:r>
              <a:rPr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SKAO Science Meeting 16-20 June 2025</a:t>
            </a:r>
            <a:endParaRPr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400"/>
              <a:buFont typeface="Lora"/>
              <a:buAutoNum type="arabicPeriod"/>
            </a:pPr>
            <a:r>
              <a:rPr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PI Planning - June 2025</a:t>
            </a:r>
            <a:endParaRPr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400"/>
              <a:buFont typeface="Lora"/>
              <a:buAutoNum type="arabicPeriod"/>
            </a:pPr>
            <a:r>
              <a:rPr lang="en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SKA Days - 25, 26, 27 August - Winterthur</a:t>
            </a:r>
            <a:endParaRPr sz="27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600">
              <a:solidFill>
                <a:srgbClr val="07016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