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6" r:id="rId1"/>
  </p:sld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7559675" cy="10691813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58"/>
  </p:normalViewPr>
  <p:slideViewPr>
    <p:cSldViewPr snapToGrid="0">
      <p:cViewPr>
        <p:scale>
          <a:sx n="135" d="100"/>
          <a:sy n="135" d="100"/>
        </p:scale>
        <p:origin x="110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405480" y="786240"/>
            <a:ext cx="2738160" cy="233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350" b="0" strike="noStrike" spc="-1">
              <a:solidFill>
                <a:srgbClr val="413C3A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1332000" y="0"/>
            <a:ext cx="7811640" cy="49478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4"/>
              </a:spcBef>
              <a:buNone/>
            </a:pPr>
            <a:endParaRPr lang="fr-FR" sz="1800" b="0" strike="noStrike" spc="-1">
              <a:solidFill>
                <a:srgbClr val="413C3A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D85BE52-BA6D-4FE7-8CDA-5E87A60D255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 12"/>
          <p:cNvPicPr/>
          <p:nvPr/>
        </p:nvPicPr>
        <p:blipFill>
          <a:blip r:embed="rId3"/>
          <a:stretch/>
        </p:blipFill>
        <p:spPr>
          <a:xfrm>
            <a:off x="130320" y="132120"/>
            <a:ext cx="653760" cy="282600"/>
          </a:xfrm>
          <a:prstGeom prst="rect">
            <a:avLst/>
          </a:prstGeom>
          <a:ln w="0">
            <a:noFill/>
          </a:ln>
        </p:spPr>
      </p:pic>
      <p:sp>
        <p:nvSpPr>
          <p:cNvPr id="43" name="Rectangle 13"/>
          <p:cNvSpPr/>
          <p:nvPr/>
        </p:nvSpPr>
        <p:spPr>
          <a:xfrm rot="16200000">
            <a:off x="429840" y="4897440"/>
            <a:ext cx="45360" cy="59400"/>
          </a:xfrm>
          <a:prstGeom prst="rect">
            <a:avLst/>
          </a:prstGeom>
          <a:solidFill>
            <a:srgbClr val="E30613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4760" rIns="90000" bIns="14760" anchor="ctr">
            <a:noAutofit/>
          </a:bodyPr>
          <a:lstStyle/>
          <a:p>
            <a:endParaRPr lang="fr-CH" sz="135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905040" y="1563480"/>
            <a:ext cx="7725960" cy="3386520"/>
          </a:xfrm>
          <a:prstGeom prst="rect">
            <a:avLst/>
          </a:prstGeom>
          <a:noFill/>
          <a:ln w="0">
            <a:noFill/>
          </a:ln>
        </p:spPr>
        <p:txBody>
          <a:bodyPr lIns="180000" tIns="45720" rIns="91440" bIns="4572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413C3A"/>
                </a:solidFill>
                <a:latin typeface="Arial"/>
              </a:rPr>
              <a:t>Modifier les styles du texte du masque</a:t>
            </a:r>
          </a:p>
          <a:p>
            <a:pPr marL="864000" lvl="1" indent="-324000">
              <a:lnSpc>
                <a:spcPct val="90000"/>
              </a:lnSpc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413C3A"/>
                </a:solidFill>
                <a:latin typeface="Arial"/>
              </a:rPr>
              <a:t>Deuxième niveau</a:t>
            </a:r>
          </a:p>
          <a:p>
            <a:pPr marL="1296000" lvl="2" indent="-288000">
              <a:lnSpc>
                <a:spcPct val="90000"/>
              </a:lnSpc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413C3A"/>
                </a:solidFill>
                <a:latin typeface="Arial"/>
              </a:rPr>
              <a:t>Troisième niveau</a:t>
            </a:r>
          </a:p>
          <a:p>
            <a:pPr marL="1728000" lvl="3" indent="-216000">
              <a:lnSpc>
                <a:spcPct val="90000"/>
              </a:lnSpc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413C3A"/>
                </a:solidFill>
                <a:latin typeface="Arial"/>
              </a:rPr>
              <a:t>Quatrième niveau</a:t>
            </a:r>
          </a:p>
          <a:p>
            <a:pPr marL="2160000" lvl="4" indent="-216000">
              <a:lnSpc>
                <a:spcPct val="90000"/>
              </a:lnSpc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413C3A"/>
                </a:solidFill>
                <a:latin typeface="Arial"/>
              </a:rPr>
              <a:t>Cinquième niveau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title"/>
          </p:nvPr>
        </p:nvSpPr>
        <p:spPr>
          <a:xfrm>
            <a:off x="905040" y="130680"/>
            <a:ext cx="3666600" cy="1072440"/>
          </a:xfrm>
          <a:prstGeom prst="rect">
            <a:avLst/>
          </a:prstGeom>
          <a:noFill/>
          <a:ln w="0">
            <a:noFill/>
          </a:ln>
        </p:spPr>
        <p:txBody>
          <a:bodyPr lIns="180000" tIns="0" rIns="72000" bIns="46800" anchor="t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fr-FR" sz="3200" b="1" strike="noStrike" spc="-72">
                <a:solidFill>
                  <a:srgbClr val="413C3A"/>
                </a:solidFill>
                <a:latin typeface="Franklin Gothic Demi Cond"/>
                <a:ea typeface="Roboto Black"/>
              </a:rPr>
              <a:t>Modifiez le style du titre</a:t>
            </a:r>
            <a:endParaRPr lang="fr-FR" sz="3200" b="0" strike="noStrike" spc="-1">
              <a:solidFill>
                <a:srgbClr val="413C3A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 idx="10"/>
          </p:nvPr>
        </p:nvSpPr>
        <p:spPr>
          <a:xfrm rot="16200000">
            <a:off x="-1221120" y="2778120"/>
            <a:ext cx="3340800" cy="911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lnSpc>
                <a:spcPct val="100000"/>
              </a:lnSpc>
              <a:buNone/>
              <a:defRPr lang="fr-CH" sz="700" b="0" strike="noStrike" spc="-1">
                <a:solidFill>
                  <a:srgbClr val="E30613"/>
                </a:solidFill>
                <a:latin typeface="Arial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fr-CH" sz="700" b="0" strike="noStrike" spc="-1">
                <a:solidFill>
                  <a:srgbClr val="E30613"/>
                </a:solidFill>
                <a:latin typeface="Arial"/>
              </a:rPr>
              <a:t>&lt;date/time&gt;</a:t>
            </a:r>
            <a:endParaRPr lang="fr-CH" sz="7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ftr" idx="11"/>
          </p:nvPr>
        </p:nvSpPr>
        <p:spPr>
          <a:xfrm rot="16200000">
            <a:off x="7116120" y="1874160"/>
            <a:ext cx="3542760" cy="512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700" b="0" strike="noStrike" spc="-1">
                <a:solidFill>
                  <a:srgbClr val="413C3A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fr-FR" sz="700" b="0" strike="noStrike" spc="-1">
                <a:solidFill>
                  <a:srgbClr val="413C3A"/>
                </a:solidFill>
                <a:latin typeface="Arial"/>
              </a:rPr>
              <a:t>&lt;footer&gt;</a:t>
            </a:r>
            <a:endParaRPr lang="fr-CH" sz="7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 idx="12"/>
          </p:nvPr>
        </p:nvSpPr>
        <p:spPr>
          <a:xfrm>
            <a:off x="8631360" y="194760"/>
            <a:ext cx="512280" cy="163080"/>
          </a:xfrm>
          <a:prstGeom prst="rect">
            <a:avLst/>
          </a:prstGeom>
          <a:noFill/>
          <a:ln w="0">
            <a:noFill/>
          </a:ln>
        </p:spPr>
        <p:txBody>
          <a:bodyPr lIns="90000" tIns="0" rIns="9000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700" b="1" strike="noStrike" spc="-1">
                <a:solidFill>
                  <a:srgbClr val="413C3A"/>
                </a:solidFill>
                <a:latin typeface="Franklin Gothic Demi Cond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41723E11-75C2-4C88-9C57-604DAFC2A02D}" type="slidenum">
              <a:rPr lang="fr-FR" sz="700" b="1" strike="noStrike" spc="-1">
                <a:solidFill>
                  <a:srgbClr val="413C3A"/>
                </a:solidFill>
                <a:latin typeface="Franklin Gothic Demi Cond"/>
              </a:rPr>
              <a:t>‹#›</a:t>
            </a:fld>
            <a:endParaRPr lang="fr-CH" sz="7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B78BC5-88D5-884E-6FB0-E00752FA6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B20524-A1B2-7197-F8E9-10F77E793ED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107557" y="97830"/>
            <a:ext cx="7811640" cy="4947840"/>
          </a:xfrm>
        </p:spPr>
        <p:txBody>
          <a:bodyPr/>
          <a:lstStyle/>
          <a:p>
            <a:pPr marL="0" indent="0">
              <a:buNone/>
            </a:pPr>
            <a:br>
              <a:rPr lang="en-GB" sz="4400" dirty="0">
                <a:solidFill>
                  <a:srgbClr val="FF0000"/>
                </a:solidFill>
              </a:rPr>
            </a:br>
            <a:r>
              <a:rPr lang="en-GB" sz="44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SKACH </a:t>
            </a:r>
          </a:p>
          <a:p>
            <a:pPr marL="0" indent="0">
              <a:buNone/>
            </a:pPr>
            <a:r>
              <a:rPr lang="en-GB" sz="44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Science Priority Workshop</a:t>
            </a:r>
          </a:p>
          <a:p>
            <a:pPr marL="0" indent="0">
              <a:buNone/>
            </a:pPr>
            <a:endParaRPr lang="en-GB" b="1" dirty="0">
              <a:solidFill>
                <a:srgbClr val="1A63A0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GB" b="1" dirty="0">
              <a:solidFill>
                <a:srgbClr val="1A63A0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1A63A0"/>
                </a:solidFill>
                <a:latin typeface="Roboto" panose="02000000000000000000" pitchFamily="2" charset="0"/>
              </a:rPr>
              <a:t>Jean-Paul Kneib (EPFL)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49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26C7-2EF3-8913-D7FD-2F3D8A7B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6EA2B-8B54-4B11-5C7A-17A94782825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98763" y="813606"/>
            <a:ext cx="3707478" cy="3649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2026 – first SKAO data</a:t>
            </a:r>
          </a:p>
          <a:p>
            <a:pPr marL="0" indent="0">
              <a:buNone/>
            </a:pPr>
            <a:r>
              <a:rPr lang="fr-FR" sz="2400" dirty="0"/>
              <a:t>2028 – </a:t>
            </a:r>
            <a:r>
              <a:rPr lang="fr-FR" sz="2400" dirty="0" err="1"/>
              <a:t>operation</a:t>
            </a:r>
            <a:r>
              <a:rPr lang="fr-FR" sz="2400" dirty="0"/>
              <a:t> starts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Call for </a:t>
            </a:r>
            <a:r>
              <a:rPr lang="fr-FR" sz="2400" dirty="0" err="1"/>
              <a:t>proposals</a:t>
            </a:r>
            <a:r>
              <a:rPr lang="fr-FR" sz="2400" dirty="0"/>
              <a:t> ~2027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Are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ready</a:t>
            </a:r>
            <a:r>
              <a:rPr lang="fr-FR" sz="2400" dirty="0"/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1385DD-CC48-9891-01B2-9ADB8A145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175" y="415635"/>
            <a:ext cx="4595795" cy="444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7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4672A-E55C-55D4-758E-EA75677D4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18AE6-2E1C-E833-9DC2-A8561D40FF8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98762" y="813606"/>
            <a:ext cx="7780713" cy="3649287"/>
          </a:xfrm>
        </p:spPr>
        <p:txBody>
          <a:bodyPr/>
          <a:lstStyle/>
          <a:p>
            <a:r>
              <a:rPr lang="en-GB" sz="2000" dirty="0"/>
              <a:t>Split in different groups lead by astro-scientists, other distribute evenly between different groups for example in the following way:</a:t>
            </a:r>
          </a:p>
          <a:p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EOR - 21cm tomography at Low frequency - first detection (Michele Bianco)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Cluster of galaxies - understanding the key ingredients in the cluster formation (Emma </a:t>
            </a:r>
            <a:r>
              <a:rPr lang="en-GB" sz="2000" dirty="0" err="1"/>
              <a:t>Tolley+Nicola</a:t>
            </a:r>
            <a:r>
              <a:rPr lang="en-GB" sz="2000" dirty="0"/>
              <a:t> </a:t>
            </a:r>
            <a:r>
              <a:rPr lang="en-GB" sz="2000" dirty="0" err="1"/>
              <a:t>Cerardi</a:t>
            </a:r>
            <a:r>
              <a:rPr lang="en-GB" sz="20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Galaxy-BH co-evolution and formation - mapping 21cm galaxy halo across time (Mark Sargent + </a:t>
            </a:r>
            <a:r>
              <a:rPr lang="en-GB" sz="2000" dirty="0" err="1"/>
              <a:t>Mirka</a:t>
            </a:r>
            <a:r>
              <a:rPr lang="en-GB" sz="2000" dirty="0"/>
              <a:t> </a:t>
            </a:r>
            <a:r>
              <a:rPr lang="en-GB" sz="2000" dirty="0" err="1"/>
              <a:t>Dessauges</a:t>
            </a:r>
            <a:r>
              <a:rPr lang="en-GB" sz="20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Pulsar search [for Pulsar Timing Array] (Piyush)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Lensed Galaxies (Philip </a:t>
            </a:r>
            <a:r>
              <a:rPr lang="en-GB" sz="2000" dirty="0" err="1"/>
              <a:t>Denzel+JPK</a:t>
            </a:r>
            <a:r>
              <a:rPr lang="en-GB" sz="2000" dirty="0"/>
              <a:t>)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9250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913C6-0D23-B46B-432A-81D11512D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EB0DB-FA25-99B3-E9B8-35924C55B7AA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98762" y="813606"/>
            <a:ext cx="7780713" cy="3649287"/>
          </a:xfrm>
        </p:spPr>
        <p:txBody>
          <a:bodyPr/>
          <a:lstStyle/>
          <a:p>
            <a:r>
              <a:rPr lang="en-GB" sz="2000" b="1" dirty="0"/>
              <a:t>Question to address for your science project:</a:t>
            </a:r>
            <a:br>
              <a:rPr lang="en-GB" sz="2000" b="1" dirty="0"/>
            </a:br>
            <a:endParaRPr lang="en-GB" sz="2000" b="1" dirty="0"/>
          </a:p>
          <a:p>
            <a:pPr marL="457200" indent="-457200" algn="l">
              <a:buFont typeface="+mj-lt"/>
              <a:buAutoNum type="arabicPeriod"/>
            </a:pPr>
            <a:r>
              <a:rPr lang="en-GB" sz="2000" b="0" i="0" u="none" strike="noStrike" dirty="0">
                <a:effectLst/>
                <a:latin typeface="-apple-system-font"/>
              </a:rPr>
              <a:t>Title and </a:t>
            </a:r>
            <a:r>
              <a:rPr lang="en-GB" sz="2000" dirty="0">
                <a:latin typeface="-apple-system-font"/>
              </a:rPr>
              <a:t>abstract of the project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b="0" i="0" u="none" strike="noStrike" dirty="0">
                <a:effectLst/>
                <a:latin typeface="-apple-system-font"/>
              </a:rPr>
              <a:t>What SKAO observations are required? Depth, field of view, frequency range ...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b="0" i="0" u="none" strike="noStrike" dirty="0">
                <a:effectLst/>
                <a:latin typeface="-apple-system-font"/>
              </a:rPr>
              <a:t>Any supporting observation needed? (e.g. Euclid imaging, 4MOST spectroscopy, follow-up observation …)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b="0" i="0" u="none" strike="noStrike" dirty="0">
                <a:effectLst/>
                <a:latin typeface="-apple-system-font"/>
              </a:rPr>
              <a:t>What simulation are required? Which kind?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b="0" i="0" u="none" strike="noStrike" dirty="0">
                <a:effectLst/>
                <a:latin typeface="-apple-system-font"/>
              </a:rPr>
              <a:t>What type of data analysis is needed? Software exists? Scalable?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b="0" i="0" u="none" strike="noStrike" dirty="0">
                <a:effectLst/>
                <a:latin typeface="-apple-system-font"/>
              </a:rPr>
              <a:t>Which partners in SKAO community to connect with?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b="0" i="0" u="none" strike="noStrike" dirty="0">
                <a:effectLst/>
                <a:latin typeface="-apple-system-font"/>
              </a:rPr>
              <a:t>What could be done with precursor data or simulations before SKAO data comes in?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b="0" i="0" u="none" strike="noStrike" dirty="0">
                <a:effectLst/>
                <a:latin typeface="-apple-system-font"/>
              </a:rPr>
              <a:t>What would be the next steps to get ready and submit a proposal?</a:t>
            </a:r>
          </a:p>
        </p:txBody>
      </p:sp>
    </p:spTree>
    <p:extLst>
      <p:ext uri="{BB962C8B-B14F-4D97-AF65-F5344CB8AC3E}">
        <p14:creationId xmlns:p14="http://schemas.microsoft.com/office/powerpoint/2010/main" val="32541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7948A-BB61-BC0E-5068-B15640728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1D0F8-6EA6-B8A7-06FF-E98B111F767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897773" y="846857"/>
            <a:ext cx="7780713" cy="3649287"/>
          </a:xfrm>
        </p:spPr>
        <p:txBody>
          <a:bodyPr/>
          <a:lstStyle/>
          <a:p>
            <a:r>
              <a:rPr lang="en-GB" sz="2000" dirty="0"/>
              <a:t>20 minutes to brainstorm and answer to the questions (a few lines  max per questions)</a:t>
            </a:r>
          </a:p>
          <a:p>
            <a:endParaRPr lang="en-GB" sz="2000" b="0" i="0" u="none" strike="noStrike" dirty="0">
              <a:effectLst/>
              <a:latin typeface="-apple-system-font"/>
            </a:endParaRPr>
          </a:p>
          <a:p>
            <a:r>
              <a:rPr lang="en-GB" sz="2000" dirty="0">
                <a:latin typeface="-apple-system-font"/>
              </a:rPr>
              <a:t>Then quick presentation (5min) of the answers and what you have learned</a:t>
            </a:r>
            <a:endParaRPr lang="en-GB" sz="2000" b="0" i="0" u="none" strike="noStrike" dirty="0">
              <a:effectLst/>
              <a:latin typeface="-apple-system-font"/>
            </a:endParaRPr>
          </a:p>
        </p:txBody>
      </p:sp>
    </p:spTree>
    <p:extLst>
      <p:ext uri="{BB962C8B-B14F-4D97-AF65-F5344CB8AC3E}">
        <p14:creationId xmlns:p14="http://schemas.microsoft.com/office/powerpoint/2010/main" val="280690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915</TotalTime>
  <Words>258</Words>
  <Application>Microsoft Macintosh PowerPoint</Application>
  <PresentationFormat>On-screen Show (16:9)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-apple-system-font</vt:lpstr>
      <vt:lpstr>Arial</vt:lpstr>
      <vt:lpstr>Franklin Gothic Demi Cond</vt:lpstr>
      <vt:lpstr>Roboto</vt:lpstr>
      <vt:lpstr>Symbol</vt:lpstr>
      <vt:lpstr>Times New Roman</vt:lpstr>
      <vt:lpstr>Wingdings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Jean-Paul Kneib</cp:lastModifiedBy>
  <cp:revision>2</cp:revision>
  <dcterms:modified xsi:type="dcterms:W3CDTF">2025-01-28T08:32:25Z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2019-04-02T06:24:35Z</dcterms:created>
  <dc:creator>Utilisateur Microsoft Office</dc:creator>
  <dc:description/>
  <dc:language>fr-CH</dc:language>
  <cp:lastModifiedBy/>
  <dcterms:modified xsi:type="dcterms:W3CDTF">2025-01-27T11:26:33Z</dcterms:modified>
  <cp:revision>84</cp:revision>
  <dc:subject/>
  <dc:title>Welcome to EPFL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0x0101001BFC127AB4946248A5685C1F92D54FFE</vt:lpwstr>
  </property>
  <property fmtid="{D5CDD505-2E9C-101B-9397-08002B2CF9AE}" pid="3" name="PresentationFormat">
    <vt:lpwstr>Affichage à l'écran (16:9)</vt:lpwstr>
  </property>
  <property fmtid="{D5CDD505-2E9C-101B-9397-08002B2CF9AE}" pid="4" name="Slides">
    <vt:r8>15</vt:r8>
  </property>
</Properties>
</file>